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322" r:id="rId5"/>
    <p:sldId id="314" r:id="rId6"/>
    <p:sldId id="318" r:id="rId7"/>
    <p:sldId id="320" r:id="rId8"/>
    <p:sldId id="319" r:id="rId9"/>
    <p:sldId id="3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1342C4-4C3C-D7AC-E7E8-A3DAED2E7BA0}" v="10" dt="2025-02-10T23:16:14.1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S, Eden (etome3)" userId="S::etome3@eq.edu.au::797a4461-a235-42c5-aa94-920663d44d5c" providerId="AD" clId="Web-{6A1342C4-4C3C-D7AC-E7E8-A3DAED2E7BA0}"/>
    <pc:docChg chg="modSld">
      <pc:chgData name="TOMES, Eden (etome3)" userId="S::etome3@eq.edu.au::797a4461-a235-42c5-aa94-920663d44d5c" providerId="AD" clId="Web-{6A1342C4-4C3C-D7AC-E7E8-A3DAED2E7BA0}" dt="2025-02-10T23:16:14.144" v="6" actId="20577"/>
      <pc:docMkLst>
        <pc:docMk/>
      </pc:docMkLst>
      <pc:sldChg chg="modSp">
        <pc:chgData name="TOMES, Eden (etome3)" userId="S::etome3@eq.edu.au::797a4461-a235-42c5-aa94-920663d44d5c" providerId="AD" clId="Web-{6A1342C4-4C3C-D7AC-E7E8-A3DAED2E7BA0}" dt="2025-02-10T23:16:14.144" v="6" actId="20577"/>
        <pc:sldMkLst>
          <pc:docMk/>
          <pc:sldMk cId="872637361" sldId="321"/>
        </pc:sldMkLst>
        <pc:spChg chg="mod">
          <ac:chgData name="TOMES, Eden (etome3)" userId="S::etome3@eq.edu.au::797a4461-a235-42c5-aa94-920663d44d5c" providerId="AD" clId="Web-{6A1342C4-4C3C-D7AC-E7E8-A3DAED2E7BA0}" dt="2025-02-10T23:16:14.144" v="6" actId="20577"/>
          <ac:spMkLst>
            <pc:docMk/>
            <pc:sldMk cId="872637361" sldId="321"/>
            <ac:spMk id="4" creationId="{75720AC8-5371-4846-9020-7C6E81422C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86E73FC-A76B-455A-A278-17CB06F54BD1}" type="datetimeFigureOut">
              <a:rPr lang="en-AU" smtClean="0"/>
              <a:t>10/02/2025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78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10/02/2025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881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10/02/2025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74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10/02/2025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640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10/02/2025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75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10/02/2025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717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10/02/2025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56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10/02/2025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36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10/02/2025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515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10/02/2025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588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E73FC-A76B-455A-A278-17CB06F54BD1}" type="datetimeFigureOut">
              <a:rPr lang="en-AU" smtClean="0"/>
              <a:t>10/02/2025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08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6E73FC-A76B-455A-A278-17CB06F54BD1}" type="datetimeFigureOut">
              <a:rPr lang="en-AU" smtClean="0"/>
              <a:t>10/02/2025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1C2D605-57F1-4313-B974-938D4220F1E4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8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F0E3-A40D-4D81-AA83-A227825A5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Enthalpy </a:t>
            </a:r>
            <a:r>
              <a:rPr lang="en-AU"/>
              <a:t>- Calorimetry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5EE75-0795-4890-8CBE-EDC63AB23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11 Chemistry</a:t>
            </a:r>
          </a:p>
        </p:txBody>
      </p:sp>
    </p:spTree>
    <p:extLst>
      <p:ext uri="{BB962C8B-B14F-4D97-AF65-F5344CB8AC3E}">
        <p14:creationId xmlns:p14="http://schemas.microsoft.com/office/powerpoint/2010/main" val="255238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9B990-78C5-41A2-984D-49DE19CA4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E25B1-D951-4403-95B2-E45F01F8C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• Calculate the heat change (Q) for a substance given the mass, specific heat capacity and temperature change. (Formula: Q = </a:t>
            </a:r>
            <a:r>
              <a:rPr lang="en-AU" dirty="0" err="1"/>
              <a:t>mcΔT</a:t>
            </a:r>
            <a:r>
              <a:rPr lang="en-AU" dirty="0"/>
              <a:t>) </a:t>
            </a:r>
            <a:br>
              <a:rPr lang="en-AU" dirty="0"/>
            </a:br>
            <a:endParaRPr lang="en-AU" dirty="0"/>
          </a:p>
          <a:p>
            <a:r>
              <a:rPr lang="en-AU" dirty="0"/>
              <a:t>• Analyse data for heat of combustion, heat of neutralisation and reactions in aqueous solutions to determine heat, mass, specific heat capacity, temperature and enthalpy change.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813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C539-3528-412A-80D3-66C219B3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calorimetry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7945-C78E-4CC5-B09B-22B972D9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86989"/>
            <a:ext cx="9720073" cy="4422371"/>
          </a:xfrm>
        </p:spPr>
        <p:txBody>
          <a:bodyPr/>
          <a:lstStyle/>
          <a:p>
            <a:r>
              <a:rPr lang="en-AU" dirty="0"/>
              <a:t>Calorimetry is a method used to measure the amount of heat released from or absorbed by a chemical reaction. </a:t>
            </a:r>
          </a:p>
          <a:p>
            <a:endParaRPr lang="en-AU" dirty="0"/>
          </a:p>
          <a:p>
            <a:r>
              <a:rPr lang="en-AU" dirty="0"/>
              <a:t>In a basic calorimetry experiment: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A known amount of a substance is reacted.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The temperature change is measured over the course of the reaction.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The experiment needs to be </a:t>
            </a:r>
            <a:r>
              <a:rPr lang="en-AU" i="1" dirty="0"/>
              <a:t>insulated </a:t>
            </a:r>
            <a:r>
              <a:rPr lang="en-AU" dirty="0"/>
              <a:t>to prevent energy transfers to and from the surroundings.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A calorimeter can be used to prevent loss or addition of heat from the surroundings.</a:t>
            </a:r>
          </a:p>
        </p:txBody>
      </p:sp>
    </p:spTree>
    <p:extLst>
      <p:ext uri="{BB962C8B-B14F-4D97-AF65-F5344CB8AC3E}">
        <p14:creationId xmlns:p14="http://schemas.microsoft.com/office/powerpoint/2010/main" val="370416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A1126-1E77-4360-A42B-FCB36AF1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calorimetry setup</a:t>
            </a:r>
          </a:p>
        </p:txBody>
      </p:sp>
      <p:pic>
        <p:nvPicPr>
          <p:cNvPr id="1026" name="Picture 2" descr="Coffee Cup Calorimetry">
            <a:extLst>
              <a:ext uri="{FF2B5EF4-FFF2-40B4-BE49-F238E27FC236}">
                <a16:creationId xmlns:a16="http://schemas.microsoft.com/office/drawing/2014/main" id="{7AF541F8-8384-4DC8-AE0B-A9B3BCA4CC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313" y="2286000"/>
            <a:ext cx="715151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722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2C539-3528-412A-80D3-66C219B3C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calorimetry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87945-C78E-4CC5-B09B-22B972D9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86989"/>
            <a:ext cx="9720073" cy="4422371"/>
          </a:xfrm>
        </p:spPr>
        <p:txBody>
          <a:bodyPr/>
          <a:lstStyle/>
          <a:p>
            <a:r>
              <a:rPr lang="en-AU" dirty="0"/>
              <a:t>Calorimetry is a method used to measure the amount of heat released from or absorbed by a chemical reaction. </a:t>
            </a:r>
          </a:p>
          <a:p>
            <a:endParaRPr lang="en-AU" dirty="0"/>
          </a:p>
          <a:p>
            <a:r>
              <a:rPr lang="en-AU" dirty="0"/>
              <a:t>The heat change (</a:t>
            </a:r>
            <a:r>
              <a:rPr lang="en-AU" i="1" dirty="0"/>
              <a:t>q</a:t>
            </a:r>
            <a:r>
              <a:rPr lang="en-AU" dirty="0"/>
              <a:t>) can be calculated using the equation:</a:t>
            </a:r>
          </a:p>
          <a:p>
            <a:r>
              <a:rPr lang="en-AU" i="1" dirty="0">
                <a:solidFill>
                  <a:srgbClr val="FF0000"/>
                </a:solidFill>
              </a:rPr>
              <a:t>Heat change – amount of energy released from or absorbed by the reaction.</a:t>
            </a:r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038BF-4085-4AE4-97EF-A1ADA43CA537}"/>
              </a:ext>
            </a:extLst>
          </p:cNvPr>
          <p:cNvSpPr txBox="1"/>
          <p:nvPr/>
        </p:nvSpPr>
        <p:spPr>
          <a:xfrm>
            <a:off x="2639674" y="4266089"/>
            <a:ext cx="6093994" cy="22262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4137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q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= 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mc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∆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</a:t>
            </a:r>
            <a:endParaRPr kumimoji="0" lang="en-US" sz="3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84137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Where: </a:t>
            </a:r>
          </a:p>
          <a:p>
            <a:pPr marL="84137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q = amount of energy absorbed or released (J)</a:t>
            </a:r>
          </a:p>
          <a:p>
            <a:pPr marL="84137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m = mass (g)</a:t>
            </a:r>
          </a:p>
          <a:p>
            <a:pPr marL="84137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 = specific heat capacity (J / g / K)</a:t>
            </a:r>
          </a:p>
          <a:p>
            <a:pPr marL="84137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∆T = change in temperature (K)</a:t>
            </a:r>
          </a:p>
        </p:txBody>
      </p:sp>
    </p:spTree>
    <p:extLst>
      <p:ext uri="{BB962C8B-B14F-4D97-AF65-F5344CB8AC3E}">
        <p14:creationId xmlns:p14="http://schemas.microsoft.com/office/powerpoint/2010/main" val="362707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BBB17-DC1E-4E0C-A961-407257E3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9401-2476-4467-B604-26DA41F65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99301"/>
            <a:ext cx="9720073" cy="4023360"/>
          </a:xfrm>
        </p:spPr>
        <p:txBody>
          <a:bodyPr>
            <a:normAutofit/>
          </a:bodyPr>
          <a:lstStyle/>
          <a:p>
            <a:r>
              <a:rPr lang="en-AU" dirty="0"/>
              <a:t>An experiment is conducted where 10 g of dilute acid is reacted with a magnesium strip in a coffee cup calorimeter.</a:t>
            </a:r>
          </a:p>
          <a:p>
            <a:r>
              <a:rPr lang="en-AU" dirty="0"/>
              <a:t>Before adding the magnesium strip, the temperature of the acid was 23.6˚C. </a:t>
            </a:r>
          </a:p>
          <a:p>
            <a:r>
              <a:rPr lang="en-AU" dirty="0"/>
              <a:t>After adding the magnesium strip, a lid was put on the calorimeter and the mixture was constantly stirred. The temperature was observed to increase to a maximum of 24.7˚C.</a:t>
            </a:r>
          </a:p>
          <a:p>
            <a:endParaRPr lang="en-AU" dirty="0"/>
          </a:p>
          <a:p>
            <a:r>
              <a:rPr lang="en-AU" b="1" dirty="0"/>
              <a:t>Calculate</a:t>
            </a:r>
            <a:r>
              <a:rPr lang="en-AU" dirty="0"/>
              <a:t> the change in heat (q) for this reaction.</a:t>
            </a:r>
          </a:p>
          <a:p>
            <a:r>
              <a:rPr lang="en-AU" i="1" dirty="0"/>
              <a:t>Specific heat capacity of water = 4.184 J/g</a:t>
            </a:r>
          </a:p>
          <a:p>
            <a:endParaRPr lang="en-AU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20AC8-5371-4846-9020-7C6E81422C24}"/>
              </a:ext>
            </a:extLst>
          </p:cNvPr>
          <p:cNvSpPr txBox="1"/>
          <p:nvPr/>
        </p:nvSpPr>
        <p:spPr>
          <a:xfrm>
            <a:off x="7461056" y="317544"/>
            <a:ext cx="4118573" cy="12926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8382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</a:rPr>
              <a:t>q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</a:rPr>
              <a:t> = </a:t>
            </a:r>
            <a:r>
              <a:rPr kumimoji="0" lang="en-US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</a:rPr>
              <a:t>mc</a:t>
            </a:r>
            <a:r>
              <a:rPr kumimoji="0" lang="en-US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</a:rPr>
              <a:t>∆</a:t>
            </a:r>
            <a:r>
              <a:rPr kumimoji="0" lang="en-US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</a:rPr>
              <a:t>T</a:t>
            </a:r>
            <a:endParaRPr lang="en-US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</a:endParaRPr>
          </a:p>
          <a:p>
            <a:pPr marL="8382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</a:rPr>
              <a:t>Where: </a:t>
            </a:r>
            <a:endParaRPr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</a:endParaRPr>
          </a:p>
          <a:p>
            <a:pPr marL="8382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</a:rPr>
              <a:t>q = amount of energy absorbed or released (J)</a:t>
            </a:r>
            <a:endParaRPr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</a:endParaRPr>
          </a:p>
          <a:p>
            <a:pPr marL="8382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</a:rPr>
              <a:t>m = mass (g)</a:t>
            </a:r>
            <a:endParaRPr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</a:endParaRPr>
          </a:p>
          <a:p>
            <a:pPr marL="8382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</a:rPr>
              <a:t>c = specific heat capacity (J / g / K)</a:t>
            </a:r>
            <a:endParaRPr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</a:endParaRPr>
          </a:p>
          <a:p>
            <a:pPr marL="8382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/>
              </a:rPr>
              <a:t>∆T = change in temperature (K)</a:t>
            </a:r>
            <a:endParaRPr lang="en-US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872637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FDBFE781B4740A7B4A30EA9E38D44" ma:contentTypeVersion="22" ma:contentTypeDescription="Create a new document." ma:contentTypeScope="" ma:versionID="e4c703e52ad9634f3a05234dcd3c2026">
  <xsd:schema xmlns:xsd="http://www.w3.org/2001/XMLSchema" xmlns:xs="http://www.w3.org/2001/XMLSchema" xmlns:p="http://schemas.microsoft.com/office/2006/metadata/properties" xmlns:ns2="f7a4b22d-5f13-4c3b-ad46-fa03a0535d1d" xmlns:ns3="e089fcb5-de9e-443c-b8e1-71a8cef0785c" targetNamespace="http://schemas.microsoft.com/office/2006/metadata/properties" ma:root="true" ma:fieldsID="2b17e8d0487517539b32d2e13b84d6c5" ns2:_="" ns3:_="">
    <xsd:import namespace="f7a4b22d-5f13-4c3b-ad46-fa03a0535d1d"/>
    <xsd:import namespace="e089fcb5-de9e-443c-b8e1-71a8cef07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lcf76f155ced4ddcb4097134ff3c332f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4b22d-5f13-4c3b-ad46-fa03a0535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73d397c-480d-4149-95e5-be7ffaca68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9fcb5-de9e-443c-b8e1-71a8cef0785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b03811-d4e8-41da-a04d-8763e28c8f96}" ma:internalName="TaxCatchAll" ma:showField="CatchAllData" ma:web="e089fcb5-de9e-443c-b8e1-71a8cef078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a4b22d-5f13-4c3b-ad46-fa03a0535d1d">
      <Terms xmlns="http://schemas.microsoft.com/office/infopath/2007/PartnerControls"/>
    </lcf76f155ced4ddcb4097134ff3c332f>
    <TaxCatchAll xmlns="e089fcb5-de9e-443c-b8e1-71a8cef0785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5DEADE-7F99-4ABA-B247-1F4CF57923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a4b22d-5f13-4c3b-ad46-fa03a0535d1d"/>
    <ds:schemaRef ds:uri="e089fcb5-de9e-443c-b8e1-71a8cef078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A81C38-9578-4E52-BDF9-4760C70D7327}">
  <ds:schemaRefs>
    <ds:schemaRef ds:uri="http://schemas.microsoft.com/office/2006/metadata/properties"/>
    <ds:schemaRef ds:uri="http://schemas.microsoft.com/office/infopath/2007/PartnerControls"/>
    <ds:schemaRef ds:uri="f7a4b22d-5f13-4c3b-ad46-fa03a0535d1d"/>
    <ds:schemaRef ds:uri="e089fcb5-de9e-443c-b8e1-71a8cef0785c"/>
  </ds:schemaRefs>
</ds:datastoreItem>
</file>

<file path=customXml/itemProps3.xml><?xml version="1.0" encoding="utf-8"?>
<ds:datastoreItem xmlns:ds="http://schemas.openxmlformats.org/officeDocument/2006/customXml" ds:itemID="{9DB873DF-423D-4648-9E2B-3FE81C56C1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Integral</vt:lpstr>
      <vt:lpstr>Enthalpy - Calorimetry</vt:lpstr>
      <vt:lpstr>Learning objectives</vt:lpstr>
      <vt:lpstr>calorimetry</vt:lpstr>
      <vt:lpstr>Example calorimetry setup</vt:lpstr>
      <vt:lpstr>calorimetry</vt:lpstr>
      <vt:lpstr>Check your understanding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Enthalpy - Calorimetry</dc:title>
  <dc:creator>SHEPHERD, Cara (cjmck3)</dc:creator>
  <cp:lastModifiedBy>SHEPHERD, Cara (cjmck3)</cp:lastModifiedBy>
  <cp:revision>4</cp:revision>
  <dcterms:created xsi:type="dcterms:W3CDTF">2025-02-10T04:27:40Z</dcterms:created>
  <dcterms:modified xsi:type="dcterms:W3CDTF">2025-02-10T23:19:49Z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0x0101008EEFDBFE781B4740A7B4A30EA9E38D44</vt:lpwstr>
  </property>
</Properties>
</file>