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109E8263-9BEB-4768-B18D-3566E6647F9A}"/>
    <pc:docChg chg="modSld">
      <pc:chgData name="SHEPHERD, Cara (cjmck3)" userId="c1c3412e-71b4-4f4c-bffd-8e4b35a11f1a" providerId="ADAL" clId="{109E8263-9BEB-4768-B18D-3566E6647F9A}" dt="2025-02-17T22:34:41.967" v="1" actId="20577"/>
      <pc:docMkLst>
        <pc:docMk/>
      </pc:docMkLst>
      <pc:sldChg chg="modSp mod">
        <pc:chgData name="SHEPHERD, Cara (cjmck3)" userId="c1c3412e-71b4-4f4c-bffd-8e4b35a11f1a" providerId="ADAL" clId="{109E8263-9BEB-4768-B18D-3566E6647F9A}" dt="2025-02-17T22:34:41.967" v="1" actId="20577"/>
        <pc:sldMkLst>
          <pc:docMk/>
          <pc:sldMk cId="2145838073" sldId="256"/>
        </pc:sldMkLst>
        <pc:spChg chg="mod">
          <ac:chgData name="SHEPHERD, Cara (cjmck3)" userId="c1c3412e-71b4-4f4c-bffd-8e4b35a11f1a" providerId="ADAL" clId="{109E8263-9BEB-4768-B18D-3566E6647F9A}" dt="2025-02-17T22:34:41.967" v="1" actId="20577"/>
          <ac:spMkLst>
            <pc:docMk/>
            <pc:sldMk cId="2145838073" sldId="256"/>
            <ac:spMk id="3" creationId="{3B8F7767-FCE1-4EE9-B239-C2ABEC285C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01A0-66A9-4350-825F-AFF355F4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02A9-4DD4-4417-BD91-98FE2F9A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A626-6EA3-479E-9AD9-B767567F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93B9-F05A-4321-9163-96268768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3CC1-2F35-432E-BFA6-F5E9BD8A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5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9D2A-E62C-46AF-9649-6856D59A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A6797-ABFA-4024-A6EB-CB631102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A923-941C-49BF-A2AA-03DCD829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0E41-CDBD-4AEC-B4B6-0D1C0D4D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F063-4476-4D2F-85A1-6E3A3603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5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E1F10-8DB5-40E5-8742-EFB89AFF6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9560-D58A-4972-A134-DE3686EB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87B7-C330-4D6B-90DD-5D3EDA08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4F61-1974-4D7B-9128-8347C3CD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F190-C3F7-4B8E-9768-EA1E6EC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4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F2CA-DDB0-4732-8FD0-16C46906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8391-C6F4-4B8A-B1C7-92094CF0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A302-2FAE-4F35-87A4-8FA6DAE7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B881-6AEA-4A57-9BCD-C5780E40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1113-1625-4750-9170-643DCC18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C77D-B510-4821-ABCF-0B55E839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09AD-641C-40B4-8682-11CFADA7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32F-D933-4ED1-B444-44A0E72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9A49-25D1-4A9C-863F-5E0AA9DF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D533-BA52-4267-94B7-2AE3AD1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2F7-27CA-4492-8A3A-A0C9286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B471-9509-4BE1-87B9-0AB0693E7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3DFB-D6D5-4A9C-98E0-9211559E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52D1-FF84-42DF-9D41-B5A42C9A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82F8-8E09-4111-8428-C6BF27E7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FD4A-4E59-4ADF-8FFC-5F7FA22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20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298-A0AF-40B1-A165-2C3BF1CB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7E54-ED7B-43CE-A16E-51AA4569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7C8CF-6DB1-4CD2-83EB-9E75522F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3E37-9523-4ED5-A104-26B973037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8665A-A718-4891-BB4A-D4F1548C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B5E1C-4B69-4199-9120-C4CABDB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CD037-AB94-4C7A-B2D0-1E7EC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9846-918E-419B-85F3-106B905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6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5A5-1397-4F3E-AF82-CBF49B8F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54C8-B051-40E1-8D0A-4842751C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F66E-B711-4563-B096-B0666896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D005-C0D7-486B-8FA1-2A4C622F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19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C81F1-EE79-4741-A1ED-1970BEEF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6E26C-98F8-4071-BC36-F4CFE6C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AB797-5FC7-4545-96B1-098F9A4A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9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C529-1937-4F58-B003-5C90A10C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17B5-9D3F-47D5-B038-02E479E7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E9608-29EA-4372-8E6A-15009E27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B6B-4F5E-4BD3-858D-209792A1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6DA0-671D-46EE-A62A-39D3FF67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EA30F-F7A9-435F-B744-018D8A3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9A60-7507-4F79-BD9E-03EE01A8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0CC5D-42CC-4C64-85D4-09BA65B17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F748C-02DF-4629-868B-E458CC08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A09F-A55E-4404-91CE-264E145F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3E92-C73B-4E00-922D-A30A3C9F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FFA7-BD56-4411-B6FA-99A804D0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5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3337B-7BBE-4250-A8A2-9DC444EE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E176-EF20-41F0-AF28-8CB5F8A6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F5A9-136F-41E5-BFDF-7C3E810C5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ACC6-1E81-4033-8A53-26C7BFC4307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4191-6E9D-48A5-A532-0E96AEF97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4E5C-025B-4A60-A1BD-5D967B70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087E-1B11-4BFD-8BFF-28D3AF6BC8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7837-BE67-49D2-85EC-A6D6612A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Modifications to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7767-FCE1-4EE9-B239-C2ABEC285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 Student Experiment 2025</a:t>
            </a:r>
          </a:p>
        </p:txBody>
      </p:sp>
    </p:spTree>
    <p:extLst>
      <p:ext uri="{BB962C8B-B14F-4D97-AF65-F5344CB8AC3E}">
        <p14:creationId xmlns:p14="http://schemas.microsoft.com/office/powerpoint/2010/main" val="21458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BFCC-F9E6-4281-AB56-E7269FB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BAB1-9085-4E38-80D3-DE5D4F0D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0" i="1" u="none" strike="noStrike" baseline="0" dirty="0">
                <a:latin typeface="Calibri" panose="020F0502020204030204" pitchFamily="34" charset="0"/>
              </a:rPr>
              <a:t>Modify </a:t>
            </a:r>
            <a:r>
              <a:rPr lang="en-AU" b="0" i="0" u="none" strike="noStrike" baseline="0" dirty="0">
                <a:latin typeface="Calibri" panose="020F0502020204030204" pitchFamily="34" charset="0"/>
              </a:rPr>
              <a:t>means to change the methodology to extend, refine or redirect the </a:t>
            </a:r>
            <a:r>
              <a:rPr lang="en-AU" b="1" i="0" u="none" strike="noStrike" baseline="0" dirty="0">
                <a:latin typeface="Calibri" panose="020F0502020204030204" pitchFamily="34" charset="0"/>
              </a:rPr>
              <a:t>research focus.</a:t>
            </a:r>
          </a:p>
          <a:p>
            <a:pPr marL="0" indent="0">
              <a:buNone/>
            </a:pPr>
            <a:endParaRPr lang="en-AU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i="0" u="none" strike="noStrike" baseline="0" dirty="0">
                <a:latin typeface="Calibri" panose="020F0502020204030204" pitchFamily="34" charset="0"/>
              </a:rPr>
              <a:t>Extend: modify the methodology to overcome the limitations of the scope or applicability of the data.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i="0" u="none" strike="noStrike" baseline="0" dirty="0">
                <a:latin typeface="Calibri" panose="020F0502020204030204" pitchFamily="34" charset="0"/>
              </a:rPr>
              <a:t>Refine: modify the methodology to obtain more accurate/precise data.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i="0" u="none" strike="noStrike" baseline="0" dirty="0">
                <a:latin typeface="Calibri" panose="020F0502020204030204" pitchFamily="34" charset="0"/>
              </a:rPr>
              <a:t>Redirect: modify the methodology to gain further insight into the phenomena observed in the original experiment.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46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494F-B100-48F3-9B72-2CE22A9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44EC-E67F-4559-AE67-D770860C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 lnSpcReduction="10000"/>
          </a:bodyPr>
          <a:lstStyle/>
          <a:p>
            <a:pPr algn="l"/>
            <a:endParaRPr lang="en-A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600" b="0" i="0" u="none" strike="noStrike" baseline="0" dirty="0">
                <a:latin typeface="Calibri" panose="020F0502020204030204" pitchFamily="34" charset="0"/>
              </a:rPr>
              <a:t>A research question will most likely contain a </a:t>
            </a:r>
            <a:r>
              <a:rPr lang="en-AU" sz="3600" b="0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dependant variable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, an </a:t>
            </a:r>
            <a:r>
              <a:rPr lang="en-AU" sz="3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independent variable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, and some indication of the </a:t>
            </a:r>
            <a:r>
              <a:rPr lang="en-AU" sz="36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conditions / parameters 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of the experiment.</a:t>
            </a:r>
          </a:p>
          <a:p>
            <a:pPr marL="0" indent="0">
              <a:buNone/>
            </a:pPr>
            <a:endParaRPr lang="en-AU" sz="36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600" b="1" i="0" u="none" strike="noStrike" baseline="0" dirty="0">
                <a:latin typeface="Calibri" panose="020F0502020204030204" pitchFamily="34" charset="0"/>
              </a:rPr>
              <a:t>For example</a:t>
            </a:r>
            <a:endParaRPr lang="en-AU" sz="36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600" b="0" i="0" u="none" strike="noStrike" baseline="0" dirty="0">
                <a:latin typeface="Calibri" panose="020F0502020204030204" pitchFamily="34" charset="0"/>
              </a:rPr>
              <a:t>What is the relationship between (</a:t>
            </a:r>
            <a:r>
              <a:rPr lang="en-AU" sz="3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independent variable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) and (</a:t>
            </a:r>
            <a:r>
              <a:rPr lang="en-AU" sz="36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dependant variable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) when (</a:t>
            </a:r>
            <a:r>
              <a:rPr lang="en-AU" sz="36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conditions / parameters of the experiment</a:t>
            </a:r>
            <a:r>
              <a:rPr lang="en-AU" sz="3600" b="0" i="0" u="none" strike="noStrike" baseline="0" dirty="0">
                <a:latin typeface="Calibri" panose="020F0502020204030204" pitchFamily="34" charset="0"/>
              </a:rPr>
              <a:t>)?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316163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EB6F-A84A-4759-BEF9-AA935783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i="0" u="none" strike="noStrike" baseline="0" dirty="0">
                <a:latin typeface="Calibri" panose="020F0502020204030204" pitchFamily="34" charset="0"/>
              </a:rPr>
              <a:t>Refine: modify the methodology to obtain more accurate or precise data</a:t>
            </a:r>
            <a:endParaRPr lang="en-AU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1624-A36C-43E9-9D0E-72F17903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29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3100" b="0" i="0" u="none" strike="noStrike" baseline="0" dirty="0">
                <a:latin typeface="Calibri" panose="020F0502020204030204" pitchFamily="34" charset="0"/>
              </a:rPr>
              <a:t>Usually this will involve modifications to the way in which the independent variable is changed, and/or changes to the way the dependant variable is measured.</a:t>
            </a:r>
          </a:p>
          <a:p>
            <a:pPr marL="0" indent="0">
              <a:buNone/>
            </a:pPr>
            <a:r>
              <a:rPr lang="en-AU" sz="31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AU" sz="3100" b="0" i="0" u="none" strike="noStrike" baseline="0" dirty="0">
                <a:latin typeface="Calibri" panose="020F0502020204030204" pitchFamily="34" charset="0"/>
              </a:rPr>
              <a:t>It may also involve a change to the conditions of the experiment.</a:t>
            </a:r>
          </a:p>
          <a:p>
            <a:pPr marL="0" indent="0">
              <a:buNone/>
            </a:pPr>
            <a:endParaRPr lang="en-AU" sz="31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100" b="1" i="0" u="none" strike="noStrike" baseline="0" dirty="0">
                <a:latin typeface="Calibri" panose="020F0502020204030204" pitchFamily="34" charset="0"/>
              </a:rPr>
              <a:t>For example</a:t>
            </a:r>
            <a:endParaRPr lang="en-AU" sz="31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100" b="0" i="0" u="none" strike="noStrike" baseline="0" dirty="0">
                <a:latin typeface="Calibri" panose="020F0502020204030204" pitchFamily="34" charset="0"/>
              </a:rPr>
              <a:t>The number of trials for each treatment of the independent variable may be increased. </a:t>
            </a:r>
          </a:p>
          <a:p>
            <a:pPr marL="0" indent="0">
              <a:buNone/>
            </a:pPr>
            <a:r>
              <a:rPr lang="en-AU" sz="3100" b="0" i="0" u="none" strike="noStrike" baseline="0" dirty="0">
                <a:latin typeface="Calibri" panose="020F0502020204030204" pitchFamily="34" charset="0"/>
              </a:rPr>
              <a:t>A temperature probe might be used over a period of time, as opposed to using an analogue thermometer.</a:t>
            </a:r>
          </a:p>
        </p:txBody>
      </p:sp>
    </p:spTree>
    <p:extLst>
      <p:ext uri="{BB962C8B-B14F-4D97-AF65-F5344CB8AC3E}">
        <p14:creationId xmlns:p14="http://schemas.microsoft.com/office/powerpoint/2010/main" val="33520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8931-BE24-491C-8C8C-A5DA3A2A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b="1" i="0" u="none" strike="noStrike" baseline="0" dirty="0">
                <a:latin typeface="Calibri" panose="020F0502020204030204" pitchFamily="34" charset="0"/>
              </a:rPr>
              <a:t>Redirect: modify the methodology to gain further insight into the phenomena observed in the original experiment</a:t>
            </a:r>
            <a:endParaRPr lang="en-AU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D900-DE28-485C-8FB8-F79C1440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0" i="0" u="none" strike="noStrike" baseline="0" dirty="0">
                <a:latin typeface="Calibri" panose="020F0502020204030204" pitchFamily="34" charset="0"/>
              </a:rPr>
              <a:t>Usually this will involve a change to the independent and/or dependant variable.</a:t>
            </a:r>
          </a:p>
          <a:p>
            <a:pPr marL="0" indent="0">
              <a:buNone/>
            </a:pPr>
            <a:r>
              <a:rPr lang="en-AU" b="1" i="0" u="none" strike="noStrike" baseline="0" dirty="0">
                <a:latin typeface="Calibri" panose="020F0502020204030204" pitchFamily="34" charset="0"/>
              </a:rPr>
              <a:t>For example</a:t>
            </a:r>
            <a:endParaRPr lang="en-AU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b="0" u="none" strike="noStrike" baseline="0" dirty="0">
                <a:latin typeface="Calibri" panose="020F0502020204030204" pitchFamily="34" charset="0"/>
              </a:rPr>
              <a:t>It is observed that temperature has an unwanted impact on the experimental results used to determine the solubility of an organic compound in different solvents.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</a:rPr>
              <a:t>Rather than </a:t>
            </a:r>
            <a:r>
              <a:rPr lang="en-AU" i="1" dirty="0">
                <a:latin typeface="Calibri" panose="020F0502020204030204" pitchFamily="34" charset="0"/>
              </a:rPr>
              <a:t>refine</a:t>
            </a:r>
            <a:r>
              <a:rPr lang="en-AU" dirty="0">
                <a:latin typeface="Calibri" panose="020F0502020204030204" pitchFamily="34" charset="0"/>
              </a:rPr>
              <a:t> the experiment to reduce the impact of temperature, the student chooses to </a:t>
            </a:r>
            <a:r>
              <a:rPr lang="en-AU" i="1" dirty="0">
                <a:latin typeface="Calibri" panose="020F0502020204030204" pitchFamily="34" charset="0"/>
              </a:rPr>
              <a:t>redirect</a:t>
            </a:r>
            <a:r>
              <a:rPr lang="en-AU" dirty="0">
                <a:latin typeface="Calibri" panose="020F0502020204030204" pitchFamily="34" charset="0"/>
              </a:rPr>
              <a:t> the experiment to better understand the impact of temperature on solubility.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</a:rPr>
              <a:t>Now the experiment has been modified to determine the relationship between temperature and the solubility of the compound.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</a:rPr>
              <a:t>In this case, the independent variable was changed.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6820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50F8-4C8F-45B1-BD00-DDF95AE9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3600" b="1" i="0" u="none" strike="noStrike" baseline="0" dirty="0">
                <a:latin typeface="Calibri" panose="020F0502020204030204" pitchFamily="34" charset="0"/>
              </a:rPr>
              <a:t>Extend: modify the methodology to overcome limitations of the scope or applicability of the data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9F26-9EA5-4217-8D52-D96E516B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0" i="0" u="none" strike="noStrike" baseline="0" dirty="0">
                <a:latin typeface="Calibri" panose="020F0502020204030204" pitchFamily="34" charset="0"/>
              </a:rPr>
              <a:t>Usually this will involve a change to the conditions / parameters of the experiment.</a:t>
            </a:r>
          </a:p>
          <a:p>
            <a:pPr marL="0" indent="0">
              <a:buNone/>
            </a:pPr>
            <a:r>
              <a:rPr lang="en-AU" sz="3200" b="1" i="0" u="none" strike="noStrike" baseline="0" dirty="0">
                <a:latin typeface="Calibri" panose="020F0502020204030204" pitchFamily="34" charset="0"/>
              </a:rPr>
              <a:t>For example</a:t>
            </a:r>
            <a:endParaRPr lang="en-AU" sz="32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3200" b="0" i="0" u="none" strike="noStrike" baseline="0" dirty="0">
                <a:latin typeface="Calibri" panose="020F0502020204030204" pitchFamily="34" charset="0"/>
              </a:rPr>
              <a:t>Any experiment in which the results return a linear relationship may not continue to be linear over a larger range or at a different temperature.</a:t>
            </a:r>
          </a:p>
          <a:p>
            <a:pPr marL="0" indent="0">
              <a:buNone/>
            </a:pPr>
            <a:r>
              <a:rPr lang="en-AU" sz="3200" dirty="0">
                <a:latin typeface="Calibri" panose="020F0502020204030204" pitchFamily="34" charset="0"/>
              </a:rPr>
              <a:t>The experiment could be modified to increase the range of the independent variable to check whether the conclusion of the experiment is the same under different conditions.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8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29188-F83A-433A-8D26-AEE46CEEF5BB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2.xml><?xml version="1.0" encoding="utf-8"?>
<ds:datastoreItem xmlns:ds="http://schemas.openxmlformats.org/officeDocument/2006/customXml" ds:itemID="{A6F6B2FF-0321-4EA8-B859-7C33DD423D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3121C-160C-4CD1-B242-8D7DB4605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Modifications to Methods</vt:lpstr>
      <vt:lpstr>Modifications</vt:lpstr>
      <vt:lpstr>Research Question</vt:lpstr>
      <vt:lpstr>Refine: modify the methodology to obtain more accurate or precise data</vt:lpstr>
      <vt:lpstr>Redirect: modify the methodology to gain further insight into the phenomena observed in the original experiment</vt:lpstr>
      <vt:lpstr> Extend: modify the methodology to overcome limitations of the scope or applicability of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Modifications to Methods</dc:title>
  <dc:creator>SHEPHERD, Cara (cjmck3)</dc:creator>
  <cp:lastModifiedBy>SHEPHERD, Cara (cjmck3)</cp:lastModifiedBy>
  <cp:revision>3</cp:revision>
  <dcterms:created xsi:type="dcterms:W3CDTF">2024-07-10T23:48:28Z</dcterms:created>
  <dcterms:modified xsi:type="dcterms:W3CDTF">2025-02-17T22:34:47Z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