
<file path=[Content_Types].xml><?xml version="1.0" encoding="utf-8"?>
<Types xmlns="http://schemas.openxmlformats.org/package/2006/content-types">
  <Default Extension="jpeg" ContentType="image/jpeg"/>
  <Default Extension="png" ContentType="image/png"/>
  <Default Extension="png&amp;ehk=yTi2FZv1COZo0sWsyPrINA&amp;r=0&amp;pid=OfficeInsert"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56" r:id="rId5"/>
    <p:sldId id="257" r:id="rId6"/>
    <p:sldId id="298" r:id="rId7"/>
    <p:sldId id="300" r:id="rId8"/>
    <p:sldId id="334" r:id="rId9"/>
    <p:sldId id="259" r:id="rId10"/>
    <p:sldId id="301" r:id="rId11"/>
    <p:sldId id="330" r:id="rId12"/>
    <p:sldId id="331" r:id="rId13"/>
    <p:sldId id="269" r:id="rId14"/>
    <p:sldId id="266" r:id="rId15"/>
    <p:sldId id="267" r:id="rId16"/>
    <p:sldId id="268" r:id="rId17"/>
    <p:sldId id="258" r:id="rId18"/>
    <p:sldId id="332" r:id="rId19"/>
    <p:sldId id="323" r:id="rId20"/>
    <p:sldId id="324" r:id="rId21"/>
    <p:sldId id="307" r:id="rId22"/>
    <p:sldId id="326" r:id="rId23"/>
    <p:sldId id="32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75C965-0EE6-FD31-A96D-19BE8FE603E4}" v="18" dt="2025-05-06T23:38:55.5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77" d="100"/>
          <a:sy n="77" d="100"/>
        </p:scale>
        <p:origin x="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PHERD, Cara (cjmck3)" userId="c1c3412e-71b4-4f4c-bffd-8e4b35a11f1a" providerId="ADAL" clId="{56B3860D-6671-44F7-B81F-666F208737BF}"/>
    <pc:docChg chg="undo custSel addSld delSld modSld sldOrd">
      <pc:chgData name="SHEPHERD, Cara (cjmck3)" userId="c1c3412e-71b4-4f4c-bffd-8e4b35a11f1a" providerId="ADAL" clId="{56B3860D-6671-44F7-B81F-666F208737BF}" dt="2025-05-06T05:35:10.402" v="462" actId="27636"/>
      <pc:docMkLst>
        <pc:docMk/>
      </pc:docMkLst>
      <pc:sldChg chg="add ord">
        <pc:chgData name="SHEPHERD, Cara (cjmck3)" userId="c1c3412e-71b4-4f4c-bffd-8e4b35a11f1a" providerId="ADAL" clId="{56B3860D-6671-44F7-B81F-666F208737BF}" dt="2025-05-06T03:10:52.501" v="18"/>
        <pc:sldMkLst>
          <pc:docMk/>
          <pc:sldMk cId="1827149995" sldId="258"/>
        </pc:sldMkLst>
      </pc:sldChg>
      <pc:sldChg chg="add ord">
        <pc:chgData name="SHEPHERD, Cara (cjmck3)" userId="c1c3412e-71b4-4f4c-bffd-8e4b35a11f1a" providerId="ADAL" clId="{56B3860D-6671-44F7-B81F-666F208737BF}" dt="2025-05-06T03:10:42.731" v="16"/>
        <pc:sldMkLst>
          <pc:docMk/>
          <pc:sldMk cId="2587741992" sldId="259"/>
        </pc:sldMkLst>
      </pc:sldChg>
      <pc:sldChg chg="add del">
        <pc:chgData name="SHEPHERD, Cara (cjmck3)" userId="c1c3412e-71b4-4f4c-bffd-8e4b35a11f1a" providerId="ADAL" clId="{56B3860D-6671-44F7-B81F-666F208737BF}" dt="2025-05-06T03:07:21.300" v="2" actId="47"/>
        <pc:sldMkLst>
          <pc:docMk/>
          <pc:sldMk cId="691624142" sldId="262"/>
        </pc:sldMkLst>
      </pc:sldChg>
      <pc:sldChg chg="modSp add del mod">
        <pc:chgData name="SHEPHERD, Cara (cjmck3)" userId="c1c3412e-71b4-4f4c-bffd-8e4b35a11f1a" providerId="ADAL" clId="{56B3860D-6671-44F7-B81F-666F208737BF}" dt="2025-05-06T03:07:21.979" v="3" actId="47"/>
        <pc:sldMkLst>
          <pc:docMk/>
          <pc:sldMk cId="1218322133" sldId="263"/>
        </pc:sldMkLst>
        <pc:spChg chg="mod">
          <ac:chgData name="SHEPHERD, Cara (cjmck3)" userId="c1c3412e-71b4-4f4c-bffd-8e4b35a11f1a" providerId="ADAL" clId="{56B3860D-6671-44F7-B81F-666F208737BF}" dt="2025-05-06T03:07:05.033" v="1" actId="27636"/>
          <ac:spMkLst>
            <pc:docMk/>
            <pc:sldMk cId="1218322133" sldId="263"/>
            <ac:spMk id="3" creationId="{00000000-0000-0000-0000-000000000000}"/>
          </ac:spMkLst>
        </pc:spChg>
      </pc:sldChg>
      <pc:sldChg chg="add del">
        <pc:chgData name="SHEPHERD, Cara (cjmck3)" userId="c1c3412e-71b4-4f4c-bffd-8e4b35a11f1a" providerId="ADAL" clId="{56B3860D-6671-44F7-B81F-666F208737BF}" dt="2025-05-06T03:07:25.686" v="4" actId="47"/>
        <pc:sldMkLst>
          <pc:docMk/>
          <pc:sldMk cId="2237789136" sldId="264"/>
        </pc:sldMkLst>
      </pc:sldChg>
      <pc:sldChg chg="add">
        <pc:chgData name="SHEPHERD, Cara (cjmck3)" userId="c1c3412e-71b4-4f4c-bffd-8e4b35a11f1a" providerId="ADAL" clId="{56B3860D-6671-44F7-B81F-666F208737BF}" dt="2025-05-06T03:07:04.913" v="0"/>
        <pc:sldMkLst>
          <pc:docMk/>
          <pc:sldMk cId="3415222465" sldId="266"/>
        </pc:sldMkLst>
      </pc:sldChg>
      <pc:sldChg chg="add">
        <pc:chgData name="SHEPHERD, Cara (cjmck3)" userId="c1c3412e-71b4-4f4c-bffd-8e4b35a11f1a" providerId="ADAL" clId="{56B3860D-6671-44F7-B81F-666F208737BF}" dt="2025-05-06T03:07:04.913" v="0"/>
        <pc:sldMkLst>
          <pc:docMk/>
          <pc:sldMk cId="4013884083" sldId="267"/>
        </pc:sldMkLst>
      </pc:sldChg>
      <pc:sldChg chg="add">
        <pc:chgData name="SHEPHERD, Cara (cjmck3)" userId="c1c3412e-71b4-4f4c-bffd-8e4b35a11f1a" providerId="ADAL" clId="{56B3860D-6671-44F7-B81F-666F208737BF}" dt="2025-05-06T03:07:04.913" v="0"/>
        <pc:sldMkLst>
          <pc:docMk/>
          <pc:sldMk cId="3311009547" sldId="268"/>
        </pc:sldMkLst>
      </pc:sldChg>
      <pc:sldChg chg="add">
        <pc:chgData name="SHEPHERD, Cara (cjmck3)" userId="c1c3412e-71b4-4f4c-bffd-8e4b35a11f1a" providerId="ADAL" clId="{56B3860D-6671-44F7-B81F-666F208737BF}" dt="2025-05-06T03:07:04.913" v="0"/>
        <pc:sldMkLst>
          <pc:docMk/>
          <pc:sldMk cId="2488592550" sldId="269"/>
        </pc:sldMkLst>
      </pc:sldChg>
      <pc:sldChg chg="add del">
        <pc:chgData name="SHEPHERD, Cara (cjmck3)" userId="c1c3412e-71b4-4f4c-bffd-8e4b35a11f1a" providerId="ADAL" clId="{56B3860D-6671-44F7-B81F-666F208737BF}" dt="2025-05-06T03:09:27.369" v="6"/>
        <pc:sldMkLst>
          <pc:docMk/>
          <pc:sldMk cId="1345194253" sldId="270"/>
        </pc:sldMkLst>
      </pc:sldChg>
      <pc:sldChg chg="add">
        <pc:chgData name="SHEPHERD, Cara (cjmck3)" userId="c1c3412e-71b4-4f4c-bffd-8e4b35a11f1a" providerId="ADAL" clId="{56B3860D-6671-44F7-B81F-666F208737BF}" dt="2025-05-06T03:10:19.151" v="7"/>
        <pc:sldMkLst>
          <pc:docMk/>
          <pc:sldMk cId="860145975" sldId="300"/>
        </pc:sldMkLst>
      </pc:sldChg>
      <pc:sldChg chg="add">
        <pc:chgData name="SHEPHERD, Cara (cjmck3)" userId="c1c3412e-71b4-4f4c-bffd-8e4b35a11f1a" providerId="ADAL" clId="{56B3860D-6671-44F7-B81F-666F208737BF}" dt="2025-05-06T03:10:19.151" v="7"/>
        <pc:sldMkLst>
          <pc:docMk/>
          <pc:sldMk cId="392134024" sldId="301"/>
        </pc:sldMkLst>
      </pc:sldChg>
      <pc:sldChg chg="addSp modSp add mod">
        <pc:chgData name="SHEPHERD, Cara (cjmck3)" userId="c1c3412e-71b4-4f4c-bffd-8e4b35a11f1a" providerId="ADAL" clId="{56B3860D-6671-44F7-B81F-666F208737BF}" dt="2025-05-06T05:34:56.562" v="458" actId="20577"/>
        <pc:sldMkLst>
          <pc:docMk/>
          <pc:sldMk cId="3330742153" sldId="307"/>
        </pc:sldMkLst>
        <pc:spChg chg="mod">
          <ac:chgData name="SHEPHERD, Cara (cjmck3)" userId="c1c3412e-71b4-4f4c-bffd-8e4b35a11f1a" providerId="ADAL" clId="{56B3860D-6671-44F7-B81F-666F208737BF}" dt="2025-05-06T05:34:56.562" v="458" actId="20577"/>
          <ac:spMkLst>
            <pc:docMk/>
            <pc:sldMk cId="3330742153" sldId="307"/>
            <ac:spMk id="3" creationId="{00000000-0000-0000-0000-000000000000}"/>
          </ac:spMkLst>
        </pc:spChg>
        <pc:spChg chg="add mod">
          <ac:chgData name="SHEPHERD, Cara (cjmck3)" userId="c1c3412e-71b4-4f4c-bffd-8e4b35a11f1a" providerId="ADAL" clId="{56B3860D-6671-44F7-B81F-666F208737BF}" dt="2025-05-06T05:34:29.690" v="433" actId="1076"/>
          <ac:spMkLst>
            <pc:docMk/>
            <pc:sldMk cId="3330742153" sldId="307"/>
            <ac:spMk id="4" creationId="{2B18E19B-ED2B-4110-9E25-5D924CFB58D9}"/>
          </ac:spMkLst>
        </pc:spChg>
      </pc:sldChg>
      <pc:sldChg chg="modSp add mod">
        <pc:chgData name="SHEPHERD, Cara (cjmck3)" userId="c1c3412e-71b4-4f4c-bffd-8e4b35a11f1a" providerId="ADAL" clId="{56B3860D-6671-44F7-B81F-666F208737BF}" dt="2025-05-06T05:28:00.842" v="21" actId="27636"/>
        <pc:sldMkLst>
          <pc:docMk/>
          <pc:sldMk cId="3143537763" sldId="323"/>
        </pc:sldMkLst>
        <pc:spChg chg="mod">
          <ac:chgData name="SHEPHERD, Cara (cjmck3)" userId="c1c3412e-71b4-4f4c-bffd-8e4b35a11f1a" providerId="ADAL" clId="{56B3860D-6671-44F7-B81F-666F208737BF}" dt="2025-05-06T05:28:00.842" v="21" actId="27636"/>
          <ac:spMkLst>
            <pc:docMk/>
            <pc:sldMk cId="3143537763" sldId="323"/>
            <ac:spMk id="3" creationId="{00000000-0000-0000-0000-000000000000}"/>
          </ac:spMkLst>
        </pc:spChg>
      </pc:sldChg>
      <pc:sldChg chg="modSp add mod">
        <pc:chgData name="SHEPHERD, Cara (cjmck3)" userId="c1c3412e-71b4-4f4c-bffd-8e4b35a11f1a" providerId="ADAL" clId="{56B3860D-6671-44F7-B81F-666F208737BF}" dt="2025-05-06T05:29:47.210" v="107" actId="20577"/>
        <pc:sldMkLst>
          <pc:docMk/>
          <pc:sldMk cId="476170088" sldId="324"/>
        </pc:sldMkLst>
        <pc:spChg chg="mod">
          <ac:chgData name="SHEPHERD, Cara (cjmck3)" userId="c1c3412e-71b4-4f4c-bffd-8e4b35a11f1a" providerId="ADAL" clId="{56B3860D-6671-44F7-B81F-666F208737BF}" dt="2025-05-06T05:29:47.210" v="107" actId="20577"/>
          <ac:spMkLst>
            <pc:docMk/>
            <pc:sldMk cId="476170088" sldId="324"/>
            <ac:spMk id="3" creationId="{00000000-0000-0000-0000-000000000000}"/>
          </ac:spMkLst>
        </pc:spChg>
      </pc:sldChg>
      <pc:sldChg chg="modSp add del mod">
        <pc:chgData name="SHEPHERD, Cara (cjmck3)" userId="c1c3412e-71b4-4f4c-bffd-8e4b35a11f1a" providerId="ADAL" clId="{56B3860D-6671-44F7-B81F-666F208737BF}" dt="2025-05-06T05:28:36.348" v="76" actId="47"/>
        <pc:sldMkLst>
          <pc:docMk/>
          <pc:sldMk cId="1345429941" sldId="325"/>
        </pc:sldMkLst>
        <pc:spChg chg="mod">
          <ac:chgData name="SHEPHERD, Cara (cjmck3)" userId="c1c3412e-71b4-4f4c-bffd-8e4b35a11f1a" providerId="ADAL" clId="{56B3860D-6671-44F7-B81F-666F208737BF}" dt="2025-05-06T05:28:00.858" v="22" actId="27636"/>
          <ac:spMkLst>
            <pc:docMk/>
            <pc:sldMk cId="1345429941" sldId="325"/>
            <ac:spMk id="3" creationId="{00000000-0000-0000-0000-000000000000}"/>
          </ac:spMkLst>
        </pc:spChg>
      </pc:sldChg>
      <pc:sldChg chg="modSp add mod">
        <pc:chgData name="SHEPHERD, Cara (cjmck3)" userId="c1c3412e-71b4-4f4c-bffd-8e4b35a11f1a" providerId="ADAL" clId="{56B3860D-6671-44F7-B81F-666F208737BF}" dt="2025-05-06T05:35:10.402" v="462" actId="27636"/>
        <pc:sldMkLst>
          <pc:docMk/>
          <pc:sldMk cId="2311778198" sldId="326"/>
        </pc:sldMkLst>
        <pc:spChg chg="mod">
          <ac:chgData name="SHEPHERD, Cara (cjmck3)" userId="c1c3412e-71b4-4f4c-bffd-8e4b35a11f1a" providerId="ADAL" clId="{56B3860D-6671-44F7-B81F-666F208737BF}" dt="2025-05-06T05:35:10.402" v="462" actId="27636"/>
          <ac:spMkLst>
            <pc:docMk/>
            <pc:sldMk cId="2311778198" sldId="326"/>
            <ac:spMk id="3" creationId="{00000000-0000-0000-0000-000000000000}"/>
          </ac:spMkLst>
        </pc:spChg>
      </pc:sldChg>
      <pc:sldChg chg="modSp add mod">
        <pc:chgData name="SHEPHERD, Cara (cjmck3)" userId="c1c3412e-71b4-4f4c-bffd-8e4b35a11f1a" providerId="ADAL" clId="{56B3860D-6671-44F7-B81F-666F208737BF}" dt="2025-05-06T05:31:40.351" v="170" actId="20577"/>
        <pc:sldMkLst>
          <pc:docMk/>
          <pc:sldMk cId="698894668" sldId="329"/>
        </pc:sldMkLst>
        <pc:spChg chg="mod">
          <ac:chgData name="SHEPHERD, Cara (cjmck3)" userId="c1c3412e-71b4-4f4c-bffd-8e4b35a11f1a" providerId="ADAL" clId="{56B3860D-6671-44F7-B81F-666F208737BF}" dt="2025-05-06T05:31:34.086" v="164"/>
          <ac:spMkLst>
            <pc:docMk/>
            <pc:sldMk cId="698894668" sldId="329"/>
            <ac:spMk id="2" creationId="{00000000-0000-0000-0000-000000000000}"/>
          </ac:spMkLst>
        </pc:spChg>
        <pc:spChg chg="mod">
          <ac:chgData name="SHEPHERD, Cara (cjmck3)" userId="c1c3412e-71b4-4f4c-bffd-8e4b35a11f1a" providerId="ADAL" clId="{56B3860D-6671-44F7-B81F-666F208737BF}" dt="2025-05-06T05:31:40.351" v="170" actId="20577"/>
          <ac:spMkLst>
            <pc:docMk/>
            <pc:sldMk cId="698894668" sldId="329"/>
            <ac:spMk id="3" creationId="{00000000-0000-0000-0000-000000000000}"/>
          </ac:spMkLst>
        </pc:spChg>
      </pc:sldChg>
      <pc:sldChg chg="modSp add mod">
        <pc:chgData name="SHEPHERD, Cara (cjmck3)" userId="c1c3412e-71b4-4f4c-bffd-8e4b35a11f1a" providerId="ADAL" clId="{56B3860D-6671-44F7-B81F-666F208737BF}" dt="2025-05-06T03:10:19.210" v="8" actId="27636"/>
        <pc:sldMkLst>
          <pc:docMk/>
          <pc:sldMk cId="80353486" sldId="330"/>
        </pc:sldMkLst>
        <pc:spChg chg="mod">
          <ac:chgData name="SHEPHERD, Cara (cjmck3)" userId="c1c3412e-71b4-4f4c-bffd-8e4b35a11f1a" providerId="ADAL" clId="{56B3860D-6671-44F7-B81F-666F208737BF}" dt="2025-05-06T03:10:19.210" v="8" actId="27636"/>
          <ac:spMkLst>
            <pc:docMk/>
            <pc:sldMk cId="80353486" sldId="330"/>
            <ac:spMk id="3" creationId="{00000000-0000-0000-0000-000000000000}"/>
          </ac:spMkLst>
        </pc:spChg>
      </pc:sldChg>
      <pc:sldChg chg="add">
        <pc:chgData name="SHEPHERD, Cara (cjmck3)" userId="c1c3412e-71b4-4f4c-bffd-8e4b35a11f1a" providerId="ADAL" clId="{56B3860D-6671-44F7-B81F-666F208737BF}" dt="2025-05-06T03:10:19.151" v="7"/>
        <pc:sldMkLst>
          <pc:docMk/>
          <pc:sldMk cId="1858119556" sldId="331"/>
        </pc:sldMkLst>
      </pc:sldChg>
      <pc:sldChg chg="modSp add mod">
        <pc:chgData name="SHEPHERD, Cara (cjmck3)" userId="c1c3412e-71b4-4f4c-bffd-8e4b35a11f1a" providerId="ADAL" clId="{56B3860D-6671-44F7-B81F-666F208737BF}" dt="2025-05-06T05:29:40.664" v="103" actId="1076"/>
        <pc:sldMkLst>
          <pc:docMk/>
          <pc:sldMk cId="354238820" sldId="332"/>
        </pc:sldMkLst>
        <pc:spChg chg="mod">
          <ac:chgData name="SHEPHERD, Cara (cjmck3)" userId="c1c3412e-71b4-4f4c-bffd-8e4b35a11f1a" providerId="ADAL" clId="{56B3860D-6671-44F7-B81F-666F208737BF}" dt="2025-05-06T05:29:37.328" v="102" actId="1076"/>
          <ac:spMkLst>
            <pc:docMk/>
            <pc:sldMk cId="354238820" sldId="332"/>
            <ac:spMk id="2" creationId="{00000000-0000-0000-0000-000000000000}"/>
          </ac:spMkLst>
        </pc:spChg>
        <pc:spChg chg="mod">
          <ac:chgData name="SHEPHERD, Cara (cjmck3)" userId="c1c3412e-71b4-4f4c-bffd-8e4b35a11f1a" providerId="ADAL" clId="{56B3860D-6671-44F7-B81F-666F208737BF}" dt="2025-05-06T05:29:40.664" v="103" actId="1076"/>
          <ac:spMkLst>
            <pc:docMk/>
            <pc:sldMk cId="354238820" sldId="332"/>
            <ac:spMk id="3" creationId="{061DBD47-7AED-42D1-80FC-B0948256BDEE}"/>
          </ac:spMkLst>
        </pc:spChg>
        <pc:spChg chg="mod">
          <ac:chgData name="SHEPHERD, Cara (cjmck3)" userId="c1c3412e-71b4-4f4c-bffd-8e4b35a11f1a" providerId="ADAL" clId="{56B3860D-6671-44F7-B81F-666F208737BF}" dt="2025-05-06T05:28:09.580" v="31" actId="20577"/>
          <ac:spMkLst>
            <pc:docMk/>
            <pc:sldMk cId="354238820" sldId="332"/>
            <ac:spMk id="5" creationId="{00000000-0000-0000-0000-000000000000}"/>
          </ac:spMkLst>
        </pc:spChg>
      </pc:sldChg>
      <pc:sldChg chg="add">
        <pc:chgData name="SHEPHERD, Cara (cjmck3)" userId="c1c3412e-71b4-4f4c-bffd-8e4b35a11f1a" providerId="ADAL" clId="{56B3860D-6671-44F7-B81F-666F208737BF}" dt="2025-05-06T03:10:19.151" v="7"/>
        <pc:sldMkLst>
          <pc:docMk/>
          <pc:sldMk cId="1844627451" sldId="334"/>
        </pc:sldMkLst>
      </pc:sldChg>
    </pc:docChg>
  </pc:docChgLst>
  <pc:docChgLst>
    <pc:chgData name="TOMES, Eden (etome3)" userId="S::etome3@eq.edu.au::797a4461-a235-42c5-aa94-920663d44d5c" providerId="AD" clId="Web-{9D75C965-0EE6-FD31-A96D-19BE8FE603E4}"/>
    <pc:docChg chg="modSld">
      <pc:chgData name="TOMES, Eden (etome3)" userId="S::etome3@eq.edu.au::797a4461-a235-42c5-aa94-920663d44d5c" providerId="AD" clId="Web-{9D75C965-0EE6-FD31-A96D-19BE8FE603E4}" dt="2025-05-06T23:38:55.504" v="17" actId="1076"/>
      <pc:docMkLst>
        <pc:docMk/>
      </pc:docMkLst>
      <pc:sldChg chg="addSp delSp addAnim delAnim">
        <pc:chgData name="TOMES, Eden (etome3)" userId="S::etome3@eq.edu.au::797a4461-a235-42c5-aa94-920663d44d5c" providerId="AD" clId="Web-{9D75C965-0EE6-FD31-A96D-19BE8FE603E4}" dt="2025-05-06T23:35:41.905" v="13"/>
        <pc:sldMkLst>
          <pc:docMk/>
          <pc:sldMk cId="2587741992" sldId="259"/>
        </pc:sldMkLst>
        <pc:spChg chg="del">
          <ac:chgData name="TOMES, Eden (etome3)" userId="S::etome3@eq.edu.au::797a4461-a235-42c5-aa94-920663d44d5c" providerId="AD" clId="Web-{9D75C965-0EE6-FD31-A96D-19BE8FE603E4}" dt="2025-05-06T23:35:41.905" v="13"/>
          <ac:spMkLst>
            <pc:docMk/>
            <pc:sldMk cId="2587741992" sldId="259"/>
            <ac:spMk id="2" creationId="{00000000-0000-0000-0000-000000000000}"/>
          </ac:spMkLst>
        </pc:spChg>
        <pc:spChg chg="del">
          <ac:chgData name="TOMES, Eden (etome3)" userId="S::etome3@eq.edu.au::797a4461-a235-42c5-aa94-920663d44d5c" providerId="AD" clId="Web-{9D75C965-0EE6-FD31-A96D-19BE8FE603E4}" dt="2025-05-06T23:35:41.905" v="12"/>
          <ac:spMkLst>
            <pc:docMk/>
            <pc:sldMk cId="2587741992" sldId="259"/>
            <ac:spMk id="3" creationId="{00000000-0000-0000-0000-000000000000}"/>
          </ac:spMkLst>
        </pc:spChg>
        <pc:spChg chg="del">
          <ac:chgData name="TOMES, Eden (etome3)" userId="S::etome3@eq.edu.au::797a4461-a235-42c5-aa94-920663d44d5c" providerId="AD" clId="Web-{9D75C965-0EE6-FD31-A96D-19BE8FE603E4}" dt="2025-05-06T23:35:20.670" v="5"/>
          <ac:spMkLst>
            <pc:docMk/>
            <pc:sldMk cId="2587741992" sldId="259"/>
            <ac:spMk id="5" creationId="{00000000-0000-0000-0000-000000000000}"/>
          </ac:spMkLst>
        </pc:spChg>
        <pc:spChg chg="del">
          <ac:chgData name="TOMES, Eden (etome3)" userId="S::etome3@eq.edu.au::797a4461-a235-42c5-aa94-920663d44d5c" providerId="AD" clId="Web-{9D75C965-0EE6-FD31-A96D-19BE8FE603E4}" dt="2025-05-06T23:35:27.358" v="9"/>
          <ac:spMkLst>
            <pc:docMk/>
            <pc:sldMk cId="2587741992" sldId="259"/>
            <ac:spMk id="6" creationId="{00000000-0000-0000-0000-000000000000}"/>
          </ac:spMkLst>
        </pc:spChg>
        <pc:spChg chg="del">
          <ac:chgData name="TOMES, Eden (etome3)" userId="S::etome3@eq.edu.au::797a4461-a235-42c5-aa94-920663d44d5c" providerId="AD" clId="Web-{9D75C965-0EE6-FD31-A96D-19BE8FE603E4}" dt="2025-05-06T23:35:27.358" v="8"/>
          <ac:spMkLst>
            <pc:docMk/>
            <pc:sldMk cId="2587741992" sldId="259"/>
            <ac:spMk id="7" creationId="{00000000-0000-0000-0000-000000000000}"/>
          </ac:spMkLst>
        </pc:spChg>
        <pc:spChg chg="del">
          <ac:chgData name="TOMES, Eden (etome3)" userId="S::etome3@eq.edu.au::797a4461-a235-42c5-aa94-920663d44d5c" providerId="AD" clId="Web-{9D75C965-0EE6-FD31-A96D-19BE8FE603E4}" dt="2025-05-06T23:35:17.420" v="3"/>
          <ac:spMkLst>
            <pc:docMk/>
            <pc:sldMk cId="2587741992" sldId="259"/>
            <ac:spMk id="8" creationId="{00000000-0000-0000-0000-000000000000}"/>
          </ac:spMkLst>
        </pc:spChg>
        <pc:spChg chg="add del">
          <ac:chgData name="TOMES, Eden (etome3)" userId="S::etome3@eq.edu.au::797a4461-a235-42c5-aa94-920663d44d5c" providerId="AD" clId="Web-{9D75C965-0EE6-FD31-A96D-19BE8FE603E4}" dt="2025-05-06T23:35:18.858" v="4"/>
          <ac:spMkLst>
            <pc:docMk/>
            <pc:sldMk cId="2587741992" sldId="259"/>
            <ac:spMk id="9" creationId="{00000000-0000-0000-0000-000000000000}"/>
          </ac:spMkLst>
        </pc:spChg>
        <pc:spChg chg="del">
          <ac:chgData name="TOMES, Eden (etome3)" userId="S::etome3@eq.edu.au::797a4461-a235-42c5-aa94-920663d44d5c" providerId="AD" clId="Web-{9D75C965-0EE6-FD31-A96D-19BE8FE603E4}" dt="2025-05-06T23:35:21.920" v="6"/>
          <ac:spMkLst>
            <pc:docMk/>
            <pc:sldMk cId="2587741992" sldId="259"/>
            <ac:spMk id="10" creationId="{00000000-0000-0000-0000-000000000000}"/>
          </ac:spMkLst>
        </pc:spChg>
        <pc:spChg chg="del">
          <ac:chgData name="TOMES, Eden (etome3)" userId="S::etome3@eq.edu.au::797a4461-a235-42c5-aa94-920663d44d5c" providerId="AD" clId="Web-{9D75C965-0EE6-FD31-A96D-19BE8FE603E4}" dt="2025-05-06T23:35:27.358" v="7"/>
          <ac:spMkLst>
            <pc:docMk/>
            <pc:sldMk cId="2587741992" sldId="259"/>
            <ac:spMk id="11" creationId="{00000000-0000-0000-0000-000000000000}"/>
          </ac:spMkLst>
        </pc:spChg>
        <pc:spChg chg="del">
          <ac:chgData name="TOMES, Eden (etome3)" userId="S::etome3@eq.edu.au::797a4461-a235-42c5-aa94-920663d44d5c" providerId="AD" clId="Web-{9D75C965-0EE6-FD31-A96D-19BE8FE603E4}" dt="2025-05-06T23:35:29.155" v="10"/>
          <ac:spMkLst>
            <pc:docMk/>
            <pc:sldMk cId="2587741992" sldId="259"/>
            <ac:spMk id="12" creationId="{00000000-0000-0000-0000-000000000000}"/>
          </ac:spMkLst>
        </pc:spChg>
        <pc:spChg chg="del">
          <ac:chgData name="TOMES, Eden (etome3)" userId="S::etome3@eq.edu.au::797a4461-a235-42c5-aa94-920663d44d5c" providerId="AD" clId="Web-{9D75C965-0EE6-FD31-A96D-19BE8FE603E4}" dt="2025-05-06T23:35:30.749" v="11"/>
          <ac:spMkLst>
            <pc:docMk/>
            <pc:sldMk cId="2587741992" sldId="259"/>
            <ac:spMk id="13" creationId="{00000000-0000-0000-0000-000000000000}"/>
          </ac:spMkLst>
        </pc:spChg>
      </pc:sldChg>
      <pc:sldChg chg="modSp">
        <pc:chgData name="TOMES, Eden (etome3)" userId="S::etome3@eq.edu.au::797a4461-a235-42c5-aa94-920663d44d5c" providerId="AD" clId="Web-{9D75C965-0EE6-FD31-A96D-19BE8FE603E4}" dt="2025-05-06T23:38:55.504" v="17" actId="1076"/>
        <pc:sldMkLst>
          <pc:docMk/>
          <pc:sldMk cId="80353486" sldId="330"/>
        </pc:sldMkLst>
        <pc:picChg chg="mod">
          <ac:chgData name="TOMES, Eden (etome3)" userId="S::etome3@eq.edu.au::797a4461-a235-42c5-aa94-920663d44d5c" providerId="AD" clId="Web-{9D75C965-0EE6-FD31-A96D-19BE8FE603E4}" dt="2025-05-06T23:38:55.504" v="17" actId="1076"/>
          <ac:picMkLst>
            <pc:docMk/>
            <pc:sldMk cId="80353486" sldId="330"/>
            <ac:picMk id="4" creationId="{00000000-0000-0000-0000-000000000000}"/>
          </ac:picMkLst>
        </pc:picChg>
      </pc:sldChg>
      <pc:sldChg chg="modSp">
        <pc:chgData name="TOMES, Eden (etome3)" userId="S::etome3@eq.edu.au::797a4461-a235-42c5-aa94-920663d44d5c" providerId="AD" clId="Web-{9D75C965-0EE6-FD31-A96D-19BE8FE603E4}" dt="2025-05-06T23:33:13.995" v="2" actId="14100"/>
        <pc:sldMkLst>
          <pc:docMk/>
          <pc:sldMk cId="1844627451" sldId="334"/>
        </pc:sldMkLst>
        <pc:picChg chg="mod">
          <ac:chgData name="TOMES, Eden (etome3)" userId="S::etome3@eq.edu.au::797a4461-a235-42c5-aa94-920663d44d5c" providerId="AD" clId="Web-{9D75C965-0EE6-FD31-A96D-19BE8FE603E4}" dt="2025-05-06T23:33:13.995" v="2" actId="14100"/>
          <ac:picMkLst>
            <pc:docMk/>
            <pc:sldMk cId="1844627451" sldId="334"/>
            <ac:picMk id="8" creationId="{4BA09086-4503-46B3-BD31-AF6A3567D06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F89469-E785-4AA9-8E00-326223D77484}" type="datetimeFigureOut">
              <a:rPr lang="en-AU" smtClean="0"/>
              <a:t>6/05/2025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1FEA77-2EBB-48CB-9D53-3ABBF800B84C}" type="slidenum">
              <a:rPr lang="en-AU" smtClean="0"/>
              <a:t>‹#›</a:t>
            </a:fld>
            <a:endParaRPr lang="en-AU"/>
          </a:p>
        </p:txBody>
      </p:sp>
    </p:spTree>
    <p:extLst>
      <p:ext uri="{BB962C8B-B14F-4D97-AF65-F5344CB8AC3E}">
        <p14:creationId xmlns:p14="http://schemas.microsoft.com/office/powerpoint/2010/main" val="4202300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BF147ED-94A0-4DA1-AA99-44AC467C9814}" type="slidenum">
              <a:rPr lang="en-AU" smtClean="0"/>
              <a:t>3</a:t>
            </a:fld>
            <a:endParaRPr lang="en-AU"/>
          </a:p>
        </p:txBody>
      </p:sp>
    </p:spTree>
    <p:extLst>
      <p:ext uri="{BB962C8B-B14F-4D97-AF65-F5344CB8AC3E}">
        <p14:creationId xmlns:p14="http://schemas.microsoft.com/office/powerpoint/2010/main" val="155778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BF147ED-94A0-4DA1-AA99-44AC467C9814}" type="slidenum">
              <a:rPr lang="en-AU" smtClean="0"/>
              <a:t>4</a:t>
            </a:fld>
            <a:endParaRPr lang="en-AU"/>
          </a:p>
        </p:txBody>
      </p:sp>
    </p:spTree>
    <p:extLst>
      <p:ext uri="{BB962C8B-B14F-4D97-AF65-F5344CB8AC3E}">
        <p14:creationId xmlns:p14="http://schemas.microsoft.com/office/powerpoint/2010/main" val="874277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Elements - </a:t>
            </a:r>
            <a:r>
              <a:rPr lang="en-AU" baseline="0" dirty="0"/>
              <a:t>typically metals, used in coins since around  500 BC. Typically gold due to the colour and unreactive properties, though often a homogenous mixture with silver .</a:t>
            </a:r>
          </a:p>
          <a:p>
            <a:endParaRPr lang="en-AU" baseline="0" dirty="0"/>
          </a:p>
          <a:p>
            <a:pPr marL="171450" indent="-171450">
              <a:buFontTx/>
              <a:buChar char="-"/>
            </a:pPr>
            <a:r>
              <a:rPr lang="en-AU" baseline="0" dirty="0"/>
              <a:t>diamond/coal/graphene – all allotropes (different forms) of carbon. Formation conditions influence these heavily (e.g. diamond forms @ 3000</a:t>
            </a:r>
            <a:r>
              <a:rPr lang="en-AU" baseline="30000" dirty="0"/>
              <a:t>o</a:t>
            </a:r>
            <a:r>
              <a:rPr lang="en-AU" baseline="0" dirty="0"/>
              <a:t>C and 100 000 </a:t>
            </a:r>
            <a:r>
              <a:rPr lang="en-AU" baseline="0" dirty="0" err="1"/>
              <a:t>atm</a:t>
            </a:r>
            <a:r>
              <a:rPr lang="en-AU" baseline="0" dirty="0"/>
              <a:t>). We call the non-crystalline variety amorphous shapes (amorphous = not clearly defined).</a:t>
            </a:r>
            <a:br>
              <a:rPr lang="en-AU" baseline="0" dirty="0"/>
            </a:br>
            <a:br>
              <a:rPr lang="en-AU" baseline="0" dirty="0"/>
            </a:br>
            <a:r>
              <a:rPr lang="en-AU" baseline="0" dirty="0"/>
              <a:t>Homogenous mixtures – often solutions (e.g. water, copper </a:t>
            </a:r>
            <a:r>
              <a:rPr lang="en-AU" baseline="0" dirty="0" err="1"/>
              <a:t>sulfate</a:t>
            </a:r>
            <a:r>
              <a:rPr lang="en-AU" baseline="0" dirty="0"/>
              <a:t>), though alloys have been essential for the development of society (steel, weapons &amp; building development, coins etc.) This is significant as we can alter the substance to reflect the desired properties. </a:t>
            </a:r>
          </a:p>
          <a:p>
            <a:pPr marL="171450" indent="-171450">
              <a:buFontTx/>
              <a:buChar char="-"/>
            </a:pPr>
            <a:endParaRPr lang="en-AU" baseline="0" dirty="0"/>
          </a:p>
          <a:p>
            <a:pPr marL="171450" indent="-171450">
              <a:buFontTx/>
              <a:buChar char="-"/>
            </a:pPr>
            <a:r>
              <a:rPr lang="en-AU" baseline="0" dirty="0"/>
              <a:t>Synthetic diamonds are a great example – the nitrogen in the air (an impurity) often produces a yellow colour. Other impurities can be added to influence the colour of the diamond. This makes them a homogenous mixture. </a:t>
            </a:r>
          </a:p>
          <a:p>
            <a:pPr marL="171450" indent="-171450">
              <a:buFontTx/>
              <a:buChar char="-"/>
            </a:pPr>
            <a:endParaRPr lang="en-AU" baseline="0" dirty="0"/>
          </a:p>
          <a:p>
            <a:pPr marL="0" indent="0">
              <a:buFontTx/>
              <a:buNone/>
            </a:pPr>
            <a:r>
              <a:rPr lang="en-AU" baseline="0" dirty="0" err="1"/>
              <a:t>Heterogenous</a:t>
            </a:r>
            <a:r>
              <a:rPr lang="en-AU" baseline="0" dirty="0"/>
              <a:t> mixture - </a:t>
            </a:r>
            <a:br>
              <a:rPr lang="en-AU" baseline="0" dirty="0"/>
            </a:br>
            <a:endParaRPr lang="en-AU" baseline="0" dirty="0"/>
          </a:p>
          <a:p>
            <a:endParaRPr lang="en-AU" baseline="0" dirty="0"/>
          </a:p>
          <a:p>
            <a:r>
              <a:rPr lang="en-AU" baseline="0" dirty="0" err="1"/>
              <a:t>Heterogenous</a:t>
            </a:r>
            <a:r>
              <a:rPr lang="en-AU" baseline="0" dirty="0"/>
              <a:t> mixtures - </a:t>
            </a:r>
            <a:endParaRPr lang="en-AU" dirty="0"/>
          </a:p>
        </p:txBody>
      </p:sp>
      <p:sp>
        <p:nvSpPr>
          <p:cNvPr id="4" name="Slide Number Placeholder 3"/>
          <p:cNvSpPr>
            <a:spLocks noGrp="1"/>
          </p:cNvSpPr>
          <p:nvPr>
            <p:ph type="sldNum" sz="quarter" idx="10"/>
          </p:nvPr>
        </p:nvSpPr>
        <p:spPr/>
        <p:txBody>
          <a:bodyPr/>
          <a:lstStyle/>
          <a:p>
            <a:fld id="{DEA1C44C-9F03-44E6-BDF3-FA6D293628DF}" type="slidenum">
              <a:rPr lang="en-AU" smtClean="0"/>
              <a:t>6</a:t>
            </a:fld>
            <a:endParaRPr lang="en-AU"/>
          </a:p>
        </p:txBody>
      </p:sp>
    </p:spTree>
    <p:extLst>
      <p:ext uri="{BB962C8B-B14F-4D97-AF65-F5344CB8AC3E}">
        <p14:creationId xmlns:p14="http://schemas.microsoft.com/office/powerpoint/2010/main" val="2912268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BF147ED-94A0-4DA1-AA99-44AC467C9814}" type="slidenum">
              <a:rPr lang="en-AU" smtClean="0"/>
              <a:t>7</a:t>
            </a:fld>
            <a:endParaRPr lang="en-AU"/>
          </a:p>
        </p:txBody>
      </p:sp>
    </p:spTree>
    <p:extLst>
      <p:ext uri="{BB962C8B-B14F-4D97-AF65-F5344CB8AC3E}">
        <p14:creationId xmlns:p14="http://schemas.microsoft.com/office/powerpoint/2010/main" val="26598831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BF147ED-94A0-4DA1-AA99-44AC467C9814}" type="slidenum">
              <a:rPr lang="en-AU" smtClean="0"/>
              <a:t>15</a:t>
            </a:fld>
            <a:endParaRPr lang="en-AU"/>
          </a:p>
        </p:txBody>
      </p:sp>
    </p:spTree>
    <p:extLst>
      <p:ext uri="{BB962C8B-B14F-4D97-AF65-F5344CB8AC3E}">
        <p14:creationId xmlns:p14="http://schemas.microsoft.com/office/powerpoint/2010/main" val="3290964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0BF147ED-94A0-4DA1-AA99-44AC467C9814}" type="slidenum">
              <a:rPr lang="en-AU" smtClean="0"/>
              <a:t>18</a:t>
            </a:fld>
            <a:endParaRPr lang="en-AU"/>
          </a:p>
        </p:txBody>
      </p:sp>
    </p:spTree>
    <p:extLst>
      <p:ext uri="{BB962C8B-B14F-4D97-AF65-F5344CB8AC3E}">
        <p14:creationId xmlns:p14="http://schemas.microsoft.com/office/powerpoint/2010/main" val="3298383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91DB82D-7DA3-4E62-8236-02CE8996034F}" type="datetimeFigureOut">
              <a:rPr lang="en-AU" smtClean="0"/>
              <a:t>6/05/2025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A245FA7-EA42-4E5A-8577-987ECBEF693D}"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5451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DB82D-7DA3-4E62-8236-02CE8996034F}" type="datetimeFigureOut">
              <a:rPr lang="en-AU" smtClean="0"/>
              <a:t>6/05/2025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A245FA7-EA42-4E5A-8577-987ECBEF693D}" type="slidenum">
              <a:rPr lang="en-AU" smtClean="0"/>
              <a:t>‹#›</a:t>
            </a:fld>
            <a:endParaRPr lang="en-AU"/>
          </a:p>
        </p:txBody>
      </p:sp>
    </p:spTree>
    <p:extLst>
      <p:ext uri="{BB962C8B-B14F-4D97-AF65-F5344CB8AC3E}">
        <p14:creationId xmlns:p14="http://schemas.microsoft.com/office/powerpoint/2010/main" val="1178041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DB82D-7DA3-4E62-8236-02CE8996034F}" type="datetimeFigureOut">
              <a:rPr lang="en-AU" smtClean="0"/>
              <a:t>6/05/2025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A245FA7-EA42-4E5A-8577-987ECBEF693D}" type="slidenum">
              <a:rPr lang="en-AU" smtClean="0"/>
              <a:t>‹#›</a:t>
            </a:fld>
            <a:endParaRPr lang="en-AU"/>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283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DB82D-7DA3-4E62-8236-02CE8996034F}" type="datetimeFigureOut">
              <a:rPr lang="en-AU" smtClean="0"/>
              <a:t>6/05/2025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A245FA7-EA42-4E5A-8577-987ECBEF693D}" type="slidenum">
              <a:rPr lang="en-AU" smtClean="0"/>
              <a:t>‹#›</a:t>
            </a:fld>
            <a:endParaRPr lang="en-AU"/>
          </a:p>
        </p:txBody>
      </p:sp>
    </p:spTree>
    <p:extLst>
      <p:ext uri="{BB962C8B-B14F-4D97-AF65-F5344CB8AC3E}">
        <p14:creationId xmlns:p14="http://schemas.microsoft.com/office/powerpoint/2010/main" val="393688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DB82D-7DA3-4E62-8236-02CE8996034F}" type="datetimeFigureOut">
              <a:rPr lang="en-AU" smtClean="0"/>
              <a:t>6/05/2025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1A245FA7-EA42-4E5A-8577-987ECBEF693D}"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3316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1DB82D-7DA3-4E62-8236-02CE8996034F}" type="datetimeFigureOut">
              <a:rPr lang="en-AU" smtClean="0"/>
              <a:t>6/05/2025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A245FA7-EA42-4E5A-8577-987ECBEF693D}" type="slidenum">
              <a:rPr lang="en-AU" smtClean="0"/>
              <a:t>‹#›</a:t>
            </a:fld>
            <a:endParaRPr lang="en-AU"/>
          </a:p>
        </p:txBody>
      </p:sp>
    </p:spTree>
    <p:extLst>
      <p:ext uri="{BB962C8B-B14F-4D97-AF65-F5344CB8AC3E}">
        <p14:creationId xmlns:p14="http://schemas.microsoft.com/office/powerpoint/2010/main" val="3324623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1DB82D-7DA3-4E62-8236-02CE8996034F}" type="datetimeFigureOut">
              <a:rPr lang="en-AU" smtClean="0"/>
              <a:t>6/05/2025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1A245FA7-EA42-4E5A-8577-987ECBEF693D}" type="slidenum">
              <a:rPr lang="en-AU" smtClean="0"/>
              <a:t>‹#›</a:t>
            </a:fld>
            <a:endParaRPr lang="en-AU"/>
          </a:p>
        </p:txBody>
      </p:sp>
    </p:spTree>
    <p:extLst>
      <p:ext uri="{BB962C8B-B14F-4D97-AF65-F5344CB8AC3E}">
        <p14:creationId xmlns:p14="http://schemas.microsoft.com/office/powerpoint/2010/main" val="520479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1DB82D-7DA3-4E62-8236-02CE8996034F}" type="datetimeFigureOut">
              <a:rPr lang="en-AU" smtClean="0"/>
              <a:t>6/05/2025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1A245FA7-EA42-4E5A-8577-987ECBEF693D}" type="slidenum">
              <a:rPr lang="en-AU" smtClean="0"/>
              <a:t>‹#›</a:t>
            </a:fld>
            <a:endParaRPr lang="en-AU"/>
          </a:p>
        </p:txBody>
      </p:sp>
    </p:spTree>
    <p:extLst>
      <p:ext uri="{BB962C8B-B14F-4D97-AF65-F5344CB8AC3E}">
        <p14:creationId xmlns:p14="http://schemas.microsoft.com/office/powerpoint/2010/main" val="273250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DB82D-7DA3-4E62-8236-02CE8996034F}" type="datetimeFigureOut">
              <a:rPr lang="en-AU" smtClean="0"/>
              <a:t>6/05/2025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1A245FA7-EA42-4E5A-8577-987ECBEF693D}" type="slidenum">
              <a:rPr lang="en-AU" smtClean="0"/>
              <a:t>‹#›</a:t>
            </a:fld>
            <a:endParaRPr lang="en-AU"/>
          </a:p>
        </p:txBody>
      </p:sp>
    </p:spTree>
    <p:extLst>
      <p:ext uri="{BB962C8B-B14F-4D97-AF65-F5344CB8AC3E}">
        <p14:creationId xmlns:p14="http://schemas.microsoft.com/office/powerpoint/2010/main" val="4238869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1DB82D-7DA3-4E62-8236-02CE8996034F}" type="datetimeFigureOut">
              <a:rPr lang="en-AU" smtClean="0"/>
              <a:t>6/05/2025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A245FA7-EA42-4E5A-8577-987ECBEF693D}" type="slidenum">
              <a:rPr lang="en-AU" smtClean="0"/>
              <a:t>‹#›</a:t>
            </a:fld>
            <a:endParaRPr lang="en-AU"/>
          </a:p>
        </p:txBody>
      </p:sp>
    </p:spTree>
    <p:extLst>
      <p:ext uri="{BB962C8B-B14F-4D97-AF65-F5344CB8AC3E}">
        <p14:creationId xmlns:p14="http://schemas.microsoft.com/office/powerpoint/2010/main" val="3309863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1DB82D-7DA3-4E62-8236-02CE8996034F}" type="datetimeFigureOut">
              <a:rPr lang="en-AU" smtClean="0"/>
              <a:t>6/05/2025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1A245FA7-EA42-4E5A-8577-987ECBEF693D}"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183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91DB82D-7DA3-4E62-8236-02CE8996034F}" type="datetimeFigureOut">
              <a:rPr lang="en-AU" smtClean="0"/>
              <a:t>6/05/2025</a:t>
            </a:fld>
            <a:endParaRPr lang="en-AU"/>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AU"/>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A245FA7-EA42-4E5A-8577-987ECBEF693D}" type="slidenum">
              <a:rPr lang="en-AU" smtClean="0"/>
              <a:t>‹#›</a:t>
            </a:fld>
            <a:endParaRPr lang="en-AU"/>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1182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5.png&amp;ehk=yTi2FZv1COZo0sWsyPrINA&amp;r=0&amp;pid=OfficeInsert"/></Relationships>
</file>

<file path=ppt/slides/_rels/slide8.xml.rels><?xml version="1.0" encoding="UTF-8" standalone="yes"?>
<Relationships xmlns="http://schemas.openxmlformats.org/package/2006/relationships"><Relationship Id="rId3" Type="http://schemas.openxmlformats.org/officeDocument/2006/relationships/hyperlink" Target="https://www.bbc.com/bitesize/guides/zqqtrwx/revision/1" TargetMode="Externa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0BC0B-AA0A-46A7-9B30-BE1BBC5F9D6A}"/>
              </a:ext>
            </a:extLst>
          </p:cNvPr>
          <p:cNvSpPr>
            <a:spLocks noGrp="1"/>
          </p:cNvSpPr>
          <p:nvPr>
            <p:ph type="ctrTitle"/>
          </p:nvPr>
        </p:nvSpPr>
        <p:spPr/>
        <p:txBody>
          <a:bodyPr/>
          <a:lstStyle/>
          <a:p>
            <a:r>
              <a:rPr lang="en-AU" dirty="0"/>
              <a:t>Compounds and mixtures</a:t>
            </a:r>
          </a:p>
        </p:txBody>
      </p:sp>
      <p:sp>
        <p:nvSpPr>
          <p:cNvPr id="3" name="Subtitle 2">
            <a:extLst>
              <a:ext uri="{FF2B5EF4-FFF2-40B4-BE49-F238E27FC236}">
                <a16:creationId xmlns:a16="http://schemas.microsoft.com/office/drawing/2014/main" id="{E70C88DC-1C0A-4D42-8ED6-DCA73E597160}"/>
              </a:ext>
            </a:extLst>
          </p:cNvPr>
          <p:cNvSpPr>
            <a:spLocks noGrp="1"/>
          </p:cNvSpPr>
          <p:nvPr>
            <p:ph type="subTitle" idx="1"/>
          </p:nvPr>
        </p:nvSpPr>
        <p:spPr/>
        <p:txBody>
          <a:bodyPr/>
          <a:lstStyle/>
          <a:p>
            <a:r>
              <a:rPr lang="en-AU" dirty="0"/>
              <a:t>11 Chemistry</a:t>
            </a:r>
          </a:p>
        </p:txBody>
      </p:sp>
    </p:spTree>
    <p:extLst>
      <p:ext uri="{BB962C8B-B14F-4D97-AF65-F5344CB8AC3E}">
        <p14:creationId xmlns:p14="http://schemas.microsoft.com/office/powerpoint/2010/main" val="1289157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Mixtures</a:t>
            </a:r>
          </a:p>
        </p:txBody>
      </p:sp>
      <p:sp>
        <p:nvSpPr>
          <p:cNvPr id="3" name="Content Placeholder 2"/>
          <p:cNvSpPr>
            <a:spLocks noGrp="1"/>
          </p:cNvSpPr>
          <p:nvPr>
            <p:ph idx="1"/>
          </p:nvPr>
        </p:nvSpPr>
        <p:spPr/>
        <p:txBody>
          <a:bodyPr>
            <a:normAutofit/>
          </a:bodyPr>
          <a:lstStyle/>
          <a:p>
            <a:r>
              <a:rPr lang="en-AU" sz="2400" dirty="0"/>
              <a:t>In knowing the properties of the individual parts of a mixture, we can effectively &amp; efficiently separate it</a:t>
            </a:r>
          </a:p>
          <a:p>
            <a:endParaRPr lang="en-AU" sz="2400" dirty="0"/>
          </a:p>
          <a:p>
            <a:r>
              <a:rPr lang="en-AU" sz="2400" dirty="0"/>
              <a:t>E.g. distillation </a:t>
            </a:r>
          </a:p>
          <a:p>
            <a:r>
              <a:rPr lang="en-AU" sz="2400" dirty="0"/>
              <a:t>E.g. evaporation</a:t>
            </a:r>
          </a:p>
          <a:p>
            <a:pPr marL="0" indent="0">
              <a:buNone/>
            </a:pPr>
            <a:endParaRPr lang="en-AU" sz="2400"/>
          </a:p>
        </p:txBody>
      </p:sp>
    </p:spTree>
    <p:extLst>
      <p:ext uri="{BB962C8B-B14F-4D97-AF65-F5344CB8AC3E}">
        <p14:creationId xmlns:p14="http://schemas.microsoft.com/office/powerpoint/2010/main" val="2488592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e.g. Water Vs Ethanol</a:t>
            </a:r>
          </a:p>
        </p:txBody>
      </p:sp>
      <p:graphicFrame>
        <p:nvGraphicFramePr>
          <p:cNvPr id="4" name="Content Placeholder 3"/>
          <p:cNvGraphicFramePr>
            <a:graphicFrameLocks noGrp="1"/>
          </p:cNvGraphicFramePr>
          <p:nvPr>
            <p:ph idx="1"/>
          </p:nvPr>
        </p:nvGraphicFramePr>
        <p:xfrm>
          <a:off x="1023938" y="2286001"/>
          <a:ext cx="8374062" cy="3539065"/>
        </p:xfrm>
        <a:graphic>
          <a:graphicData uri="http://schemas.openxmlformats.org/drawingml/2006/table">
            <a:tbl>
              <a:tblPr firstRow="1" bandRow="1">
                <a:tableStyleId>{5C22544A-7EE6-4342-B048-85BDC9FD1C3A}</a:tableStyleId>
              </a:tblPr>
              <a:tblGrid>
                <a:gridCol w="2791354">
                  <a:extLst>
                    <a:ext uri="{9D8B030D-6E8A-4147-A177-3AD203B41FA5}">
                      <a16:colId xmlns:a16="http://schemas.microsoft.com/office/drawing/2014/main" val="20000"/>
                    </a:ext>
                  </a:extLst>
                </a:gridCol>
                <a:gridCol w="2791354">
                  <a:extLst>
                    <a:ext uri="{9D8B030D-6E8A-4147-A177-3AD203B41FA5}">
                      <a16:colId xmlns:a16="http://schemas.microsoft.com/office/drawing/2014/main" val="20001"/>
                    </a:ext>
                  </a:extLst>
                </a:gridCol>
                <a:gridCol w="2791354">
                  <a:extLst>
                    <a:ext uri="{9D8B030D-6E8A-4147-A177-3AD203B41FA5}">
                      <a16:colId xmlns:a16="http://schemas.microsoft.com/office/drawing/2014/main" val="20002"/>
                    </a:ext>
                  </a:extLst>
                </a:gridCol>
              </a:tblGrid>
              <a:tr h="707813">
                <a:tc>
                  <a:txBody>
                    <a:bodyPr/>
                    <a:lstStyle/>
                    <a:p>
                      <a:pPr algn="ctr"/>
                      <a:endParaRPr lang="en-AU" sz="2400" dirty="0"/>
                    </a:p>
                  </a:txBody>
                  <a:tcPr anchor="ctr"/>
                </a:tc>
                <a:tc>
                  <a:txBody>
                    <a:bodyPr/>
                    <a:lstStyle/>
                    <a:p>
                      <a:pPr algn="ctr"/>
                      <a:r>
                        <a:rPr lang="en-AU" sz="2400" dirty="0"/>
                        <a:t>Water</a:t>
                      </a:r>
                    </a:p>
                  </a:txBody>
                  <a:tcPr anchor="ctr"/>
                </a:tc>
                <a:tc>
                  <a:txBody>
                    <a:bodyPr/>
                    <a:lstStyle/>
                    <a:p>
                      <a:pPr algn="ctr"/>
                      <a:r>
                        <a:rPr lang="en-AU" sz="2400" dirty="0"/>
                        <a:t>Ethanol</a:t>
                      </a:r>
                    </a:p>
                  </a:txBody>
                  <a:tcPr anchor="ctr"/>
                </a:tc>
                <a:extLst>
                  <a:ext uri="{0D108BD9-81ED-4DB2-BD59-A6C34878D82A}">
                    <a16:rowId xmlns:a16="http://schemas.microsoft.com/office/drawing/2014/main" val="10000"/>
                  </a:ext>
                </a:extLst>
              </a:tr>
              <a:tr h="707813">
                <a:tc>
                  <a:txBody>
                    <a:bodyPr/>
                    <a:lstStyle/>
                    <a:p>
                      <a:pPr algn="ctr"/>
                      <a:r>
                        <a:rPr lang="en-AU" sz="2400" dirty="0"/>
                        <a:t>Formula</a:t>
                      </a:r>
                    </a:p>
                  </a:txBody>
                  <a:tcPr anchor="ctr"/>
                </a:tc>
                <a:tc>
                  <a:txBody>
                    <a:bodyPr/>
                    <a:lstStyle/>
                    <a:p>
                      <a:pPr algn="ctr"/>
                      <a:r>
                        <a:rPr lang="en-AU" sz="2400" dirty="0"/>
                        <a:t>H</a:t>
                      </a:r>
                      <a:r>
                        <a:rPr lang="en-AU" sz="2400" baseline="-25000" dirty="0"/>
                        <a:t>2</a:t>
                      </a:r>
                      <a:r>
                        <a:rPr lang="en-AU" sz="2400" dirty="0"/>
                        <a:t>O</a:t>
                      </a:r>
                    </a:p>
                  </a:txBody>
                  <a:tcPr anchor="ctr"/>
                </a:tc>
                <a:tc>
                  <a:txBody>
                    <a:bodyPr/>
                    <a:lstStyle/>
                    <a:p>
                      <a:pPr algn="ctr"/>
                      <a:r>
                        <a:rPr lang="en-AU" sz="2400" dirty="0"/>
                        <a:t>C</a:t>
                      </a:r>
                      <a:r>
                        <a:rPr lang="en-AU" sz="2400" baseline="-25000" dirty="0"/>
                        <a:t>2</a:t>
                      </a:r>
                      <a:r>
                        <a:rPr lang="en-AU" sz="2400" dirty="0"/>
                        <a:t>H</a:t>
                      </a:r>
                      <a:r>
                        <a:rPr lang="en-AU" sz="2400" baseline="-25000" dirty="0"/>
                        <a:t>5</a:t>
                      </a:r>
                      <a:r>
                        <a:rPr lang="en-AU" sz="2400" dirty="0"/>
                        <a:t>OH</a:t>
                      </a:r>
                    </a:p>
                  </a:txBody>
                  <a:tcPr anchor="ctr"/>
                </a:tc>
                <a:extLst>
                  <a:ext uri="{0D108BD9-81ED-4DB2-BD59-A6C34878D82A}">
                    <a16:rowId xmlns:a16="http://schemas.microsoft.com/office/drawing/2014/main" val="10001"/>
                  </a:ext>
                </a:extLst>
              </a:tr>
              <a:tr h="707813">
                <a:tc>
                  <a:txBody>
                    <a:bodyPr/>
                    <a:lstStyle/>
                    <a:p>
                      <a:pPr algn="ctr"/>
                      <a:r>
                        <a:rPr lang="en-AU" sz="2400" dirty="0"/>
                        <a:t>Boiling Point</a:t>
                      </a:r>
                    </a:p>
                  </a:txBody>
                  <a:tcPr anchor="ctr"/>
                </a:tc>
                <a:tc>
                  <a:txBody>
                    <a:bodyPr/>
                    <a:lstStyle/>
                    <a:p>
                      <a:pPr algn="ctr"/>
                      <a:r>
                        <a:rPr lang="en-AU" sz="2400" dirty="0"/>
                        <a:t>100</a:t>
                      </a:r>
                    </a:p>
                  </a:txBody>
                  <a:tcPr anchor="ctr"/>
                </a:tc>
                <a:tc>
                  <a:txBody>
                    <a:bodyPr/>
                    <a:lstStyle/>
                    <a:p>
                      <a:pPr algn="ctr"/>
                      <a:r>
                        <a:rPr lang="en-AU" sz="2400" dirty="0"/>
                        <a:t>78.5</a:t>
                      </a:r>
                    </a:p>
                  </a:txBody>
                  <a:tcPr anchor="ctr"/>
                </a:tc>
                <a:extLst>
                  <a:ext uri="{0D108BD9-81ED-4DB2-BD59-A6C34878D82A}">
                    <a16:rowId xmlns:a16="http://schemas.microsoft.com/office/drawing/2014/main" val="10002"/>
                  </a:ext>
                </a:extLst>
              </a:tr>
              <a:tr h="707813">
                <a:tc>
                  <a:txBody>
                    <a:bodyPr/>
                    <a:lstStyle/>
                    <a:p>
                      <a:pPr algn="ctr"/>
                      <a:r>
                        <a:rPr lang="en-AU" sz="2400" dirty="0"/>
                        <a:t>Melting Point</a:t>
                      </a:r>
                    </a:p>
                  </a:txBody>
                  <a:tcPr anchor="ctr"/>
                </a:tc>
                <a:tc>
                  <a:txBody>
                    <a:bodyPr/>
                    <a:lstStyle/>
                    <a:p>
                      <a:pPr algn="ctr"/>
                      <a:r>
                        <a:rPr lang="en-AU" sz="2400" dirty="0"/>
                        <a:t>0</a:t>
                      </a:r>
                    </a:p>
                  </a:txBody>
                  <a:tcPr anchor="ctr"/>
                </a:tc>
                <a:tc>
                  <a:txBody>
                    <a:bodyPr/>
                    <a:lstStyle/>
                    <a:p>
                      <a:pPr algn="ctr"/>
                      <a:r>
                        <a:rPr lang="en-AU" sz="2400" dirty="0"/>
                        <a:t>-114.5</a:t>
                      </a:r>
                    </a:p>
                  </a:txBody>
                  <a:tcPr anchor="ctr"/>
                </a:tc>
                <a:extLst>
                  <a:ext uri="{0D108BD9-81ED-4DB2-BD59-A6C34878D82A}">
                    <a16:rowId xmlns:a16="http://schemas.microsoft.com/office/drawing/2014/main" val="10003"/>
                  </a:ext>
                </a:extLst>
              </a:tr>
              <a:tr h="707813">
                <a:tc>
                  <a:txBody>
                    <a:bodyPr/>
                    <a:lstStyle/>
                    <a:p>
                      <a:pPr algn="ctr"/>
                      <a:r>
                        <a:rPr lang="en-AU" sz="2400" dirty="0"/>
                        <a:t>Density (g/L)</a:t>
                      </a:r>
                    </a:p>
                  </a:txBody>
                  <a:tcPr anchor="ctr"/>
                </a:tc>
                <a:tc>
                  <a:txBody>
                    <a:bodyPr/>
                    <a:lstStyle/>
                    <a:p>
                      <a:pPr algn="ctr"/>
                      <a:r>
                        <a:rPr lang="en-AU" sz="2400" dirty="0"/>
                        <a:t>1000</a:t>
                      </a:r>
                    </a:p>
                  </a:txBody>
                  <a:tcPr anchor="ctr"/>
                </a:tc>
                <a:tc>
                  <a:txBody>
                    <a:bodyPr/>
                    <a:lstStyle/>
                    <a:p>
                      <a:pPr algn="ctr"/>
                      <a:r>
                        <a:rPr lang="en-AU" sz="2400" dirty="0"/>
                        <a:t>789</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152224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e.g. milk</a:t>
            </a:r>
          </a:p>
        </p:txBody>
      </p:sp>
      <p:sp>
        <p:nvSpPr>
          <p:cNvPr id="5" name="Content Placeholder 4"/>
          <p:cNvSpPr>
            <a:spLocks noGrp="1"/>
          </p:cNvSpPr>
          <p:nvPr>
            <p:ph idx="1"/>
          </p:nvPr>
        </p:nvSpPr>
        <p:spPr/>
        <p:txBody>
          <a:bodyPr/>
          <a:lstStyle/>
          <a:p>
            <a:pPr marL="355600" indent="-355600">
              <a:buFont typeface="Arial" panose="020B0604020202020204" pitchFamily="34" charset="0"/>
              <a:buChar char="•"/>
            </a:pPr>
            <a:r>
              <a:rPr lang="en-AU" dirty="0"/>
              <a:t>An emulsion of fat globules in water</a:t>
            </a:r>
          </a:p>
          <a:p>
            <a:pPr marL="355600" indent="-355600">
              <a:buFont typeface="Arial" panose="020B0604020202020204" pitchFamily="34" charset="0"/>
              <a:buChar char="•"/>
            </a:pPr>
            <a:r>
              <a:rPr lang="en-AU" dirty="0"/>
              <a:t>A suspension of casein micelles (protein, with calcium and phosphorus)</a:t>
            </a:r>
          </a:p>
          <a:p>
            <a:pPr marL="355600" indent="-355600">
              <a:buFont typeface="Arial" panose="020B0604020202020204" pitchFamily="34" charset="0"/>
              <a:buChar char="•"/>
            </a:pPr>
            <a:r>
              <a:rPr lang="en-AU" dirty="0"/>
              <a:t>Includes dissolved lactose, whey proteins and minerals</a:t>
            </a:r>
          </a:p>
        </p:txBody>
      </p:sp>
    </p:spTree>
    <p:extLst>
      <p:ext uri="{BB962C8B-B14F-4D97-AF65-F5344CB8AC3E}">
        <p14:creationId xmlns:p14="http://schemas.microsoft.com/office/powerpoint/2010/main" val="4013884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e.g. Milk</a:t>
            </a:r>
          </a:p>
        </p:txBody>
      </p:sp>
      <p:pic>
        <p:nvPicPr>
          <p:cNvPr id="4" name="Content Placeholder 3"/>
          <p:cNvPicPr>
            <a:picLocks noGrp="1" noChangeAspect="1"/>
          </p:cNvPicPr>
          <p:nvPr>
            <p:ph idx="1"/>
          </p:nvPr>
        </p:nvPicPr>
        <p:blipFill>
          <a:blip r:embed="rId2"/>
          <a:stretch>
            <a:fillRect/>
          </a:stretch>
        </p:blipFill>
        <p:spPr>
          <a:xfrm>
            <a:off x="1174750" y="2601622"/>
            <a:ext cx="5372100" cy="3609975"/>
          </a:xfrm>
          <a:prstGeom prst="rect">
            <a:avLst/>
          </a:prstGeom>
        </p:spPr>
      </p:pic>
      <p:graphicFrame>
        <p:nvGraphicFramePr>
          <p:cNvPr id="5" name="Content Placeholder 3"/>
          <p:cNvGraphicFramePr>
            <a:graphicFrameLocks/>
          </p:cNvGraphicFramePr>
          <p:nvPr/>
        </p:nvGraphicFramePr>
        <p:xfrm>
          <a:off x="6622785" y="2912533"/>
          <a:ext cx="5128815" cy="2931160"/>
        </p:xfrm>
        <a:graphic>
          <a:graphicData uri="http://schemas.openxmlformats.org/drawingml/2006/table">
            <a:tbl>
              <a:tblPr firstRow="1" bandRow="1">
                <a:tableStyleId>{5C22544A-7EE6-4342-B048-85BDC9FD1C3A}</a:tableStyleId>
              </a:tblPr>
              <a:tblGrid>
                <a:gridCol w="1709605">
                  <a:extLst>
                    <a:ext uri="{9D8B030D-6E8A-4147-A177-3AD203B41FA5}">
                      <a16:colId xmlns:a16="http://schemas.microsoft.com/office/drawing/2014/main" val="20000"/>
                    </a:ext>
                  </a:extLst>
                </a:gridCol>
                <a:gridCol w="1709605">
                  <a:extLst>
                    <a:ext uri="{9D8B030D-6E8A-4147-A177-3AD203B41FA5}">
                      <a16:colId xmlns:a16="http://schemas.microsoft.com/office/drawing/2014/main" val="20001"/>
                    </a:ext>
                  </a:extLst>
                </a:gridCol>
                <a:gridCol w="1709605">
                  <a:extLst>
                    <a:ext uri="{9D8B030D-6E8A-4147-A177-3AD203B41FA5}">
                      <a16:colId xmlns:a16="http://schemas.microsoft.com/office/drawing/2014/main" val="20002"/>
                    </a:ext>
                  </a:extLst>
                </a:gridCol>
              </a:tblGrid>
              <a:tr h="370840">
                <a:tc>
                  <a:txBody>
                    <a:bodyPr/>
                    <a:lstStyle/>
                    <a:p>
                      <a:endParaRPr lang="en-AU" dirty="0"/>
                    </a:p>
                  </a:txBody>
                  <a:tcPr/>
                </a:tc>
                <a:tc>
                  <a:txBody>
                    <a:bodyPr/>
                    <a:lstStyle/>
                    <a:p>
                      <a:r>
                        <a:rPr lang="en-AU" dirty="0"/>
                        <a:t>Full Fat</a:t>
                      </a:r>
                      <a:r>
                        <a:rPr lang="en-AU" baseline="0" dirty="0"/>
                        <a:t> Milk (3.6% fat)</a:t>
                      </a:r>
                      <a:endParaRPr lang="en-AU" dirty="0"/>
                    </a:p>
                  </a:txBody>
                  <a:tcPr/>
                </a:tc>
                <a:tc>
                  <a:txBody>
                    <a:bodyPr/>
                    <a:lstStyle/>
                    <a:p>
                      <a:r>
                        <a:rPr lang="en-AU" dirty="0"/>
                        <a:t>Skim Milk (0.02% fat)</a:t>
                      </a:r>
                    </a:p>
                  </a:txBody>
                  <a:tcPr/>
                </a:tc>
                <a:extLst>
                  <a:ext uri="{0D108BD9-81ED-4DB2-BD59-A6C34878D82A}">
                    <a16:rowId xmlns:a16="http://schemas.microsoft.com/office/drawing/2014/main" val="10000"/>
                  </a:ext>
                </a:extLst>
              </a:tr>
              <a:tr h="370840">
                <a:tc>
                  <a:txBody>
                    <a:bodyPr/>
                    <a:lstStyle/>
                    <a:p>
                      <a:r>
                        <a:rPr lang="en-AU" dirty="0"/>
                        <a:t>Density</a:t>
                      </a:r>
                    </a:p>
                    <a:p>
                      <a:r>
                        <a:rPr lang="en-AU" dirty="0"/>
                        <a:t>(g/L)</a:t>
                      </a:r>
                    </a:p>
                  </a:txBody>
                  <a:tcPr/>
                </a:tc>
                <a:tc>
                  <a:txBody>
                    <a:bodyPr/>
                    <a:lstStyle/>
                    <a:p>
                      <a:pPr algn="ctr"/>
                      <a:r>
                        <a:rPr lang="en-AU" dirty="0"/>
                        <a:t>1029</a:t>
                      </a:r>
                    </a:p>
                  </a:txBody>
                  <a:tcPr/>
                </a:tc>
                <a:tc>
                  <a:txBody>
                    <a:bodyPr/>
                    <a:lstStyle/>
                    <a:p>
                      <a:pPr algn="ctr"/>
                      <a:r>
                        <a:rPr lang="en-AU" dirty="0"/>
                        <a:t>1033</a:t>
                      </a:r>
                    </a:p>
                  </a:txBody>
                  <a:tcPr/>
                </a:tc>
                <a:extLst>
                  <a:ext uri="{0D108BD9-81ED-4DB2-BD59-A6C34878D82A}">
                    <a16:rowId xmlns:a16="http://schemas.microsoft.com/office/drawing/2014/main" val="10001"/>
                  </a:ext>
                </a:extLst>
              </a:tr>
              <a:tr h="370840">
                <a:tc>
                  <a:txBody>
                    <a:bodyPr/>
                    <a:lstStyle/>
                    <a:p>
                      <a:r>
                        <a:rPr lang="en-AU" dirty="0"/>
                        <a:t>Colour </a:t>
                      </a:r>
                    </a:p>
                  </a:txBody>
                  <a:tcPr/>
                </a:tc>
                <a:tc>
                  <a:txBody>
                    <a:bodyPr/>
                    <a:lstStyle/>
                    <a:p>
                      <a:pPr algn="ctr"/>
                      <a:r>
                        <a:rPr lang="en-AU" dirty="0"/>
                        <a:t>White-yellow</a:t>
                      </a:r>
                    </a:p>
                  </a:txBody>
                  <a:tcPr/>
                </a:tc>
                <a:tc>
                  <a:txBody>
                    <a:bodyPr/>
                    <a:lstStyle/>
                    <a:p>
                      <a:pPr algn="ctr"/>
                      <a:r>
                        <a:rPr lang="en-AU" dirty="0"/>
                        <a:t>White-blue</a:t>
                      </a:r>
                    </a:p>
                  </a:txBody>
                  <a:tcPr/>
                </a:tc>
                <a:extLst>
                  <a:ext uri="{0D108BD9-81ED-4DB2-BD59-A6C34878D82A}">
                    <a16:rowId xmlns:a16="http://schemas.microsoft.com/office/drawing/2014/main" val="10002"/>
                  </a:ext>
                </a:extLst>
              </a:tr>
              <a:tr h="370840">
                <a:tc>
                  <a:txBody>
                    <a:bodyPr/>
                    <a:lstStyle/>
                    <a:p>
                      <a:r>
                        <a:rPr lang="en-AU" dirty="0"/>
                        <a:t>Surface Tension (</a:t>
                      </a:r>
                      <a:r>
                        <a:rPr lang="en-AU" dirty="0" err="1"/>
                        <a:t>mN</a:t>
                      </a:r>
                      <a:r>
                        <a:rPr lang="en-AU" dirty="0"/>
                        <a:t>/m)</a:t>
                      </a:r>
                    </a:p>
                  </a:txBody>
                  <a:tcPr/>
                </a:tc>
                <a:tc>
                  <a:txBody>
                    <a:bodyPr/>
                    <a:lstStyle/>
                    <a:p>
                      <a:pPr algn="ctr"/>
                      <a:r>
                        <a:rPr lang="en-AU" dirty="0"/>
                        <a:t>50-52mN/m</a:t>
                      </a:r>
                    </a:p>
                  </a:txBody>
                  <a:tcPr/>
                </a:tc>
                <a:tc>
                  <a:txBody>
                    <a:bodyPr/>
                    <a:lstStyle/>
                    <a:p>
                      <a:pPr algn="ctr"/>
                      <a:r>
                        <a:rPr lang="en-AU" dirty="0"/>
                        <a:t>55-60mN/m</a:t>
                      </a:r>
                    </a:p>
                  </a:txBody>
                  <a:tcPr/>
                </a:tc>
                <a:extLst>
                  <a:ext uri="{0D108BD9-81ED-4DB2-BD59-A6C34878D82A}">
                    <a16:rowId xmlns:a16="http://schemas.microsoft.com/office/drawing/2014/main" val="10003"/>
                  </a:ext>
                </a:extLst>
              </a:tr>
              <a:tr h="370840">
                <a:tc>
                  <a:txBody>
                    <a:bodyPr/>
                    <a:lstStyle/>
                    <a:p>
                      <a:r>
                        <a:rPr lang="en-AU" dirty="0"/>
                        <a:t>Viscosity (mPa/sec)</a:t>
                      </a:r>
                    </a:p>
                  </a:txBody>
                  <a:tcPr/>
                </a:tc>
                <a:tc>
                  <a:txBody>
                    <a:bodyPr/>
                    <a:lstStyle/>
                    <a:p>
                      <a:pPr algn="ctr"/>
                      <a:r>
                        <a:rPr lang="en-AU" dirty="0"/>
                        <a:t>2.0-2.1</a:t>
                      </a:r>
                    </a:p>
                  </a:txBody>
                  <a:tcPr/>
                </a:tc>
                <a:tc>
                  <a:txBody>
                    <a:bodyPr/>
                    <a:lstStyle/>
                    <a:p>
                      <a:pPr algn="ctr"/>
                      <a:r>
                        <a:rPr lang="en-AU" dirty="0"/>
                        <a:t>1.5-1.8</a:t>
                      </a:r>
                    </a:p>
                  </a:txBody>
                  <a:tcPr/>
                </a:tc>
                <a:extLst>
                  <a:ext uri="{0D108BD9-81ED-4DB2-BD59-A6C34878D82A}">
                    <a16:rowId xmlns:a16="http://schemas.microsoft.com/office/drawing/2014/main" val="10004"/>
                  </a:ext>
                </a:extLst>
              </a:tr>
            </a:tbl>
          </a:graphicData>
        </a:graphic>
      </p:graphicFrame>
      <p:sp>
        <p:nvSpPr>
          <p:cNvPr id="6" name="TextBox 5"/>
          <p:cNvSpPr txBox="1"/>
          <p:nvPr/>
        </p:nvSpPr>
        <p:spPr>
          <a:xfrm>
            <a:off x="1439333" y="6170083"/>
            <a:ext cx="4842934" cy="369332"/>
          </a:xfrm>
          <a:prstGeom prst="rect">
            <a:avLst/>
          </a:prstGeom>
          <a:noFill/>
        </p:spPr>
        <p:txBody>
          <a:bodyPr wrap="square" rtlCol="0">
            <a:spAutoFit/>
          </a:bodyPr>
          <a:lstStyle/>
          <a:p>
            <a:r>
              <a:rPr lang="en-AU" dirty="0"/>
              <a:t>X 500			x 50000</a:t>
            </a:r>
          </a:p>
        </p:txBody>
      </p:sp>
    </p:spTree>
    <p:extLst>
      <p:ext uri="{BB962C8B-B14F-4D97-AF65-F5344CB8AC3E}">
        <p14:creationId xmlns:p14="http://schemas.microsoft.com/office/powerpoint/2010/main" val="3311009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Classifying Compounds</a:t>
            </a:r>
          </a:p>
        </p:txBody>
      </p:sp>
      <p:sp>
        <p:nvSpPr>
          <p:cNvPr id="3" name="Content Placeholder 2"/>
          <p:cNvSpPr>
            <a:spLocks noGrp="1"/>
          </p:cNvSpPr>
          <p:nvPr>
            <p:ph idx="1"/>
          </p:nvPr>
        </p:nvSpPr>
        <p:spPr>
          <a:xfrm>
            <a:off x="677334" y="2160588"/>
            <a:ext cx="8596668" cy="4489593"/>
          </a:xfrm>
        </p:spPr>
        <p:txBody>
          <a:bodyPr>
            <a:normAutofit/>
          </a:bodyPr>
          <a:lstStyle/>
          <a:p>
            <a:r>
              <a:rPr lang="en-AU" sz="2000" dirty="0"/>
              <a:t>Ionic</a:t>
            </a:r>
          </a:p>
          <a:p>
            <a:endParaRPr lang="en-AU" sz="2000" dirty="0"/>
          </a:p>
          <a:p>
            <a:endParaRPr lang="en-AU" sz="2000" dirty="0"/>
          </a:p>
          <a:p>
            <a:r>
              <a:rPr lang="en-AU" sz="2000" dirty="0"/>
              <a:t>Metallic</a:t>
            </a:r>
          </a:p>
          <a:p>
            <a:endParaRPr lang="en-AU" sz="2000" dirty="0"/>
          </a:p>
          <a:p>
            <a:endParaRPr lang="en-AU" sz="2000" dirty="0"/>
          </a:p>
          <a:p>
            <a:r>
              <a:rPr lang="en-AU" sz="2000" dirty="0"/>
              <a:t>Covalent</a:t>
            </a:r>
          </a:p>
          <a:p>
            <a:endParaRPr lang="en-AU" sz="2000" dirty="0"/>
          </a:p>
          <a:p>
            <a:endParaRPr lang="en-AU" sz="2000" dirty="0"/>
          </a:p>
          <a:p>
            <a:r>
              <a:rPr lang="en-AU" sz="2000" dirty="0"/>
              <a:t>Covalent Network</a:t>
            </a:r>
          </a:p>
          <a:p>
            <a:endParaRPr lang="en-AU" sz="2000" dirty="0"/>
          </a:p>
          <a:p>
            <a:endParaRPr lang="en-AU" sz="2000" dirty="0"/>
          </a:p>
        </p:txBody>
      </p:sp>
      <p:pic>
        <p:nvPicPr>
          <p:cNvPr id="4" name="Picture 2" descr="Image result for salt crystal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7064" y="1441638"/>
            <a:ext cx="1951808" cy="203638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metal be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52034" y="2758940"/>
            <a:ext cx="1646444" cy="16464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4"/>
          <a:stretch>
            <a:fillRect/>
          </a:stretch>
        </p:blipFill>
        <p:spPr>
          <a:xfrm>
            <a:off x="3503035" y="4000644"/>
            <a:ext cx="1971675" cy="1590675"/>
          </a:xfrm>
          <a:prstGeom prst="rect">
            <a:avLst/>
          </a:prstGeom>
        </p:spPr>
      </p:pic>
      <p:pic>
        <p:nvPicPr>
          <p:cNvPr id="7" name="Picture 6">
            <a:extLst>
              <a:ext uri="{FF2B5EF4-FFF2-40B4-BE49-F238E27FC236}">
                <a16:creationId xmlns:a16="http://schemas.microsoft.com/office/drawing/2014/main" id="{33B21425-6E9B-428A-919C-4984F63BDA93}"/>
              </a:ext>
            </a:extLst>
          </p:cNvPr>
          <p:cNvPicPr>
            <a:picLocks noChangeAspect="1"/>
          </p:cNvPicPr>
          <p:nvPr/>
        </p:nvPicPr>
        <p:blipFill>
          <a:blip r:embed="rId5"/>
          <a:stretch>
            <a:fillRect/>
          </a:stretch>
        </p:blipFill>
        <p:spPr>
          <a:xfrm>
            <a:off x="6116969" y="5347750"/>
            <a:ext cx="1499825" cy="1474828"/>
          </a:xfrm>
          <a:prstGeom prst="rect">
            <a:avLst/>
          </a:prstGeom>
        </p:spPr>
      </p:pic>
    </p:spTree>
    <p:extLst>
      <p:ext uri="{BB962C8B-B14F-4D97-AF65-F5344CB8AC3E}">
        <p14:creationId xmlns:p14="http://schemas.microsoft.com/office/powerpoint/2010/main" val="1827149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1DBD47-7AED-42D1-80FC-B0948256BDEE}"/>
              </a:ext>
            </a:extLst>
          </p:cNvPr>
          <p:cNvSpPr>
            <a:spLocks noGrp="1"/>
          </p:cNvSpPr>
          <p:nvPr>
            <p:ph idx="1"/>
          </p:nvPr>
        </p:nvSpPr>
        <p:spPr>
          <a:xfrm>
            <a:off x="1066800" y="1692139"/>
            <a:ext cx="10058400" cy="4687043"/>
          </a:xfrm>
        </p:spPr>
        <p:txBody>
          <a:bodyPr>
            <a:normAutofit/>
          </a:bodyPr>
          <a:lstStyle/>
          <a:p>
            <a:pPr marL="0" indent="0">
              <a:buNone/>
            </a:pPr>
            <a:r>
              <a:rPr lang="en-GB" sz="2400" dirty="0"/>
              <a:t>Research the following questions: </a:t>
            </a:r>
          </a:p>
          <a:p>
            <a:pPr marL="0" indent="0">
              <a:buNone/>
            </a:pPr>
            <a:endParaRPr lang="en-GB" sz="2400" dirty="0"/>
          </a:p>
          <a:p>
            <a:pPr marL="514350" indent="-514350">
              <a:buAutoNum type="arabicParenR"/>
            </a:pPr>
            <a:r>
              <a:rPr lang="en-GB" sz="2400" dirty="0"/>
              <a:t>Why can melting and boiling points be used to test for purity?</a:t>
            </a:r>
          </a:p>
          <a:p>
            <a:pPr marL="514350" indent="-514350">
              <a:buAutoNum type="arabicParenR"/>
            </a:pPr>
            <a:r>
              <a:rPr lang="en-GB" sz="2400" dirty="0"/>
              <a:t>Explain how we would know if your substance was a mixture.</a:t>
            </a:r>
          </a:p>
          <a:p>
            <a:pPr marL="514350" indent="-514350">
              <a:buAutoNum type="arabicParenR"/>
            </a:pPr>
            <a:r>
              <a:rPr lang="en-GB" sz="2400" dirty="0"/>
              <a:t>How do impurities affect the boiling/melting points?</a:t>
            </a:r>
          </a:p>
          <a:p>
            <a:pPr marL="514350" indent="-514350">
              <a:buAutoNum type="arabicParenR"/>
            </a:pPr>
            <a:r>
              <a:rPr lang="en-AU" sz="2400" dirty="0">
                <a:ea typeface="PMingLiU" panose="02020500000000000000" pitchFamily="18" charset="-120"/>
                <a:cs typeface="Times New Roman" panose="02020603050405020304" pitchFamily="18" charset="0"/>
              </a:rPr>
              <a:t>Explain how the density of a known substance such as aspirin can assist to establish its purity.</a:t>
            </a:r>
          </a:p>
          <a:p>
            <a:pPr marL="514350" indent="-514350">
              <a:buAutoNum type="arabicParenR"/>
            </a:pPr>
            <a:r>
              <a:rPr lang="en-AU" sz="2400" dirty="0">
                <a:ea typeface="PMingLiU" panose="02020500000000000000" pitchFamily="18" charset="-120"/>
                <a:cs typeface="Times New Roman" panose="02020603050405020304" pitchFamily="18" charset="0"/>
              </a:rPr>
              <a:t>An impure sample melts over a range of temperatures from 101</a:t>
            </a:r>
            <a:r>
              <a:rPr lang="en-AU" sz="2400" dirty="0">
                <a:ea typeface="PMingLiU" panose="02020500000000000000" pitchFamily="18" charset="-120"/>
                <a:cs typeface="Cambria Math" panose="02040503050406030204" pitchFamily="18" charset="0"/>
              </a:rPr>
              <a:t>℃</a:t>
            </a:r>
            <a:r>
              <a:rPr lang="en-AU" sz="2400" dirty="0">
                <a:ea typeface="PMingLiU" panose="02020500000000000000" pitchFamily="18" charset="-120"/>
                <a:cs typeface="Times New Roman" panose="02020603050405020304" pitchFamily="18" charset="0"/>
              </a:rPr>
              <a:t> to 117</a:t>
            </a:r>
            <a:r>
              <a:rPr lang="en-AU" sz="2400" dirty="0">
                <a:ea typeface="PMingLiU" panose="02020500000000000000" pitchFamily="18" charset="-120"/>
                <a:cs typeface="Cambria Math" panose="02040503050406030204" pitchFamily="18" charset="0"/>
              </a:rPr>
              <a:t>℃</a:t>
            </a:r>
            <a:r>
              <a:rPr lang="en-AU" sz="2400" dirty="0">
                <a:ea typeface="PMingLiU" panose="02020500000000000000" pitchFamily="18" charset="-120"/>
                <a:cs typeface="Times New Roman" panose="02020603050405020304" pitchFamily="18" charset="0"/>
              </a:rPr>
              <a:t>. </a:t>
            </a:r>
            <a:r>
              <a:rPr lang="en-AU" sz="2400" b="1" dirty="0">
                <a:ea typeface="PMingLiU" panose="02020500000000000000" pitchFamily="18" charset="-120"/>
                <a:cs typeface="Times New Roman" panose="02020603050405020304" pitchFamily="18" charset="0"/>
              </a:rPr>
              <a:t>Deduce</a:t>
            </a:r>
            <a:r>
              <a:rPr lang="en-AU" sz="2400" dirty="0">
                <a:ea typeface="PMingLiU" panose="02020500000000000000" pitchFamily="18" charset="-120"/>
                <a:cs typeface="Times New Roman" panose="02020603050405020304" pitchFamily="18" charset="0"/>
              </a:rPr>
              <a:t> the temperature the sample would likely melt at, if it were pure.</a:t>
            </a:r>
          </a:p>
          <a:p>
            <a:pPr marL="514350" indent="-514350">
              <a:buAutoNum type="arabicParenR"/>
            </a:pPr>
            <a:endParaRPr lang="en-GB" sz="2400" dirty="0"/>
          </a:p>
          <a:p>
            <a:pPr marL="0" indent="0">
              <a:buNone/>
            </a:pPr>
            <a:endParaRPr lang="en-GB" sz="2400" dirty="0"/>
          </a:p>
        </p:txBody>
      </p:sp>
      <p:sp>
        <p:nvSpPr>
          <p:cNvPr id="5" name="Title 4"/>
          <p:cNvSpPr>
            <a:spLocks noGrp="1"/>
          </p:cNvSpPr>
          <p:nvPr>
            <p:ph type="title"/>
          </p:nvPr>
        </p:nvSpPr>
        <p:spPr>
          <a:xfrm>
            <a:off x="1097280" y="122222"/>
            <a:ext cx="10058400" cy="1450757"/>
          </a:xfrm>
        </p:spPr>
        <p:txBody>
          <a:bodyPr>
            <a:normAutofit/>
          </a:bodyPr>
          <a:lstStyle/>
          <a:p>
            <a:r>
              <a:rPr lang="en-AU" dirty="0"/>
              <a:t>Questions</a:t>
            </a:r>
          </a:p>
        </p:txBody>
      </p:sp>
      <p:sp>
        <p:nvSpPr>
          <p:cNvPr id="2" name="Rectangle 1"/>
          <p:cNvSpPr/>
          <p:nvPr/>
        </p:nvSpPr>
        <p:spPr>
          <a:xfrm>
            <a:off x="914475" y="6133121"/>
            <a:ext cx="9356409" cy="492122"/>
          </a:xfrm>
          <a:prstGeom prst="rect">
            <a:avLst/>
          </a:prstGeom>
        </p:spPr>
        <p:txBody>
          <a:bodyPr wrap="none">
            <a:spAutoFit/>
          </a:bodyPr>
          <a:lstStyle/>
          <a:p>
            <a:pPr algn="ctr">
              <a:lnSpc>
                <a:spcPct val="115000"/>
              </a:lnSpc>
              <a:spcAft>
                <a:spcPts val="1000"/>
              </a:spcAft>
            </a:pPr>
            <a:r>
              <a:rPr lang="en-GB" sz="2400" dirty="0">
                <a:latin typeface="Calibri" panose="020F0502020204030204" pitchFamily="34" charset="0"/>
                <a:ea typeface="Calibri" panose="020F0502020204030204" pitchFamily="34" charset="0"/>
                <a:cs typeface="Times New Roman" panose="02020603050405020304" pitchFamily="18" charset="0"/>
              </a:rPr>
              <a:t>You can refer to the ‘Pure and Impure Substances Fact Sheet.docx’ as well</a:t>
            </a:r>
            <a:endParaRPr lang="en-A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54238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Calibri" panose="020F0502020204030204" pitchFamily="34" charset="0"/>
                <a:ea typeface="PMingLiU" panose="02020500000000000000" pitchFamily="18" charset="-120"/>
                <a:cs typeface="Times New Roman" panose="02020603050405020304" pitchFamily="18" charset="0"/>
              </a:rPr>
              <a:t>Melting and Boiling Points Questions - </a:t>
            </a: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ANSWERS</a:t>
            </a:r>
            <a:endParaRPr lang="en-AU" dirty="0">
              <a:solidFill>
                <a:srgbClr val="FF0000"/>
              </a:solidFill>
            </a:endParaRPr>
          </a:p>
        </p:txBody>
      </p:sp>
      <p:sp>
        <p:nvSpPr>
          <p:cNvPr id="3" name="Content Placeholder 2"/>
          <p:cNvSpPr>
            <a:spLocks noGrp="1"/>
          </p:cNvSpPr>
          <p:nvPr>
            <p:ph idx="1"/>
          </p:nvPr>
        </p:nvSpPr>
        <p:spPr/>
        <p:txBody>
          <a:bodyPr>
            <a:normAutofit fontScale="92500"/>
          </a:bodyPr>
          <a:lstStyle/>
          <a:p>
            <a:pPr marL="0" lvl="0" indent="0">
              <a:lnSpc>
                <a:spcPct val="107000"/>
              </a:lnSpc>
              <a:spcAft>
                <a:spcPts val="0"/>
              </a:spcAft>
              <a:buNone/>
            </a:pPr>
            <a:r>
              <a:rPr lang="en-AU" dirty="0">
                <a:latin typeface="Calibri" panose="020F0502020204030204" pitchFamily="34" charset="0"/>
                <a:ea typeface="PMingLiU" panose="02020500000000000000" pitchFamily="18" charset="-120"/>
                <a:cs typeface="Times New Roman" panose="02020603050405020304" pitchFamily="18" charset="0"/>
              </a:rPr>
              <a:t>1. Why can melting and boiling points be used to test for purity?</a:t>
            </a:r>
          </a:p>
          <a:p>
            <a:pPr marL="457200">
              <a:lnSpc>
                <a:spcPct val="107000"/>
              </a:lnSpc>
              <a:spcAft>
                <a:spcPts val="0"/>
              </a:spcAft>
            </a:pP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A pure substance will have a sharp melting or boiling point instead of a range, which allows you to tell whether it is pure or not.</a:t>
            </a:r>
          </a:p>
          <a:p>
            <a:pPr marL="0" indent="0">
              <a:lnSpc>
                <a:spcPct val="107000"/>
              </a:lnSpc>
              <a:spcAft>
                <a:spcPts val="0"/>
              </a:spcAft>
              <a:buNone/>
            </a:pPr>
            <a:r>
              <a:rPr lang="en-AU" dirty="0">
                <a:latin typeface="Calibri" panose="020F0502020204030204" pitchFamily="34" charset="0"/>
                <a:ea typeface="PMingLiU" panose="02020500000000000000" pitchFamily="18" charset="-120"/>
                <a:cs typeface="Times New Roman" panose="02020603050405020304" pitchFamily="18" charset="0"/>
              </a:rPr>
              <a:t>2. Explain how we would know if your substance was a mixture.</a:t>
            </a:r>
          </a:p>
          <a:p>
            <a:pPr marL="457200">
              <a:lnSpc>
                <a:spcPct val="107000"/>
              </a:lnSpc>
              <a:spcAft>
                <a:spcPts val="0"/>
              </a:spcAft>
            </a:pP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If the melting or boiling point of the substance was over a range of temperatures, instead of a single temperature, then we would know that the substance was a mixture.</a:t>
            </a:r>
            <a:endParaRPr lang="en-AU" dirty="0">
              <a:latin typeface="Calibri" panose="020F0502020204030204" pitchFamily="34" charset="0"/>
              <a:ea typeface="PMingLiU" panose="02020500000000000000" pitchFamily="18" charset="-120"/>
              <a:cs typeface="Times New Roman" panose="02020603050405020304" pitchFamily="18" charset="0"/>
            </a:endParaRPr>
          </a:p>
          <a:p>
            <a:pPr marL="0" lvl="0" indent="0">
              <a:lnSpc>
                <a:spcPct val="107000"/>
              </a:lnSpc>
              <a:spcAft>
                <a:spcPts val="0"/>
              </a:spcAft>
              <a:buNone/>
            </a:pPr>
            <a:r>
              <a:rPr lang="en-AU" dirty="0">
                <a:latin typeface="Calibri" panose="020F0502020204030204" pitchFamily="34" charset="0"/>
                <a:ea typeface="PMingLiU" panose="02020500000000000000" pitchFamily="18" charset="-120"/>
                <a:cs typeface="Times New Roman" panose="02020603050405020304" pitchFamily="18" charset="0"/>
              </a:rPr>
              <a:t>3. How do impurities affect and boiling/melting points?</a:t>
            </a:r>
          </a:p>
          <a:p>
            <a:pPr marL="457200">
              <a:lnSpc>
                <a:spcPct val="107000"/>
              </a:lnSpc>
              <a:spcAft>
                <a:spcPts val="800"/>
              </a:spcAft>
            </a:pP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Impurities cause the boiling/melting points of substances to lower and change from a single temperature to a range of temperatures.</a:t>
            </a:r>
            <a:endParaRPr lang="en-AU" dirty="0">
              <a:latin typeface="Calibri" panose="020F0502020204030204" pitchFamily="34" charset="0"/>
              <a:ea typeface="PMingLiU" panose="02020500000000000000" pitchFamily="18" charset="-120"/>
              <a:cs typeface="Times New Roman" panose="02020603050405020304" pitchFamily="18" charset="0"/>
            </a:endParaRPr>
          </a:p>
          <a:p>
            <a:endParaRPr lang="en-AU" dirty="0"/>
          </a:p>
        </p:txBody>
      </p:sp>
    </p:spTree>
    <p:custDataLst>
      <p:tags r:id="rId1"/>
    </p:custDataLst>
    <p:extLst>
      <p:ext uri="{BB962C8B-B14F-4D97-AF65-F5344CB8AC3E}">
        <p14:creationId xmlns:p14="http://schemas.microsoft.com/office/powerpoint/2010/main" val="3143537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latin typeface="Calibri" panose="020F0502020204030204" pitchFamily="34" charset="0"/>
                <a:ea typeface="PMingLiU" panose="02020500000000000000" pitchFamily="18" charset="-120"/>
                <a:cs typeface="Times New Roman" panose="02020603050405020304" pitchFamily="18" charset="0"/>
              </a:rPr>
              <a:t>Check Your Learning 6.1 Questions - </a:t>
            </a: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ANSWERS</a:t>
            </a:r>
            <a:endParaRPr lang="en-AU"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nSpc>
                    <a:spcPct val="107000"/>
                  </a:lnSpc>
                  <a:spcAft>
                    <a:spcPts val="800"/>
                  </a:spcAft>
                </a:pPr>
                <a:r>
                  <a:rPr lang="en-AU" sz="1800" b="1" dirty="0">
                    <a:latin typeface="Calibri" panose="020F0502020204030204" pitchFamily="34" charset="0"/>
                    <a:ea typeface="PMingLiU" panose="02020500000000000000" pitchFamily="18" charset="-120"/>
                    <a:cs typeface="Times New Roman" panose="02020603050405020304" pitchFamily="18" charset="0"/>
                  </a:rPr>
                  <a:t>Check Your Learning 6.1</a:t>
                </a:r>
                <a:endParaRPr lang="en-AU" sz="1800" dirty="0">
                  <a:latin typeface="Calibri" panose="020F0502020204030204" pitchFamily="34" charset="0"/>
                  <a:ea typeface="PMingLiU" panose="02020500000000000000" pitchFamily="18" charset="-120"/>
                  <a:cs typeface="Times New Roman" panose="02020603050405020304" pitchFamily="18" charset="0"/>
                </a:endParaRPr>
              </a:p>
              <a:p>
                <a:pPr>
                  <a:lnSpc>
                    <a:spcPct val="107000"/>
                  </a:lnSpc>
                  <a:spcAft>
                    <a:spcPts val="800"/>
                  </a:spcAft>
                </a:pPr>
                <a:r>
                  <a:rPr lang="en-AU" sz="1800" dirty="0">
                    <a:latin typeface="Calibri" panose="020F0502020204030204" pitchFamily="34" charset="0"/>
                    <a:ea typeface="PMingLiU" panose="02020500000000000000" pitchFamily="18" charset="-120"/>
                    <a:cs typeface="Times New Roman" panose="02020603050405020304" pitchFamily="18" charset="0"/>
                  </a:rPr>
                  <a:t>4. Explain how the density of a known substance such as aspirin can assist to establish its purity.</a:t>
                </a:r>
              </a:p>
              <a:p>
                <a:pPr>
                  <a:lnSpc>
                    <a:spcPct val="107000"/>
                  </a:lnSpc>
                  <a:spcAft>
                    <a:spcPts val="800"/>
                  </a:spcAft>
                </a:pPr>
                <a:r>
                  <a:rPr lang="en-AU" sz="1800"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Using the known density of aspirin, you can calculate the theoretical mass of a certain volume of aspirin and compare this to the measured mass of the same volume of aspirin to determine its purity.</a:t>
                </a:r>
                <a:endParaRPr lang="en-AU" sz="1800" dirty="0">
                  <a:latin typeface="Calibri" panose="020F0502020204030204" pitchFamily="34" charset="0"/>
                  <a:ea typeface="PMingLiU" panose="02020500000000000000" pitchFamily="18" charset="-120"/>
                  <a:cs typeface="Times New Roman" panose="02020603050405020304" pitchFamily="18" charset="0"/>
                </a:endParaRPr>
              </a:p>
              <a:p>
                <a:pPr>
                  <a:lnSpc>
                    <a:spcPct val="107000"/>
                  </a:lnSpc>
                  <a:spcAft>
                    <a:spcPts val="800"/>
                  </a:spcAft>
                </a:pPr>
                <a:r>
                  <a:rPr lang="en-AU" sz="1800" dirty="0">
                    <a:latin typeface="Calibri" panose="020F0502020204030204" pitchFamily="34" charset="0"/>
                    <a:ea typeface="PMingLiU" panose="02020500000000000000" pitchFamily="18" charset="-120"/>
                    <a:cs typeface="Times New Roman" panose="02020603050405020304" pitchFamily="18" charset="0"/>
                  </a:rPr>
                  <a:t>5. An impure sample melts over a range of temperatures from 101</a:t>
                </a:r>
                <a:r>
                  <a:rPr lang="en-AU" sz="1800" dirty="0">
                    <a:latin typeface="Cambria Math" panose="02040503050406030204" pitchFamily="18" charset="0"/>
                    <a:ea typeface="PMingLiU" panose="02020500000000000000" pitchFamily="18" charset="-120"/>
                    <a:cs typeface="Cambria Math" panose="02040503050406030204" pitchFamily="18" charset="0"/>
                  </a:rPr>
                  <a:t>℃</a:t>
                </a:r>
                <a:r>
                  <a:rPr lang="en-AU" sz="1800" dirty="0">
                    <a:latin typeface="Calibri" panose="020F0502020204030204" pitchFamily="34" charset="0"/>
                    <a:ea typeface="PMingLiU" panose="02020500000000000000" pitchFamily="18" charset="-120"/>
                    <a:cs typeface="Times New Roman" panose="02020603050405020304" pitchFamily="18" charset="0"/>
                  </a:rPr>
                  <a:t> to 117</a:t>
                </a:r>
                <a:r>
                  <a:rPr lang="en-AU" sz="1800" dirty="0">
                    <a:latin typeface="Cambria Math" panose="02040503050406030204" pitchFamily="18" charset="0"/>
                    <a:ea typeface="PMingLiU" panose="02020500000000000000" pitchFamily="18" charset="-120"/>
                    <a:cs typeface="Cambria Math" panose="02040503050406030204" pitchFamily="18" charset="0"/>
                  </a:rPr>
                  <a:t>℃</a:t>
                </a:r>
                <a:r>
                  <a:rPr lang="en-AU" sz="1800" dirty="0">
                    <a:latin typeface="Calibri" panose="020F0502020204030204" pitchFamily="34" charset="0"/>
                    <a:ea typeface="PMingLiU" panose="02020500000000000000" pitchFamily="18" charset="-120"/>
                    <a:cs typeface="Times New Roman" panose="02020603050405020304" pitchFamily="18" charset="0"/>
                  </a:rPr>
                  <a:t>. </a:t>
                </a:r>
                <a:r>
                  <a:rPr lang="en-AU" sz="1800" b="1" dirty="0">
                    <a:latin typeface="Calibri" panose="020F0502020204030204" pitchFamily="34" charset="0"/>
                    <a:ea typeface="PMingLiU" panose="02020500000000000000" pitchFamily="18" charset="-120"/>
                    <a:cs typeface="Times New Roman" panose="02020603050405020304" pitchFamily="18" charset="0"/>
                  </a:rPr>
                  <a:t>Deduce</a:t>
                </a:r>
                <a:r>
                  <a:rPr lang="en-AU" sz="1800" dirty="0">
                    <a:latin typeface="Calibri" panose="020F0502020204030204" pitchFamily="34" charset="0"/>
                    <a:ea typeface="PMingLiU" panose="02020500000000000000" pitchFamily="18" charset="-120"/>
                    <a:cs typeface="Times New Roman" panose="02020603050405020304" pitchFamily="18" charset="0"/>
                  </a:rPr>
                  <a:t> the temperature the sample would likely melt at, if it were pure.</a:t>
                </a:r>
              </a:p>
              <a:p>
                <a:pPr>
                  <a:lnSpc>
                    <a:spcPct val="107000"/>
                  </a:lnSpc>
                  <a:spcAft>
                    <a:spcPts val="800"/>
                  </a:spcAft>
                </a:pPr>
                <a:r>
                  <a:rPr lang="en-AU" sz="1800"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The likely temperature the pure substance would melt at is the average of the melting range.</a:t>
                </a:r>
                <a:endParaRPr lang="en-AU" sz="1800" dirty="0">
                  <a:latin typeface="Calibri" panose="020F0502020204030204" pitchFamily="34" charset="0"/>
                  <a:ea typeface="PMingLiU" panose="02020500000000000000" pitchFamily="18" charset="-120"/>
                  <a:cs typeface="Times New Roman" panose="02020603050405020304" pitchFamily="18" charset="0"/>
                </a:endParaRPr>
              </a:p>
              <a:p>
                <a:pPr algn="ctr">
                  <a:lnSpc>
                    <a:spcPct val="107000"/>
                  </a:lnSpc>
                  <a:spcAft>
                    <a:spcPts val="800"/>
                  </a:spcAft>
                </a:pPr>
                <a14:m>
                  <m:oMath xmlns:m="http://schemas.openxmlformats.org/officeDocument/2006/math">
                    <m:r>
                      <a:rPr lang="en-AU" sz="1800" i="1">
                        <a:solidFill>
                          <a:srgbClr val="FF0000"/>
                        </a:solidFill>
                        <a:latin typeface="Cambria Math" panose="02040503050406030204" pitchFamily="18" charset="0"/>
                        <a:ea typeface="PMingLiU" panose="02020500000000000000" pitchFamily="18" charset="-120"/>
                        <a:cs typeface="Times New Roman" panose="02020603050405020304" pitchFamily="18" charset="0"/>
                      </a:rPr>
                      <m:t>𝑀𝑃</m:t>
                    </m:r>
                    <m:r>
                      <a:rPr lang="en-AU" sz="1800" i="1">
                        <a:solidFill>
                          <a:srgbClr val="FF0000"/>
                        </a:solidFill>
                        <a:latin typeface="Cambria Math" panose="02040503050406030204" pitchFamily="18" charset="0"/>
                        <a:ea typeface="PMingLiU" panose="02020500000000000000" pitchFamily="18" charset="-120"/>
                        <a:cs typeface="Times New Roman" panose="02020603050405020304" pitchFamily="18" charset="0"/>
                      </a:rPr>
                      <m:t>= </m:t>
                    </m:r>
                    <m:f>
                      <m:fPr>
                        <m:ctrlPr>
                          <a:rPr lang="en-AU" sz="1800" i="1">
                            <a:solidFill>
                              <a:srgbClr val="FF0000"/>
                            </a:solidFill>
                            <a:latin typeface="Cambria Math" panose="02040503050406030204" pitchFamily="18" charset="0"/>
                            <a:ea typeface="PMingLiU" panose="02020500000000000000" pitchFamily="18" charset="-120"/>
                            <a:cs typeface="Times New Roman" panose="02020603050405020304" pitchFamily="18" charset="0"/>
                          </a:rPr>
                        </m:ctrlPr>
                      </m:fPr>
                      <m:num>
                        <m:r>
                          <a:rPr lang="en-AU" sz="1800" i="1">
                            <a:solidFill>
                              <a:srgbClr val="FF0000"/>
                            </a:solidFill>
                            <a:latin typeface="Cambria Math" panose="02040503050406030204" pitchFamily="18" charset="0"/>
                            <a:ea typeface="PMingLiU" panose="02020500000000000000" pitchFamily="18" charset="-120"/>
                            <a:cs typeface="Times New Roman" panose="02020603050405020304" pitchFamily="18" charset="0"/>
                          </a:rPr>
                          <m:t>101</m:t>
                        </m:r>
                        <m:r>
                          <a:rPr lang="en-AU" sz="1800">
                            <a:solidFill>
                              <a:srgbClr val="FF0000"/>
                            </a:solidFill>
                            <a:latin typeface="Cambria Math" panose="02040503050406030204" pitchFamily="18" charset="0"/>
                            <a:ea typeface="PMingLiU" panose="02020500000000000000" pitchFamily="18" charset="-120"/>
                            <a:cs typeface="Times New Roman" panose="02020603050405020304" pitchFamily="18" charset="0"/>
                          </a:rPr>
                          <m:t>℃+117℃</m:t>
                        </m:r>
                      </m:num>
                      <m:den>
                        <m:r>
                          <a:rPr lang="en-AU" sz="1800" i="1">
                            <a:solidFill>
                              <a:srgbClr val="FF0000"/>
                            </a:solidFill>
                            <a:latin typeface="Cambria Math" panose="02040503050406030204" pitchFamily="18" charset="0"/>
                            <a:ea typeface="PMingLiU" panose="02020500000000000000" pitchFamily="18" charset="-120"/>
                            <a:cs typeface="Times New Roman" panose="02020603050405020304" pitchFamily="18" charset="0"/>
                          </a:rPr>
                          <m:t>2</m:t>
                        </m:r>
                      </m:den>
                    </m:f>
                    <m:r>
                      <a:rPr lang="en-AU" sz="1800" i="1">
                        <a:solidFill>
                          <a:srgbClr val="FF0000"/>
                        </a:solidFill>
                        <a:latin typeface="Cambria Math" panose="02040503050406030204" pitchFamily="18" charset="0"/>
                        <a:ea typeface="PMingLiU" panose="02020500000000000000" pitchFamily="18" charset="-120"/>
                        <a:cs typeface="Times New Roman" panose="02020603050405020304" pitchFamily="18" charset="0"/>
                      </a:rPr>
                      <m:t>=109</m:t>
                    </m:r>
                    <m:r>
                      <a:rPr lang="en-AU" sz="1800">
                        <a:solidFill>
                          <a:srgbClr val="FF0000"/>
                        </a:solidFill>
                        <a:latin typeface="Cambria Math" panose="02040503050406030204" pitchFamily="18" charset="0"/>
                        <a:ea typeface="PMingLiU" panose="02020500000000000000" pitchFamily="18" charset="-120"/>
                        <a:cs typeface="Times New Roman" panose="02020603050405020304" pitchFamily="18" charset="0"/>
                      </a:rPr>
                      <m:t>℃</m:t>
                    </m:r>
                  </m:oMath>
                </a14:m>
                <a:endParaRPr lang="en-AU"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3" t="-606"/>
                </a:stretch>
              </a:blipFill>
            </p:spPr>
            <p:txBody>
              <a:bodyPr/>
              <a:lstStyle/>
              <a:p>
                <a:r>
                  <a:rPr lang="en-AU">
                    <a:noFill/>
                  </a:rPr>
                  <a:t> </a:t>
                </a:r>
              </a:p>
            </p:txBody>
          </p:sp>
        </mc:Fallback>
      </mc:AlternateContent>
    </p:spTree>
    <p:custDataLst>
      <p:tags r:id="rId1"/>
    </p:custDataLst>
    <p:extLst>
      <p:ext uri="{BB962C8B-B14F-4D97-AF65-F5344CB8AC3E}">
        <p14:creationId xmlns:p14="http://schemas.microsoft.com/office/powerpoint/2010/main" val="476170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Mixtures (Impure substances)</a:t>
            </a:r>
          </a:p>
        </p:txBody>
      </p:sp>
      <p:sp>
        <p:nvSpPr>
          <p:cNvPr id="3" name="Content Placeholder 2"/>
          <p:cNvSpPr>
            <a:spLocks noGrp="1"/>
          </p:cNvSpPr>
          <p:nvPr>
            <p:ph idx="1"/>
          </p:nvPr>
        </p:nvSpPr>
        <p:spPr>
          <a:xfrm>
            <a:off x="508740" y="2369128"/>
            <a:ext cx="8119872" cy="4023360"/>
          </a:xfrm>
        </p:spPr>
        <p:txBody>
          <a:bodyPr>
            <a:normAutofit/>
          </a:bodyPr>
          <a:lstStyle/>
          <a:p>
            <a:pPr marL="457200" indent="-457200">
              <a:buFont typeface="+mj-lt"/>
              <a:buAutoNum type="arabicPeriod"/>
            </a:pPr>
            <a:r>
              <a:rPr lang="en-AU" dirty="0"/>
              <a:t>Define mixture, heterogeneous mixtures, homogeneous mixtures.</a:t>
            </a:r>
          </a:p>
          <a:p>
            <a:pPr marL="457200" indent="-457200">
              <a:buFont typeface="+mj-lt"/>
              <a:buAutoNum type="arabicPeriod"/>
            </a:pPr>
            <a:r>
              <a:rPr lang="en-AU" dirty="0"/>
              <a:t>Define solution, suspension and colloid and classify each of these as homogeneous or heterogeneous.</a:t>
            </a:r>
          </a:p>
          <a:p>
            <a:pPr marL="457200" indent="-457200">
              <a:buFont typeface="+mj-lt"/>
              <a:buAutoNum type="arabicPeriod"/>
            </a:pPr>
            <a:r>
              <a:rPr lang="en-AU" dirty="0"/>
              <a:t>Classify each separation technique based on each of the following physical properties: Boiling point, Density, Size</a:t>
            </a:r>
          </a:p>
          <a:p>
            <a:pPr marL="457200" indent="-457200">
              <a:buFont typeface="+mj-lt"/>
              <a:buAutoNum type="arabicPeriod"/>
            </a:pPr>
            <a:r>
              <a:rPr lang="en-AU" dirty="0">
                <a:ea typeface="PMingLiU" panose="02020500000000000000" pitchFamily="18" charset="-120"/>
                <a:cs typeface="Times New Roman" panose="02020603050405020304" pitchFamily="18" charset="0"/>
              </a:rPr>
              <a:t>Identify two types of heterogeneous mixtures.</a:t>
            </a:r>
          </a:p>
          <a:p>
            <a:pPr marL="457200" indent="-457200">
              <a:buFont typeface="+mj-lt"/>
              <a:buAutoNum type="arabicPeriod"/>
            </a:pPr>
            <a:r>
              <a:rPr lang="en-AU" dirty="0">
                <a:ea typeface="PMingLiU" panose="02020500000000000000" pitchFamily="18" charset="-120"/>
                <a:cs typeface="Times New Roman" panose="02020603050405020304" pitchFamily="18" charset="0"/>
              </a:rPr>
              <a:t>Explain why it is important to know the physical properties of substances when trying to separate a mixture.</a:t>
            </a:r>
          </a:p>
          <a:p>
            <a:pPr marL="457200" indent="-457200">
              <a:buFont typeface="+mj-lt"/>
              <a:buAutoNum type="arabicPeriod"/>
            </a:pPr>
            <a:r>
              <a:rPr lang="en-AU" dirty="0">
                <a:ea typeface="PMingLiU" panose="02020500000000000000" pitchFamily="18" charset="-120"/>
                <a:cs typeface="Times New Roman" panose="02020603050405020304" pitchFamily="18" charset="0"/>
              </a:rPr>
              <a:t>Justify why air is considered a homogenous mixture.</a:t>
            </a:r>
          </a:p>
          <a:p>
            <a:pPr marL="457200" indent="-457200">
              <a:buFont typeface="+mj-lt"/>
              <a:buAutoNum type="arabicPeriod"/>
            </a:pPr>
            <a:endParaRPr lang="en-AU" dirty="0"/>
          </a:p>
        </p:txBody>
      </p:sp>
      <p:sp>
        <p:nvSpPr>
          <p:cNvPr id="4" name="TextBox 3">
            <a:extLst>
              <a:ext uri="{FF2B5EF4-FFF2-40B4-BE49-F238E27FC236}">
                <a16:creationId xmlns:a16="http://schemas.microsoft.com/office/drawing/2014/main" id="{2B18E19B-ED2B-4110-9E25-5D924CFB58D9}"/>
              </a:ext>
            </a:extLst>
          </p:cNvPr>
          <p:cNvSpPr txBox="1"/>
          <p:nvPr/>
        </p:nvSpPr>
        <p:spPr>
          <a:xfrm>
            <a:off x="9335193" y="2811147"/>
            <a:ext cx="2435629" cy="3139321"/>
          </a:xfrm>
          <a:prstGeom prst="rect">
            <a:avLst/>
          </a:prstGeom>
          <a:solidFill>
            <a:schemeClr val="accent1">
              <a:lumMod val="20000"/>
              <a:lumOff val="80000"/>
            </a:schemeClr>
          </a:solidFill>
          <a:ln>
            <a:solidFill>
              <a:schemeClr val="accent2">
                <a:lumMod val="75000"/>
              </a:schemeClr>
            </a:solidFill>
          </a:ln>
        </p:spPr>
        <p:txBody>
          <a:bodyPr wrap="square" rtlCol="0">
            <a:spAutoFit/>
          </a:bodyPr>
          <a:lstStyle/>
          <a:p>
            <a:r>
              <a:rPr lang="en-AU" b="1" dirty="0"/>
              <a:t>Question 3 – Separation Techniques</a:t>
            </a:r>
          </a:p>
          <a:p>
            <a:pPr marL="285750" indent="-285750">
              <a:buFont typeface="Arial" panose="020B0604020202020204" pitchFamily="34" charset="0"/>
              <a:buChar char="•"/>
            </a:pPr>
            <a:r>
              <a:rPr lang="en-AU" dirty="0"/>
              <a:t>Centrifugation</a:t>
            </a:r>
          </a:p>
          <a:p>
            <a:pPr marL="285750" indent="-285750">
              <a:buFont typeface="Arial" panose="020B0604020202020204" pitchFamily="34" charset="0"/>
              <a:buChar char="•"/>
            </a:pPr>
            <a:r>
              <a:rPr lang="en-AU" dirty="0"/>
              <a:t>Distillation</a:t>
            </a:r>
          </a:p>
          <a:p>
            <a:pPr marL="285750" indent="-285750">
              <a:buFont typeface="Arial" panose="020B0604020202020204" pitchFamily="34" charset="0"/>
              <a:buChar char="•"/>
            </a:pPr>
            <a:r>
              <a:rPr lang="en-AU" dirty="0"/>
              <a:t>Filtration</a:t>
            </a:r>
          </a:p>
          <a:p>
            <a:pPr marL="285750" indent="-285750">
              <a:buFont typeface="Arial" panose="020B0604020202020204" pitchFamily="34" charset="0"/>
              <a:buChar char="•"/>
            </a:pPr>
            <a:r>
              <a:rPr lang="en-AU" dirty="0"/>
              <a:t>Floatation</a:t>
            </a:r>
          </a:p>
          <a:p>
            <a:pPr marL="285750" indent="-285750">
              <a:buFont typeface="Arial" panose="020B0604020202020204" pitchFamily="34" charset="0"/>
              <a:buChar char="•"/>
            </a:pPr>
            <a:r>
              <a:rPr lang="en-AU" dirty="0"/>
              <a:t>Decantation</a:t>
            </a:r>
          </a:p>
          <a:p>
            <a:pPr marL="285750" indent="-285750">
              <a:buFont typeface="Arial" panose="020B0604020202020204" pitchFamily="34" charset="0"/>
              <a:buChar char="•"/>
            </a:pPr>
            <a:r>
              <a:rPr lang="en-AU" dirty="0"/>
              <a:t>Crystallisation</a:t>
            </a:r>
          </a:p>
          <a:p>
            <a:pPr marL="285750" indent="-285750">
              <a:buFont typeface="Arial" panose="020B0604020202020204" pitchFamily="34" charset="0"/>
              <a:buChar char="•"/>
            </a:pPr>
            <a:r>
              <a:rPr lang="en-AU" dirty="0"/>
              <a:t>Sedimentation</a:t>
            </a:r>
          </a:p>
          <a:p>
            <a:endParaRPr lang="en-AU" dirty="0"/>
          </a:p>
          <a:p>
            <a:endParaRPr lang="en-AU" dirty="0"/>
          </a:p>
        </p:txBody>
      </p:sp>
    </p:spTree>
    <p:custDataLst>
      <p:tags r:id="rId1"/>
    </p:custDataLst>
    <p:extLst>
      <p:ext uri="{BB962C8B-B14F-4D97-AF65-F5344CB8AC3E}">
        <p14:creationId xmlns:p14="http://schemas.microsoft.com/office/powerpoint/2010/main" val="3330742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Mixtures Questions - </a:t>
            </a:r>
            <a:r>
              <a:rPr lang="en-AU" dirty="0">
                <a:solidFill>
                  <a:srgbClr val="FF0000"/>
                </a:solidFill>
              </a:rPr>
              <a:t>ANSWERS</a:t>
            </a:r>
          </a:p>
        </p:txBody>
      </p:sp>
      <p:sp>
        <p:nvSpPr>
          <p:cNvPr id="3" name="Content Placeholder 2"/>
          <p:cNvSpPr>
            <a:spLocks noGrp="1"/>
          </p:cNvSpPr>
          <p:nvPr>
            <p:ph idx="1"/>
          </p:nvPr>
        </p:nvSpPr>
        <p:spPr>
          <a:xfrm>
            <a:off x="1097280" y="1845734"/>
            <a:ext cx="10058400" cy="4400830"/>
          </a:xfrm>
        </p:spPr>
        <p:txBody>
          <a:bodyPr>
            <a:normAutofit fontScale="70000" lnSpcReduction="20000"/>
          </a:bodyPr>
          <a:lstStyle/>
          <a:p>
            <a:pPr marL="0" lvl="0" indent="0">
              <a:lnSpc>
                <a:spcPct val="107000"/>
              </a:lnSpc>
              <a:spcAft>
                <a:spcPts val="0"/>
              </a:spcAft>
              <a:buNone/>
            </a:pPr>
            <a:r>
              <a:rPr lang="en-AU" dirty="0">
                <a:latin typeface="Calibri" panose="020F0502020204030204" pitchFamily="34" charset="0"/>
                <a:ea typeface="PMingLiU" panose="02020500000000000000" pitchFamily="18" charset="-120"/>
                <a:cs typeface="Times New Roman" panose="02020603050405020304" pitchFamily="18" charset="0"/>
              </a:rPr>
              <a:t>1. Define mixture, heterogeneous mixtures and homogeneous mixtures.</a:t>
            </a:r>
          </a:p>
          <a:p>
            <a:pPr marL="457200">
              <a:lnSpc>
                <a:spcPct val="107000"/>
              </a:lnSpc>
              <a:spcAft>
                <a:spcPts val="0"/>
              </a:spcAft>
            </a:pP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     Mixture – made up of two or more substances that are not chemically bonded</a:t>
            </a:r>
            <a:endParaRPr lang="en-AU" dirty="0">
              <a:latin typeface="Calibri" panose="020F0502020204030204" pitchFamily="34" charset="0"/>
              <a:ea typeface="PMingLiU" panose="02020500000000000000" pitchFamily="18" charset="-120"/>
              <a:cs typeface="Times New Roman" panose="02020603050405020304" pitchFamily="18" charset="0"/>
            </a:endParaRPr>
          </a:p>
          <a:p>
            <a:pPr marL="457200">
              <a:lnSpc>
                <a:spcPct val="107000"/>
              </a:lnSpc>
              <a:spcAft>
                <a:spcPts val="0"/>
              </a:spcAft>
            </a:pP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     Heterogeneous mixture – a mixture with an inconsistent composition</a:t>
            </a:r>
            <a:endParaRPr lang="en-AU" dirty="0">
              <a:latin typeface="Calibri" panose="020F0502020204030204" pitchFamily="34" charset="0"/>
              <a:ea typeface="PMingLiU" panose="02020500000000000000" pitchFamily="18" charset="-120"/>
              <a:cs typeface="Times New Roman" panose="02020603050405020304" pitchFamily="18" charset="0"/>
            </a:endParaRPr>
          </a:p>
          <a:p>
            <a:pPr marL="457200">
              <a:lnSpc>
                <a:spcPct val="107000"/>
              </a:lnSpc>
              <a:spcAft>
                <a:spcPts val="0"/>
              </a:spcAft>
            </a:pP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     Homogeneous mixture – a mixture with a uniform composition</a:t>
            </a:r>
            <a:endParaRPr lang="en-AU" dirty="0">
              <a:latin typeface="Calibri" panose="020F0502020204030204" pitchFamily="34" charset="0"/>
              <a:ea typeface="PMingLiU" panose="02020500000000000000" pitchFamily="18" charset="-120"/>
              <a:cs typeface="Times New Roman" panose="02020603050405020304" pitchFamily="18" charset="0"/>
            </a:endParaRPr>
          </a:p>
          <a:p>
            <a:pPr marL="0" lvl="0" indent="0">
              <a:lnSpc>
                <a:spcPct val="107000"/>
              </a:lnSpc>
              <a:spcAft>
                <a:spcPts val="0"/>
              </a:spcAft>
              <a:buNone/>
            </a:pPr>
            <a:r>
              <a:rPr lang="en-AU" dirty="0">
                <a:latin typeface="Calibri" panose="020F0502020204030204" pitchFamily="34" charset="0"/>
                <a:ea typeface="PMingLiU" panose="02020500000000000000" pitchFamily="18" charset="-120"/>
                <a:cs typeface="Times New Roman" panose="02020603050405020304" pitchFamily="18" charset="0"/>
              </a:rPr>
              <a:t>2. Define solution, suspension and colloid and classify each of these as homogeneous or heterogeneous.</a:t>
            </a:r>
          </a:p>
          <a:p>
            <a:pPr marL="457200">
              <a:lnSpc>
                <a:spcPct val="107000"/>
              </a:lnSpc>
              <a:spcAft>
                <a:spcPts val="0"/>
              </a:spcAft>
            </a:pP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     Solution – a mixture of a solute dissolved in a solvent </a:t>
            </a: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sym typeface="Wingdings" panose="05000000000000000000" pitchFamily="2" charset="2"/>
              </a:rPr>
              <a:t></a:t>
            </a: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 Homogeneous</a:t>
            </a:r>
            <a:endParaRPr lang="en-AU" dirty="0">
              <a:latin typeface="Calibri" panose="020F0502020204030204" pitchFamily="34" charset="0"/>
              <a:ea typeface="PMingLiU" panose="02020500000000000000" pitchFamily="18" charset="-120"/>
              <a:cs typeface="Times New Roman" panose="02020603050405020304" pitchFamily="18" charset="0"/>
            </a:endParaRPr>
          </a:p>
          <a:p>
            <a:pPr marL="457200">
              <a:lnSpc>
                <a:spcPct val="107000"/>
              </a:lnSpc>
              <a:spcAft>
                <a:spcPts val="0"/>
              </a:spcAft>
            </a:pP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     Suspension – a mixture in which a substance is dispersed in another substance </a:t>
            </a: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sym typeface="Wingdings" panose="05000000000000000000" pitchFamily="2" charset="2"/>
              </a:rPr>
              <a:t></a:t>
            </a: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 heterogeneous</a:t>
            </a:r>
            <a:endParaRPr lang="en-AU" dirty="0">
              <a:latin typeface="Calibri" panose="020F0502020204030204" pitchFamily="34" charset="0"/>
              <a:ea typeface="PMingLiU" panose="02020500000000000000" pitchFamily="18" charset="-120"/>
              <a:cs typeface="Times New Roman" panose="02020603050405020304" pitchFamily="18" charset="0"/>
            </a:endParaRPr>
          </a:p>
          <a:p>
            <a:pPr marL="457200">
              <a:lnSpc>
                <a:spcPct val="107000"/>
              </a:lnSpc>
              <a:spcAft>
                <a:spcPts val="0"/>
              </a:spcAft>
            </a:pP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     Colloid – a mixture in which dispersed particles do not separate over time </a:t>
            </a: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sym typeface="Wingdings" panose="05000000000000000000" pitchFamily="2" charset="2"/>
              </a:rPr>
              <a:t></a:t>
            </a: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 homogeneous</a:t>
            </a:r>
            <a:endParaRPr lang="en-AU" dirty="0">
              <a:latin typeface="Calibri" panose="020F0502020204030204" pitchFamily="34" charset="0"/>
              <a:ea typeface="PMingLiU" panose="02020500000000000000" pitchFamily="18" charset="-120"/>
              <a:cs typeface="Times New Roman" panose="02020603050405020304" pitchFamily="18" charset="0"/>
            </a:endParaRPr>
          </a:p>
          <a:p>
            <a:pPr marL="0" indent="0">
              <a:lnSpc>
                <a:spcPct val="107000"/>
              </a:lnSpc>
              <a:spcAft>
                <a:spcPts val="0"/>
              </a:spcAft>
              <a:buNone/>
            </a:pPr>
            <a:r>
              <a:rPr lang="en-AU" dirty="0">
                <a:latin typeface="Calibri" panose="020F0502020204030204" pitchFamily="34" charset="0"/>
                <a:ea typeface="PMingLiU" panose="02020500000000000000" pitchFamily="18" charset="-120"/>
                <a:cs typeface="Times New Roman" panose="02020603050405020304" pitchFamily="18" charset="0"/>
              </a:rPr>
              <a:t>3. </a:t>
            </a:r>
            <a:r>
              <a:rPr lang="en-AU" dirty="0"/>
              <a:t>Classify each separation technique based on each of the following physical properties: Boiling point, Density, Size</a:t>
            </a:r>
            <a:endParaRPr lang="en-AU" dirty="0">
              <a:latin typeface="Calibri" panose="020F0502020204030204" pitchFamily="34" charset="0"/>
              <a:ea typeface="PMingLiU" panose="02020500000000000000" pitchFamily="18" charset="-120"/>
              <a:cs typeface="Times New Roman" panose="02020603050405020304" pitchFamily="18" charset="0"/>
            </a:endParaRPr>
          </a:p>
          <a:p>
            <a:pPr marL="457200">
              <a:lnSpc>
                <a:spcPct val="107000"/>
              </a:lnSpc>
              <a:spcAft>
                <a:spcPts val="0"/>
              </a:spcAft>
            </a:pP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     Boiling point </a:t>
            </a: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sym typeface="Wingdings" panose="05000000000000000000" pitchFamily="2" charset="2"/>
              </a:rPr>
              <a:t></a:t>
            </a: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 distillation and crystallisation</a:t>
            </a:r>
            <a:endParaRPr lang="en-AU" dirty="0">
              <a:latin typeface="Calibri" panose="020F0502020204030204" pitchFamily="34" charset="0"/>
              <a:ea typeface="PMingLiU" panose="02020500000000000000" pitchFamily="18" charset="-120"/>
              <a:cs typeface="Times New Roman" panose="02020603050405020304" pitchFamily="18" charset="0"/>
            </a:endParaRPr>
          </a:p>
          <a:p>
            <a:pPr marL="457200">
              <a:lnSpc>
                <a:spcPct val="107000"/>
              </a:lnSpc>
              <a:spcAft>
                <a:spcPts val="0"/>
              </a:spcAft>
            </a:pP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     Density </a:t>
            </a: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sym typeface="Wingdings" panose="05000000000000000000" pitchFamily="2" charset="2"/>
              </a:rPr>
              <a:t></a:t>
            </a: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 sedimentation, flotation, centrifugation and decantation</a:t>
            </a:r>
            <a:endParaRPr lang="en-AU" dirty="0">
              <a:latin typeface="Calibri" panose="020F0502020204030204" pitchFamily="34" charset="0"/>
              <a:ea typeface="PMingLiU" panose="02020500000000000000" pitchFamily="18" charset="-120"/>
              <a:cs typeface="Times New Roman" panose="02020603050405020304" pitchFamily="18" charset="0"/>
            </a:endParaRPr>
          </a:p>
          <a:p>
            <a:pPr marL="457200">
              <a:lnSpc>
                <a:spcPct val="107000"/>
              </a:lnSpc>
              <a:spcAft>
                <a:spcPts val="800"/>
              </a:spcAft>
            </a:pP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     Size </a:t>
            </a: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sym typeface="Wingdings" panose="05000000000000000000" pitchFamily="2" charset="2"/>
              </a:rPr>
              <a:t></a:t>
            </a: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 physical separation and filtration</a:t>
            </a:r>
            <a:endParaRPr lang="en-AU" dirty="0">
              <a:latin typeface="Calibri" panose="020F0502020204030204" pitchFamily="34" charset="0"/>
              <a:ea typeface="PMingLiU" panose="02020500000000000000" pitchFamily="18" charset="-120"/>
              <a:cs typeface="Times New Roman" panose="02020603050405020304" pitchFamily="18" charset="0"/>
            </a:endParaRPr>
          </a:p>
          <a:p>
            <a:endParaRPr lang="en-AU" dirty="0"/>
          </a:p>
        </p:txBody>
      </p:sp>
    </p:spTree>
    <p:custDataLst>
      <p:tags r:id="rId1"/>
    </p:custDataLst>
    <p:extLst>
      <p:ext uri="{BB962C8B-B14F-4D97-AF65-F5344CB8AC3E}">
        <p14:creationId xmlns:p14="http://schemas.microsoft.com/office/powerpoint/2010/main" val="2311778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8D64E-CA8D-4FC7-8D86-D7AD4F8AF95D}"/>
              </a:ext>
            </a:extLst>
          </p:cNvPr>
          <p:cNvSpPr>
            <a:spLocks noGrp="1"/>
          </p:cNvSpPr>
          <p:nvPr>
            <p:ph type="title"/>
          </p:nvPr>
        </p:nvSpPr>
        <p:spPr/>
        <p:txBody>
          <a:bodyPr/>
          <a:lstStyle/>
          <a:p>
            <a:r>
              <a:rPr lang="en-AU" dirty="0"/>
              <a:t>Learning goals</a:t>
            </a:r>
          </a:p>
        </p:txBody>
      </p:sp>
      <p:sp>
        <p:nvSpPr>
          <p:cNvPr id="3" name="Content Placeholder 2">
            <a:extLst>
              <a:ext uri="{FF2B5EF4-FFF2-40B4-BE49-F238E27FC236}">
                <a16:creationId xmlns:a16="http://schemas.microsoft.com/office/drawing/2014/main" id="{6E5EC146-D089-46A5-BF86-1726C5318CD0}"/>
              </a:ext>
            </a:extLst>
          </p:cNvPr>
          <p:cNvSpPr>
            <a:spLocks noGrp="1"/>
          </p:cNvSpPr>
          <p:nvPr>
            <p:ph idx="1"/>
          </p:nvPr>
        </p:nvSpPr>
        <p:spPr/>
        <p:txBody>
          <a:bodyPr/>
          <a:lstStyle/>
          <a:p>
            <a:r>
              <a:rPr lang="en-AU" dirty="0"/>
              <a:t>• State that pure substances may be elements or compounds. </a:t>
            </a:r>
          </a:p>
          <a:p>
            <a:r>
              <a:rPr lang="en-AU" dirty="0"/>
              <a:t>• Identify that pure substances have distinct measurable properties (e.g. melting and boiling point, reactivity, strength, density) and mixtures have properties dependent on the identity and relative amounts of the substances that make them up. </a:t>
            </a:r>
          </a:p>
          <a:p>
            <a:r>
              <a:rPr lang="en-AU" dirty="0"/>
              <a:t>• Discriminate between heterogeneous and homogeneous mixtures. </a:t>
            </a:r>
          </a:p>
          <a:p>
            <a:r>
              <a:rPr lang="en-AU" dirty="0"/>
              <a:t>• Analyse data to determine the physical properties of pure substances and mixtures. </a:t>
            </a:r>
          </a:p>
        </p:txBody>
      </p:sp>
    </p:spTree>
    <p:extLst>
      <p:ext uri="{BB962C8B-B14F-4D97-AF65-F5344CB8AC3E}">
        <p14:creationId xmlns:p14="http://schemas.microsoft.com/office/powerpoint/2010/main" val="2896489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Mixtures Questions - </a:t>
            </a:r>
            <a:r>
              <a:rPr lang="en-AU" dirty="0">
                <a:solidFill>
                  <a:srgbClr val="FF0000"/>
                </a:solidFill>
              </a:rPr>
              <a:t>ANSWERS</a:t>
            </a:r>
            <a:endParaRPr lang="en-AU" dirty="0"/>
          </a:p>
        </p:txBody>
      </p:sp>
      <p:sp>
        <p:nvSpPr>
          <p:cNvPr id="3" name="Content Placeholder 2"/>
          <p:cNvSpPr>
            <a:spLocks noGrp="1"/>
          </p:cNvSpPr>
          <p:nvPr>
            <p:ph idx="1"/>
          </p:nvPr>
        </p:nvSpPr>
        <p:spPr/>
        <p:txBody>
          <a:bodyPr>
            <a:normAutofit fontScale="92500" lnSpcReduction="20000"/>
          </a:bodyPr>
          <a:lstStyle/>
          <a:p>
            <a:pPr>
              <a:lnSpc>
                <a:spcPct val="107000"/>
              </a:lnSpc>
              <a:spcAft>
                <a:spcPts val="800"/>
              </a:spcAft>
            </a:pPr>
            <a:r>
              <a:rPr lang="en-AU" dirty="0">
                <a:latin typeface="Calibri" panose="020F0502020204030204" pitchFamily="34" charset="0"/>
                <a:ea typeface="PMingLiU" panose="02020500000000000000" pitchFamily="18" charset="-120"/>
                <a:cs typeface="Times New Roman" panose="02020603050405020304" pitchFamily="18" charset="0"/>
              </a:rPr>
              <a:t>4. </a:t>
            </a:r>
            <a:r>
              <a:rPr lang="en-AU" b="1" dirty="0">
                <a:latin typeface="Calibri" panose="020F0502020204030204" pitchFamily="34" charset="0"/>
                <a:ea typeface="PMingLiU" panose="02020500000000000000" pitchFamily="18" charset="-120"/>
                <a:cs typeface="Times New Roman" panose="02020603050405020304" pitchFamily="18" charset="0"/>
              </a:rPr>
              <a:t>Identify</a:t>
            </a:r>
            <a:r>
              <a:rPr lang="en-AU" dirty="0">
                <a:latin typeface="Calibri" panose="020F0502020204030204" pitchFamily="34" charset="0"/>
                <a:ea typeface="PMingLiU" panose="02020500000000000000" pitchFamily="18" charset="-120"/>
                <a:cs typeface="Times New Roman" panose="02020603050405020304" pitchFamily="18" charset="0"/>
              </a:rPr>
              <a:t> two types of heterogeneous mixtures.</a:t>
            </a:r>
          </a:p>
          <a:p>
            <a:pPr>
              <a:lnSpc>
                <a:spcPct val="107000"/>
              </a:lnSpc>
              <a:spcAft>
                <a:spcPts val="800"/>
              </a:spcAft>
            </a:pP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Possible answers include oil in water, mixed lollies, dirty water, muesli, salads etc.</a:t>
            </a:r>
            <a:endParaRPr lang="en-AU" dirty="0">
              <a:latin typeface="Calibri" panose="020F0502020204030204" pitchFamily="34" charset="0"/>
              <a:ea typeface="PMingLiU" panose="02020500000000000000" pitchFamily="18" charset="-120"/>
              <a:cs typeface="Times New Roman" panose="02020603050405020304" pitchFamily="18" charset="0"/>
            </a:endParaRPr>
          </a:p>
          <a:p>
            <a:pPr>
              <a:lnSpc>
                <a:spcPct val="107000"/>
              </a:lnSpc>
              <a:spcAft>
                <a:spcPts val="800"/>
              </a:spcAft>
            </a:pPr>
            <a:r>
              <a:rPr lang="en-AU" dirty="0">
                <a:latin typeface="Calibri" panose="020F0502020204030204" pitchFamily="34" charset="0"/>
                <a:ea typeface="PMingLiU" panose="02020500000000000000" pitchFamily="18" charset="-120"/>
                <a:cs typeface="Times New Roman" panose="02020603050405020304" pitchFamily="18" charset="0"/>
              </a:rPr>
              <a:t>5. </a:t>
            </a:r>
            <a:r>
              <a:rPr lang="en-AU" b="1" dirty="0">
                <a:latin typeface="Calibri" panose="020F0502020204030204" pitchFamily="34" charset="0"/>
                <a:ea typeface="PMingLiU" panose="02020500000000000000" pitchFamily="18" charset="-120"/>
                <a:cs typeface="Times New Roman" panose="02020603050405020304" pitchFamily="18" charset="0"/>
              </a:rPr>
              <a:t>Explain </a:t>
            </a:r>
            <a:r>
              <a:rPr lang="en-AU" dirty="0">
                <a:latin typeface="Calibri" panose="020F0502020204030204" pitchFamily="34" charset="0"/>
                <a:ea typeface="PMingLiU" panose="02020500000000000000" pitchFamily="18" charset="-120"/>
                <a:cs typeface="Times New Roman" panose="02020603050405020304" pitchFamily="18" charset="0"/>
              </a:rPr>
              <a:t>why it is important to know the physical properties of substances when trying to separate a mixture.</a:t>
            </a:r>
          </a:p>
          <a:p>
            <a:pPr>
              <a:lnSpc>
                <a:spcPct val="107000"/>
              </a:lnSpc>
              <a:spcAft>
                <a:spcPts val="800"/>
              </a:spcAft>
            </a:pP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The physical properties of the substances you are trying to separate will dictate what types of separating techniques you will use and in what order you will do them.</a:t>
            </a:r>
            <a:endParaRPr lang="en-AU" dirty="0">
              <a:latin typeface="Calibri" panose="020F0502020204030204" pitchFamily="34" charset="0"/>
              <a:ea typeface="PMingLiU" panose="02020500000000000000" pitchFamily="18" charset="-120"/>
              <a:cs typeface="Times New Roman" panose="02020603050405020304" pitchFamily="18" charset="0"/>
            </a:endParaRPr>
          </a:p>
          <a:p>
            <a:pPr>
              <a:lnSpc>
                <a:spcPct val="107000"/>
              </a:lnSpc>
              <a:spcAft>
                <a:spcPts val="800"/>
              </a:spcAft>
            </a:pPr>
            <a:r>
              <a:rPr lang="en-AU" dirty="0">
                <a:latin typeface="Calibri" panose="020F0502020204030204" pitchFamily="34" charset="0"/>
                <a:ea typeface="PMingLiU" panose="02020500000000000000" pitchFamily="18" charset="-120"/>
                <a:cs typeface="Times New Roman" panose="02020603050405020304" pitchFamily="18" charset="0"/>
              </a:rPr>
              <a:t>6. </a:t>
            </a:r>
            <a:r>
              <a:rPr lang="en-AU" b="1" dirty="0">
                <a:latin typeface="Calibri" panose="020F0502020204030204" pitchFamily="34" charset="0"/>
                <a:ea typeface="PMingLiU" panose="02020500000000000000" pitchFamily="18" charset="-120"/>
                <a:cs typeface="Times New Roman" panose="02020603050405020304" pitchFamily="18" charset="0"/>
              </a:rPr>
              <a:t>Justify</a:t>
            </a:r>
            <a:r>
              <a:rPr lang="en-AU" dirty="0">
                <a:latin typeface="Calibri" panose="020F0502020204030204" pitchFamily="34" charset="0"/>
                <a:ea typeface="PMingLiU" panose="02020500000000000000" pitchFamily="18" charset="-120"/>
                <a:cs typeface="Times New Roman" panose="02020603050405020304" pitchFamily="18" charset="0"/>
              </a:rPr>
              <a:t> why air is considered a homogenous mixture.</a:t>
            </a:r>
          </a:p>
          <a:p>
            <a:pPr>
              <a:lnSpc>
                <a:spcPct val="107000"/>
              </a:lnSpc>
              <a:spcAft>
                <a:spcPts val="800"/>
              </a:spcAft>
            </a:pPr>
            <a:r>
              <a:rPr lang="en-AU" dirty="0">
                <a:solidFill>
                  <a:srgbClr val="FF0000"/>
                </a:solidFill>
                <a:latin typeface="Calibri" panose="020F0502020204030204" pitchFamily="34" charset="0"/>
                <a:ea typeface="PMingLiU" panose="02020500000000000000" pitchFamily="18" charset="-120"/>
                <a:cs typeface="Times New Roman" panose="02020603050405020304" pitchFamily="18" charset="0"/>
              </a:rPr>
              <a:t>While air is made up of many different substances, they are mixed together to form a uniform consistency and therefore, air is considered homogenous.</a:t>
            </a:r>
            <a:endParaRPr lang="en-AU" dirty="0">
              <a:latin typeface="Calibri" panose="020F0502020204030204" pitchFamily="34" charset="0"/>
              <a:ea typeface="PMingLiU" panose="02020500000000000000" pitchFamily="18" charset="-120"/>
              <a:cs typeface="Times New Roman" panose="02020603050405020304" pitchFamily="18" charset="0"/>
            </a:endParaRPr>
          </a:p>
          <a:p>
            <a:endParaRPr lang="en-AU" dirty="0"/>
          </a:p>
        </p:txBody>
      </p:sp>
    </p:spTree>
    <p:custDataLst>
      <p:tags r:id="rId1"/>
    </p:custDataLst>
    <p:extLst>
      <p:ext uri="{BB962C8B-B14F-4D97-AF65-F5344CB8AC3E}">
        <p14:creationId xmlns:p14="http://schemas.microsoft.com/office/powerpoint/2010/main" val="698894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89351-7DCF-4173-8AF7-13E94CCE3DDF}"/>
              </a:ext>
            </a:extLst>
          </p:cNvPr>
          <p:cNvSpPr>
            <a:spLocks noGrp="1"/>
          </p:cNvSpPr>
          <p:nvPr>
            <p:ph type="title"/>
          </p:nvPr>
        </p:nvSpPr>
        <p:spPr/>
        <p:txBody>
          <a:bodyPr/>
          <a:lstStyle/>
          <a:p>
            <a:pPr algn="ctr"/>
            <a:r>
              <a:rPr lang="en-GB" dirty="0"/>
              <a:t>Warm Up</a:t>
            </a:r>
            <a:br>
              <a:rPr lang="en-GB" dirty="0"/>
            </a:br>
            <a:r>
              <a:rPr lang="en-GB" dirty="0"/>
              <a:t>Match up key words to definitions</a:t>
            </a:r>
          </a:p>
        </p:txBody>
      </p:sp>
      <p:sp>
        <p:nvSpPr>
          <p:cNvPr id="4" name="TextBox 3">
            <a:extLst>
              <a:ext uri="{FF2B5EF4-FFF2-40B4-BE49-F238E27FC236}">
                <a16:creationId xmlns:a16="http://schemas.microsoft.com/office/drawing/2014/main" id="{31B9DFB3-883C-4EBA-89F7-7874D940F0C0}"/>
              </a:ext>
            </a:extLst>
          </p:cNvPr>
          <p:cNvSpPr txBox="1"/>
          <p:nvPr/>
        </p:nvSpPr>
        <p:spPr>
          <a:xfrm>
            <a:off x="636104" y="1690688"/>
            <a:ext cx="2292626" cy="707886"/>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GB" sz="4000" b="1" dirty="0">
                <a:latin typeface="Comic Sans MS" panose="030F0702030302020204" pitchFamily="66" charset="0"/>
              </a:rPr>
              <a:t>Element</a:t>
            </a:r>
          </a:p>
        </p:txBody>
      </p:sp>
      <p:sp>
        <p:nvSpPr>
          <p:cNvPr id="5" name="TextBox 4">
            <a:extLst>
              <a:ext uri="{FF2B5EF4-FFF2-40B4-BE49-F238E27FC236}">
                <a16:creationId xmlns:a16="http://schemas.microsoft.com/office/drawing/2014/main" id="{ECF2500A-5421-4AE0-BAFB-A61B26314139}"/>
              </a:ext>
            </a:extLst>
          </p:cNvPr>
          <p:cNvSpPr txBox="1"/>
          <p:nvPr/>
        </p:nvSpPr>
        <p:spPr>
          <a:xfrm>
            <a:off x="636103" y="3208062"/>
            <a:ext cx="2610679" cy="707886"/>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GB" sz="4000" b="1" dirty="0">
                <a:latin typeface="Comic Sans MS" panose="030F0702030302020204" pitchFamily="66" charset="0"/>
              </a:rPr>
              <a:t>Compound</a:t>
            </a:r>
          </a:p>
        </p:txBody>
      </p:sp>
      <p:sp>
        <p:nvSpPr>
          <p:cNvPr id="6" name="TextBox 5">
            <a:extLst>
              <a:ext uri="{FF2B5EF4-FFF2-40B4-BE49-F238E27FC236}">
                <a16:creationId xmlns:a16="http://schemas.microsoft.com/office/drawing/2014/main" id="{129B652F-3298-41FA-A77E-E884864EEB2C}"/>
              </a:ext>
            </a:extLst>
          </p:cNvPr>
          <p:cNvSpPr txBox="1"/>
          <p:nvPr/>
        </p:nvSpPr>
        <p:spPr>
          <a:xfrm>
            <a:off x="636103" y="5079379"/>
            <a:ext cx="2610679" cy="707886"/>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n-GB" sz="4000" b="1" dirty="0">
                <a:latin typeface="Comic Sans MS" panose="030F0702030302020204" pitchFamily="66" charset="0"/>
              </a:rPr>
              <a:t>Mixture</a:t>
            </a:r>
          </a:p>
        </p:txBody>
      </p:sp>
      <p:sp>
        <p:nvSpPr>
          <p:cNvPr id="7" name="TextBox 6">
            <a:extLst>
              <a:ext uri="{FF2B5EF4-FFF2-40B4-BE49-F238E27FC236}">
                <a16:creationId xmlns:a16="http://schemas.microsoft.com/office/drawing/2014/main" id="{F3AB5201-7DCD-4596-9A8D-6D1C63BD7C36}"/>
              </a:ext>
            </a:extLst>
          </p:cNvPr>
          <p:cNvSpPr txBox="1"/>
          <p:nvPr/>
        </p:nvSpPr>
        <p:spPr>
          <a:xfrm>
            <a:off x="5065644" y="3544735"/>
            <a:ext cx="6490252" cy="58477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3200" dirty="0"/>
              <a:t>Made up of one type of atom.</a:t>
            </a:r>
          </a:p>
        </p:txBody>
      </p:sp>
      <p:sp>
        <p:nvSpPr>
          <p:cNvPr id="8" name="TextBox 7">
            <a:extLst>
              <a:ext uri="{FF2B5EF4-FFF2-40B4-BE49-F238E27FC236}">
                <a16:creationId xmlns:a16="http://schemas.microsoft.com/office/drawing/2014/main" id="{A3C9EBBF-29EA-4E76-A3B2-843F863B62C2}"/>
              </a:ext>
            </a:extLst>
          </p:cNvPr>
          <p:cNvSpPr txBox="1"/>
          <p:nvPr/>
        </p:nvSpPr>
        <p:spPr>
          <a:xfrm>
            <a:off x="5065644" y="1609982"/>
            <a:ext cx="6490252"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3200" dirty="0"/>
              <a:t>Made up of two or more different types of atoms which are chemically bonded.</a:t>
            </a:r>
          </a:p>
        </p:txBody>
      </p:sp>
      <p:sp>
        <p:nvSpPr>
          <p:cNvPr id="9" name="TextBox 8">
            <a:extLst>
              <a:ext uri="{FF2B5EF4-FFF2-40B4-BE49-F238E27FC236}">
                <a16:creationId xmlns:a16="http://schemas.microsoft.com/office/drawing/2014/main" id="{2B5E68A7-E7B6-4981-9853-19B6B3A4C44D}"/>
              </a:ext>
            </a:extLst>
          </p:cNvPr>
          <p:cNvSpPr txBox="1"/>
          <p:nvPr/>
        </p:nvSpPr>
        <p:spPr>
          <a:xfrm>
            <a:off x="5065644" y="4774579"/>
            <a:ext cx="6490252" cy="156966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3200" dirty="0"/>
              <a:t>Made up of two or more different types of atoms or compounds which are not chemically bonded.</a:t>
            </a:r>
          </a:p>
        </p:txBody>
      </p:sp>
      <p:cxnSp>
        <p:nvCxnSpPr>
          <p:cNvPr id="11" name="Straight Arrow Connector 10">
            <a:extLst>
              <a:ext uri="{FF2B5EF4-FFF2-40B4-BE49-F238E27FC236}">
                <a16:creationId xmlns:a16="http://schemas.microsoft.com/office/drawing/2014/main" id="{1879791C-2D5B-4965-BFCF-6A16120CD552}"/>
              </a:ext>
            </a:extLst>
          </p:cNvPr>
          <p:cNvCxnSpPr>
            <a:stCxn id="4" idx="3"/>
            <a:endCxn id="7" idx="1"/>
          </p:cNvCxnSpPr>
          <p:nvPr/>
        </p:nvCxnSpPr>
        <p:spPr>
          <a:xfrm>
            <a:off x="2928730" y="2044631"/>
            <a:ext cx="2136914" cy="1792492"/>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2" name="Straight Arrow Connector 11">
            <a:extLst>
              <a:ext uri="{FF2B5EF4-FFF2-40B4-BE49-F238E27FC236}">
                <a16:creationId xmlns:a16="http://schemas.microsoft.com/office/drawing/2014/main" id="{84285CE0-3C8F-4FD2-95C9-33D753F5CBF2}"/>
              </a:ext>
            </a:extLst>
          </p:cNvPr>
          <p:cNvCxnSpPr>
            <a:cxnSpLocks/>
            <a:endCxn id="8" idx="1"/>
          </p:cNvCxnSpPr>
          <p:nvPr/>
        </p:nvCxnSpPr>
        <p:spPr>
          <a:xfrm flipV="1">
            <a:off x="3246782" y="2394812"/>
            <a:ext cx="1818862" cy="11911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4" name="Straight Arrow Connector 13">
            <a:extLst>
              <a:ext uri="{FF2B5EF4-FFF2-40B4-BE49-F238E27FC236}">
                <a16:creationId xmlns:a16="http://schemas.microsoft.com/office/drawing/2014/main" id="{E8BA04F6-0A1F-4840-964D-EE7768F4CF5E}"/>
              </a:ext>
            </a:extLst>
          </p:cNvPr>
          <p:cNvCxnSpPr>
            <a:cxnSpLocks/>
            <a:endCxn id="9" idx="1"/>
          </p:cNvCxnSpPr>
          <p:nvPr/>
        </p:nvCxnSpPr>
        <p:spPr>
          <a:xfrm>
            <a:off x="3246782" y="5447993"/>
            <a:ext cx="1818862" cy="1114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custDataLst>
      <p:tags r:id="rId1"/>
    </p:custDataLst>
    <p:extLst>
      <p:ext uri="{BB962C8B-B14F-4D97-AF65-F5344CB8AC3E}">
        <p14:creationId xmlns:p14="http://schemas.microsoft.com/office/powerpoint/2010/main" val="4198107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338BC-721F-4BE1-8494-561D9628F9ED}"/>
              </a:ext>
            </a:extLst>
          </p:cNvPr>
          <p:cNvSpPr>
            <a:spLocks noGrp="1"/>
          </p:cNvSpPr>
          <p:nvPr>
            <p:ph type="title"/>
          </p:nvPr>
        </p:nvSpPr>
        <p:spPr/>
        <p:txBody>
          <a:bodyPr>
            <a:normAutofit/>
          </a:bodyPr>
          <a:lstStyle/>
          <a:p>
            <a:pPr algn="ctr"/>
            <a:r>
              <a:rPr lang="en-GB" sz="4800" dirty="0"/>
              <a:t>What does pure mean in chemistry?</a:t>
            </a:r>
          </a:p>
        </p:txBody>
      </p:sp>
      <p:sp>
        <p:nvSpPr>
          <p:cNvPr id="3" name="Content Placeholder 2">
            <a:extLst>
              <a:ext uri="{FF2B5EF4-FFF2-40B4-BE49-F238E27FC236}">
                <a16:creationId xmlns:a16="http://schemas.microsoft.com/office/drawing/2014/main" id="{1072997C-7576-4443-A9FA-24EF853FF38F}"/>
              </a:ext>
            </a:extLst>
          </p:cNvPr>
          <p:cNvSpPr>
            <a:spLocks noGrp="1"/>
          </p:cNvSpPr>
          <p:nvPr>
            <p:ph idx="1"/>
          </p:nvPr>
        </p:nvSpPr>
        <p:spPr>
          <a:xfrm>
            <a:off x="838200" y="2527990"/>
            <a:ext cx="10515600" cy="2030758"/>
          </a:xfrm>
        </p:spPr>
        <p:style>
          <a:lnRef idx="1">
            <a:schemeClr val="accent4"/>
          </a:lnRef>
          <a:fillRef idx="2">
            <a:schemeClr val="accent4"/>
          </a:fillRef>
          <a:effectRef idx="1">
            <a:schemeClr val="accent4"/>
          </a:effectRef>
          <a:fontRef idx="minor">
            <a:schemeClr val="dk1"/>
          </a:fontRef>
        </p:style>
        <p:txBody>
          <a:bodyPr>
            <a:normAutofit/>
          </a:bodyPr>
          <a:lstStyle/>
          <a:p>
            <a:pPr marL="0" indent="0">
              <a:buNone/>
            </a:pPr>
            <a:r>
              <a:rPr lang="en-GB" sz="4400" dirty="0"/>
              <a:t>A pure substance is a single element or compound that is not mixed with any other substances.</a:t>
            </a:r>
          </a:p>
        </p:txBody>
      </p:sp>
    </p:spTree>
    <p:custDataLst>
      <p:tags r:id="rId1"/>
    </p:custDataLst>
    <p:extLst>
      <p:ext uri="{BB962C8B-B14F-4D97-AF65-F5344CB8AC3E}">
        <p14:creationId xmlns:p14="http://schemas.microsoft.com/office/powerpoint/2010/main" val="860145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DEFB299-3349-4DA4-A0CB-A7231EB0A4C3}"/>
              </a:ext>
            </a:extLst>
          </p:cNvPr>
          <p:cNvPicPr>
            <a:picLocks noChangeAspect="1"/>
          </p:cNvPicPr>
          <p:nvPr/>
        </p:nvPicPr>
        <p:blipFill>
          <a:blip r:embed="rId3"/>
          <a:stretch>
            <a:fillRect/>
          </a:stretch>
        </p:blipFill>
        <p:spPr>
          <a:xfrm>
            <a:off x="0" y="1228725"/>
            <a:ext cx="7353300" cy="5629275"/>
          </a:xfrm>
          <a:prstGeom prst="rect">
            <a:avLst/>
          </a:prstGeom>
        </p:spPr>
      </p:pic>
      <p:pic>
        <p:nvPicPr>
          <p:cNvPr id="8" name="Picture 6" descr="Terminology Visual Explanation Between Molecule Vs Compound, 59% OFF">
            <a:extLst>
              <a:ext uri="{FF2B5EF4-FFF2-40B4-BE49-F238E27FC236}">
                <a16:creationId xmlns:a16="http://schemas.microsoft.com/office/drawing/2014/main" id="{4BA09086-4503-46B3-BD31-AF6A3567D0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3676" y="0"/>
            <a:ext cx="5138323" cy="375271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844627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4325626" y="-91948"/>
            <a:ext cx="6696219" cy="6949948"/>
          </a:xfrm>
          <a:prstGeom prst="rect">
            <a:avLst/>
          </a:prstGeom>
        </p:spPr>
      </p:pic>
      <p:sp>
        <p:nvSpPr>
          <p:cNvPr id="14" name="Rectangle 13"/>
          <p:cNvSpPr/>
          <p:nvPr/>
        </p:nvSpPr>
        <p:spPr>
          <a:xfrm>
            <a:off x="9621" y="3914775"/>
            <a:ext cx="1617590" cy="2943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58774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9B4BBE5-D37E-4189-939F-14867025B88A}"/>
              </a:ext>
            </a:extLst>
          </p:cNvPr>
          <p:cNvPicPr>
            <a:picLocks noChangeAspect="1"/>
          </p:cNvPicPr>
          <p:nvPr/>
        </p:nvPicPr>
        <p:blipFill rotWithShape="1">
          <a:blip r:embed="rId4">
            <a:extLst>
              <a:ext uri="{28A0092B-C50C-407E-A947-70E740481C1C}">
                <a14:useLocalDpi xmlns:a14="http://schemas.microsoft.com/office/drawing/2010/main" val="0"/>
              </a:ext>
            </a:extLst>
          </a:blip>
          <a:srcRect t="37343" r="-1" b="10507"/>
          <a:stretch/>
        </p:blipFill>
        <p:spPr>
          <a:xfrm>
            <a:off x="-424848" y="10"/>
            <a:ext cx="4635571" cy="6857990"/>
          </a:xfrm>
          <a:prstGeom prst="rect">
            <a:avLst/>
          </a:prstGeom>
          <a:effectLst/>
        </p:spPr>
      </p:pic>
      <p:sp>
        <p:nvSpPr>
          <p:cNvPr id="2" name="Title 1">
            <a:extLst>
              <a:ext uri="{FF2B5EF4-FFF2-40B4-BE49-F238E27FC236}">
                <a16:creationId xmlns:a16="http://schemas.microsoft.com/office/drawing/2014/main" id="{EDC67824-4DC3-4D18-BBD1-38477CAE67CF}"/>
              </a:ext>
            </a:extLst>
          </p:cNvPr>
          <p:cNvSpPr>
            <a:spLocks noGrp="1"/>
          </p:cNvSpPr>
          <p:nvPr>
            <p:ph type="title"/>
          </p:nvPr>
        </p:nvSpPr>
        <p:spPr>
          <a:xfrm>
            <a:off x="3454400" y="352177"/>
            <a:ext cx="8026400" cy="1286160"/>
          </a:xfrm>
        </p:spPr>
        <p:txBody>
          <a:bodyPr anchor="b">
            <a:normAutofit/>
          </a:bodyPr>
          <a:lstStyle/>
          <a:p>
            <a:r>
              <a:rPr lang="en-GB" sz="4100" dirty="0"/>
              <a:t>How can we test if something is pure?</a:t>
            </a:r>
          </a:p>
        </p:txBody>
      </p:sp>
      <p:sp>
        <p:nvSpPr>
          <p:cNvPr id="3" name="Content Placeholder 2">
            <a:extLst>
              <a:ext uri="{FF2B5EF4-FFF2-40B4-BE49-F238E27FC236}">
                <a16:creationId xmlns:a16="http://schemas.microsoft.com/office/drawing/2014/main" id="{F10DB0A4-01FE-43FF-A35A-43E5B224A22F}"/>
              </a:ext>
            </a:extLst>
          </p:cNvPr>
          <p:cNvSpPr>
            <a:spLocks noGrp="1"/>
          </p:cNvSpPr>
          <p:nvPr>
            <p:ph idx="1"/>
          </p:nvPr>
        </p:nvSpPr>
        <p:spPr>
          <a:xfrm>
            <a:off x="4635591" y="1990504"/>
            <a:ext cx="6343674" cy="3785419"/>
          </a:xfrm>
        </p:spPr>
        <p:txBody>
          <a:bodyPr>
            <a:normAutofit fontScale="92500"/>
          </a:bodyPr>
          <a:lstStyle/>
          <a:p>
            <a:pPr marL="0" indent="0">
              <a:buNone/>
            </a:pPr>
            <a:r>
              <a:rPr lang="en-GB" sz="3200" dirty="0"/>
              <a:t>The test for pure water is if its melting point is at 0°C and if its boiling point is exactly 100°C.</a:t>
            </a:r>
          </a:p>
          <a:p>
            <a:pPr marL="0" indent="0">
              <a:buNone/>
            </a:pPr>
            <a:r>
              <a:rPr lang="en-GB" sz="3200" dirty="0"/>
              <a:t>You can use </a:t>
            </a:r>
            <a:r>
              <a:rPr lang="en-GB" sz="3200" b="1" dirty="0">
                <a:solidFill>
                  <a:srgbClr val="0070C0"/>
                </a:solidFill>
              </a:rPr>
              <a:t>melting points and boiling points </a:t>
            </a:r>
            <a:r>
              <a:rPr lang="en-GB" sz="3200" dirty="0"/>
              <a:t>to check if something is pure.</a:t>
            </a:r>
          </a:p>
          <a:p>
            <a:pPr marL="0" indent="0">
              <a:buNone/>
            </a:pPr>
            <a:r>
              <a:rPr lang="en-GB" sz="3200" dirty="0"/>
              <a:t>Other properties such as </a:t>
            </a:r>
            <a:r>
              <a:rPr lang="en-GB" sz="3200" b="1" dirty="0">
                <a:solidFill>
                  <a:srgbClr val="0070C0"/>
                </a:solidFill>
              </a:rPr>
              <a:t>density, bond strength and chemical reactivity </a:t>
            </a:r>
            <a:r>
              <a:rPr lang="en-GB" sz="3200" dirty="0"/>
              <a:t>are also unique for a pure substance.</a:t>
            </a:r>
          </a:p>
        </p:txBody>
      </p:sp>
    </p:spTree>
    <p:custDataLst>
      <p:tags r:id="rId1"/>
    </p:custDataLst>
    <p:extLst>
      <p:ext uri="{BB962C8B-B14F-4D97-AF65-F5344CB8AC3E}">
        <p14:creationId xmlns:p14="http://schemas.microsoft.com/office/powerpoint/2010/main" val="39213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b="1" dirty="0"/>
              <a:t>Distinguishing between pure substances and mixtures</a:t>
            </a:r>
            <a:endParaRPr lang="en-AU" dirty="0"/>
          </a:p>
        </p:txBody>
      </p:sp>
      <p:sp>
        <p:nvSpPr>
          <p:cNvPr id="3" name="Content Placeholder 2"/>
          <p:cNvSpPr>
            <a:spLocks noGrp="1"/>
          </p:cNvSpPr>
          <p:nvPr>
            <p:ph idx="1"/>
          </p:nvPr>
        </p:nvSpPr>
        <p:spPr>
          <a:xfrm>
            <a:off x="1097280" y="1845734"/>
            <a:ext cx="4269047" cy="4023360"/>
          </a:xfrm>
        </p:spPr>
        <p:txBody>
          <a:bodyPr>
            <a:normAutofit fontScale="85000" lnSpcReduction="20000"/>
          </a:bodyPr>
          <a:lstStyle/>
          <a:p>
            <a:r>
              <a:rPr lang="en-AU" dirty="0"/>
              <a:t>Pure substances have a sharp melting point but mixtures melt over a range of temperatures. This difference is most easily seen when the temperature of a liquid is measured as it cools and freezes. The graph shows the cooling curve for a sample of a compound called salol.</a:t>
            </a:r>
          </a:p>
          <a:p>
            <a:r>
              <a:rPr lang="en-AU" dirty="0"/>
              <a:t>The horizontal part of the graph shows that the salol has a sharp melting point, so it is pure. Impure salol (a mixture of salol and other substances) would produce a gradual fall in temperature as it freezes.</a:t>
            </a:r>
          </a:p>
          <a:p>
            <a:r>
              <a:rPr lang="en-AU" dirty="0"/>
              <a:t>See next slide for graph.</a:t>
            </a:r>
          </a:p>
          <a:p>
            <a:r>
              <a:rPr lang="en-AU" dirty="0"/>
              <a:t>Source: </a:t>
            </a:r>
            <a:r>
              <a:rPr lang="en-AU" dirty="0">
                <a:hlinkClick r:id="rId3"/>
              </a:rPr>
              <a:t>https://www.bbc.com/bitesize/guides/zqqtrwx/revision/1</a:t>
            </a:r>
            <a:endParaRPr lang="en-AU" dirty="0"/>
          </a:p>
          <a:p>
            <a:endParaRPr lang="en-AU" dirty="0"/>
          </a:p>
          <a:p>
            <a:endParaRPr lang="en-AU"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7893" y="1841555"/>
            <a:ext cx="4920218" cy="4567629"/>
          </a:xfrm>
          <a:prstGeom prst="rect">
            <a:avLst/>
          </a:prstGeom>
        </p:spPr>
      </p:pic>
    </p:spTree>
    <p:custDataLst>
      <p:tags r:id="rId1"/>
    </p:custDataLst>
    <p:extLst>
      <p:ext uri="{BB962C8B-B14F-4D97-AF65-F5344CB8AC3E}">
        <p14:creationId xmlns:p14="http://schemas.microsoft.com/office/powerpoint/2010/main" val="80353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77098" y="1035395"/>
            <a:ext cx="5853083" cy="5374707"/>
          </a:xfrm>
        </p:spPr>
      </p:pic>
      <p:sp>
        <p:nvSpPr>
          <p:cNvPr id="6" name="Rectangle 5"/>
          <p:cNvSpPr/>
          <p:nvPr/>
        </p:nvSpPr>
        <p:spPr>
          <a:xfrm>
            <a:off x="249382" y="2209908"/>
            <a:ext cx="6096000" cy="646331"/>
          </a:xfrm>
          <a:prstGeom prst="rect">
            <a:avLst/>
          </a:prstGeom>
        </p:spPr>
        <p:txBody>
          <a:bodyPr>
            <a:spAutoFit/>
          </a:bodyPr>
          <a:lstStyle/>
          <a:p>
            <a:r>
              <a:rPr lang="en-AU" dirty="0"/>
              <a:t>The temperature changes slightly as an impure substance changes state</a:t>
            </a:r>
          </a:p>
        </p:txBody>
      </p:sp>
    </p:spTree>
    <p:custDataLst>
      <p:tags r:id="rId1"/>
    </p:custDataLst>
    <p:extLst>
      <p:ext uri="{BB962C8B-B14F-4D97-AF65-F5344CB8AC3E}">
        <p14:creationId xmlns:p14="http://schemas.microsoft.com/office/powerpoint/2010/main" val="18581195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0.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1.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1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2.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3.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4.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5.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6.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7.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8.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ags/tag9.xml><?xml version="1.0" encoding="utf-8"?>
<p:tagLst xmlns:a="http://schemas.openxmlformats.org/drawingml/2006/main" xmlns:r="http://schemas.openxmlformats.org/officeDocument/2006/relationships" xmlns:p="http://schemas.openxmlformats.org/presentationml/2006/main">
  <p:tag name="POINTS" val="1"/>
  <p:tag name="TIME" val="1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7a4b22d-5f13-4c3b-ad46-fa03a0535d1d">
      <Terms xmlns="http://schemas.microsoft.com/office/infopath/2007/PartnerControls"/>
    </lcf76f155ced4ddcb4097134ff3c332f>
    <TaxCatchAll xmlns="e089fcb5-de9e-443c-b8e1-71a8cef0785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EEFDBFE781B4740A7B4A30EA9E38D44" ma:contentTypeVersion="22" ma:contentTypeDescription="Create a new document." ma:contentTypeScope="" ma:versionID="e4c703e52ad9634f3a05234dcd3c2026">
  <xsd:schema xmlns:xsd="http://www.w3.org/2001/XMLSchema" xmlns:xs="http://www.w3.org/2001/XMLSchema" xmlns:p="http://schemas.microsoft.com/office/2006/metadata/properties" xmlns:ns2="f7a4b22d-5f13-4c3b-ad46-fa03a0535d1d" xmlns:ns3="e089fcb5-de9e-443c-b8e1-71a8cef0785c" targetNamespace="http://schemas.microsoft.com/office/2006/metadata/properties" ma:root="true" ma:fieldsID="2b17e8d0487517539b32d2e13b84d6c5" ns2:_="" ns3:_="">
    <xsd:import namespace="f7a4b22d-5f13-4c3b-ad46-fa03a0535d1d"/>
    <xsd:import namespace="e089fcb5-de9e-443c-b8e1-71a8cef0785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3:TaxCatchAll" minOccurs="0"/>
                <xsd:element ref="ns2:lcf76f155ced4ddcb4097134ff3c332f"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a4b22d-5f13-4c3b-ad46-fa03a0535d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673d397c-480d-4149-95e5-be7ffaca6887"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089fcb5-de9e-443c-b8e1-71a8cef0785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d4b03811-d4e8-41da-a04d-8763e28c8f96}" ma:internalName="TaxCatchAll" ma:showField="CatchAllData" ma:web="e089fcb5-de9e-443c-b8e1-71a8cef0785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2626654-880A-4661-B4A9-598BB63115C7}">
  <ds:schemaRefs>
    <ds:schemaRef ds:uri="http://schemas.microsoft.com/office/2006/metadata/properties"/>
    <ds:schemaRef ds:uri="http://schemas.microsoft.com/office/infopath/2007/PartnerControls"/>
    <ds:schemaRef ds:uri="f7a4b22d-5f13-4c3b-ad46-fa03a0535d1d"/>
    <ds:schemaRef ds:uri="e089fcb5-de9e-443c-b8e1-71a8cef0785c"/>
  </ds:schemaRefs>
</ds:datastoreItem>
</file>

<file path=customXml/itemProps2.xml><?xml version="1.0" encoding="utf-8"?>
<ds:datastoreItem xmlns:ds="http://schemas.openxmlformats.org/officeDocument/2006/customXml" ds:itemID="{3F0CD6F2-77B9-48E8-8860-F75C8ED52A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a4b22d-5f13-4c3b-ad46-fa03a0535d1d"/>
    <ds:schemaRef ds:uri="e089fcb5-de9e-443c-b8e1-71a8cef078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8FEBF75-734C-4C62-9978-C57AFAC4E1C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18</TotalTime>
  <Words>1449</Words>
  <Application>Microsoft Office PowerPoint</Application>
  <PresentationFormat>Widescreen</PresentationFormat>
  <Paragraphs>151</Paragraphs>
  <Slides>20</Slides>
  <Notes>6</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Integral</vt:lpstr>
      <vt:lpstr>Compounds and mixtures</vt:lpstr>
      <vt:lpstr>Learning goals</vt:lpstr>
      <vt:lpstr>Warm Up Match up key words to definitions</vt:lpstr>
      <vt:lpstr>What does pure mean in chemistry?</vt:lpstr>
      <vt:lpstr>PowerPoint Presentation</vt:lpstr>
      <vt:lpstr>PowerPoint Presentation</vt:lpstr>
      <vt:lpstr>How can we test if something is pure?</vt:lpstr>
      <vt:lpstr>Distinguishing between pure substances and mixtures</vt:lpstr>
      <vt:lpstr>PowerPoint Presentation</vt:lpstr>
      <vt:lpstr>Mixtures</vt:lpstr>
      <vt:lpstr>e.g. Water Vs Ethanol</vt:lpstr>
      <vt:lpstr>e.g. milk</vt:lpstr>
      <vt:lpstr>e.g. Milk</vt:lpstr>
      <vt:lpstr>Classifying Compounds</vt:lpstr>
      <vt:lpstr>Questions</vt:lpstr>
      <vt:lpstr>Melting and Boiling Points Questions - ANSWERS</vt:lpstr>
      <vt:lpstr>Check Your Learning 6.1 Questions - ANSWERS</vt:lpstr>
      <vt:lpstr>Mixtures (Impure substances)</vt:lpstr>
      <vt:lpstr>Mixtures Questions - ANSWERS</vt:lpstr>
      <vt:lpstr>Mixtures Questions -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Compounds and mixtures</dc:title>
  <dc:creator>SHEPHERD, Cara (cjmck3)</dc:creator>
  <cp:lastModifiedBy>SHEPHERD, Cara (cjmck3)</cp:lastModifiedBy>
  <cp:revision>11</cp:revision>
  <dcterms:created xsi:type="dcterms:W3CDTF">2025-05-06T03:00:58Z</dcterms:created>
  <dcterms:modified xsi:type="dcterms:W3CDTF">2025-05-06T23:38:59Z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0x0101008EEFDBFE781B4740A7B4A30EA9E38D44</vt:lpwstr>
  </property>
  <property fmtid="{D5CDD505-2E9C-101B-9397-08002B2CF9AE}" pid="3" name="MediaServiceImageTags">
    <vt:lpwstr/>
  </property>
</Properties>
</file>