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3"/>
  </p:notesMasterIdLst>
  <p:sldIdLst>
    <p:sldId id="256" r:id="rId6"/>
    <p:sldId id="257" r:id="rId7"/>
    <p:sldId id="275" r:id="rId8"/>
    <p:sldId id="258" r:id="rId9"/>
    <p:sldId id="260" r:id="rId10"/>
    <p:sldId id="261" r:id="rId11"/>
    <p:sldId id="263" r:id="rId12"/>
    <p:sldId id="268" r:id="rId13"/>
    <p:sldId id="272" r:id="rId14"/>
    <p:sldId id="289" r:id="rId15"/>
    <p:sldId id="290" r:id="rId16"/>
    <p:sldId id="283" r:id="rId17"/>
    <p:sldId id="285" r:id="rId18"/>
    <p:sldId id="286" r:id="rId19"/>
    <p:sldId id="287" r:id="rId20"/>
    <p:sldId id="274" r:id="rId21"/>
    <p:sldId id="273" r:id="rId22"/>
    <p:sldId id="288" r:id="rId23"/>
    <p:sldId id="276" r:id="rId24"/>
    <p:sldId id="277" r:id="rId25"/>
    <p:sldId id="278" r:id="rId26"/>
    <p:sldId id="282" r:id="rId27"/>
    <p:sldId id="284" r:id="rId28"/>
    <p:sldId id="279" r:id="rId29"/>
    <p:sldId id="280" r:id="rId30"/>
    <p:sldId id="281"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4DCFA-9542-C1D7-3B51-1B2DB35D5521}" v="49" dt="2025-05-05T23:31:57.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0301" autoAdjust="0"/>
  </p:normalViewPr>
  <p:slideViewPr>
    <p:cSldViewPr snapToGrid="0">
      <p:cViewPr varScale="1">
        <p:scale>
          <a:sx n="88" d="100"/>
          <a:sy n="88" d="100"/>
        </p:scale>
        <p:origin x="13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PHERD, Cara (cjmck3)" userId="c1c3412e-71b4-4f4c-bffd-8e4b35a11f1a" providerId="ADAL" clId="{43530B1D-9432-4896-8E8F-07184D230166}"/>
    <pc:docChg chg="undo custSel addSld delSld modSld sldOrd">
      <pc:chgData name="SHEPHERD, Cara (cjmck3)" userId="c1c3412e-71b4-4f4c-bffd-8e4b35a11f1a" providerId="ADAL" clId="{43530B1D-9432-4896-8E8F-07184D230166}" dt="2025-05-01T10:50:38.554" v="253" actId="1076"/>
      <pc:docMkLst>
        <pc:docMk/>
      </pc:docMkLst>
      <pc:sldChg chg="modSp mod">
        <pc:chgData name="SHEPHERD, Cara (cjmck3)" userId="c1c3412e-71b4-4f4c-bffd-8e4b35a11f1a" providerId="ADAL" clId="{43530B1D-9432-4896-8E8F-07184D230166}" dt="2025-05-01T10:45:14.950" v="39" actId="27636"/>
        <pc:sldMkLst>
          <pc:docMk/>
          <pc:sldMk cId="1982438350" sldId="258"/>
        </pc:sldMkLst>
        <pc:spChg chg="mod">
          <ac:chgData name="SHEPHERD, Cara (cjmck3)" userId="c1c3412e-71b4-4f4c-bffd-8e4b35a11f1a" providerId="ADAL" clId="{43530B1D-9432-4896-8E8F-07184D230166}" dt="2025-05-01T10:45:14.950" v="39" actId="27636"/>
          <ac:spMkLst>
            <pc:docMk/>
            <pc:sldMk cId="1982438350" sldId="258"/>
            <ac:spMk id="3" creationId="{00000000-0000-0000-0000-000000000000}"/>
          </ac:spMkLst>
        </pc:spChg>
      </pc:sldChg>
      <pc:sldChg chg="del">
        <pc:chgData name="SHEPHERD, Cara (cjmck3)" userId="c1c3412e-71b4-4f4c-bffd-8e4b35a11f1a" providerId="ADAL" clId="{43530B1D-9432-4896-8E8F-07184D230166}" dt="2025-05-01T10:45:44.252" v="40" actId="47"/>
        <pc:sldMkLst>
          <pc:docMk/>
          <pc:sldMk cId="3502256877" sldId="259"/>
        </pc:sldMkLst>
      </pc:sldChg>
      <pc:sldChg chg="modSp mod ord">
        <pc:chgData name="SHEPHERD, Cara (cjmck3)" userId="c1c3412e-71b4-4f4c-bffd-8e4b35a11f1a" providerId="ADAL" clId="{43530B1D-9432-4896-8E8F-07184D230166}" dt="2025-05-01T10:46:31.503" v="88" actId="20577"/>
        <pc:sldMkLst>
          <pc:docMk/>
          <pc:sldMk cId="1406675705" sldId="264"/>
        </pc:sldMkLst>
        <pc:spChg chg="mod">
          <ac:chgData name="SHEPHERD, Cara (cjmck3)" userId="c1c3412e-71b4-4f4c-bffd-8e4b35a11f1a" providerId="ADAL" clId="{43530B1D-9432-4896-8E8F-07184D230166}" dt="2025-05-01T10:46:31.503" v="88" actId="20577"/>
          <ac:spMkLst>
            <pc:docMk/>
            <pc:sldMk cId="1406675705" sldId="264"/>
            <ac:spMk id="2" creationId="{00000000-0000-0000-0000-000000000000}"/>
          </ac:spMkLst>
        </pc:spChg>
        <pc:spChg chg="mod">
          <ac:chgData name="SHEPHERD, Cara (cjmck3)" userId="c1c3412e-71b4-4f4c-bffd-8e4b35a11f1a" providerId="ADAL" clId="{43530B1D-9432-4896-8E8F-07184D230166}" dt="2025-05-01T10:46:24.960" v="80" actId="20577"/>
          <ac:spMkLst>
            <pc:docMk/>
            <pc:sldMk cId="1406675705" sldId="264"/>
            <ac:spMk id="3" creationId="{00000000-0000-0000-0000-000000000000}"/>
          </ac:spMkLst>
        </pc:spChg>
      </pc:sldChg>
      <pc:sldChg chg="ord">
        <pc:chgData name="SHEPHERD, Cara (cjmck3)" userId="c1c3412e-71b4-4f4c-bffd-8e4b35a11f1a" providerId="ADAL" clId="{43530B1D-9432-4896-8E8F-07184D230166}" dt="2025-05-01T10:47:41.721" v="130"/>
        <pc:sldMkLst>
          <pc:docMk/>
          <pc:sldMk cId="3167359914" sldId="276"/>
        </pc:sldMkLst>
      </pc:sldChg>
      <pc:sldChg chg="ord">
        <pc:chgData name="SHEPHERD, Cara (cjmck3)" userId="c1c3412e-71b4-4f4c-bffd-8e4b35a11f1a" providerId="ADAL" clId="{43530B1D-9432-4896-8E8F-07184D230166}" dt="2025-05-01T10:47:41.721" v="130"/>
        <pc:sldMkLst>
          <pc:docMk/>
          <pc:sldMk cId="2350169288" sldId="277"/>
        </pc:sldMkLst>
      </pc:sldChg>
      <pc:sldChg chg="ord">
        <pc:chgData name="SHEPHERD, Cara (cjmck3)" userId="c1c3412e-71b4-4f4c-bffd-8e4b35a11f1a" providerId="ADAL" clId="{43530B1D-9432-4896-8E8F-07184D230166}" dt="2025-05-01T10:47:41.721" v="130"/>
        <pc:sldMkLst>
          <pc:docMk/>
          <pc:sldMk cId="1938616030" sldId="278"/>
        </pc:sldMkLst>
      </pc:sldChg>
      <pc:sldChg chg="modSp mod">
        <pc:chgData name="SHEPHERD, Cara (cjmck3)" userId="c1c3412e-71b4-4f4c-bffd-8e4b35a11f1a" providerId="ADAL" clId="{43530B1D-9432-4896-8E8F-07184D230166}" dt="2025-05-01T10:47:29.893" v="128" actId="20577"/>
        <pc:sldMkLst>
          <pc:docMk/>
          <pc:sldMk cId="4080174712" sldId="282"/>
        </pc:sldMkLst>
        <pc:spChg chg="mod">
          <ac:chgData name="SHEPHERD, Cara (cjmck3)" userId="c1c3412e-71b4-4f4c-bffd-8e4b35a11f1a" providerId="ADAL" clId="{43530B1D-9432-4896-8E8F-07184D230166}" dt="2025-05-01T10:47:29.893" v="128" actId="20577"/>
          <ac:spMkLst>
            <pc:docMk/>
            <pc:sldMk cId="4080174712" sldId="282"/>
            <ac:spMk id="3" creationId="{00000000-0000-0000-0000-000000000000}"/>
          </ac:spMkLst>
        </pc:spChg>
      </pc:sldChg>
      <pc:sldChg chg="new del">
        <pc:chgData name="SHEPHERD, Cara (cjmck3)" userId="c1c3412e-71b4-4f4c-bffd-8e4b35a11f1a" providerId="ADAL" clId="{43530B1D-9432-4896-8E8F-07184D230166}" dt="2025-05-01T10:48:44.784" v="132" actId="680"/>
        <pc:sldMkLst>
          <pc:docMk/>
          <pc:sldMk cId="973426556" sldId="289"/>
        </pc:sldMkLst>
      </pc:sldChg>
      <pc:sldChg chg="addSp delSp modSp mod modNotesTx">
        <pc:chgData name="SHEPHERD, Cara (cjmck3)" userId="c1c3412e-71b4-4f4c-bffd-8e4b35a11f1a" providerId="ADAL" clId="{43530B1D-9432-4896-8E8F-07184D230166}" dt="2025-05-01T10:50:09.584" v="201" actId="1076"/>
        <pc:sldMkLst>
          <pc:docMk/>
          <pc:sldMk cId="2294246937" sldId="289"/>
        </pc:sldMkLst>
        <pc:spChg chg="mod">
          <ac:chgData name="SHEPHERD, Cara (cjmck3)" userId="c1c3412e-71b4-4f4c-bffd-8e4b35a11f1a" providerId="ADAL" clId="{43530B1D-9432-4896-8E8F-07184D230166}" dt="2025-05-01T10:49:03.317" v="187" actId="20577"/>
          <ac:spMkLst>
            <pc:docMk/>
            <pc:sldMk cId="2294246937" sldId="289"/>
            <ac:spMk id="2" creationId="{00000000-0000-0000-0000-000000000000}"/>
          </ac:spMkLst>
        </pc:spChg>
        <pc:spChg chg="add del mod">
          <ac:chgData name="SHEPHERD, Cara (cjmck3)" userId="c1c3412e-71b4-4f4c-bffd-8e4b35a11f1a" providerId="ADAL" clId="{43530B1D-9432-4896-8E8F-07184D230166}" dt="2025-05-01T10:49:50.834" v="193" actId="478"/>
          <ac:spMkLst>
            <pc:docMk/>
            <pc:sldMk cId="2294246937" sldId="289"/>
            <ac:spMk id="4" creationId="{799D77E7-CAA6-452A-9DA5-A7944E9D7DFC}"/>
          </ac:spMkLst>
        </pc:spChg>
        <pc:spChg chg="del mod">
          <ac:chgData name="SHEPHERD, Cara (cjmck3)" userId="c1c3412e-71b4-4f4c-bffd-8e4b35a11f1a" providerId="ADAL" clId="{43530B1D-9432-4896-8E8F-07184D230166}" dt="2025-05-01T10:49:07.295" v="189" actId="478"/>
          <ac:spMkLst>
            <pc:docMk/>
            <pc:sldMk cId="2294246937" sldId="289"/>
            <ac:spMk id="6" creationId="{00000000-0000-0000-0000-000000000000}"/>
          </ac:spMkLst>
        </pc:spChg>
        <pc:picChg chg="add mod">
          <ac:chgData name="SHEPHERD, Cara (cjmck3)" userId="c1c3412e-71b4-4f4c-bffd-8e4b35a11f1a" providerId="ADAL" clId="{43530B1D-9432-4896-8E8F-07184D230166}" dt="2025-05-01T10:50:09.584" v="201" actId="1076"/>
          <ac:picMkLst>
            <pc:docMk/>
            <pc:sldMk cId="2294246937" sldId="289"/>
            <ac:picMk id="1026" creationId="{F5635A50-B1FE-4250-8713-CA7A254CF262}"/>
          </ac:picMkLst>
        </pc:picChg>
      </pc:sldChg>
      <pc:sldChg chg="add del">
        <pc:chgData name="SHEPHERD, Cara (cjmck3)" userId="c1c3412e-71b4-4f4c-bffd-8e4b35a11f1a" providerId="ADAL" clId="{43530B1D-9432-4896-8E8F-07184D230166}" dt="2025-05-01T10:48:48.686" v="134"/>
        <pc:sldMkLst>
          <pc:docMk/>
          <pc:sldMk cId="3517215581" sldId="289"/>
        </pc:sldMkLst>
      </pc:sldChg>
      <pc:sldChg chg="addSp delSp modSp new mod">
        <pc:chgData name="SHEPHERD, Cara (cjmck3)" userId="c1c3412e-71b4-4f4c-bffd-8e4b35a11f1a" providerId="ADAL" clId="{43530B1D-9432-4896-8E8F-07184D230166}" dt="2025-05-01T10:50:38.554" v="253" actId="1076"/>
        <pc:sldMkLst>
          <pc:docMk/>
          <pc:sldMk cId="2342017209" sldId="290"/>
        </pc:sldMkLst>
        <pc:spChg chg="mod">
          <ac:chgData name="SHEPHERD, Cara (cjmck3)" userId="c1c3412e-71b4-4f4c-bffd-8e4b35a11f1a" providerId="ADAL" clId="{43530B1D-9432-4896-8E8F-07184D230166}" dt="2025-05-01T10:50:21.162" v="249" actId="20577"/>
          <ac:spMkLst>
            <pc:docMk/>
            <pc:sldMk cId="2342017209" sldId="290"/>
            <ac:spMk id="2" creationId="{362D36AD-C89B-467A-90D5-98E2C611E54A}"/>
          </ac:spMkLst>
        </pc:spChg>
        <pc:spChg chg="del">
          <ac:chgData name="SHEPHERD, Cara (cjmck3)" userId="c1c3412e-71b4-4f4c-bffd-8e4b35a11f1a" providerId="ADAL" clId="{43530B1D-9432-4896-8E8F-07184D230166}" dt="2025-05-01T10:50:30.722" v="250" actId="478"/>
          <ac:spMkLst>
            <pc:docMk/>
            <pc:sldMk cId="2342017209" sldId="290"/>
            <ac:spMk id="3" creationId="{BA7274D4-19CC-42A2-B9B5-43FD8BDEF374}"/>
          </ac:spMkLst>
        </pc:spChg>
        <pc:picChg chg="add mod">
          <ac:chgData name="SHEPHERD, Cara (cjmck3)" userId="c1c3412e-71b4-4f4c-bffd-8e4b35a11f1a" providerId="ADAL" clId="{43530B1D-9432-4896-8E8F-07184D230166}" dt="2025-05-01T10:50:38.554" v="253" actId="1076"/>
          <ac:picMkLst>
            <pc:docMk/>
            <pc:sldMk cId="2342017209" sldId="290"/>
            <ac:picMk id="2050" creationId="{8F9DBB6E-A45D-4B02-9819-B26B28203596}"/>
          </ac:picMkLst>
        </pc:picChg>
      </pc:sldChg>
    </pc:docChg>
  </pc:docChgLst>
  <pc:docChgLst>
    <pc:chgData name="SHEPHERD, Cara (cjmck3)" userId="c1c3412e-71b4-4f4c-bffd-8e4b35a11f1a" providerId="ADAL" clId="{D92E3AE0-261E-45EE-9E2A-49F20AB16C49}"/>
    <pc:docChg chg="undo custSel addSld delSld modSld">
      <pc:chgData name="SHEPHERD, Cara (cjmck3)" userId="c1c3412e-71b4-4f4c-bffd-8e4b35a11f1a" providerId="ADAL" clId="{D92E3AE0-261E-45EE-9E2A-49F20AB16C49}" dt="2024-02-04T22:43:59.213" v="191" actId="1038"/>
      <pc:docMkLst>
        <pc:docMk/>
      </pc:docMkLst>
      <pc:sldChg chg="add del setBg">
        <pc:chgData name="SHEPHERD, Cara (cjmck3)" userId="c1c3412e-71b4-4f4c-bffd-8e4b35a11f1a" providerId="ADAL" clId="{D92E3AE0-261E-45EE-9E2A-49F20AB16C49}" dt="2024-02-04T22:34:47.596" v="2" actId="47"/>
        <pc:sldMkLst>
          <pc:docMk/>
          <pc:sldMk cId="2802497069" sldId="268"/>
        </pc:sldMkLst>
      </pc:sldChg>
      <pc:sldChg chg="add del setBg">
        <pc:chgData name="SHEPHERD, Cara (cjmck3)" userId="c1c3412e-71b4-4f4c-bffd-8e4b35a11f1a" providerId="ADAL" clId="{D92E3AE0-261E-45EE-9E2A-49F20AB16C49}" dt="2024-02-04T22:34:46.742" v="1" actId="47"/>
        <pc:sldMkLst>
          <pc:docMk/>
          <pc:sldMk cId="665246763" sldId="272"/>
        </pc:sldMkLst>
      </pc:sldChg>
      <pc:sldChg chg="modSp add del mod setBg">
        <pc:chgData name="SHEPHERD, Cara (cjmck3)" userId="c1c3412e-71b4-4f4c-bffd-8e4b35a11f1a" providerId="ADAL" clId="{D92E3AE0-261E-45EE-9E2A-49F20AB16C49}" dt="2024-02-04T22:42:19.382" v="117" actId="20577"/>
        <pc:sldMkLst>
          <pc:docMk/>
          <pc:sldMk cId="1428548987" sldId="273"/>
        </pc:sldMkLst>
        <pc:spChg chg="mod">
          <ac:chgData name="SHEPHERD, Cara (cjmck3)" userId="c1c3412e-71b4-4f4c-bffd-8e4b35a11f1a" providerId="ADAL" clId="{D92E3AE0-261E-45EE-9E2A-49F20AB16C49}" dt="2024-02-04T22:42:19.382" v="117" actId="20577"/>
          <ac:spMkLst>
            <pc:docMk/>
            <pc:sldMk cId="1428548987" sldId="273"/>
            <ac:spMk id="2" creationId="{026C3C9D-7742-F13A-49C2-A56BA30B177B}"/>
          </ac:spMkLst>
        </pc:spChg>
      </pc:sldChg>
      <pc:sldChg chg="modSp add del mod setBg">
        <pc:chgData name="SHEPHERD, Cara (cjmck3)" userId="c1c3412e-71b4-4f4c-bffd-8e4b35a11f1a" providerId="ADAL" clId="{D92E3AE0-261E-45EE-9E2A-49F20AB16C49}" dt="2024-02-04T22:42:23.654" v="118" actId="20577"/>
        <pc:sldMkLst>
          <pc:docMk/>
          <pc:sldMk cId="1706318103" sldId="274"/>
        </pc:sldMkLst>
        <pc:spChg chg="mod">
          <ac:chgData name="SHEPHERD, Cara (cjmck3)" userId="c1c3412e-71b4-4f4c-bffd-8e4b35a11f1a" providerId="ADAL" clId="{D92E3AE0-261E-45EE-9E2A-49F20AB16C49}" dt="2024-02-04T22:42:23.654" v="118" actId="20577"/>
          <ac:spMkLst>
            <pc:docMk/>
            <pc:sldMk cId="1706318103" sldId="274"/>
            <ac:spMk id="2" creationId="{026C3C9D-7742-F13A-49C2-A56BA30B177B}"/>
          </ac:spMkLst>
        </pc:spChg>
        <pc:spChg chg="mod">
          <ac:chgData name="SHEPHERD, Cara (cjmck3)" userId="c1c3412e-71b4-4f4c-bffd-8e4b35a11f1a" providerId="ADAL" clId="{D92E3AE0-261E-45EE-9E2A-49F20AB16C49}" dt="2024-02-04T22:38:32.926" v="6"/>
          <ac:spMkLst>
            <pc:docMk/>
            <pc:sldMk cId="1706318103" sldId="274"/>
            <ac:spMk id="9" creationId="{298C8655-AE18-4551-962A-2273AE4DA4E0}"/>
          </ac:spMkLst>
        </pc:spChg>
      </pc:sldChg>
      <pc:sldChg chg="add del setBg">
        <pc:chgData name="SHEPHERD, Cara (cjmck3)" userId="c1c3412e-71b4-4f4c-bffd-8e4b35a11f1a" providerId="ADAL" clId="{D92E3AE0-261E-45EE-9E2A-49F20AB16C49}" dt="2024-02-04T22:38:32.926" v="6"/>
        <pc:sldMkLst>
          <pc:docMk/>
          <pc:sldMk cId="1310982450" sldId="285"/>
        </pc:sldMkLst>
      </pc:sldChg>
      <pc:sldChg chg="delSp modSp add del mod setBg">
        <pc:chgData name="SHEPHERD, Cara (cjmck3)" userId="c1c3412e-71b4-4f4c-bffd-8e4b35a11f1a" providerId="ADAL" clId="{D92E3AE0-261E-45EE-9E2A-49F20AB16C49}" dt="2024-02-04T22:42:42.203" v="163" actId="20577"/>
        <pc:sldMkLst>
          <pc:docMk/>
          <pc:sldMk cId="1639641868" sldId="286"/>
        </pc:sldMkLst>
        <pc:spChg chg="mod">
          <ac:chgData name="SHEPHERD, Cara (cjmck3)" userId="c1c3412e-71b4-4f4c-bffd-8e4b35a11f1a" providerId="ADAL" clId="{D92E3AE0-261E-45EE-9E2A-49F20AB16C49}" dt="2024-02-04T22:42:42.203" v="163" actId="20577"/>
          <ac:spMkLst>
            <pc:docMk/>
            <pc:sldMk cId="1639641868" sldId="286"/>
            <ac:spMk id="2" creationId="{026C3C9D-7742-F13A-49C2-A56BA30B177B}"/>
          </ac:spMkLst>
        </pc:spChg>
        <pc:picChg chg="del">
          <ac:chgData name="SHEPHERD, Cara (cjmck3)" userId="c1c3412e-71b4-4f4c-bffd-8e4b35a11f1a" providerId="ADAL" clId="{D92E3AE0-261E-45EE-9E2A-49F20AB16C49}" dt="2024-02-04T22:40:26.275" v="7"/>
          <ac:picMkLst>
            <pc:docMk/>
            <pc:sldMk cId="1639641868" sldId="286"/>
            <ac:picMk id="3" creationId="{635B18BC-AC74-4016-A369-E77D377D31BD}"/>
          </ac:picMkLst>
        </pc:picChg>
      </pc:sldChg>
      <pc:sldChg chg="modSp mod">
        <pc:chgData name="SHEPHERD, Cara (cjmck3)" userId="c1c3412e-71b4-4f4c-bffd-8e4b35a11f1a" providerId="ADAL" clId="{D92E3AE0-261E-45EE-9E2A-49F20AB16C49}" dt="2024-02-04T22:42:47.871" v="167" actId="20577"/>
        <pc:sldMkLst>
          <pc:docMk/>
          <pc:sldMk cId="2418747465" sldId="287"/>
        </pc:sldMkLst>
        <pc:spChg chg="mod">
          <ac:chgData name="SHEPHERD, Cara (cjmck3)" userId="c1c3412e-71b4-4f4c-bffd-8e4b35a11f1a" providerId="ADAL" clId="{D92E3AE0-261E-45EE-9E2A-49F20AB16C49}" dt="2024-02-04T22:42:47.871" v="167" actId="20577"/>
          <ac:spMkLst>
            <pc:docMk/>
            <pc:sldMk cId="2418747465" sldId="287"/>
            <ac:spMk id="2" creationId="{026C3C9D-7742-F13A-49C2-A56BA30B177B}"/>
          </ac:spMkLst>
        </pc:spChg>
        <pc:spChg chg="mod">
          <ac:chgData name="SHEPHERD, Cara (cjmck3)" userId="c1c3412e-71b4-4f4c-bffd-8e4b35a11f1a" providerId="ADAL" clId="{D92E3AE0-261E-45EE-9E2A-49F20AB16C49}" dt="2024-02-04T22:40:38.655" v="18" actId="20577"/>
          <ac:spMkLst>
            <pc:docMk/>
            <pc:sldMk cId="2418747465" sldId="287"/>
            <ac:spMk id="9" creationId="{298C8655-AE18-4551-962A-2273AE4DA4E0}"/>
          </ac:spMkLst>
        </pc:spChg>
        <pc:spChg chg="mod">
          <ac:chgData name="SHEPHERD, Cara (cjmck3)" userId="c1c3412e-71b4-4f4c-bffd-8e4b35a11f1a" providerId="ADAL" clId="{D92E3AE0-261E-45EE-9E2A-49F20AB16C49}" dt="2024-02-04T22:40:42.051" v="22" actId="20577"/>
          <ac:spMkLst>
            <pc:docMk/>
            <pc:sldMk cId="2418747465" sldId="287"/>
            <ac:spMk id="10" creationId="{D32D2173-2A84-4B0F-8C71-8A0899BCDE48}"/>
          </ac:spMkLst>
        </pc:spChg>
      </pc:sldChg>
      <pc:sldChg chg="new del">
        <pc:chgData name="SHEPHERD, Cara (cjmck3)" userId="c1c3412e-71b4-4f4c-bffd-8e4b35a11f1a" providerId="ADAL" clId="{D92E3AE0-261E-45EE-9E2A-49F20AB16C49}" dt="2024-02-04T22:41:00.104" v="24" actId="47"/>
        <pc:sldMkLst>
          <pc:docMk/>
          <pc:sldMk cId="115307364" sldId="288"/>
        </pc:sldMkLst>
      </pc:sldChg>
      <pc:sldChg chg="modSp mod">
        <pc:chgData name="SHEPHERD, Cara (cjmck3)" userId="c1c3412e-71b4-4f4c-bffd-8e4b35a11f1a" providerId="ADAL" clId="{D92E3AE0-261E-45EE-9E2A-49F20AB16C49}" dt="2024-02-04T22:43:59.213" v="191" actId="1038"/>
        <pc:sldMkLst>
          <pc:docMk/>
          <pc:sldMk cId="4041903795" sldId="288"/>
        </pc:sldMkLst>
        <pc:spChg chg="mod">
          <ac:chgData name="SHEPHERD, Cara (cjmck3)" userId="c1c3412e-71b4-4f4c-bffd-8e4b35a11f1a" providerId="ADAL" clId="{D92E3AE0-261E-45EE-9E2A-49F20AB16C49}" dt="2024-02-04T22:42:11.543" v="109" actId="20577"/>
          <ac:spMkLst>
            <pc:docMk/>
            <pc:sldMk cId="4041903795" sldId="288"/>
            <ac:spMk id="2" creationId="{026C3C9D-7742-F13A-49C2-A56BA30B177B}"/>
          </ac:spMkLst>
        </pc:spChg>
        <pc:spChg chg="mod">
          <ac:chgData name="SHEPHERD, Cara (cjmck3)" userId="c1c3412e-71b4-4f4c-bffd-8e4b35a11f1a" providerId="ADAL" clId="{D92E3AE0-261E-45EE-9E2A-49F20AB16C49}" dt="2024-02-04T22:41:54.134" v="61"/>
          <ac:spMkLst>
            <pc:docMk/>
            <pc:sldMk cId="4041903795" sldId="288"/>
            <ac:spMk id="9" creationId="{298C8655-AE18-4551-962A-2273AE4DA4E0}"/>
          </ac:spMkLst>
        </pc:spChg>
        <pc:spChg chg="mod">
          <ac:chgData name="SHEPHERD, Cara (cjmck3)" userId="c1c3412e-71b4-4f4c-bffd-8e4b35a11f1a" providerId="ADAL" clId="{D92E3AE0-261E-45EE-9E2A-49F20AB16C49}" dt="2024-02-04T22:43:59.213" v="191" actId="1038"/>
          <ac:spMkLst>
            <pc:docMk/>
            <pc:sldMk cId="4041903795" sldId="288"/>
            <ac:spMk id="10" creationId="{D32D2173-2A84-4B0F-8C71-8A0899BCDE48}"/>
          </ac:spMkLst>
        </pc:spChg>
        <pc:cxnChg chg="mod">
          <ac:chgData name="SHEPHERD, Cara (cjmck3)" userId="c1c3412e-71b4-4f4c-bffd-8e4b35a11f1a" providerId="ADAL" clId="{D92E3AE0-261E-45EE-9E2A-49F20AB16C49}" dt="2024-02-04T22:41:46.575" v="60" actId="14100"/>
          <ac:cxnSpMkLst>
            <pc:docMk/>
            <pc:sldMk cId="4041903795" sldId="288"/>
            <ac:cxnSpMk id="6" creationId="{FC5A5055-9239-44D9-9C9A-BC161C322410}"/>
          </ac:cxnSpMkLst>
        </pc:cxnChg>
        <pc:cxnChg chg="mod">
          <ac:chgData name="SHEPHERD, Cara (cjmck3)" userId="c1c3412e-71b4-4f4c-bffd-8e4b35a11f1a" providerId="ADAL" clId="{D92E3AE0-261E-45EE-9E2A-49F20AB16C49}" dt="2024-02-04T22:43:50.652" v="175" actId="1035"/>
          <ac:cxnSpMkLst>
            <pc:docMk/>
            <pc:sldMk cId="4041903795" sldId="288"/>
            <ac:cxnSpMk id="7" creationId="{CC17C1F6-CAA4-4167-8736-7AE9D833DEA3}"/>
          </ac:cxnSpMkLst>
        </pc:cxnChg>
      </pc:sldChg>
    </pc:docChg>
  </pc:docChgLst>
  <pc:docChgLst>
    <pc:chgData name="TOMES, Eden (etome3)" userId="S::etome3@eq.edu.au::797a4461-a235-42c5-aa94-920663d44d5c" providerId="AD" clId="Web-{0844DCFA-9542-C1D7-3B51-1B2DB35D5521}"/>
    <pc:docChg chg="modSld">
      <pc:chgData name="TOMES, Eden (etome3)" userId="S::etome3@eq.edu.au::797a4461-a235-42c5-aa94-920663d44d5c" providerId="AD" clId="Web-{0844DCFA-9542-C1D7-3B51-1B2DB35D5521}" dt="2025-05-05T23:31:57.952" v="47" actId="1076"/>
      <pc:docMkLst>
        <pc:docMk/>
      </pc:docMkLst>
      <pc:sldChg chg="modSp">
        <pc:chgData name="TOMES, Eden (etome3)" userId="S::etome3@eq.edu.au::797a4461-a235-42c5-aa94-920663d44d5c" providerId="AD" clId="Web-{0844DCFA-9542-C1D7-3B51-1B2DB35D5521}" dt="2025-05-05T23:19:16.584" v="45" actId="20577"/>
        <pc:sldMkLst>
          <pc:docMk/>
          <pc:sldMk cId="1036595774" sldId="257"/>
        </pc:sldMkLst>
        <pc:spChg chg="mod">
          <ac:chgData name="TOMES, Eden (etome3)" userId="S::etome3@eq.edu.au::797a4461-a235-42c5-aa94-920663d44d5c" providerId="AD" clId="Web-{0844DCFA-9542-C1D7-3B51-1B2DB35D5521}" dt="2025-05-05T23:19:16.584" v="45" actId="20577"/>
          <ac:spMkLst>
            <pc:docMk/>
            <pc:sldMk cId="1036595774" sldId="257"/>
            <ac:spMk id="3" creationId="{00000000-0000-0000-0000-000000000000}"/>
          </ac:spMkLst>
        </pc:spChg>
        <pc:picChg chg="mod">
          <ac:chgData name="TOMES, Eden (etome3)" userId="S::etome3@eq.edu.au::797a4461-a235-42c5-aa94-920663d44d5c" providerId="AD" clId="Web-{0844DCFA-9542-C1D7-3B51-1B2DB35D5521}" dt="2025-05-05T23:15:16.097" v="9" actId="1076"/>
          <ac:picMkLst>
            <pc:docMk/>
            <pc:sldMk cId="1036595774" sldId="257"/>
            <ac:picMk id="5" creationId="{00000000-0000-0000-0000-000000000000}"/>
          </ac:picMkLst>
        </pc:picChg>
      </pc:sldChg>
      <pc:sldChg chg="modSp">
        <pc:chgData name="TOMES, Eden (etome3)" userId="S::etome3@eq.edu.au::797a4461-a235-42c5-aa94-920663d44d5c" providerId="AD" clId="Web-{0844DCFA-9542-C1D7-3B51-1B2DB35D5521}" dt="2025-05-05T23:31:57.952" v="47" actId="1076"/>
        <pc:sldMkLst>
          <pc:docMk/>
          <pc:sldMk cId="665246763" sldId="272"/>
        </pc:sldMkLst>
        <pc:spChg chg="mod">
          <ac:chgData name="TOMES, Eden (etome3)" userId="S::etome3@eq.edu.au::797a4461-a235-42c5-aa94-920663d44d5c" providerId="AD" clId="Web-{0844DCFA-9542-C1D7-3B51-1B2DB35D5521}" dt="2025-05-05T23:31:57.952" v="47" actId="1076"/>
          <ac:spMkLst>
            <pc:docMk/>
            <pc:sldMk cId="665246763" sldId="272"/>
            <ac:spMk id="59" creationId="{B8576A5B-A911-4E8C-9749-2B504B16AF89}"/>
          </ac:spMkLst>
        </pc:spChg>
        <pc:spChg chg="mod">
          <ac:chgData name="TOMES, Eden (etome3)" userId="S::etome3@eq.edu.au::797a4461-a235-42c5-aa94-920663d44d5c" providerId="AD" clId="Web-{0844DCFA-9542-C1D7-3B51-1B2DB35D5521}" dt="2025-05-05T23:31:51.577" v="46" actId="1076"/>
          <ac:spMkLst>
            <pc:docMk/>
            <pc:sldMk cId="665246763" sldId="272"/>
            <ac:spMk id="64" creationId="{B1F4EC13-5D8C-4795-8E2F-EEE1C0D40E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15B9D-3708-4DBB-B572-60D9ABAF6DEF}" type="datetimeFigureOut">
              <a:rPr lang="en-AU" smtClean="0"/>
              <a:t>5/05/2025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DEA17-1B15-4A23-BBFE-65456464D56C}" type="slidenum">
              <a:rPr lang="en-AU" smtClean="0"/>
              <a:t>‹#›</a:t>
            </a:fld>
            <a:endParaRPr lang="en-AU"/>
          </a:p>
        </p:txBody>
      </p:sp>
    </p:spTree>
    <p:extLst>
      <p:ext uri="{BB962C8B-B14F-4D97-AF65-F5344CB8AC3E}">
        <p14:creationId xmlns:p14="http://schemas.microsoft.com/office/powerpoint/2010/main" val="30332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(14x0.996)+(15x0.004)=14.004</a:t>
            </a:r>
          </a:p>
          <a:p>
            <a:pPr marL="228600" indent="-228600">
              <a:buAutoNum type="arabicPeriod"/>
            </a:pPr>
            <a:r>
              <a:rPr lang="en-AU" dirty="0"/>
              <a:t>P = 1s2, 2s2, 2p6, 3s2, 3p3 or [Ne],</a:t>
            </a:r>
            <a:r>
              <a:rPr lang="en-AU" baseline="0" dirty="0"/>
              <a:t> 3s2, 3p3</a:t>
            </a:r>
          </a:p>
          <a:p>
            <a:pPr marL="228600" indent="-228600">
              <a:buAutoNum type="arabicPeriod"/>
            </a:pPr>
            <a:r>
              <a:rPr lang="en-AU" baseline="0" dirty="0"/>
              <a:t>A. Hund’s Rule, B. </a:t>
            </a:r>
            <a:r>
              <a:rPr lang="en-AU" baseline="0" dirty="0" err="1"/>
              <a:t>Aufbau</a:t>
            </a:r>
            <a:r>
              <a:rPr lang="en-AU" baseline="0" dirty="0"/>
              <a:t>, C. Pauli Exclusion</a:t>
            </a:r>
          </a:p>
          <a:p>
            <a:pPr marL="0" indent="0">
              <a:buNone/>
            </a:pPr>
            <a:r>
              <a:rPr lang="en-AU" baseline="0" dirty="0"/>
              <a:t>1s2, 2s2, 2p3</a:t>
            </a:r>
          </a:p>
          <a:p>
            <a:pPr marL="228600" indent="-228600">
              <a:buAutoNum type="arabicPeriod"/>
            </a:pPr>
            <a:endParaRPr lang="en-AU" dirty="0"/>
          </a:p>
        </p:txBody>
      </p:sp>
      <p:sp>
        <p:nvSpPr>
          <p:cNvPr id="4" name="Slide Number Placeholder 3"/>
          <p:cNvSpPr>
            <a:spLocks noGrp="1"/>
          </p:cNvSpPr>
          <p:nvPr>
            <p:ph type="sldNum" sz="quarter" idx="10"/>
          </p:nvPr>
        </p:nvSpPr>
        <p:spPr/>
        <p:txBody>
          <a:bodyPr/>
          <a:lstStyle/>
          <a:p>
            <a:fld id="{29FDEA17-1B15-4A23-BBFE-65456464D56C}" type="slidenum">
              <a:rPr lang="en-AU" smtClean="0"/>
              <a:t>2</a:t>
            </a:fld>
            <a:endParaRPr lang="en-AU"/>
          </a:p>
        </p:txBody>
      </p:sp>
    </p:spTree>
    <p:extLst>
      <p:ext uri="{BB962C8B-B14F-4D97-AF65-F5344CB8AC3E}">
        <p14:creationId xmlns:p14="http://schemas.microsoft.com/office/powerpoint/2010/main" val="366114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https://www.youtube.com/watch?v=0RRVV4Diomg – crash course</a:t>
            </a:r>
          </a:p>
          <a:p>
            <a:r>
              <a:rPr lang="en-US" dirty="0"/>
              <a:t>https://www.youtube.com/watch?v=fPnwBITSmgU – ted </a:t>
            </a:r>
            <a:r>
              <a:rPr lang="en-US" dirty="0" err="1"/>
              <a:t>ed</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9FDEA17-1B15-4A23-BBFE-65456464D56C}" type="slidenum">
              <a:rPr lang="en-AU" smtClean="0"/>
              <a:t>5</a:t>
            </a:fld>
            <a:endParaRPr lang="en-AU"/>
          </a:p>
        </p:txBody>
      </p:sp>
    </p:spTree>
    <p:extLst>
      <p:ext uri="{BB962C8B-B14F-4D97-AF65-F5344CB8AC3E}">
        <p14:creationId xmlns:p14="http://schemas.microsoft.com/office/powerpoint/2010/main" val="236212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FDEA17-1B15-4A23-BBFE-65456464D56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960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https://chem.libretexts.org/Bookshelves/Inorganic_Chemistry/Supplemental_Modules_(Inorganic_Chemistry)/Descriptive_Chemistry/Periodic_Trends_of_Elemental_Properties/Periodic_Trends</a:t>
            </a:r>
          </a:p>
          <a:p>
            <a:endParaRPr lang="en-AU" dirty="0"/>
          </a:p>
          <a:p>
            <a:r>
              <a:rPr lang="en-AU" dirty="0"/>
              <a:t>Note that atomic radii and electronegativity are inverse – this makes sense gives that as the number of electrons increase, atoms get more electro-negative, but too many protons will reduce this electronegativity. Similarly, having (relatively) more electrons will force them to be further away (as they fill more orbitals), increasing the radii. Having lots of protons however reduces this somewhat, as the nucleus will have more attractive force to said electrons. </a:t>
            </a:r>
          </a:p>
          <a:p>
            <a:endParaRPr lang="en-AU" dirty="0"/>
          </a:p>
          <a:p>
            <a:r>
              <a:rPr lang="en-AU" dirty="0"/>
              <a:t>Ionisation energy follows the same trend as electronegativity (more energy is required to </a:t>
            </a:r>
            <a:r>
              <a:rPr lang="en-AU" dirty="0" err="1"/>
              <a:t>ioinise</a:t>
            </a:r>
            <a:r>
              <a:rPr lang="en-AU" dirty="0"/>
              <a:t> the electrons that are closer to the nucleus i.e. s orbitals)</a:t>
            </a:r>
          </a:p>
          <a:p>
            <a:endParaRPr lang="en-AU" dirty="0"/>
          </a:p>
          <a:p>
            <a:r>
              <a:rPr lang="en-AU" dirty="0"/>
              <a:t>https://www.compoundchem.com/2014/02/12/periodicity-trends-in-the-periodic-table/ </a:t>
            </a:r>
          </a:p>
          <a:p>
            <a:endParaRPr lang="en-AU" dirty="0"/>
          </a:p>
          <a:p>
            <a:r>
              <a:rPr lang="en-AU" dirty="0"/>
              <a:t>Valency is consistent across groups (we are only concerned about valence electrons in the unfilled orbitals).</a:t>
            </a:r>
          </a:p>
          <a:p>
            <a:endParaRPr lang="en-AU" dirty="0"/>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FDEA17-1B15-4A23-BBFE-65456464D56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06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Decreases down a group, as electrons in outer shells are further away from the nucleus</a:t>
            </a:r>
          </a:p>
          <a:p>
            <a:r>
              <a:rPr lang="en-AU" dirty="0"/>
              <a:t>Increases left to right across </a:t>
            </a:r>
            <a:r>
              <a:rPr lang="en-AU"/>
              <a:t>a period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FDEA17-1B15-4A23-BBFE-65456464D56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26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graphs show the energy required to remove electrons from each of these atoms. Note the large jumps as each new energy level (1, 2, 3) is “cracked”.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FDEA17-1B15-4A23-BBFE-65456464D56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07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9FDEA17-1B15-4A23-BBFE-65456464D56C}" type="slidenum">
              <a:rPr lang="en-AU" smtClean="0"/>
              <a:t>22</a:t>
            </a:fld>
            <a:endParaRPr lang="en-AU"/>
          </a:p>
        </p:txBody>
      </p:sp>
    </p:spTree>
    <p:extLst>
      <p:ext uri="{BB962C8B-B14F-4D97-AF65-F5344CB8AC3E}">
        <p14:creationId xmlns:p14="http://schemas.microsoft.com/office/powerpoint/2010/main" val="58287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https://www.youtube.com/watch?v=hePb00CqvP0</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FDEA17-1B15-4A23-BBFE-65456464D56C}"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96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2F04A6B-AFEF-4133-A886-430609C650D4}" type="datetimeFigureOut">
              <a:rPr lang="en-AU" smtClean="0"/>
              <a:t>5/05/2025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6EB132-9325-4E4A-908B-DB43B9DE9F3F}"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6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4A6B-AFEF-4133-A886-430609C650D4}" type="datetimeFigureOut">
              <a:rPr lang="en-AU" smtClean="0"/>
              <a:t>5/05/2025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274769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4A6B-AFEF-4133-A886-430609C650D4}" type="datetimeFigureOut">
              <a:rPr lang="en-AU" smtClean="0"/>
              <a:t>5/05/2025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6EB132-9325-4E4A-908B-DB43B9DE9F3F}"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7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217203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341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990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9425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581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6654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2055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827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4A6B-AFEF-4133-A886-430609C650D4}" type="datetimeFigureOut">
              <a:rPr lang="en-AU" smtClean="0"/>
              <a:t>5/05/2025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294331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3697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4827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3697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6019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0493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874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7043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14675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155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4A6B-AFEF-4133-A886-430609C650D4}" type="datetimeFigureOut">
              <a:rPr lang="en-AU" smtClean="0"/>
              <a:t>5/05/2025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6EB132-9325-4E4A-908B-DB43B9DE9F3F}"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72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04A6B-AFEF-4133-A886-430609C650D4}" type="datetimeFigureOut">
              <a:rPr lang="en-AU" smtClean="0"/>
              <a:t>5/05/2025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106590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04A6B-AFEF-4133-A886-430609C650D4}" type="datetimeFigureOut">
              <a:rPr lang="en-AU" smtClean="0"/>
              <a:t>5/05/2025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248802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04A6B-AFEF-4133-A886-430609C650D4}" type="datetimeFigureOut">
              <a:rPr lang="en-AU" smtClean="0"/>
              <a:t>5/05/2025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347296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04A6B-AFEF-4133-A886-430609C650D4}" type="datetimeFigureOut">
              <a:rPr lang="en-AU" smtClean="0"/>
              <a:t>5/05/2025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1635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4A6B-AFEF-4133-A886-430609C650D4}" type="datetimeFigureOut">
              <a:rPr lang="en-AU" smtClean="0"/>
              <a:t>5/05/2025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6EB132-9325-4E4A-908B-DB43B9DE9F3F}" type="slidenum">
              <a:rPr lang="en-AU" smtClean="0"/>
              <a:t>‹#›</a:t>
            </a:fld>
            <a:endParaRPr lang="en-AU"/>
          </a:p>
        </p:txBody>
      </p:sp>
    </p:spTree>
    <p:extLst>
      <p:ext uri="{BB962C8B-B14F-4D97-AF65-F5344CB8AC3E}">
        <p14:creationId xmlns:p14="http://schemas.microsoft.com/office/powerpoint/2010/main" val="203185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04A6B-AFEF-4133-A886-430609C650D4}" type="datetimeFigureOut">
              <a:rPr lang="en-AU" smtClean="0"/>
              <a:t>5/05/2025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6EB132-9325-4E4A-908B-DB43B9DE9F3F}"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77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F04A6B-AFEF-4133-A886-430609C650D4}" type="datetimeFigureOut">
              <a:rPr lang="en-AU" smtClean="0"/>
              <a:t>5/05/2025</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6EB132-9325-4E4A-908B-DB43B9DE9F3F}"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655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3104433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hePb00CqvP0"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hyperlink" Target="http://www.learner.org/interactives/periodic/belo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learner.org/interactives/periodic/testskil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learner.org/interactives/periodic/group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fPnwBITSmgU"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Topic 1.1 – Periodic table patterns</a:t>
            </a:r>
          </a:p>
        </p:txBody>
      </p:sp>
      <p:sp>
        <p:nvSpPr>
          <p:cNvPr id="3" name="Subtitle 2"/>
          <p:cNvSpPr>
            <a:spLocks noGrp="1"/>
          </p:cNvSpPr>
          <p:nvPr>
            <p:ph type="subTitle" idx="1"/>
          </p:nvPr>
        </p:nvSpPr>
        <p:spPr/>
        <p:txBody>
          <a:bodyPr/>
          <a:lstStyle/>
          <a:p>
            <a:r>
              <a:rPr lang="en-AU" dirty="0"/>
              <a:t>Unit 1</a:t>
            </a:r>
          </a:p>
        </p:txBody>
      </p:sp>
    </p:spTree>
    <p:extLst>
      <p:ext uri="{BB962C8B-B14F-4D97-AF65-F5344CB8AC3E}">
        <p14:creationId xmlns:p14="http://schemas.microsoft.com/office/powerpoint/2010/main" val="32311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 and electron configurations</a:t>
            </a:r>
          </a:p>
        </p:txBody>
      </p:sp>
      <p:pic>
        <p:nvPicPr>
          <p:cNvPr id="1026" name="Picture 2" descr="S -P -D - F Orbital Blocks on Periodic Table">
            <a:extLst>
              <a:ext uri="{FF2B5EF4-FFF2-40B4-BE49-F238E27FC236}">
                <a16:creationId xmlns:a16="http://schemas.microsoft.com/office/drawing/2014/main" id="{F5635A50-B1FE-4250-8713-CA7A254CF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84" t="20544" r="15105"/>
          <a:stretch/>
        </p:blipFill>
        <p:spPr bwMode="auto">
          <a:xfrm>
            <a:off x="2501334" y="2084832"/>
            <a:ext cx="7189331" cy="446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4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36AD-C89B-467A-90D5-98E2C611E54A}"/>
              </a:ext>
            </a:extLst>
          </p:cNvPr>
          <p:cNvSpPr>
            <a:spLocks noGrp="1"/>
          </p:cNvSpPr>
          <p:nvPr>
            <p:ph type="title"/>
          </p:nvPr>
        </p:nvSpPr>
        <p:spPr/>
        <p:txBody>
          <a:bodyPr/>
          <a:lstStyle/>
          <a:p>
            <a:r>
              <a:rPr lang="en-AU" dirty="0"/>
              <a:t>The periodic table and electron configurations</a:t>
            </a:r>
          </a:p>
        </p:txBody>
      </p:sp>
      <p:pic>
        <p:nvPicPr>
          <p:cNvPr id="2050" name="Picture 2" descr="Electron Configurations">
            <a:extLst>
              <a:ext uri="{FF2B5EF4-FFF2-40B4-BE49-F238E27FC236}">
                <a16:creationId xmlns:a16="http://schemas.microsoft.com/office/drawing/2014/main" id="{8F9DBB6E-A45D-4B02-9819-B26B28203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496" y="2410506"/>
            <a:ext cx="6815007" cy="370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01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Periodicity – study of patterns in periodic table</a:t>
            </a:r>
          </a:p>
        </p:txBody>
      </p:sp>
      <p:sp>
        <p:nvSpPr>
          <p:cNvPr id="6" name="Content Placeholder 5"/>
          <p:cNvSpPr>
            <a:spLocks noGrp="1"/>
          </p:cNvSpPr>
          <p:nvPr>
            <p:ph idx="1"/>
          </p:nvPr>
        </p:nvSpPr>
        <p:spPr/>
        <p:txBody>
          <a:bodyPr/>
          <a:lstStyle/>
          <a:p>
            <a:r>
              <a:rPr lang="en-US" dirty="0"/>
              <a:t>Periodic table shows a number of trends across periods and down groups; including:</a:t>
            </a:r>
          </a:p>
          <a:p>
            <a:r>
              <a:rPr lang="en-US" dirty="0"/>
              <a:t>Atomic Radius</a:t>
            </a:r>
          </a:p>
          <a:p>
            <a:r>
              <a:rPr lang="en-US" dirty="0" err="1"/>
              <a:t>Valency</a:t>
            </a:r>
            <a:endParaRPr lang="en-US" dirty="0"/>
          </a:p>
          <a:p>
            <a:r>
              <a:rPr lang="en-US" dirty="0"/>
              <a:t>Electronegativity</a:t>
            </a:r>
          </a:p>
          <a:p>
            <a:r>
              <a:rPr lang="en-US" dirty="0"/>
              <a:t>Ionic Radius</a:t>
            </a:r>
          </a:p>
          <a:p>
            <a:r>
              <a:rPr lang="en-US" dirty="0"/>
              <a:t>Melting point</a:t>
            </a:r>
          </a:p>
          <a:p>
            <a:r>
              <a:rPr lang="en-US" dirty="0"/>
              <a:t>First </a:t>
            </a:r>
            <a:r>
              <a:rPr lang="en-US" dirty="0" err="1"/>
              <a:t>Ionisation</a:t>
            </a:r>
            <a:r>
              <a:rPr lang="en-US" dirty="0"/>
              <a:t> energy</a:t>
            </a:r>
          </a:p>
          <a:p>
            <a:endParaRPr lang="en-US" dirty="0"/>
          </a:p>
          <a:p>
            <a:endParaRPr lang="en-US" dirty="0"/>
          </a:p>
          <a:p>
            <a:endParaRPr lang="en-US" dirty="0"/>
          </a:p>
        </p:txBody>
      </p:sp>
    </p:spTree>
    <p:extLst>
      <p:ext uri="{BB962C8B-B14F-4D97-AF65-F5344CB8AC3E}">
        <p14:creationId xmlns:p14="http://schemas.microsoft.com/office/powerpoint/2010/main" val="247983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Organised by atomic number</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52093" y="2612387"/>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p:nvPr/>
        </p:nvCxnSpPr>
        <p:spPr>
          <a:xfrm>
            <a:off x="2695110" y="2182693"/>
            <a:ext cx="8469297"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C17C1F6-CAA4-4167-8736-7AE9D833DEA3}"/>
              </a:ext>
            </a:extLst>
          </p:cNvPr>
          <p:cNvCxnSpPr>
            <a:cxnSpLocks/>
          </p:cNvCxnSpPr>
          <p:nvPr/>
        </p:nvCxnSpPr>
        <p:spPr>
          <a:xfrm>
            <a:off x="2016711" y="2786108"/>
            <a:ext cx="0" cy="3789285"/>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4323425" y="1204333"/>
            <a:ext cx="5078764" cy="1138765"/>
          </a:xfrm>
        </p:spPr>
        <p:txBody>
          <a:bodyPr>
            <a:normAutofit/>
          </a:bodyPr>
          <a:lstStyle/>
          <a:p>
            <a:r>
              <a:rPr lang="en-GB" sz="2800" b="1" dirty="0">
                <a:solidFill>
                  <a:schemeClr val="bg1"/>
                </a:solidFill>
              </a:rPr>
              <a:t>Increasing atomic number</a:t>
            </a:r>
          </a:p>
        </p:txBody>
      </p:sp>
      <p:sp>
        <p:nvSpPr>
          <p:cNvPr id="10" name="Content Placeholder 2">
            <a:extLst>
              <a:ext uri="{FF2B5EF4-FFF2-40B4-BE49-F238E27FC236}">
                <a16:creationId xmlns:a16="http://schemas.microsoft.com/office/drawing/2014/main" id="{D32D2173-2A84-4B0F-8C71-8A0899BCDE48}"/>
              </a:ext>
            </a:extLst>
          </p:cNvPr>
          <p:cNvSpPr txBox="1">
            <a:spLocks/>
          </p:cNvSpPr>
          <p:nvPr/>
        </p:nvSpPr>
        <p:spPr>
          <a:xfrm>
            <a:off x="0" y="3386768"/>
            <a:ext cx="2016707" cy="22416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Increasing atomic number</a:t>
            </a:r>
          </a:p>
        </p:txBody>
      </p:sp>
    </p:spTree>
    <p:extLst>
      <p:ext uri="{BB962C8B-B14F-4D97-AF65-F5344CB8AC3E}">
        <p14:creationId xmlns:p14="http://schemas.microsoft.com/office/powerpoint/2010/main" val="13109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Atomic radius trends</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7657" y="1568717"/>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a:cxnSpLocks/>
          </p:cNvCxnSpPr>
          <p:nvPr/>
        </p:nvCxnSpPr>
        <p:spPr>
          <a:xfrm flipH="1">
            <a:off x="2308195" y="5858655"/>
            <a:ext cx="8691238" cy="1"/>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C17C1F6-CAA4-4167-8736-7AE9D833DEA3}"/>
              </a:ext>
            </a:extLst>
          </p:cNvPr>
          <p:cNvCxnSpPr>
            <a:cxnSpLocks/>
          </p:cNvCxnSpPr>
          <p:nvPr/>
        </p:nvCxnSpPr>
        <p:spPr>
          <a:xfrm>
            <a:off x="2009309" y="1765176"/>
            <a:ext cx="0" cy="3789285"/>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4018619" y="5606785"/>
            <a:ext cx="5078764" cy="1138765"/>
          </a:xfrm>
        </p:spPr>
        <p:txBody>
          <a:bodyPr>
            <a:normAutofit/>
          </a:bodyPr>
          <a:lstStyle/>
          <a:p>
            <a:r>
              <a:rPr lang="en-GB" sz="2800" b="1" dirty="0">
                <a:solidFill>
                  <a:schemeClr val="bg1"/>
                </a:solidFill>
              </a:rPr>
              <a:t>Increasing atomic radius</a:t>
            </a:r>
          </a:p>
        </p:txBody>
      </p:sp>
      <p:sp>
        <p:nvSpPr>
          <p:cNvPr id="10" name="Content Placeholder 2">
            <a:extLst>
              <a:ext uri="{FF2B5EF4-FFF2-40B4-BE49-F238E27FC236}">
                <a16:creationId xmlns:a16="http://schemas.microsoft.com/office/drawing/2014/main" id="{D32D2173-2A84-4B0F-8C71-8A0899BCDE48}"/>
              </a:ext>
            </a:extLst>
          </p:cNvPr>
          <p:cNvSpPr txBox="1">
            <a:spLocks/>
          </p:cNvSpPr>
          <p:nvPr/>
        </p:nvSpPr>
        <p:spPr>
          <a:xfrm>
            <a:off x="0" y="3386768"/>
            <a:ext cx="2016707" cy="22416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Increasing atomic radius</a:t>
            </a:r>
          </a:p>
        </p:txBody>
      </p:sp>
    </p:spTree>
    <p:extLst>
      <p:ext uri="{BB962C8B-B14F-4D97-AF65-F5344CB8AC3E}">
        <p14:creationId xmlns:p14="http://schemas.microsoft.com/office/powerpoint/2010/main" val="163964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ionic radius trends</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7657" y="1568717"/>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a:cxnSpLocks/>
          </p:cNvCxnSpPr>
          <p:nvPr/>
        </p:nvCxnSpPr>
        <p:spPr>
          <a:xfrm flipH="1">
            <a:off x="2308195" y="5858655"/>
            <a:ext cx="8691238" cy="1"/>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C17C1F6-CAA4-4167-8736-7AE9D833DEA3}"/>
              </a:ext>
            </a:extLst>
          </p:cNvPr>
          <p:cNvCxnSpPr>
            <a:cxnSpLocks/>
          </p:cNvCxnSpPr>
          <p:nvPr/>
        </p:nvCxnSpPr>
        <p:spPr>
          <a:xfrm>
            <a:off x="2009309" y="1765176"/>
            <a:ext cx="0" cy="3789285"/>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4018619" y="5606785"/>
            <a:ext cx="5078764" cy="1138765"/>
          </a:xfrm>
        </p:spPr>
        <p:txBody>
          <a:bodyPr>
            <a:normAutofit/>
          </a:bodyPr>
          <a:lstStyle/>
          <a:p>
            <a:r>
              <a:rPr lang="en-GB" sz="2800" b="1" dirty="0">
                <a:solidFill>
                  <a:schemeClr val="bg1"/>
                </a:solidFill>
              </a:rPr>
              <a:t>Increasing ionic radius</a:t>
            </a:r>
          </a:p>
        </p:txBody>
      </p:sp>
      <p:sp>
        <p:nvSpPr>
          <p:cNvPr id="10" name="Content Placeholder 2">
            <a:extLst>
              <a:ext uri="{FF2B5EF4-FFF2-40B4-BE49-F238E27FC236}">
                <a16:creationId xmlns:a16="http://schemas.microsoft.com/office/drawing/2014/main" id="{D32D2173-2A84-4B0F-8C71-8A0899BCDE48}"/>
              </a:ext>
            </a:extLst>
          </p:cNvPr>
          <p:cNvSpPr txBox="1">
            <a:spLocks/>
          </p:cNvSpPr>
          <p:nvPr/>
        </p:nvSpPr>
        <p:spPr>
          <a:xfrm>
            <a:off x="0" y="3386768"/>
            <a:ext cx="2016707" cy="22416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Increasing ionic radius</a:t>
            </a:r>
          </a:p>
        </p:txBody>
      </p:sp>
    </p:spTree>
    <p:extLst>
      <p:ext uri="{BB962C8B-B14F-4D97-AF65-F5344CB8AC3E}">
        <p14:creationId xmlns:p14="http://schemas.microsoft.com/office/powerpoint/2010/main" val="241874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number of valence electrons</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0867" y="2008101"/>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a:cxnSpLocks/>
          </p:cNvCxnSpPr>
          <p:nvPr/>
        </p:nvCxnSpPr>
        <p:spPr>
          <a:xfrm>
            <a:off x="1728179" y="6258150"/>
            <a:ext cx="8454508"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2796466" y="6285053"/>
            <a:ext cx="6300917" cy="460497"/>
          </a:xfrm>
        </p:spPr>
        <p:txBody>
          <a:bodyPr>
            <a:normAutofit fontScale="92500" lnSpcReduction="10000"/>
          </a:bodyPr>
          <a:lstStyle/>
          <a:p>
            <a:r>
              <a:rPr lang="en-GB" sz="2800" b="1" dirty="0">
                <a:solidFill>
                  <a:schemeClr val="bg1"/>
                </a:solidFill>
              </a:rPr>
              <a:t>Increasing number of valence electrons</a:t>
            </a:r>
          </a:p>
        </p:txBody>
      </p:sp>
      <p:sp>
        <p:nvSpPr>
          <p:cNvPr id="11" name="Content Placeholder 2">
            <a:extLst>
              <a:ext uri="{FF2B5EF4-FFF2-40B4-BE49-F238E27FC236}">
                <a16:creationId xmlns:a16="http://schemas.microsoft.com/office/drawing/2014/main" id="{F3230907-C5B4-4DC0-AA8B-74E0850DDA5A}"/>
              </a:ext>
            </a:extLst>
          </p:cNvPr>
          <p:cNvSpPr txBox="1">
            <a:spLocks/>
          </p:cNvSpPr>
          <p:nvPr/>
        </p:nvSpPr>
        <p:spPr>
          <a:xfrm>
            <a:off x="90256" y="1287263"/>
            <a:ext cx="6300917" cy="95510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Number of valence electrons:</a:t>
            </a: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GB" sz="28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CD13A400-F034-4C04-B3E8-885DFEBE4010}"/>
              </a:ext>
            </a:extLst>
          </p:cNvPr>
          <p:cNvSpPr txBox="1"/>
          <p:nvPr/>
        </p:nvSpPr>
        <p:spPr>
          <a:xfrm>
            <a:off x="1447058" y="1667202"/>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1</a:t>
            </a:r>
          </a:p>
        </p:txBody>
      </p:sp>
      <p:sp>
        <p:nvSpPr>
          <p:cNvPr id="12" name="TextBox 11">
            <a:extLst>
              <a:ext uri="{FF2B5EF4-FFF2-40B4-BE49-F238E27FC236}">
                <a16:creationId xmlns:a16="http://schemas.microsoft.com/office/drawing/2014/main" id="{4A9D8CA7-2EA8-4071-9E89-064EDC522909}"/>
              </a:ext>
            </a:extLst>
          </p:cNvPr>
          <p:cNvSpPr txBox="1"/>
          <p:nvPr/>
        </p:nvSpPr>
        <p:spPr>
          <a:xfrm>
            <a:off x="1935328" y="1678783"/>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2</a:t>
            </a:r>
          </a:p>
        </p:txBody>
      </p:sp>
      <p:sp>
        <p:nvSpPr>
          <p:cNvPr id="13" name="TextBox 12">
            <a:extLst>
              <a:ext uri="{FF2B5EF4-FFF2-40B4-BE49-F238E27FC236}">
                <a16:creationId xmlns:a16="http://schemas.microsoft.com/office/drawing/2014/main" id="{8C5E50C1-65E7-4C63-A8AF-04986A341FBD}"/>
              </a:ext>
            </a:extLst>
          </p:cNvPr>
          <p:cNvSpPr txBox="1"/>
          <p:nvPr/>
        </p:nvSpPr>
        <p:spPr>
          <a:xfrm>
            <a:off x="7139134" y="1680257"/>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3</a:t>
            </a:r>
          </a:p>
        </p:txBody>
      </p:sp>
      <p:sp>
        <p:nvSpPr>
          <p:cNvPr id="14" name="TextBox 13">
            <a:extLst>
              <a:ext uri="{FF2B5EF4-FFF2-40B4-BE49-F238E27FC236}">
                <a16:creationId xmlns:a16="http://schemas.microsoft.com/office/drawing/2014/main" id="{965A8417-1D67-4C83-8A42-092417692CDE}"/>
              </a:ext>
            </a:extLst>
          </p:cNvPr>
          <p:cNvSpPr txBox="1"/>
          <p:nvPr/>
        </p:nvSpPr>
        <p:spPr>
          <a:xfrm>
            <a:off x="7658595" y="1667074"/>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4</a:t>
            </a:r>
          </a:p>
        </p:txBody>
      </p:sp>
      <p:sp>
        <p:nvSpPr>
          <p:cNvPr id="15" name="TextBox 14">
            <a:extLst>
              <a:ext uri="{FF2B5EF4-FFF2-40B4-BE49-F238E27FC236}">
                <a16:creationId xmlns:a16="http://schemas.microsoft.com/office/drawing/2014/main" id="{0F125B83-3164-4168-A48F-D7934187E1F1}"/>
              </a:ext>
            </a:extLst>
          </p:cNvPr>
          <p:cNvSpPr txBox="1"/>
          <p:nvPr/>
        </p:nvSpPr>
        <p:spPr>
          <a:xfrm>
            <a:off x="8137991" y="1656463"/>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5</a:t>
            </a:r>
          </a:p>
        </p:txBody>
      </p:sp>
      <p:sp>
        <p:nvSpPr>
          <p:cNvPr id="16" name="TextBox 15">
            <a:extLst>
              <a:ext uri="{FF2B5EF4-FFF2-40B4-BE49-F238E27FC236}">
                <a16:creationId xmlns:a16="http://schemas.microsoft.com/office/drawing/2014/main" id="{25E2E530-C578-4FBC-8D32-0B9679EE76D1}"/>
              </a:ext>
            </a:extLst>
          </p:cNvPr>
          <p:cNvSpPr txBox="1"/>
          <p:nvPr/>
        </p:nvSpPr>
        <p:spPr>
          <a:xfrm>
            <a:off x="8644580" y="1656463"/>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6</a:t>
            </a:r>
          </a:p>
        </p:txBody>
      </p:sp>
      <p:sp>
        <p:nvSpPr>
          <p:cNvPr id="17" name="TextBox 16">
            <a:extLst>
              <a:ext uri="{FF2B5EF4-FFF2-40B4-BE49-F238E27FC236}">
                <a16:creationId xmlns:a16="http://schemas.microsoft.com/office/drawing/2014/main" id="{0CE98702-10BC-43EE-8181-1B3DAB79FC71}"/>
              </a:ext>
            </a:extLst>
          </p:cNvPr>
          <p:cNvSpPr txBox="1"/>
          <p:nvPr/>
        </p:nvSpPr>
        <p:spPr>
          <a:xfrm>
            <a:off x="9123976" y="1657349"/>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7</a:t>
            </a:r>
          </a:p>
        </p:txBody>
      </p:sp>
      <p:sp>
        <p:nvSpPr>
          <p:cNvPr id="18" name="TextBox 17">
            <a:extLst>
              <a:ext uri="{FF2B5EF4-FFF2-40B4-BE49-F238E27FC236}">
                <a16:creationId xmlns:a16="http://schemas.microsoft.com/office/drawing/2014/main" id="{F90A55C7-DF0C-4F86-B512-1FE76F954438}"/>
              </a:ext>
            </a:extLst>
          </p:cNvPr>
          <p:cNvSpPr txBox="1"/>
          <p:nvPr/>
        </p:nvSpPr>
        <p:spPr>
          <a:xfrm>
            <a:off x="9621122" y="1658196"/>
            <a:ext cx="665825"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8</a:t>
            </a:r>
          </a:p>
        </p:txBody>
      </p:sp>
    </p:spTree>
    <p:extLst>
      <p:ext uri="{BB962C8B-B14F-4D97-AF65-F5344CB8AC3E}">
        <p14:creationId xmlns:p14="http://schemas.microsoft.com/office/powerpoint/2010/main" val="170631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ionisation energy trends</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9843" y="1488818"/>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a:cxnSpLocks/>
          </p:cNvCxnSpPr>
          <p:nvPr/>
        </p:nvCxnSpPr>
        <p:spPr>
          <a:xfrm>
            <a:off x="1874668" y="5761001"/>
            <a:ext cx="8566951"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3460805" y="5526886"/>
            <a:ext cx="5078764" cy="1138765"/>
          </a:xfrm>
        </p:spPr>
        <p:txBody>
          <a:bodyPr>
            <a:normAutofit/>
          </a:bodyPr>
          <a:lstStyle/>
          <a:p>
            <a:r>
              <a:rPr lang="en-GB" sz="2800" b="1" dirty="0">
                <a:solidFill>
                  <a:schemeClr val="bg1"/>
                </a:solidFill>
              </a:rPr>
              <a:t>Increasing ionisation energy*</a:t>
            </a:r>
          </a:p>
        </p:txBody>
      </p:sp>
      <p:sp>
        <p:nvSpPr>
          <p:cNvPr id="11" name="TextBox 10">
            <a:extLst>
              <a:ext uri="{FF2B5EF4-FFF2-40B4-BE49-F238E27FC236}">
                <a16:creationId xmlns:a16="http://schemas.microsoft.com/office/drawing/2014/main" id="{D527FEDF-0DE8-4D7D-8809-7736DE60BB9B}"/>
              </a:ext>
            </a:extLst>
          </p:cNvPr>
          <p:cNvSpPr txBox="1"/>
          <p:nvPr/>
        </p:nvSpPr>
        <p:spPr>
          <a:xfrm>
            <a:off x="2616712" y="6283885"/>
            <a:ext cx="708286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*amount of energy needed to remove one electron </a:t>
            </a:r>
          </a:p>
        </p:txBody>
      </p:sp>
    </p:spTree>
    <p:extLst>
      <p:ext uri="{BB962C8B-B14F-4D97-AF65-F5344CB8AC3E}">
        <p14:creationId xmlns:p14="http://schemas.microsoft.com/office/powerpoint/2010/main" val="142854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3C9D-7742-F13A-49C2-A56BA30B177B}"/>
              </a:ext>
            </a:extLst>
          </p:cNvPr>
          <p:cNvSpPr>
            <a:spLocks noGrp="1"/>
          </p:cNvSpPr>
          <p:nvPr>
            <p:ph type="title"/>
          </p:nvPr>
        </p:nvSpPr>
        <p:spPr>
          <a:xfrm>
            <a:off x="703557" y="112450"/>
            <a:ext cx="10131425" cy="1456267"/>
          </a:xfrm>
        </p:spPr>
        <p:txBody>
          <a:bodyPr/>
          <a:lstStyle/>
          <a:p>
            <a:r>
              <a:rPr lang="en-GB" b="1" dirty="0">
                <a:solidFill>
                  <a:schemeClr val="bg1"/>
                </a:solidFill>
              </a:rPr>
              <a:t>Electronegativity trends</a:t>
            </a:r>
          </a:p>
        </p:txBody>
      </p:sp>
      <p:pic>
        <p:nvPicPr>
          <p:cNvPr id="4" name="Picture 4">
            <a:extLst>
              <a:ext uri="{FF2B5EF4-FFF2-40B4-BE49-F238E27FC236}">
                <a16:creationId xmlns:a16="http://schemas.microsoft.com/office/drawing/2014/main" id="{7A10F394-F71F-4323-9126-EEA46648C39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7657" y="1568717"/>
            <a:ext cx="9012314" cy="435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a:extLst>
              <a:ext uri="{FF2B5EF4-FFF2-40B4-BE49-F238E27FC236}">
                <a16:creationId xmlns:a16="http://schemas.microsoft.com/office/drawing/2014/main" id="{FC5A5055-9239-44D9-9C9A-BC161C322410}"/>
              </a:ext>
            </a:extLst>
          </p:cNvPr>
          <p:cNvCxnSpPr>
            <a:cxnSpLocks/>
          </p:cNvCxnSpPr>
          <p:nvPr/>
        </p:nvCxnSpPr>
        <p:spPr>
          <a:xfrm>
            <a:off x="2457802" y="5858655"/>
            <a:ext cx="8510543" cy="0"/>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C17C1F6-CAA4-4167-8736-7AE9D833DEA3}"/>
              </a:ext>
            </a:extLst>
          </p:cNvPr>
          <p:cNvCxnSpPr>
            <a:cxnSpLocks/>
          </p:cNvCxnSpPr>
          <p:nvPr/>
        </p:nvCxnSpPr>
        <p:spPr>
          <a:xfrm flipV="1">
            <a:off x="2021341" y="2047445"/>
            <a:ext cx="0" cy="3475116"/>
          </a:xfrm>
          <a:prstGeom prst="straightConnector1">
            <a:avLst/>
          </a:prstGeom>
          <a:ln w="38100">
            <a:solidFill>
              <a:schemeClr val="accent4">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98C8655-AE18-4551-962A-2273AE4DA4E0}"/>
              </a:ext>
            </a:extLst>
          </p:cNvPr>
          <p:cNvSpPr>
            <a:spLocks noGrp="1"/>
          </p:cNvSpPr>
          <p:nvPr>
            <p:ph idx="1"/>
          </p:nvPr>
        </p:nvSpPr>
        <p:spPr>
          <a:xfrm>
            <a:off x="4018619" y="5606785"/>
            <a:ext cx="5078764" cy="1138765"/>
          </a:xfrm>
        </p:spPr>
        <p:txBody>
          <a:bodyPr>
            <a:normAutofit/>
          </a:body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Increasing electronegativity</a:t>
            </a:r>
          </a:p>
        </p:txBody>
      </p:sp>
      <p:sp>
        <p:nvSpPr>
          <p:cNvPr id="10" name="Content Placeholder 2">
            <a:extLst>
              <a:ext uri="{FF2B5EF4-FFF2-40B4-BE49-F238E27FC236}">
                <a16:creationId xmlns:a16="http://schemas.microsoft.com/office/drawing/2014/main" id="{D32D2173-2A84-4B0F-8C71-8A0899BCDE48}"/>
              </a:ext>
            </a:extLst>
          </p:cNvPr>
          <p:cNvSpPr txBox="1">
            <a:spLocks/>
          </p:cNvSpPr>
          <p:nvPr/>
        </p:nvSpPr>
        <p:spPr>
          <a:xfrm rot="16200000">
            <a:off x="-272467" y="2803303"/>
            <a:ext cx="3003294" cy="22416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GB" sz="2800" b="1" i="0" u="none" strike="noStrike" kern="1200" cap="none" spc="0" normalizeH="0" baseline="0" noProof="0" dirty="0">
                <a:ln>
                  <a:noFill/>
                </a:ln>
                <a:solidFill>
                  <a:prstClr val="black"/>
                </a:solidFill>
                <a:effectLst/>
                <a:uLnTx/>
                <a:uFillTx/>
                <a:latin typeface="Calibri" panose="020F0502020204030204"/>
                <a:ea typeface="+mn-ea"/>
                <a:cs typeface="+mn-cs"/>
              </a:rPr>
              <a:t>Increasing electronegativity</a:t>
            </a:r>
          </a:p>
        </p:txBody>
      </p:sp>
    </p:spTree>
    <p:extLst>
      <p:ext uri="{BB962C8B-B14F-4D97-AF65-F5344CB8AC3E}">
        <p14:creationId xmlns:p14="http://schemas.microsoft.com/office/powerpoint/2010/main" val="404190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Successive ionisation energies</a:t>
            </a:r>
          </a:p>
        </p:txBody>
      </p:sp>
      <p:sp>
        <p:nvSpPr>
          <p:cNvPr id="3" name="Content Placeholder 2"/>
          <p:cNvSpPr>
            <a:spLocks noGrp="1"/>
          </p:cNvSpPr>
          <p:nvPr>
            <p:ph idx="1"/>
          </p:nvPr>
        </p:nvSpPr>
        <p:spPr/>
        <p:txBody>
          <a:bodyPr/>
          <a:lstStyle/>
          <a:p>
            <a:r>
              <a:rPr lang="en-AU" dirty="0"/>
              <a:t>We know that:</a:t>
            </a:r>
          </a:p>
          <a:p>
            <a:r>
              <a:rPr lang="en-AU" dirty="0"/>
              <a:t>First ionisation energy is the amount of energy needed to completely remove an electron from a neutral atom when it is a gas.   A low ionisation energy = ion is formed very easily.</a:t>
            </a:r>
          </a:p>
          <a:p>
            <a:r>
              <a:rPr lang="en-AU" dirty="0"/>
              <a:t>i.e.	 A	 A</a:t>
            </a:r>
            <a:r>
              <a:rPr lang="en-AU" baseline="30000" dirty="0"/>
              <a:t>+</a:t>
            </a:r>
          </a:p>
          <a:p>
            <a:r>
              <a:rPr lang="en-AU" dirty="0"/>
              <a:t>Successive ionisation energies are the amount of energy required to keep removing electrons from an atom.  This can be used to determine electron configuration.</a:t>
            </a:r>
          </a:p>
          <a:p>
            <a:pPr marL="0" indent="0">
              <a:buNone/>
            </a:pPr>
            <a:r>
              <a:rPr lang="en-AU" dirty="0"/>
              <a:t>i.e.	 A</a:t>
            </a:r>
            <a:r>
              <a:rPr lang="en-AU" baseline="30000" dirty="0"/>
              <a:t>+</a:t>
            </a:r>
            <a:r>
              <a:rPr lang="en-AU" baseline="-25000" dirty="0"/>
              <a:t>		</a:t>
            </a:r>
            <a:r>
              <a:rPr lang="en-AU" dirty="0"/>
              <a:t>A</a:t>
            </a:r>
            <a:r>
              <a:rPr lang="en-AU" baseline="30000" dirty="0"/>
              <a:t>+2		</a:t>
            </a:r>
            <a:r>
              <a:rPr lang="en-AU" dirty="0"/>
              <a:t>A</a:t>
            </a:r>
            <a:r>
              <a:rPr lang="en-AU" baseline="30000" dirty="0"/>
              <a:t>+3</a:t>
            </a:r>
          </a:p>
          <a:p>
            <a:endParaRPr lang="en-AU" baseline="30000" dirty="0"/>
          </a:p>
          <a:p>
            <a:endParaRPr lang="en-AU" dirty="0"/>
          </a:p>
        </p:txBody>
      </p:sp>
      <p:cxnSp>
        <p:nvCxnSpPr>
          <p:cNvPr id="5" name="Straight Arrow Connector 4"/>
          <p:cNvCxnSpPr/>
          <p:nvPr/>
        </p:nvCxnSpPr>
        <p:spPr>
          <a:xfrm>
            <a:off x="2379785" y="4091354"/>
            <a:ext cx="504092" cy="1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743200" y="5223803"/>
            <a:ext cx="504092" cy="1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54062" y="5247251"/>
            <a:ext cx="504092" cy="1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3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43093" y="3822940"/>
            <a:ext cx="10986274" cy="3034749"/>
          </a:xfrm>
          <a:prstGeom prst="rect">
            <a:avLst/>
          </a:prstGeom>
        </p:spPr>
      </p:pic>
      <p:sp>
        <p:nvSpPr>
          <p:cNvPr id="3" name="Content Placeholder 2"/>
          <p:cNvSpPr>
            <a:spLocks noGrp="1"/>
          </p:cNvSpPr>
          <p:nvPr>
            <p:ph idx="1"/>
          </p:nvPr>
        </p:nvSpPr>
        <p:spPr>
          <a:xfrm>
            <a:off x="1235963" y="700725"/>
            <a:ext cx="9720073" cy="4504944"/>
          </a:xfrm>
        </p:spPr>
        <p:txBody>
          <a:bodyPr vert="horz" lIns="45720" tIns="45720" rIns="45720" bIns="45720" rtlCol="0" anchor="t">
            <a:normAutofit fontScale="92500" lnSpcReduction="20000"/>
          </a:bodyPr>
          <a:lstStyle/>
          <a:p>
            <a:r>
              <a:rPr lang="en-AU" dirty="0"/>
              <a:t>1.  </a:t>
            </a:r>
            <a:r>
              <a:rPr lang="en-AU" baseline="30000" dirty="0"/>
              <a:t>14</a:t>
            </a:r>
            <a:r>
              <a:rPr lang="en-AU" dirty="0"/>
              <a:t>N makes up 99.6% of a sample; the remainder is </a:t>
            </a:r>
            <a:r>
              <a:rPr lang="en-AU" baseline="30000" dirty="0"/>
              <a:t>15</a:t>
            </a:r>
            <a:r>
              <a:rPr lang="en-AU" dirty="0"/>
              <a:t>N.  Calculate the average atomic mass of Nitrogen.</a:t>
            </a:r>
          </a:p>
          <a:p>
            <a:r>
              <a:rPr lang="en-AU" dirty="0"/>
              <a:t>14.004 units</a:t>
            </a:r>
          </a:p>
          <a:p>
            <a:r>
              <a:rPr lang="en-AU" dirty="0"/>
              <a:t>2.  List the electron configuration of , using </a:t>
            </a:r>
            <a:r>
              <a:rPr lang="en-AU" dirty="0" err="1"/>
              <a:t>spdf</a:t>
            </a:r>
            <a:r>
              <a:rPr lang="en-AU" dirty="0"/>
              <a:t> notation.  Use this to draw a diagram illustrating the electron configuration.</a:t>
            </a:r>
          </a:p>
          <a:p>
            <a:r>
              <a:rPr lang="en-AU" dirty="0"/>
              <a:t>P = 1s2, 2s2, 2p6, 3s2, 3p3</a:t>
            </a:r>
          </a:p>
          <a:p>
            <a:r>
              <a:rPr lang="en-AU" dirty="0"/>
              <a:t>Or [Ne], 3s2, 3p3</a:t>
            </a:r>
          </a:p>
          <a:p>
            <a:r>
              <a:rPr lang="en-AU" dirty="0"/>
              <a:t>3.  State the rule broken by the </a:t>
            </a:r>
          </a:p>
          <a:p>
            <a:r>
              <a:rPr lang="en-AU" dirty="0"/>
              <a:t>three electron configurations </a:t>
            </a:r>
          </a:p>
          <a:p>
            <a:r>
              <a:rPr lang="en-AU" dirty="0"/>
              <a:t>diagrams (right).  </a:t>
            </a:r>
          </a:p>
          <a:p>
            <a:r>
              <a:rPr lang="en-AU" dirty="0"/>
              <a:t>Redraw the correct electron </a:t>
            </a:r>
          </a:p>
          <a:p>
            <a:r>
              <a:rPr lang="en-AU" dirty="0"/>
              <a:t>configuration for this atom.</a:t>
            </a:r>
          </a:p>
          <a:p>
            <a:endParaRPr lang="en-AU" dirty="0"/>
          </a:p>
          <a:p>
            <a:endParaRPr lang="en-AU" dirty="0"/>
          </a:p>
        </p:txBody>
      </p:sp>
    </p:spTree>
    <p:extLst>
      <p:ext uri="{BB962C8B-B14F-4D97-AF65-F5344CB8AC3E}">
        <p14:creationId xmlns:p14="http://schemas.microsoft.com/office/powerpoint/2010/main" val="103659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Successive ionisation energies</a:t>
            </a:r>
          </a:p>
        </p:txBody>
      </p:sp>
      <p:sp>
        <p:nvSpPr>
          <p:cNvPr id="3" name="Content Placeholder 2"/>
          <p:cNvSpPr>
            <a:spLocks noGrp="1"/>
          </p:cNvSpPr>
          <p:nvPr>
            <p:ph idx="1"/>
          </p:nvPr>
        </p:nvSpPr>
        <p:spPr/>
        <p:txBody>
          <a:bodyPr/>
          <a:lstStyle/>
          <a:p>
            <a:pPr marL="363538" indent="-363538">
              <a:buFont typeface="Arial" panose="020B0604020202020204" pitchFamily="34" charset="0"/>
              <a:buChar char="•"/>
              <a:tabLst>
                <a:tab pos="363538" algn="l"/>
              </a:tabLst>
            </a:pPr>
            <a:r>
              <a:rPr lang="en-AU" dirty="0"/>
              <a:t>Successive ionisation energies are always increasing, as the more electrons are removed, the higher the attraction of the atom to the electrons that remain, therefore more energy is needed to remove the next electron.</a:t>
            </a:r>
          </a:p>
          <a:p>
            <a:pPr marL="363538" indent="-363538">
              <a:buFont typeface="Arial" panose="020B0604020202020204" pitchFamily="34" charset="0"/>
              <a:buChar char="•"/>
              <a:tabLst>
                <a:tab pos="363538" algn="l"/>
              </a:tabLst>
            </a:pPr>
            <a:endParaRPr lang="en-AU" dirty="0"/>
          </a:p>
          <a:p>
            <a:pPr marL="363538" indent="-363538">
              <a:buFont typeface="Arial" panose="020B0604020202020204" pitchFamily="34" charset="0"/>
              <a:buChar char="•"/>
              <a:tabLst>
                <a:tab pos="363538" algn="l"/>
              </a:tabLst>
            </a:pPr>
            <a:r>
              <a:rPr lang="en-AU" dirty="0"/>
              <a:t>There is always a significant jump in energy needed to remove electrons from the next shell</a:t>
            </a:r>
          </a:p>
          <a:p>
            <a:endParaRPr lang="en-AU" dirty="0"/>
          </a:p>
        </p:txBody>
      </p:sp>
    </p:spTree>
    <p:extLst>
      <p:ext uri="{BB962C8B-B14F-4D97-AF65-F5344CB8AC3E}">
        <p14:creationId xmlns:p14="http://schemas.microsoft.com/office/powerpoint/2010/main" val="235016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58008" y="422031"/>
            <a:ext cx="8452311" cy="5898417"/>
          </a:xfrm>
          <a:prstGeom prst="rect">
            <a:avLst/>
          </a:prstGeom>
        </p:spPr>
      </p:pic>
    </p:spTree>
    <p:extLst>
      <p:ext uri="{BB962C8B-B14F-4D97-AF65-F5344CB8AC3E}">
        <p14:creationId xmlns:p14="http://schemas.microsoft.com/office/powerpoint/2010/main" val="193861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normAutofit/>
          </a:bodyPr>
          <a:lstStyle/>
          <a:p>
            <a:r>
              <a:rPr lang="en-US" dirty="0"/>
              <a:t>In a small group (2 – 4), choose a trend and research to:</a:t>
            </a:r>
          </a:p>
          <a:p>
            <a:pPr marL="457200" indent="-457200">
              <a:buFont typeface="+mj-lt"/>
              <a:buAutoNum type="arabicPeriod"/>
            </a:pPr>
            <a:r>
              <a:rPr lang="en-US" dirty="0"/>
              <a:t>Describe the chemical property that you are researching.  </a:t>
            </a:r>
          </a:p>
          <a:p>
            <a:pPr marL="457200" indent="-457200">
              <a:buFont typeface="+mj-lt"/>
              <a:buAutoNum type="arabicPeriod"/>
            </a:pPr>
            <a:r>
              <a:rPr lang="en-US" dirty="0"/>
              <a:t>Describe </a:t>
            </a:r>
            <a:r>
              <a:rPr lang="en-US" b="1" dirty="0"/>
              <a:t>how</a:t>
            </a:r>
            <a:r>
              <a:rPr lang="en-US" dirty="0"/>
              <a:t> the trend is seen across periods and down groups.</a:t>
            </a:r>
          </a:p>
          <a:p>
            <a:pPr marL="457200" indent="-457200">
              <a:buFont typeface="+mj-lt"/>
              <a:buAutoNum type="arabicPeriod"/>
            </a:pPr>
            <a:r>
              <a:rPr lang="en-US" dirty="0"/>
              <a:t>Explain </a:t>
            </a:r>
            <a:r>
              <a:rPr lang="en-US" b="1" dirty="0"/>
              <a:t>why</a:t>
            </a:r>
            <a:r>
              <a:rPr lang="en-US" dirty="0"/>
              <a:t> that specific trend occurs</a:t>
            </a:r>
          </a:p>
          <a:p>
            <a:pPr marL="449263" indent="-363538" fontAlgn="base">
              <a:buFont typeface="Arial" panose="020B0604020202020204" pitchFamily="34" charset="0"/>
              <a:buChar char="•"/>
            </a:pPr>
            <a:r>
              <a:rPr lang="en-US" dirty="0"/>
              <a:t>Find some </a:t>
            </a:r>
            <a:r>
              <a:rPr lang="en-US" b="1" dirty="0"/>
              <a:t>data</a:t>
            </a:r>
            <a:r>
              <a:rPr lang="en-US" dirty="0"/>
              <a:t> that supports your trend description (HINT: Use groups 1, 2, 13–18 and up to period 3 for your data)</a:t>
            </a:r>
          </a:p>
          <a:p>
            <a:pPr marL="0" indent="0">
              <a:buNone/>
            </a:pPr>
            <a:endParaRPr lang="en-US" dirty="0"/>
          </a:p>
          <a:p>
            <a:pPr marL="0" indent="0">
              <a:buNone/>
            </a:pPr>
            <a:r>
              <a:rPr lang="en-US" dirty="0"/>
              <a:t>You can complete this in the collaborative space on OneNote, so all members of the group are working at the same time</a:t>
            </a:r>
          </a:p>
          <a:p>
            <a:endParaRPr lang="en-US" dirty="0"/>
          </a:p>
          <a:p>
            <a:endParaRPr lang="en-US" dirty="0"/>
          </a:p>
        </p:txBody>
      </p:sp>
    </p:spTree>
    <p:extLst>
      <p:ext uri="{BB962C8B-B14F-4D97-AF65-F5344CB8AC3E}">
        <p14:creationId xmlns:p14="http://schemas.microsoft.com/office/powerpoint/2010/main" val="4080174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Professor </a:t>
            </a:r>
            <a:r>
              <a:rPr lang="en-US" dirty="0" err="1"/>
              <a:t>dave</a:t>
            </a:r>
            <a:r>
              <a:rPr lang="en-US" dirty="0"/>
              <a:t> explains trends</a:t>
            </a:r>
          </a:p>
        </p:txBody>
      </p:sp>
      <p:pic>
        <p:nvPicPr>
          <p:cNvPr id="4" name="hePb00CqvP0"/>
          <p:cNvPicPr>
            <a:picLocks noGrp="1" noRot="1" noChangeAspect="1"/>
          </p:cNvPicPr>
          <p:nvPr>
            <p:ph idx="1"/>
            <a:videoFile r:link="rId1"/>
          </p:nvPr>
        </p:nvPicPr>
        <p:blipFill>
          <a:blip r:embed="rId4"/>
          <a:stretch>
            <a:fillRect/>
          </a:stretch>
        </p:blipFill>
        <p:spPr>
          <a:xfrm>
            <a:off x="1940506" y="1863305"/>
            <a:ext cx="7887316" cy="4436615"/>
          </a:xfrm>
          <a:prstGeom prst="rect">
            <a:avLst/>
          </a:prstGeom>
        </p:spPr>
      </p:pic>
    </p:spTree>
    <p:extLst>
      <p:ext uri="{BB962C8B-B14F-4D97-AF65-F5344CB8AC3E}">
        <p14:creationId xmlns:p14="http://schemas.microsoft.com/office/powerpoint/2010/main" val="198970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Familiarisation</a:t>
            </a:r>
            <a:r>
              <a:rPr lang="en-US" dirty="0"/>
              <a:t> with groupings</a:t>
            </a:r>
          </a:p>
        </p:txBody>
      </p:sp>
      <p:sp>
        <p:nvSpPr>
          <p:cNvPr id="3" name="Content Placeholder 2"/>
          <p:cNvSpPr>
            <a:spLocks noGrp="1"/>
          </p:cNvSpPr>
          <p:nvPr>
            <p:ph idx="1"/>
          </p:nvPr>
        </p:nvSpPr>
        <p:spPr/>
        <p:txBody>
          <a:bodyPr/>
          <a:lstStyle/>
          <a:p>
            <a:r>
              <a:rPr lang="en-US" dirty="0"/>
              <a:t>Complete the Interactive: the Periodic Table, to play ‘Which One of These Elements Doesn’t Belong?”</a:t>
            </a:r>
          </a:p>
          <a:p>
            <a:endParaRPr lang="en-US" dirty="0"/>
          </a:p>
          <a:p>
            <a:r>
              <a:rPr lang="en-US" dirty="0">
                <a:hlinkClick r:id="rId2"/>
              </a:rPr>
              <a:t>http://www.learner.org/interactives/periodic/belong/</a:t>
            </a:r>
            <a:endParaRPr lang="en-US" dirty="0"/>
          </a:p>
          <a:p>
            <a:endParaRPr lang="en-US" dirty="0"/>
          </a:p>
        </p:txBody>
      </p:sp>
    </p:spTree>
    <p:extLst>
      <p:ext uri="{BB962C8B-B14F-4D97-AF65-F5344CB8AC3E}">
        <p14:creationId xmlns:p14="http://schemas.microsoft.com/office/powerpoint/2010/main" val="42347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skills</a:t>
            </a:r>
          </a:p>
        </p:txBody>
      </p:sp>
      <p:sp>
        <p:nvSpPr>
          <p:cNvPr id="3" name="Content Placeholder 2"/>
          <p:cNvSpPr>
            <a:spLocks noGrp="1"/>
          </p:cNvSpPr>
          <p:nvPr>
            <p:ph idx="1"/>
          </p:nvPr>
        </p:nvSpPr>
        <p:spPr/>
        <p:txBody>
          <a:bodyPr/>
          <a:lstStyle/>
          <a:p>
            <a:r>
              <a:rPr lang="en-US" dirty="0">
                <a:hlinkClick r:id="rId2"/>
              </a:rPr>
              <a:t>http://www.learner.org/interactives/periodic/testskills/</a:t>
            </a:r>
            <a:endParaRPr lang="en-US" dirty="0"/>
          </a:p>
          <a:p>
            <a:endParaRPr lang="en-US" dirty="0"/>
          </a:p>
        </p:txBody>
      </p:sp>
    </p:spTree>
    <p:extLst>
      <p:ext uri="{BB962C8B-B14F-4D97-AF65-F5344CB8AC3E}">
        <p14:creationId xmlns:p14="http://schemas.microsoft.com/office/powerpoint/2010/main" val="313049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homework</a:t>
            </a:r>
          </a:p>
        </p:txBody>
      </p:sp>
      <p:sp>
        <p:nvSpPr>
          <p:cNvPr id="3" name="Content Placeholder 2"/>
          <p:cNvSpPr>
            <a:spLocks noGrp="1"/>
          </p:cNvSpPr>
          <p:nvPr>
            <p:ph idx="1"/>
          </p:nvPr>
        </p:nvSpPr>
        <p:spPr/>
        <p:txBody>
          <a:bodyPr/>
          <a:lstStyle/>
          <a:p>
            <a:pPr marL="457200" indent="-457200">
              <a:buFont typeface="+mj-lt"/>
              <a:buAutoNum type="arabicPeriod"/>
            </a:pPr>
            <a:r>
              <a:rPr lang="en-AU" dirty="0"/>
              <a:t>Define the term oxide.</a:t>
            </a:r>
          </a:p>
          <a:p>
            <a:pPr marL="457200" indent="-457200">
              <a:buFont typeface="+mj-lt"/>
              <a:buAutoNum type="arabicPeriod"/>
            </a:pPr>
            <a:endParaRPr lang="en-AU" dirty="0"/>
          </a:p>
          <a:p>
            <a:pPr marL="457200" indent="-457200">
              <a:buFont typeface="+mj-lt"/>
              <a:buAutoNum type="arabicPeriod"/>
            </a:pPr>
            <a:r>
              <a:rPr lang="en-AU" dirty="0"/>
              <a:t>Describe how the behaviour of oxides (in terms of reacting with water) change across period 3.  (Hint: use words like acidic, basic and amphoteric in your description).</a:t>
            </a:r>
          </a:p>
        </p:txBody>
      </p:sp>
    </p:spTree>
    <p:extLst>
      <p:ext uri="{BB962C8B-B14F-4D97-AF65-F5344CB8AC3E}">
        <p14:creationId xmlns:p14="http://schemas.microsoft.com/office/powerpoint/2010/main" val="233680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a:xfrm>
            <a:off x="81993" y="1892352"/>
            <a:ext cx="9108306" cy="4761781"/>
          </a:xfrm>
        </p:spPr>
        <p:txBody>
          <a:bodyPr>
            <a:normAutofit/>
          </a:bodyPr>
          <a:lstStyle/>
          <a:p>
            <a:r>
              <a:rPr lang="en-US" dirty="0"/>
              <a:t>Choose one periodic table group to research, answering the following:</a:t>
            </a:r>
          </a:p>
          <a:p>
            <a:pPr marL="457200" indent="-457200">
              <a:buFont typeface="+mj-lt"/>
              <a:buAutoNum type="arabicPeriod"/>
            </a:pPr>
            <a:r>
              <a:rPr lang="en-US" dirty="0"/>
              <a:t>List the atoms in your group</a:t>
            </a:r>
          </a:p>
          <a:p>
            <a:pPr marL="457200" indent="-457200">
              <a:buFont typeface="+mj-lt"/>
              <a:buAutoNum type="arabicPeriod"/>
            </a:pPr>
            <a:r>
              <a:rPr lang="en-US" dirty="0"/>
              <a:t>Identify the electron sub-level filled by this group</a:t>
            </a:r>
          </a:p>
          <a:p>
            <a:pPr marL="457200" indent="-457200">
              <a:buFont typeface="+mj-lt"/>
              <a:buAutoNum type="arabicPeriod"/>
            </a:pPr>
            <a:r>
              <a:rPr lang="en-US" dirty="0"/>
              <a:t>Explain their chemical and physical properties</a:t>
            </a:r>
          </a:p>
          <a:p>
            <a:pPr marL="630936" lvl="1" indent="-457200">
              <a:buFont typeface="+mj-lt"/>
              <a:buAutoNum type="alphaLcPeriod"/>
            </a:pPr>
            <a:r>
              <a:rPr lang="en-US" dirty="0"/>
              <a:t>Compare and explain Metallic and non-metallic </a:t>
            </a:r>
            <a:r>
              <a:rPr lang="en-US" dirty="0" err="1"/>
              <a:t>behaviours</a:t>
            </a:r>
            <a:r>
              <a:rPr lang="en-US" dirty="0"/>
              <a:t> within that group (Hint: are some metals? Are all metals? Are some hard to classify? </a:t>
            </a:r>
          </a:p>
          <a:p>
            <a:pPr marL="630936" lvl="1" indent="-457200">
              <a:buFont typeface="+mj-lt"/>
              <a:buAutoNum type="alphaLcPeriod"/>
            </a:pPr>
            <a:r>
              <a:rPr lang="en-US" dirty="0"/>
              <a:t>Comment on the reactivity of the group (</a:t>
            </a:r>
            <a:r>
              <a:rPr lang="en-US" dirty="0" err="1"/>
              <a:t>esp</a:t>
            </a:r>
            <a:r>
              <a:rPr lang="en-US" dirty="0"/>
              <a:t> alkali metals and halogens)</a:t>
            </a:r>
          </a:p>
          <a:p>
            <a:pPr marL="0" indent="0">
              <a:buNone/>
            </a:pPr>
            <a:endParaRPr lang="en-US" dirty="0"/>
          </a:p>
          <a:p>
            <a:pPr marL="0" indent="0">
              <a:buNone/>
            </a:pPr>
            <a:r>
              <a:rPr lang="en-US" dirty="0"/>
              <a:t>You can complete this in the collaborative space on OneNote, so all members of the group are working at the same time</a:t>
            </a:r>
          </a:p>
          <a:p>
            <a:endParaRPr lang="en-US" dirty="0"/>
          </a:p>
        </p:txBody>
      </p:sp>
      <p:sp>
        <p:nvSpPr>
          <p:cNvPr id="5" name="Cloud Callout 4"/>
          <p:cNvSpPr/>
          <p:nvPr/>
        </p:nvSpPr>
        <p:spPr>
          <a:xfrm>
            <a:off x="8072796" y="-124524"/>
            <a:ext cx="4347713" cy="3106890"/>
          </a:xfrm>
          <a:prstGeom prst="cloudCallout">
            <a:avLst>
              <a:gd name="adj1" fmla="val -53770"/>
              <a:gd name="adj2" fmla="val 55836"/>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24887" y="625175"/>
            <a:ext cx="3485071"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solidFill>
                  <a:schemeClr val="tx1"/>
                </a:solidFill>
                <a:hlinkClick r:id="rId2"/>
              </a:rPr>
              <a:t>http://www.learner.org/interactives/periodic/groups.html</a:t>
            </a:r>
            <a:endParaRPr lang="en-US" sz="2400" dirty="0">
              <a:solidFill>
                <a:schemeClr val="tx1"/>
              </a:solidFill>
            </a:endParaRPr>
          </a:p>
          <a:p>
            <a:r>
              <a:rPr lang="en-US" dirty="0"/>
              <a:t> </a:t>
            </a:r>
            <a:r>
              <a:rPr lang="en-US" dirty="0">
                <a:solidFill>
                  <a:schemeClr val="tx1"/>
                </a:solidFill>
              </a:rPr>
              <a:t>An interactive Periodic Table that might help…</a:t>
            </a:r>
            <a:endParaRPr lang="en-US" dirty="0"/>
          </a:p>
        </p:txBody>
      </p:sp>
    </p:spTree>
    <p:extLst>
      <p:ext uri="{BB962C8B-B14F-4D97-AF65-F5344CB8AC3E}">
        <p14:creationId xmlns:p14="http://schemas.microsoft.com/office/powerpoint/2010/main" val="140667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3B9B-146C-4965-A5F9-30FDCC85668A}"/>
              </a:ext>
            </a:extLst>
          </p:cNvPr>
          <p:cNvSpPr>
            <a:spLocks noGrp="1"/>
          </p:cNvSpPr>
          <p:nvPr>
            <p:ph type="title"/>
          </p:nvPr>
        </p:nvSpPr>
        <p:spPr/>
        <p:txBody>
          <a:bodyPr/>
          <a:lstStyle/>
          <a:p>
            <a:r>
              <a:rPr lang="en-AU" dirty="0"/>
              <a:t>Vocab List </a:t>
            </a:r>
          </a:p>
        </p:txBody>
      </p:sp>
      <p:sp>
        <p:nvSpPr>
          <p:cNvPr id="3" name="Content Placeholder 2">
            <a:extLst>
              <a:ext uri="{FF2B5EF4-FFF2-40B4-BE49-F238E27FC236}">
                <a16:creationId xmlns:a16="http://schemas.microsoft.com/office/drawing/2014/main" id="{41297517-2674-4695-98F8-6EF3AD18E25D}"/>
              </a:ext>
            </a:extLst>
          </p:cNvPr>
          <p:cNvSpPr>
            <a:spLocks noGrp="1"/>
          </p:cNvSpPr>
          <p:nvPr>
            <p:ph sz="half" idx="1"/>
          </p:nvPr>
        </p:nvSpPr>
        <p:spPr/>
        <p:txBody>
          <a:bodyPr/>
          <a:lstStyle/>
          <a:p>
            <a:r>
              <a:rPr lang="en-AU" b="1" dirty="0"/>
              <a:t>Noble gas</a:t>
            </a:r>
          </a:p>
          <a:p>
            <a:r>
              <a:rPr lang="en-AU" b="1" dirty="0"/>
              <a:t>Halogens</a:t>
            </a:r>
          </a:p>
          <a:p>
            <a:r>
              <a:rPr lang="en-AU" b="1" dirty="0"/>
              <a:t>Alkali metal</a:t>
            </a:r>
          </a:p>
          <a:p>
            <a:r>
              <a:rPr lang="en-AU" b="1" dirty="0"/>
              <a:t>Element</a:t>
            </a:r>
          </a:p>
          <a:p>
            <a:r>
              <a:rPr lang="en-AU" b="1" dirty="0"/>
              <a:t>Transition Metal</a:t>
            </a:r>
          </a:p>
          <a:p>
            <a:r>
              <a:rPr lang="en-AU" b="1" dirty="0"/>
              <a:t>Reactivity</a:t>
            </a:r>
          </a:p>
          <a:p>
            <a:r>
              <a:rPr lang="en-AU" b="1" dirty="0"/>
              <a:t>Metallic</a:t>
            </a:r>
          </a:p>
          <a:p>
            <a:r>
              <a:rPr lang="en-AU" b="1" dirty="0"/>
              <a:t>Non-metallic</a:t>
            </a:r>
          </a:p>
          <a:p>
            <a:endParaRPr lang="en-AU" dirty="0"/>
          </a:p>
        </p:txBody>
      </p:sp>
      <p:sp>
        <p:nvSpPr>
          <p:cNvPr id="4" name="Content Placeholder 3">
            <a:extLst>
              <a:ext uri="{FF2B5EF4-FFF2-40B4-BE49-F238E27FC236}">
                <a16:creationId xmlns:a16="http://schemas.microsoft.com/office/drawing/2014/main" id="{D521A956-D53E-4C88-949A-B97E1F5C4D72}"/>
              </a:ext>
            </a:extLst>
          </p:cNvPr>
          <p:cNvSpPr>
            <a:spLocks noGrp="1"/>
          </p:cNvSpPr>
          <p:nvPr>
            <p:ph sz="half" idx="2"/>
          </p:nvPr>
        </p:nvSpPr>
        <p:spPr/>
        <p:txBody>
          <a:bodyPr/>
          <a:lstStyle/>
          <a:p>
            <a:r>
              <a:rPr lang="en-AU" b="1" dirty="0"/>
              <a:t>Group </a:t>
            </a:r>
          </a:p>
          <a:p>
            <a:r>
              <a:rPr lang="en-AU" b="1" dirty="0"/>
              <a:t>Period</a:t>
            </a:r>
          </a:p>
          <a:p>
            <a:r>
              <a:rPr lang="en-AU" b="1" dirty="0"/>
              <a:t>Atomic Radii</a:t>
            </a:r>
          </a:p>
          <a:p>
            <a:r>
              <a:rPr lang="en-AU" b="1" dirty="0"/>
              <a:t>Ionisation</a:t>
            </a:r>
          </a:p>
          <a:p>
            <a:r>
              <a:rPr lang="en-AU" b="1" dirty="0"/>
              <a:t>Valency</a:t>
            </a:r>
          </a:p>
          <a:p>
            <a:r>
              <a:rPr lang="en-AU" b="1" dirty="0"/>
              <a:t>Electronegativity</a:t>
            </a:r>
          </a:p>
          <a:p>
            <a:endParaRPr lang="en-AU" b="1" dirty="0"/>
          </a:p>
          <a:p>
            <a:endParaRPr lang="en-AU" b="1" dirty="0"/>
          </a:p>
        </p:txBody>
      </p:sp>
    </p:spTree>
    <p:extLst>
      <p:ext uri="{BB962C8B-B14F-4D97-AF65-F5344CB8AC3E}">
        <p14:creationId xmlns:p14="http://schemas.microsoft.com/office/powerpoint/2010/main" val="296007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goal</a:t>
            </a:r>
          </a:p>
        </p:txBody>
      </p:sp>
      <p:sp>
        <p:nvSpPr>
          <p:cNvPr id="3" name="Content Placeholder 2"/>
          <p:cNvSpPr>
            <a:spLocks noGrp="1"/>
          </p:cNvSpPr>
          <p:nvPr>
            <p:ph idx="1"/>
          </p:nvPr>
        </p:nvSpPr>
        <p:spPr>
          <a:xfrm>
            <a:off x="1024128" y="1828800"/>
            <a:ext cx="9720073" cy="5029199"/>
          </a:xfrm>
        </p:spPr>
        <p:txBody>
          <a:bodyPr vert="horz" lIns="45720" tIns="45720" rIns="45720" bIns="45720" rtlCol="0" anchor="t">
            <a:normAutofit fontScale="92500"/>
          </a:bodyPr>
          <a:lstStyle/>
          <a:p>
            <a:pPr>
              <a:buFont typeface="Arial" panose="020B0604020202020204" pitchFamily="34" charset="0"/>
              <a:buChar char="•"/>
            </a:pPr>
            <a:r>
              <a:rPr lang="en-AU" dirty="0"/>
              <a:t>State that elements are represented by symbols. </a:t>
            </a:r>
          </a:p>
          <a:p>
            <a:pPr>
              <a:buFont typeface="Arial" panose="020B0604020202020204" pitchFamily="34" charset="0"/>
              <a:buChar char="•"/>
            </a:pPr>
            <a:r>
              <a:rPr lang="en-AU" dirty="0"/>
              <a:t>Identify that the structure of the periodic table based on increasing atomic number. </a:t>
            </a:r>
          </a:p>
          <a:p>
            <a:pPr>
              <a:buFont typeface="Arial" panose="020B0604020202020204" pitchFamily="34" charset="0"/>
              <a:buChar char="•"/>
            </a:pPr>
            <a:r>
              <a:rPr lang="en-AU" dirty="0"/>
              <a:t>Identify that the periodic table is arranged into four blocks associated with the four sub-levels — s, p, d and f. </a:t>
            </a:r>
          </a:p>
          <a:p>
            <a:pPr>
              <a:buFont typeface="Arial" panose="020B0604020202020204" pitchFamily="34" charset="0"/>
              <a:buChar char="•"/>
            </a:pPr>
            <a:r>
              <a:rPr lang="en-AU" dirty="0"/>
              <a:t>Describe the relationship between the structure of the periodic table and the electronic configuration of atoms. </a:t>
            </a:r>
          </a:p>
          <a:p>
            <a:pPr>
              <a:buFont typeface="Arial" panose="020B0604020202020204" pitchFamily="34" charset="0"/>
              <a:buChar char="•"/>
            </a:pPr>
            <a:r>
              <a:rPr lang="en-AU" dirty="0"/>
              <a:t>Explain that elements of the periodic table show trends in chemical and physical properties across periods and down groups as exemplified by groups 1, 2, 13–18 and period 3.</a:t>
            </a:r>
          </a:p>
          <a:p>
            <a:pPr>
              <a:buFont typeface="Arial" panose="020B0604020202020204" pitchFamily="34" charset="0"/>
              <a:buChar char="•"/>
            </a:pPr>
            <a:r>
              <a:rPr lang="en-AU" dirty="0"/>
              <a:t>Compare the metallic and non-metallic behaviours of elements, including group trends and the reactivity for the alkali metals (Li–Cs) and the halogens (F–I). </a:t>
            </a:r>
          </a:p>
          <a:p>
            <a:pPr>
              <a:buFont typeface="Arial" panose="020B0604020202020204" pitchFamily="34" charset="0"/>
              <a:buChar char="•"/>
            </a:pPr>
            <a:r>
              <a:rPr lang="en-AU" dirty="0"/>
              <a:t>Identify that oxides change from basic through amphoteric to acidic across period 3. </a:t>
            </a:r>
          </a:p>
          <a:p>
            <a:pPr>
              <a:buFont typeface="Arial" panose="020B0604020202020204" pitchFamily="34" charset="0"/>
              <a:buChar char="•"/>
            </a:pPr>
            <a:r>
              <a:rPr lang="en-AU" dirty="0"/>
              <a:t>Analyse data for atomic radii, </a:t>
            </a:r>
            <a:r>
              <a:rPr lang="en-AU" dirty="0" err="1"/>
              <a:t>valencies</a:t>
            </a:r>
            <a:r>
              <a:rPr lang="en-AU" dirty="0"/>
              <a:t>, ionic radii, 1st ionisation energy and electronegativities to determine periodic trends, patterns and relationships. </a:t>
            </a:r>
          </a:p>
        </p:txBody>
      </p:sp>
    </p:spTree>
    <p:extLst>
      <p:ext uri="{BB962C8B-B14F-4D97-AF65-F5344CB8AC3E}">
        <p14:creationId xmlns:p14="http://schemas.microsoft.com/office/powerpoint/2010/main" val="198243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the periodic table</a:t>
            </a:r>
          </a:p>
        </p:txBody>
      </p:sp>
      <p:pic>
        <p:nvPicPr>
          <p:cNvPr id="6" name="fPnwBITSmgU"/>
          <p:cNvPicPr>
            <a:picLocks noGrp="1" noRot="1" noChangeAspect="1"/>
          </p:cNvPicPr>
          <p:nvPr>
            <p:ph idx="1"/>
            <a:videoFile r:link="rId1"/>
          </p:nvPr>
        </p:nvPicPr>
        <p:blipFill>
          <a:blip r:embed="rId4"/>
          <a:stretch>
            <a:fillRect/>
          </a:stretch>
        </p:blipFill>
        <p:spPr>
          <a:xfrm>
            <a:off x="2235889" y="1941812"/>
            <a:ext cx="8172462" cy="4597010"/>
          </a:xfrm>
          <a:prstGeom prst="rect">
            <a:avLst/>
          </a:prstGeom>
        </p:spPr>
      </p:pic>
    </p:spTree>
    <p:extLst>
      <p:ext uri="{BB962C8B-B14F-4D97-AF65-F5344CB8AC3E}">
        <p14:creationId xmlns:p14="http://schemas.microsoft.com/office/powerpoint/2010/main" val="125452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a:t>
            </a:r>
            <a:r>
              <a:rPr lang="en-US" dirty="0" err="1"/>
              <a:t>organisation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31125" y="2285999"/>
            <a:ext cx="6537624" cy="3726445"/>
          </a:xfrm>
        </p:spPr>
      </p:pic>
      <p:sp>
        <p:nvSpPr>
          <p:cNvPr id="5" name="Content Placeholder 4"/>
          <p:cNvSpPr>
            <a:spLocks noGrp="1"/>
          </p:cNvSpPr>
          <p:nvPr>
            <p:ph sz="half" idx="2"/>
          </p:nvPr>
        </p:nvSpPr>
        <p:spPr>
          <a:xfrm>
            <a:off x="1024128" y="2058953"/>
            <a:ext cx="3634136" cy="4023360"/>
          </a:xfrm>
        </p:spPr>
        <p:txBody>
          <a:bodyPr>
            <a:normAutofit lnSpcReduction="10000"/>
          </a:bodyPr>
          <a:lstStyle/>
          <a:p>
            <a:r>
              <a:rPr lang="en-US" dirty="0" err="1"/>
              <a:t>Organised</a:t>
            </a:r>
            <a:r>
              <a:rPr lang="en-US" dirty="0"/>
              <a:t> into:</a:t>
            </a:r>
          </a:p>
          <a:p>
            <a:r>
              <a:rPr lang="en-US" dirty="0"/>
              <a:t>7 Periods:</a:t>
            </a:r>
          </a:p>
          <a:p>
            <a:pPr lvl="1"/>
            <a:r>
              <a:rPr lang="en-US" dirty="0"/>
              <a:t>Rows.  A new period begins when a new principal energy level begins filling with electrons. </a:t>
            </a:r>
          </a:p>
          <a:p>
            <a:pPr lvl="1"/>
            <a:endParaRPr lang="en-US" dirty="0"/>
          </a:p>
          <a:p>
            <a:pPr marL="128016" lvl="1" indent="0">
              <a:buNone/>
            </a:pPr>
            <a:r>
              <a:rPr lang="en-US" sz="2200" dirty="0"/>
              <a:t>18 Groups:</a:t>
            </a:r>
          </a:p>
          <a:p>
            <a:pPr lvl="1"/>
            <a:r>
              <a:rPr lang="en-US" dirty="0"/>
              <a:t>Columns based on the organization of outer shell electrons</a:t>
            </a:r>
          </a:p>
          <a:p>
            <a:pPr lvl="1"/>
            <a:endParaRPr lang="en-US" dirty="0"/>
          </a:p>
          <a:p>
            <a:pPr lvl="1"/>
            <a:r>
              <a:rPr lang="en-US" dirty="0"/>
              <a:t>Based on increasing atomic number.  Also listed is each element’s symbol, name and atomic mass.</a:t>
            </a:r>
          </a:p>
        </p:txBody>
      </p:sp>
    </p:spTree>
    <p:extLst>
      <p:ext uri="{BB962C8B-B14F-4D97-AF65-F5344CB8AC3E}">
        <p14:creationId xmlns:p14="http://schemas.microsoft.com/office/powerpoint/2010/main" val="9440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a:t>
            </a:r>
          </a:p>
        </p:txBody>
      </p:sp>
      <p:sp>
        <p:nvSpPr>
          <p:cNvPr id="3" name="Content Placeholder 2"/>
          <p:cNvSpPr>
            <a:spLocks noGrp="1"/>
          </p:cNvSpPr>
          <p:nvPr>
            <p:ph idx="1"/>
          </p:nvPr>
        </p:nvSpPr>
        <p:spPr/>
        <p:txBody>
          <a:bodyPr>
            <a:normAutofit fontScale="85000" lnSpcReduction="20000"/>
          </a:bodyPr>
          <a:lstStyle/>
          <a:p>
            <a:pPr marL="449263" indent="-447675">
              <a:buFont typeface="Arial" panose="020B0604020202020204" pitchFamily="34" charset="0"/>
              <a:buChar char="•"/>
            </a:pPr>
            <a:r>
              <a:rPr lang="en-US" dirty="0"/>
              <a:t>Includes:</a:t>
            </a:r>
          </a:p>
          <a:p>
            <a:pPr marL="449263" indent="-447675">
              <a:buFont typeface="Arial" panose="020B0604020202020204" pitchFamily="34" charset="0"/>
              <a:buChar char="•"/>
            </a:pPr>
            <a:r>
              <a:rPr lang="en-US" dirty="0"/>
              <a:t>Metals – Groups 1, 2 and 3-12</a:t>
            </a:r>
          </a:p>
          <a:p>
            <a:pPr marL="622999" lvl="1" indent="-447675">
              <a:buFont typeface="Arial" panose="020B0604020202020204" pitchFamily="34" charset="0"/>
              <a:buChar char="•"/>
            </a:pPr>
            <a:r>
              <a:rPr lang="en-US" dirty="0"/>
              <a:t>Alkali Metals</a:t>
            </a:r>
          </a:p>
          <a:p>
            <a:pPr marL="622999" lvl="1" indent="-447675">
              <a:buFont typeface="Arial" panose="020B0604020202020204" pitchFamily="34" charset="0"/>
              <a:buChar char="•"/>
            </a:pPr>
            <a:r>
              <a:rPr lang="en-US" dirty="0"/>
              <a:t>Alkali Earth Metals</a:t>
            </a:r>
          </a:p>
          <a:p>
            <a:pPr marL="622999" lvl="1" indent="-447675">
              <a:buFont typeface="Arial" panose="020B0604020202020204" pitchFamily="34" charset="0"/>
              <a:buChar char="•"/>
            </a:pPr>
            <a:r>
              <a:rPr lang="en-US" dirty="0">
                <a:solidFill>
                  <a:srgbClr val="FF0000"/>
                </a:solidFill>
              </a:rPr>
              <a:t>Transition Metals</a:t>
            </a:r>
          </a:p>
          <a:p>
            <a:pPr marL="449263" indent="-447675">
              <a:buFont typeface="Arial" panose="020B0604020202020204" pitchFamily="34" charset="0"/>
              <a:buChar char="•"/>
            </a:pPr>
            <a:r>
              <a:rPr lang="en-US" dirty="0"/>
              <a:t>Non Metals – Groups 17, 18</a:t>
            </a:r>
          </a:p>
          <a:p>
            <a:pPr marL="622999" lvl="1" indent="-447675">
              <a:buFont typeface="Arial" panose="020B0604020202020204" pitchFamily="34" charset="0"/>
              <a:buChar char="•"/>
            </a:pPr>
            <a:r>
              <a:rPr lang="en-US" dirty="0"/>
              <a:t>Halogens</a:t>
            </a:r>
          </a:p>
          <a:p>
            <a:pPr marL="622999" lvl="1" indent="-447675">
              <a:buFont typeface="Arial" panose="020B0604020202020204" pitchFamily="34" charset="0"/>
              <a:buChar char="•"/>
            </a:pPr>
            <a:r>
              <a:rPr lang="en-US" dirty="0"/>
              <a:t>Noble Gases</a:t>
            </a:r>
          </a:p>
          <a:p>
            <a:pPr marL="449263" indent="-447675">
              <a:buFont typeface="Arial" panose="020B0604020202020204" pitchFamily="34" charset="0"/>
              <a:buChar char="•"/>
            </a:pPr>
            <a:r>
              <a:rPr lang="en-US" dirty="0"/>
              <a:t>Others – Groups 13-16</a:t>
            </a:r>
          </a:p>
          <a:p>
            <a:pPr marL="622999" lvl="1" indent="-447675">
              <a:buFont typeface="Arial" panose="020B0604020202020204" pitchFamily="34" charset="0"/>
              <a:buChar char="•"/>
            </a:pPr>
            <a:r>
              <a:rPr lang="en-US" dirty="0"/>
              <a:t>Some are metals, some are not, some are Metalloids (have some characteristics of a metal) </a:t>
            </a:r>
          </a:p>
          <a:p>
            <a:pPr marL="622999" lvl="1" indent="-447675">
              <a:buFont typeface="Arial" panose="020B0604020202020204" pitchFamily="34" charset="0"/>
              <a:buChar char="•"/>
            </a:pPr>
            <a:r>
              <a:rPr lang="en-US" dirty="0"/>
              <a:t>Boron Group</a:t>
            </a:r>
          </a:p>
          <a:p>
            <a:pPr marL="622999" lvl="1" indent="-447675">
              <a:buFont typeface="Arial" panose="020B0604020202020204" pitchFamily="34" charset="0"/>
              <a:buChar char="•"/>
            </a:pPr>
            <a:r>
              <a:rPr lang="en-US" dirty="0"/>
              <a:t>Carbon Group</a:t>
            </a:r>
          </a:p>
          <a:p>
            <a:pPr marL="622999" lvl="1" indent="-447675">
              <a:buFont typeface="Arial" panose="020B0604020202020204" pitchFamily="34" charset="0"/>
              <a:buChar char="•"/>
            </a:pPr>
            <a:r>
              <a:rPr lang="en-US" dirty="0"/>
              <a:t>Nitrogen Group</a:t>
            </a:r>
          </a:p>
          <a:p>
            <a:pPr marL="622999" lvl="1" indent="-447675">
              <a:buFont typeface="Arial" panose="020B0604020202020204" pitchFamily="34" charset="0"/>
              <a:buChar char="•"/>
            </a:pPr>
            <a:r>
              <a:rPr lang="en-US" dirty="0"/>
              <a:t>Oxygen Group</a:t>
            </a:r>
          </a:p>
        </p:txBody>
      </p:sp>
    </p:spTree>
    <p:extLst>
      <p:ext uri="{BB962C8B-B14F-4D97-AF65-F5344CB8AC3E}">
        <p14:creationId xmlns:p14="http://schemas.microsoft.com/office/powerpoint/2010/main" val="68912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solidFill>
                  <a:schemeClr val="bg1"/>
                </a:solidFill>
              </a:rPr>
              <a:t>Layout of the Periodic Table</a:t>
            </a:r>
          </a:p>
        </p:txBody>
      </p:sp>
      <p:grpSp>
        <p:nvGrpSpPr>
          <p:cNvPr id="3" name="Group 2">
            <a:extLst>
              <a:ext uri="{FF2B5EF4-FFF2-40B4-BE49-F238E27FC236}">
                <a16:creationId xmlns:a16="http://schemas.microsoft.com/office/drawing/2014/main" id="{1F1ACF38-00E9-4AB1-AB18-145F4B1EE091}"/>
              </a:ext>
            </a:extLst>
          </p:cNvPr>
          <p:cNvGrpSpPr/>
          <p:nvPr/>
        </p:nvGrpSpPr>
        <p:grpSpPr>
          <a:xfrm>
            <a:off x="136523" y="1959335"/>
            <a:ext cx="8972550" cy="4686300"/>
            <a:chOff x="1585913" y="1984375"/>
            <a:chExt cx="8972550" cy="4686300"/>
          </a:xfrm>
        </p:grpSpPr>
        <p:grpSp>
          <p:nvGrpSpPr>
            <p:cNvPr id="27" name="Group 4"/>
            <p:cNvGrpSpPr>
              <a:grpSpLocks/>
            </p:cNvGrpSpPr>
            <p:nvPr/>
          </p:nvGrpSpPr>
          <p:grpSpPr bwMode="auto">
            <a:xfrm>
              <a:off x="1585913" y="1984375"/>
              <a:ext cx="8972550" cy="4686300"/>
              <a:chOff x="39" y="1250"/>
              <a:chExt cx="5652" cy="2952"/>
            </a:xfrm>
          </p:grpSpPr>
          <p:sp>
            <p:nvSpPr>
              <p:cNvPr id="28" name="Rectangle 5"/>
              <p:cNvSpPr>
                <a:spLocks noChangeArrowheads="1"/>
              </p:cNvSpPr>
              <p:nvPr/>
            </p:nvSpPr>
            <p:spPr bwMode="auto">
              <a:xfrm>
                <a:off x="787" y="3626"/>
                <a:ext cx="2102" cy="351"/>
              </a:xfrm>
              <a:prstGeom prst="rect">
                <a:avLst/>
              </a:prstGeom>
              <a:solidFill>
                <a:srgbClr val="FFC5C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29" name="Rectangle 6"/>
              <p:cNvSpPr>
                <a:spLocks noChangeArrowheads="1"/>
              </p:cNvSpPr>
              <p:nvPr/>
            </p:nvSpPr>
            <p:spPr bwMode="auto">
              <a:xfrm>
                <a:off x="783" y="2547"/>
                <a:ext cx="3021" cy="1075"/>
              </a:xfrm>
              <a:prstGeom prst="rect">
                <a:avLst/>
              </a:prstGeom>
              <a:solidFill>
                <a:srgbClr val="FFC5C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0" name="Rectangle 7"/>
              <p:cNvSpPr>
                <a:spLocks noChangeArrowheads="1"/>
              </p:cNvSpPr>
              <p:nvPr/>
            </p:nvSpPr>
            <p:spPr bwMode="auto">
              <a:xfrm>
                <a:off x="5321" y="1457"/>
                <a:ext cx="317" cy="2165"/>
              </a:xfrm>
              <a:prstGeom prst="rect">
                <a:avLst/>
              </a:prstGeom>
              <a:solidFill>
                <a:srgbClr val="F6BF6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1" name="Rectangle 8"/>
              <p:cNvSpPr>
                <a:spLocks noChangeArrowheads="1"/>
              </p:cNvSpPr>
              <p:nvPr/>
            </p:nvSpPr>
            <p:spPr bwMode="auto">
              <a:xfrm>
                <a:off x="3818" y="1816"/>
                <a:ext cx="1503" cy="1820"/>
              </a:xfrm>
              <a:prstGeom prst="rect">
                <a:avLst/>
              </a:prstGeom>
              <a:solidFill>
                <a:srgbClr val="FDE3B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2" name="Rectangle 9"/>
              <p:cNvSpPr>
                <a:spLocks noChangeArrowheads="1"/>
              </p:cNvSpPr>
              <p:nvPr/>
            </p:nvSpPr>
            <p:spPr bwMode="auto">
              <a:xfrm>
                <a:off x="470" y="1820"/>
                <a:ext cx="309" cy="2157"/>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3" name="Rectangle 10"/>
              <p:cNvSpPr>
                <a:spLocks noChangeArrowheads="1"/>
              </p:cNvSpPr>
              <p:nvPr/>
            </p:nvSpPr>
            <p:spPr bwMode="auto">
              <a:xfrm>
                <a:off x="176" y="1457"/>
                <a:ext cx="290" cy="2524"/>
              </a:xfrm>
              <a:prstGeom prst="rect">
                <a:avLst/>
              </a:prstGeom>
              <a:solidFill>
                <a:srgbClr val="FCFEB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4" name="Rectangle 11"/>
              <p:cNvSpPr>
                <a:spLocks noChangeArrowheads="1"/>
              </p:cNvSpPr>
              <p:nvPr/>
            </p:nvSpPr>
            <p:spPr bwMode="auto">
              <a:xfrm>
                <a:off x="3822" y="2178"/>
                <a:ext cx="281" cy="1440"/>
              </a:xfrm>
              <a:prstGeom prst="rect">
                <a:avLst/>
              </a:prstGeom>
              <a:solidFill>
                <a:srgbClr val="FCD1C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5" name="Rectangle 12"/>
              <p:cNvSpPr>
                <a:spLocks noChangeArrowheads="1"/>
              </p:cNvSpPr>
              <p:nvPr/>
            </p:nvSpPr>
            <p:spPr bwMode="auto">
              <a:xfrm>
                <a:off x="4111" y="2537"/>
                <a:ext cx="309" cy="1081"/>
              </a:xfrm>
              <a:prstGeom prst="rect">
                <a:avLst/>
              </a:prstGeom>
              <a:solidFill>
                <a:srgbClr val="FCD1C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6" name="Rectangle 13"/>
              <p:cNvSpPr>
                <a:spLocks noChangeArrowheads="1"/>
              </p:cNvSpPr>
              <p:nvPr/>
            </p:nvSpPr>
            <p:spPr bwMode="auto">
              <a:xfrm>
                <a:off x="4428" y="2895"/>
                <a:ext cx="282" cy="723"/>
              </a:xfrm>
              <a:prstGeom prst="rect">
                <a:avLst/>
              </a:prstGeom>
              <a:solidFill>
                <a:srgbClr val="FCD1C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sp>
            <p:nvSpPr>
              <p:cNvPr id="37" name="Rectangle 14"/>
              <p:cNvSpPr>
                <a:spLocks noChangeArrowheads="1"/>
              </p:cNvSpPr>
              <p:nvPr/>
            </p:nvSpPr>
            <p:spPr bwMode="auto">
              <a:xfrm>
                <a:off x="4718" y="3268"/>
                <a:ext cx="296" cy="350"/>
              </a:xfrm>
              <a:prstGeom prst="rect">
                <a:avLst/>
              </a:prstGeom>
              <a:solidFill>
                <a:srgbClr val="FCD1C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altLang="en-US" sz="2400" b="0" i="0" u="none" strike="noStrike" kern="1200" cap="none" spc="0" normalizeH="0" baseline="0" noProof="0">
                  <a:ln>
                    <a:noFill/>
                  </a:ln>
                  <a:solidFill>
                    <a:prstClr val="white"/>
                  </a:solidFill>
                  <a:effectLst/>
                  <a:uLnTx/>
                  <a:uFillTx/>
                  <a:latin typeface="Book Antiqua" panose="02040602050305030304" pitchFamily="18" charset="0"/>
                  <a:ea typeface="+mn-ea"/>
                  <a:cs typeface="+mn-cs"/>
                </a:endParaRPr>
              </a:p>
            </p:txBody>
          </p:sp>
          <p:grpSp>
            <p:nvGrpSpPr>
              <p:cNvPr id="38" name="Group 15"/>
              <p:cNvGrpSpPr>
                <a:grpSpLocks/>
              </p:cNvGrpSpPr>
              <p:nvPr/>
            </p:nvGrpSpPr>
            <p:grpSpPr bwMode="auto">
              <a:xfrm>
                <a:off x="39" y="1250"/>
                <a:ext cx="5652" cy="2952"/>
                <a:chOff x="39" y="1250"/>
                <a:chExt cx="5652" cy="2952"/>
              </a:xfrm>
            </p:grpSpPr>
            <p:pic>
              <p:nvPicPr>
                <p:cNvPr id="39"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 y="1250"/>
                  <a:ext cx="5652" cy="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Line 17"/>
                <p:cNvSpPr>
                  <a:spLocks noChangeShapeType="1"/>
                </p:cNvSpPr>
                <p:nvPr/>
              </p:nvSpPr>
              <p:spPr bwMode="auto">
                <a:xfrm flipH="1">
                  <a:off x="180" y="3623"/>
                  <a:ext cx="54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Line 18"/>
                <p:cNvSpPr>
                  <a:spLocks noChangeShapeType="1"/>
                </p:cNvSpPr>
                <p:nvPr/>
              </p:nvSpPr>
              <p:spPr bwMode="auto">
                <a:xfrm>
                  <a:off x="3850" y="2175"/>
                  <a:ext cx="243" cy="0"/>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Line 19"/>
                <p:cNvSpPr>
                  <a:spLocks noChangeShapeType="1"/>
                </p:cNvSpPr>
                <p:nvPr/>
              </p:nvSpPr>
              <p:spPr bwMode="auto">
                <a:xfrm>
                  <a:off x="4153" y="2532"/>
                  <a:ext cx="242" cy="0"/>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Line 20"/>
                <p:cNvSpPr>
                  <a:spLocks noChangeShapeType="1"/>
                </p:cNvSpPr>
                <p:nvPr/>
              </p:nvSpPr>
              <p:spPr bwMode="auto">
                <a:xfrm>
                  <a:off x="4458" y="2892"/>
                  <a:ext cx="242" cy="0"/>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Line 21"/>
                <p:cNvSpPr>
                  <a:spLocks noChangeShapeType="1"/>
                </p:cNvSpPr>
                <p:nvPr/>
              </p:nvSpPr>
              <p:spPr bwMode="auto">
                <a:xfrm>
                  <a:off x="4747" y="3251"/>
                  <a:ext cx="243" cy="0"/>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Line 22"/>
                <p:cNvSpPr>
                  <a:spLocks noChangeShapeType="1"/>
                </p:cNvSpPr>
                <p:nvPr/>
              </p:nvSpPr>
              <p:spPr bwMode="auto">
                <a:xfrm>
                  <a:off x="5052" y="3621"/>
                  <a:ext cx="242" cy="0"/>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Line 23"/>
                <p:cNvSpPr>
                  <a:spLocks noChangeShapeType="1"/>
                </p:cNvSpPr>
                <p:nvPr/>
              </p:nvSpPr>
              <p:spPr bwMode="auto">
                <a:xfrm>
                  <a:off x="4103" y="2199"/>
                  <a:ext cx="0" cy="323"/>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Line 24"/>
                <p:cNvSpPr>
                  <a:spLocks noChangeShapeType="1"/>
                </p:cNvSpPr>
                <p:nvPr/>
              </p:nvSpPr>
              <p:spPr bwMode="auto">
                <a:xfrm>
                  <a:off x="4405" y="2556"/>
                  <a:ext cx="0" cy="325"/>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Line 25"/>
                <p:cNvSpPr>
                  <a:spLocks noChangeShapeType="1"/>
                </p:cNvSpPr>
                <p:nvPr/>
              </p:nvSpPr>
              <p:spPr bwMode="auto">
                <a:xfrm>
                  <a:off x="4723" y="2901"/>
                  <a:ext cx="0" cy="325"/>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Line 26"/>
                <p:cNvSpPr>
                  <a:spLocks noChangeShapeType="1"/>
                </p:cNvSpPr>
                <p:nvPr/>
              </p:nvSpPr>
              <p:spPr bwMode="auto">
                <a:xfrm>
                  <a:off x="5027" y="3274"/>
                  <a:ext cx="0" cy="323"/>
                </a:xfrm>
                <a:prstGeom prst="line">
                  <a:avLst/>
                </a:prstGeom>
                <a:noFill/>
                <a:ln w="76200">
                  <a:solidFill>
                    <a:srgbClr val="00DFC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0" name="Oval 27"/>
            <p:cNvSpPr>
              <a:spLocks noChangeArrowheads="1"/>
            </p:cNvSpPr>
            <p:nvPr/>
          </p:nvSpPr>
          <p:spPr bwMode="auto">
            <a:xfrm>
              <a:off x="1752600" y="2971800"/>
              <a:ext cx="6553200" cy="3276600"/>
            </a:xfrm>
            <a:prstGeom prst="ellipse">
              <a:avLst/>
            </a:prstGeom>
            <a:noFill/>
            <a:ln w="571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6000" b="1" i="0" u="none" strike="noStrike" kern="1200" cap="none" spc="0" normalizeH="0" baseline="0" noProof="0">
                  <a:ln>
                    <a:noFill/>
                  </a:ln>
                  <a:solidFill>
                    <a:srgbClr val="993300"/>
                  </a:solidFill>
                  <a:effectLst>
                    <a:outerShdw blurRad="38100" dist="38100" dir="2700000" algn="tl">
                      <a:srgbClr val="C0C0C0"/>
                    </a:outerShdw>
                  </a:effectLst>
                  <a:uLnTx/>
                  <a:uFillTx/>
                  <a:latin typeface="Times" panose="02020603050405020304" pitchFamily="18" charset="0"/>
                  <a:ea typeface="+mn-ea"/>
                  <a:cs typeface="+mn-cs"/>
                </a:rPr>
                <a:t>Metals</a:t>
              </a:r>
              <a:endParaRPr kumimoji="0" lang="en-US" altLang="en-US" sz="2000" b="0" i="0" u="none" strike="noStrike" kern="1200" cap="none" spc="0" normalizeH="0" baseline="0" noProof="0">
                <a:ln>
                  <a:noFill/>
                </a:ln>
                <a:solidFill>
                  <a:prstClr val="white"/>
                </a:solidFill>
                <a:effectLst/>
                <a:uLnTx/>
                <a:uFillTx/>
                <a:latin typeface="Times" panose="02020603050405020304" pitchFamily="18" charset="0"/>
                <a:ea typeface="+mn-ea"/>
                <a:cs typeface="+mn-cs"/>
              </a:endParaRPr>
            </a:p>
          </p:txBody>
        </p:sp>
        <p:sp>
          <p:nvSpPr>
            <p:cNvPr id="51" name="Oval 28"/>
            <p:cNvSpPr>
              <a:spLocks noChangeArrowheads="1"/>
            </p:cNvSpPr>
            <p:nvPr/>
          </p:nvSpPr>
          <p:spPr bwMode="auto">
            <a:xfrm>
              <a:off x="8382000" y="2895600"/>
              <a:ext cx="2057400" cy="2743200"/>
            </a:xfrm>
            <a:prstGeom prst="ellipse">
              <a:avLst/>
            </a:prstGeom>
            <a:noFill/>
            <a:ln w="57150">
              <a:solidFill>
                <a:srgbClr val="66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Calibri" panose="020F0502020204030204"/>
                  <a:ea typeface="+mn-ea"/>
                  <a:cs typeface="+mn-cs"/>
                </a:rPr>
                <a:t>Nonmetals</a:t>
              </a:r>
              <a:endParaRPr kumimoji="0" lang="en-US"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2" name="TextBox 51">
            <a:extLst>
              <a:ext uri="{FF2B5EF4-FFF2-40B4-BE49-F238E27FC236}">
                <a16:creationId xmlns:a16="http://schemas.microsoft.com/office/drawing/2014/main" id="{9F95F7D6-3EE2-447F-A811-AB7FDF36AA49}"/>
              </a:ext>
            </a:extLst>
          </p:cNvPr>
          <p:cNvSpPr txBox="1"/>
          <p:nvPr/>
        </p:nvSpPr>
        <p:spPr>
          <a:xfrm>
            <a:off x="9423398" y="1963895"/>
            <a:ext cx="2577027" cy="387798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1" i="0" u="sng" strike="noStrike" kern="1200" cap="none" spc="0" normalizeH="0" baseline="0" noProof="0" dirty="0">
                <a:ln>
                  <a:noFill/>
                </a:ln>
                <a:solidFill>
                  <a:prstClr val="black"/>
                </a:solidFill>
                <a:effectLst/>
                <a:uLnTx/>
                <a:uFillTx/>
                <a:latin typeface="Calibri" panose="020F0502020204030204"/>
                <a:ea typeface="+mn-ea"/>
                <a:cs typeface="+mn-cs"/>
              </a:rPr>
              <a:t>General Properties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4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Metals: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Good conductors of electricity and heat.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Shiny.</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High melting points.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Non-metals</a:t>
            </a: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Poor conductors of electricity and heat.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Dull.</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Low melting points.</a:t>
            </a:r>
          </a:p>
        </p:txBody>
      </p:sp>
    </p:spTree>
    <p:extLst>
      <p:ext uri="{BB962C8B-B14F-4D97-AF65-F5344CB8AC3E}">
        <p14:creationId xmlns:p14="http://schemas.microsoft.com/office/powerpoint/2010/main" val="280249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7743" y="18087"/>
            <a:ext cx="10131425" cy="1092804"/>
          </a:xfrm>
        </p:spPr>
        <p:txBody>
          <a:bodyPr/>
          <a:lstStyle/>
          <a:p>
            <a:pPr algn="ctr"/>
            <a:r>
              <a:rPr lang="en-AU" b="1" dirty="0">
                <a:solidFill>
                  <a:schemeClr val="bg1"/>
                </a:solidFill>
              </a:rPr>
              <a:t>More specifically….</a:t>
            </a:r>
          </a:p>
        </p:txBody>
      </p:sp>
      <p:pic>
        <p:nvPicPr>
          <p:cNvPr id="53" name="Picture 4">
            <a:extLst>
              <a:ext uri="{FF2B5EF4-FFF2-40B4-BE49-F238E27FC236}">
                <a16:creationId xmlns:a16="http://schemas.microsoft.com/office/drawing/2014/main" id="{C146A98E-0B75-4D41-A3CA-A277FC5411D3}"/>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1986" y="2334828"/>
            <a:ext cx="8888027" cy="418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D0F94E0C-E207-4B66-8910-3251C9F6B74C}"/>
              </a:ext>
            </a:extLst>
          </p:cNvPr>
          <p:cNvSpPr/>
          <p:nvPr/>
        </p:nvSpPr>
        <p:spPr>
          <a:xfrm>
            <a:off x="2281561" y="3045041"/>
            <a:ext cx="674703" cy="3160451"/>
          </a:xfrm>
          <a:prstGeom prst="rect">
            <a:avLst/>
          </a:prstGeom>
          <a:solidFill>
            <a:srgbClr val="94CE67">
              <a:alpha val="20000"/>
            </a:srgb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842CADDF-B3A8-486A-9472-1A8A3FBBD8FF}"/>
              </a:ext>
            </a:extLst>
          </p:cNvPr>
          <p:cNvSpPr/>
          <p:nvPr/>
        </p:nvSpPr>
        <p:spPr>
          <a:xfrm>
            <a:off x="1821402" y="2496105"/>
            <a:ext cx="674703" cy="3789285"/>
          </a:xfrm>
          <a:prstGeom prst="rect">
            <a:avLst/>
          </a:prstGeom>
          <a:solidFill>
            <a:schemeClr val="accent6">
              <a:lumMod val="40000"/>
              <a:lumOff val="60000"/>
              <a:alpha val="2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E62D073-06F1-4965-BC22-FE73533BF340}"/>
              </a:ext>
            </a:extLst>
          </p:cNvPr>
          <p:cNvSpPr txBox="1"/>
          <p:nvPr/>
        </p:nvSpPr>
        <p:spPr>
          <a:xfrm>
            <a:off x="550416" y="1110891"/>
            <a:ext cx="269881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F98C61">
                    <a:lumMod val="75000"/>
                  </a:srgbClr>
                </a:solidFill>
                <a:effectLst/>
                <a:uLnTx/>
                <a:uFillTx/>
                <a:latin typeface="Calibri" panose="020F0502020204030204"/>
                <a:ea typeface="+mn-ea"/>
                <a:cs typeface="+mn-cs"/>
              </a:rPr>
              <a:t>Alkali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F98C61">
                    <a:lumMod val="75000"/>
                  </a:srgbClr>
                </a:solidFill>
                <a:effectLst/>
                <a:uLnTx/>
                <a:uFillTx/>
                <a:latin typeface="Calibri" panose="020F0502020204030204"/>
                <a:ea typeface="+mn-ea"/>
                <a:cs typeface="+mn-cs"/>
              </a:rPr>
              <a:t>Very reactive.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F98C61">
                    <a:lumMod val="75000"/>
                  </a:srgbClr>
                </a:solidFill>
                <a:effectLst/>
                <a:uLnTx/>
                <a:uFillTx/>
                <a:latin typeface="Calibri" panose="020F0502020204030204"/>
                <a:ea typeface="+mn-ea"/>
                <a:cs typeface="+mn-cs"/>
              </a:rPr>
              <a:t>Soft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F98C61">
                    <a:lumMod val="75000"/>
                  </a:srgbClr>
                </a:solidFill>
                <a:effectLst/>
                <a:uLnTx/>
                <a:uFillTx/>
                <a:latin typeface="Calibri" panose="020F0502020204030204"/>
                <a:ea typeface="+mn-ea"/>
                <a:cs typeface="+mn-cs"/>
              </a:rPr>
              <a:t>Low melting points.</a:t>
            </a:r>
          </a:p>
        </p:txBody>
      </p:sp>
      <p:sp>
        <p:nvSpPr>
          <p:cNvPr id="55" name="TextBox 54">
            <a:extLst>
              <a:ext uri="{FF2B5EF4-FFF2-40B4-BE49-F238E27FC236}">
                <a16:creationId xmlns:a16="http://schemas.microsoft.com/office/drawing/2014/main" id="{BE8034A1-D0EE-474C-842E-B5979EBD47B5}"/>
              </a:ext>
            </a:extLst>
          </p:cNvPr>
          <p:cNvSpPr txBox="1"/>
          <p:nvPr/>
        </p:nvSpPr>
        <p:spPr>
          <a:xfrm>
            <a:off x="2469842" y="1252557"/>
            <a:ext cx="269881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94CE67">
                    <a:lumMod val="50000"/>
                  </a:srgbClr>
                </a:solidFill>
                <a:effectLst/>
                <a:uLnTx/>
                <a:uFillTx/>
                <a:latin typeface="Calibri" panose="020F0502020204030204"/>
                <a:ea typeface="+mn-ea"/>
                <a:cs typeface="+mn-cs"/>
              </a:rPr>
              <a:t>Alkali earth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4CE67">
                    <a:lumMod val="50000"/>
                  </a:srgbClr>
                </a:solidFill>
                <a:effectLst/>
                <a:uLnTx/>
                <a:uFillTx/>
                <a:latin typeface="Calibri" panose="020F0502020204030204"/>
                <a:ea typeface="+mn-ea"/>
                <a:cs typeface="+mn-cs"/>
              </a:rPr>
              <a:t>Highly reactive.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4CE67">
                    <a:lumMod val="50000"/>
                  </a:srgbClr>
                </a:solidFill>
                <a:effectLst/>
                <a:uLnTx/>
                <a:uFillTx/>
                <a:latin typeface="Calibri" panose="020F0502020204030204"/>
                <a:ea typeface="+mn-ea"/>
                <a:cs typeface="+mn-cs"/>
              </a:rPr>
              <a:t>Good conductors of electricity.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4CE67">
                    <a:lumMod val="50000"/>
                  </a:srgbClr>
                </a:solidFill>
                <a:effectLst/>
                <a:uLnTx/>
                <a:uFillTx/>
                <a:latin typeface="Calibri" panose="020F0502020204030204"/>
                <a:ea typeface="+mn-ea"/>
                <a:cs typeface="+mn-cs"/>
              </a:rPr>
              <a:t>Grey-white lustre.</a:t>
            </a:r>
          </a:p>
        </p:txBody>
      </p:sp>
      <p:sp>
        <p:nvSpPr>
          <p:cNvPr id="56" name="Rectangle 55">
            <a:extLst>
              <a:ext uri="{FF2B5EF4-FFF2-40B4-BE49-F238E27FC236}">
                <a16:creationId xmlns:a16="http://schemas.microsoft.com/office/drawing/2014/main" id="{2274ABAC-F3E7-45DA-9778-DBCE19832726}"/>
              </a:ext>
            </a:extLst>
          </p:cNvPr>
          <p:cNvSpPr/>
          <p:nvPr/>
        </p:nvSpPr>
        <p:spPr>
          <a:xfrm>
            <a:off x="2820324" y="4055614"/>
            <a:ext cx="4787839" cy="2229776"/>
          </a:xfrm>
          <a:prstGeom prst="rect">
            <a:avLst/>
          </a:prstGeom>
          <a:solidFill>
            <a:schemeClr val="accent4">
              <a:lumMod val="60000"/>
              <a:lumOff val="40000"/>
              <a:alpha val="2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9D8CD3">
                  <a:lumMod val="60000"/>
                  <a:lumOff val="40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E9E68FD8-2D9C-4D83-9948-1F773DC4D2F1}"/>
              </a:ext>
            </a:extLst>
          </p:cNvPr>
          <p:cNvSpPr txBox="1"/>
          <p:nvPr/>
        </p:nvSpPr>
        <p:spPr>
          <a:xfrm>
            <a:off x="4760525" y="1013716"/>
            <a:ext cx="2698811"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Transition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High melting points (</a:t>
            </a:r>
            <a:r>
              <a:rPr kumimoji="0" lang="en-AU" sz="1800" b="0" i="1"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exception is mercury</a:t>
            </a:r>
            <a:r>
              <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Good conductors of heat and electricity.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rPr>
              <a:t>Hard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35D47485-AE3D-4613-AC1B-1349F639DC8F}"/>
              </a:ext>
            </a:extLst>
          </p:cNvPr>
          <p:cNvSpPr/>
          <p:nvPr/>
        </p:nvSpPr>
        <p:spPr>
          <a:xfrm>
            <a:off x="9385917" y="3045041"/>
            <a:ext cx="674703" cy="2734322"/>
          </a:xfrm>
          <a:prstGeom prst="rect">
            <a:avLst/>
          </a:prstGeom>
          <a:solidFill>
            <a:schemeClr val="accent5">
              <a:lumMod val="40000"/>
              <a:lumOff val="60000"/>
              <a:alpha val="2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E45C8A">
                  <a:lumMod val="40000"/>
                  <a:lumOff val="60000"/>
                </a:srgbClr>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B8576A5B-A911-4E8C-9749-2B504B16AF89}"/>
              </a:ext>
            </a:extLst>
          </p:cNvPr>
          <p:cNvSpPr txBox="1"/>
          <p:nvPr/>
        </p:nvSpPr>
        <p:spPr>
          <a:xfrm>
            <a:off x="7170507" y="977815"/>
            <a:ext cx="2698811"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Halogens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Highly reactive, especially with alkali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E45C8A">
                    <a:lumMod val="75000"/>
                  </a:srgbClr>
                </a:solidFill>
                <a:effectLst/>
                <a:uLnTx/>
                <a:uFillTx/>
                <a:latin typeface="Calibri" panose="020F0502020204030204"/>
                <a:ea typeface="+mn-ea"/>
                <a:cs typeface="+mn-cs"/>
              </a:rPr>
              <a:t>Low melting and boiling points.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AF056EE6-C465-4890-933D-BF5D8A0AAB98}"/>
              </a:ext>
            </a:extLst>
          </p:cNvPr>
          <p:cNvSpPr/>
          <p:nvPr/>
        </p:nvSpPr>
        <p:spPr>
          <a:xfrm>
            <a:off x="9865310" y="2559029"/>
            <a:ext cx="674703" cy="3160451"/>
          </a:xfrm>
          <a:prstGeom prst="rect">
            <a:avLst/>
          </a:prstGeom>
          <a:solidFill>
            <a:schemeClr val="accent3">
              <a:lumMod val="60000"/>
              <a:lumOff val="40000"/>
              <a:alpha val="2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8FA55AB5-615B-465B-8A20-203B9C3C53E2}"/>
              </a:ext>
            </a:extLst>
          </p:cNvPr>
          <p:cNvSpPr txBox="1"/>
          <p:nvPr/>
        </p:nvSpPr>
        <p:spPr>
          <a:xfrm>
            <a:off x="9280185" y="415603"/>
            <a:ext cx="2833736"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Noble Gases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Inert (low reactivity).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Odorless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Colourless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The ‘influencers’ of the atomic world… but more on this later.</a:t>
            </a:r>
            <a:endPar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B1F4EC13-5D8C-4795-8E2F-EEE1C0D40E50}"/>
              </a:ext>
            </a:extLst>
          </p:cNvPr>
          <p:cNvSpPr txBox="1"/>
          <p:nvPr/>
        </p:nvSpPr>
        <p:spPr>
          <a:xfrm>
            <a:off x="10532861" y="3737855"/>
            <a:ext cx="2698811"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Metalloids</a:t>
            </a:r>
            <a:endPar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Similar physical appearance to metals.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Brittle.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61A5D6">
                    <a:lumMod val="75000"/>
                  </a:srgbClr>
                </a:solidFill>
                <a:effectLst/>
                <a:uLnTx/>
                <a:uFillTx/>
                <a:latin typeface="Calibri" panose="020F0502020204030204"/>
                <a:ea typeface="+mn-ea"/>
                <a:cs typeface="+mn-cs"/>
              </a:rPr>
              <a:t>Semi-conductors of electricity.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1800" b="0" i="0" u="none" strike="noStrike" kern="1200" cap="none" spc="0" normalizeH="0" baseline="0" noProof="0" dirty="0">
              <a:ln>
                <a:noFill/>
              </a:ln>
              <a:solidFill>
                <a:srgbClr val="9D8CD3">
                  <a:lumMod val="75000"/>
                </a:srgb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D0B29CC-CD82-47F7-8D6B-F3CFE3FB5A09}"/>
              </a:ext>
            </a:extLst>
          </p:cNvPr>
          <p:cNvSpPr/>
          <p:nvPr/>
        </p:nvSpPr>
        <p:spPr>
          <a:xfrm>
            <a:off x="7484862" y="3028149"/>
            <a:ext cx="2516420" cy="2688527"/>
          </a:xfrm>
          <a:custGeom>
            <a:avLst/>
            <a:gdLst>
              <a:gd name="connsiteX0" fmla="*/ 87790 w 2516420"/>
              <a:gd name="connsiteY0" fmla="*/ 61280 h 2688527"/>
              <a:gd name="connsiteX1" fmla="*/ 593818 w 2516420"/>
              <a:gd name="connsiteY1" fmla="*/ 79035 h 2688527"/>
              <a:gd name="connsiteX2" fmla="*/ 593818 w 2516420"/>
              <a:gd name="connsiteY2" fmla="*/ 602818 h 2688527"/>
              <a:gd name="connsiteX3" fmla="*/ 1055456 w 2516420"/>
              <a:gd name="connsiteY3" fmla="*/ 611696 h 2688527"/>
              <a:gd name="connsiteX4" fmla="*/ 1028823 w 2516420"/>
              <a:gd name="connsiteY4" fmla="*/ 1099968 h 2688527"/>
              <a:gd name="connsiteX5" fmla="*/ 1525973 w 2516420"/>
              <a:gd name="connsiteY5" fmla="*/ 1099968 h 2688527"/>
              <a:gd name="connsiteX6" fmla="*/ 1525973 w 2516420"/>
              <a:gd name="connsiteY6" fmla="*/ 1659261 h 2688527"/>
              <a:gd name="connsiteX7" fmla="*/ 2014245 w 2516420"/>
              <a:gd name="connsiteY7" fmla="*/ 1614872 h 2688527"/>
              <a:gd name="connsiteX8" fmla="*/ 1969856 w 2516420"/>
              <a:gd name="connsiteY8" fmla="*/ 2147533 h 2688527"/>
              <a:gd name="connsiteX9" fmla="*/ 2458128 w 2516420"/>
              <a:gd name="connsiteY9" fmla="*/ 2120900 h 2688527"/>
              <a:gd name="connsiteX10" fmla="*/ 2458128 w 2516420"/>
              <a:gd name="connsiteY10" fmla="*/ 2626927 h 2688527"/>
              <a:gd name="connsiteX11" fmla="*/ 2014245 w 2516420"/>
              <a:gd name="connsiteY11" fmla="*/ 2626927 h 2688527"/>
              <a:gd name="connsiteX12" fmla="*/ 1987612 w 2516420"/>
              <a:gd name="connsiteY12" fmla="*/ 2147533 h 2688527"/>
              <a:gd name="connsiteX13" fmla="*/ 1090967 w 2516420"/>
              <a:gd name="connsiteY13" fmla="*/ 2112022 h 2688527"/>
              <a:gd name="connsiteX14" fmla="*/ 1064334 w 2516420"/>
              <a:gd name="connsiteY14" fmla="*/ 1605995 h 2688527"/>
              <a:gd name="connsiteX15" fmla="*/ 549429 w 2516420"/>
              <a:gd name="connsiteY15" fmla="*/ 1597117 h 2688527"/>
              <a:gd name="connsiteX16" fmla="*/ 558307 w 2516420"/>
              <a:gd name="connsiteY16" fmla="*/ 611696 h 2688527"/>
              <a:gd name="connsiteX17" fmla="*/ 43402 w 2516420"/>
              <a:gd name="connsiteY17" fmla="*/ 647206 h 2688527"/>
              <a:gd name="connsiteX18" fmla="*/ 87790 w 2516420"/>
              <a:gd name="connsiteY18" fmla="*/ 61280 h 268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6420" h="2688527">
                <a:moveTo>
                  <a:pt x="87790" y="61280"/>
                </a:moveTo>
                <a:cubicBezTo>
                  <a:pt x="179526" y="-33415"/>
                  <a:pt x="509480" y="-11221"/>
                  <a:pt x="593818" y="79035"/>
                </a:cubicBezTo>
                <a:cubicBezTo>
                  <a:pt x="678156" y="169291"/>
                  <a:pt x="516878" y="514041"/>
                  <a:pt x="593818" y="602818"/>
                </a:cubicBezTo>
                <a:cubicBezTo>
                  <a:pt x="670758" y="691595"/>
                  <a:pt x="982955" y="528838"/>
                  <a:pt x="1055456" y="611696"/>
                </a:cubicBezTo>
                <a:cubicBezTo>
                  <a:pt x="1127957" y="694554"/>
                  <a:pt x="950403" y="1018589"/>
                  <a:pt x="1028823" y="1099968"/>
                </a:cubicBezTo>
                <a:cubicBezTo>
                  <a:pt x="1107243" y="1181347"/>
                  <a:pt x="1443115" y="1006753"/>
                  <a:pt x="1525973" y="1099968"/>
                </a:cubicBezTo>
                <a:cubicBezTo>
                  <a:pt x="1608831" y="1193183"/>
                  <a:pt x="1444594" y="1573444"/>
                  <a:pt x="1525973" y="1659261"/>
                </a:cubicBezTo>
                <a:cubicBezTo>
                  <a:pt x="1607352" y="1745078"/>
                  <a:pt x="1940265" y="1533493"/>
                  <a:pt x="2014245" y="1614872"/>
                </a:cubicBezTo>
                <a:cubicBezTo>
                  <a:pt x="2088225" y="1696251"/>
                  <a:pt x="1895876" y="2063195"/>
                  <a:pt x="1969856" y="2147533"/>
                </a:cubicBezTo>
                <a:cubicBezTo>
                  <a:pt x="2043836" y="2231871"/>
                  <a:pt x="2376749" y="2041001"/>
                  <a:pt x="2458128" y="2120900"/>
                </a:cubicBezTo>
                <a:cubicBezTo>
                  <a:pt x="2539507" y="2200799"/>
                  <a:pt x="2532108" y="2542589"/>
                  <a:pt x="2458128" y="2626927"/>
                </a:cubicBezTo>
                <a:cubicBezTo>
                  <a:pt x="2384148" y="2711265"/>
                  <a:pt x="2092664" y="2706826"/>
                  <a:pt x="2014245" y="2626927"/>
                </a:cubicBezTo>
                <a:cubicBezTo>
                  <a:pt x="1935826" y="2547028"/>
                  <a:pt x="2141492" y="2233350"/>
                  <a:pt x="1987612" y="2147533"/>
                </a:cubicBezTo>
                <a:cubicBezTo>
                  <a:pt x="1833732" y="2061716"/>
                  <a:pt x="1244847" y="2202278"/>
                  <a:pt x="1090967" y="2112022"/>
                </a:cubicBezTo>
                <a:cubicBezTo>
                  <a:pt x="937087" y="2021766"/>
                  <a:pt x="1154590" y="1691812"/>
                  <a:pt x="1064334" y="1605995"/>
                </a:cubicBezTo>
                <a:cubicBezTo>
                  <a:pt x="974078" y="1520178"/>
                  <a:pt x="633767" y="1762834"/>
                  <a:pt x="549429" y="1597117"/>
                </a:cubicBezTo>
                <a:cubicBezTo>
                  <a:pt x="465091" y="1431400"/>
                  <a:pt x="642645" y="770014"/>
                  <a:pt x="558307" y="611696"/>
                </a:cubicBezTo>
                <a:cubicBezTo>
                  <a:pt x="473969" y="453378"/>
                  <a:pt x="118862" y="735983"/>
                  <a:pt x="43402" y="647206"/>
                </a:cubicBezTo>
                <a:cubicBezTo>
                  <a:pt x="-32058" y="558429"/>
                  <a:pt x="-3946" y="155975"/>
                  <a:pt x="87790" y="61280"/>
                </a:cubicBezTo>
                <a:close/>
              </a:path>
            </a:pathLst>
          </a:custGeom>
          <a:solidFill>
            <a:srgbClr val="B6EDEB">
              <a:alpha val="30196"/>
            </a:srgb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24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4"/>
                                        </p:tgtEl>
                                      </p:cBhvr>
                                    </p:animEffect>
                                    <p:set>
                                      <p:cBhvr>
                                        <p:cTn id="18" dur="1" fill="hold">
                                          <p:stCondLst>
                                            <p:cond delay="499"/>
                                          </p:stCondLst>
                                        </p:cTn>
                                        <p:tgtEl>
                                          <p:spTgt spid="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5"/>
                                        </p:tgtEl>
                                      </p:cBhvr>
                                    </p:animEffect>
                                    <p:set>
                                      <p:cBhvr>
                                        <p:cTn id="31" dur="1" fill="hold">
                                          <p:stCondLst>
                                            <p:cond delay="499"/>
                                          </p:stCondLst>
                                        </p:cTn>
                                        <p:tgtEl>
                                          <p:spTgt spid="5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7"/>
                                        </p:tgtEl>
                                      </p:cBhvr>
                                    </p:animEffect>
                                    <p:set>
                                      <p:cBhvr>
                                        <p:cTn id="47" dur="1" fill="hold">
                                          <p:stCondLst>
                                            <p:cond delay="499"/>
                                          </p:stCondLst>
                                        </p:cTn>
                                        <p:tgtEl>
                                          <p:spTgt spid="5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6"/>
                                        </p:tgtEl>
                                      </p:cBhvr>
                                    </p:animEffect>
                                    <p:set>
                                      <p:cBhvr>
                                        <p:cTn id="50" dur="1" fill="hold">
                                          <p:stCondLst>
                                            <p:cond delay="499"/>
                                          </p:stCondLst>
                                        </p:cTn>
                                        <p:tgtEl>
                                          <p:spTgt spid="5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64"/>
                                        </p:tgtEl>
                                      </p:cBhvr>
                                    </p:animEffect>
                                    <p:set>
                                      <p:cBhvr>
                                        <p:cTn id="63" dur="1" fill="hold">
                                          <p:stCondLst>
                                            <p:cond delay="499"/>
                                          </p:stCondLst>
                                        </p:cTn>
                                        <p:tgtEl>
                                          <p:spTgt spid="6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2"/>
                                        </p:tgtEl>
                                      </p:cBhvr>
                                    </p:animEffect>
                                    <p:set>
                                      <p:cBhvr>
                                        <p:cTn id="66" dur="1" fill="hold">
                                          <p:stCondLst>
                                            <p:cond delay="499"/>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59"/>
                                        </p:tgtEl>
                                      </p:cBhvr>
                                    </p:animEffect>
                                    <p:set>
                                      <p:cBhvr>
                                        <p:cTn id="79" dur="1" fill="hold">
                                          <p:stCondLst>
                                            <p:cond delay="499"/>
                                          </p:stCondLst>
                                        </p:cTn>
                                        <p:tgtEl>
                                          <p:spTgt spid="59"/>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58"/>
                                        </p:tgtEl>
                                      </p:cBhvr>
                                    </p:animEffect>
                                    <p:set>
                                      <p:cBhvr>
                                        <p:cTn id="82" dur="1" fill="hold">
                                          <p:stCondLst>
                                            <p:cond delay="499"/>
                                          </p:stCondLst>
                                        </p:cTn>
                                        <p:tgtEl>
                                          <p:spTgt spid="5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fade">
                                      <p:cBhvr>
                                        <p:cTn id="90" dur="500"/>
                                        <p:tgtEl>
                                          <p:spTgt spid="6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61"/>
                                        </p:tgtEl>
                                      </p:cBhvr>
                                    </p:animEffect>
                                    <p:set>
                                      <p:cBhvr>
                                        <p:cTn id="95" dur="1" fill="hold">
                                          <p:stCondLst>
                                            <p:cond delay="499"/>
                                          </p:stCondLst>
                                        </p:cTn>
                                        <p:tgtEl>
                                          <p:spTgt spid="6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60"/>
                                        </p:tgtEl>
                                      </p:cBhvr>
                                    </p:animEffect>
                                    <p:set>
                                      <p:cBhvr>
                                        <p:cTn id="9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4" grpId="0" animBg="1"/>
      <p:bldP spid="54" grpId="1" animBg="1"/>
      <p:bldP spid="6" grpId="0"/>
      <p:bldP spid="6" grpId="1"/>
      <p:bldP spid="55" grpId="0"/>
      <p:bldP spid="55" grpId="1"/>
      <p:bldP spid="56" grpId="0" animBg="1"/>
      <p:bldP spid="56" grpId="1" animBg="1"/>
      <p:bldP spid="57" grpId="0"/>
      <p:bldP spid="57" grpId="1"/>
      <p:bldP spid="58" grpId="0" animBg="1"/>
      <p:bldP spid="58" grpId="1" animBg="1"/>
      <p:bldP spid="59" grpId="0"/>
      <p:bldP spid="59" grpId="1"/>
      <p:bldP spid="60" grpId="0" animBg="1"/>
      <p:bldP spid="60" grpId="1" animBg="1"/>
      <p:bldP spid="61" grpId="0"/>
      <p:bldP spid="61" grpId="1"/>
      <p:bldP spid="64" grpId="0"/>
      <p:bldP spid="64" grpId="1"/>
      <p:bldP spid="12" grpId="0" animBg="1"/>
      <p:bldP spid="12"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4B3EA-9A05-49ED-B310-73D4D337FDFC}">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customXml/itemProps2.xml><?xml version="1.0" encoding="utf-8"?>
<ds:datastoreItem xmlns:ds="http://schemas.openxmlformats.org/officeDocument/2006/customXml" ds:itemID="{77EE6F41-DD7C-4275-A851-13A005D7AD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B3CCB6-113F-45BA-B495-FABC7E0921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10582</TotalTime>
  <Words>1446</Words>
  <Application>Microsoft Office PowerPoint</Application>
  <PresentationFormat>Widescreen</PresentationFormat>
  <Paragraphs>203</Paragraphs>
  <Slides>27</Slides>
  <Notes>8</Notes>
  <HiddenSlides>0</HiddenSlides>
  <MMClips>2</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Integral</vt:lpstr>
      <vt:lpstr>Celestial</vt:lpstr>
      <vt:lpstr>Topic 1.1 – Periodic table patterns</vt:lpstr>
      <vt:lpstr>PowerPoint Presentation</vt:lpstr>
      <vt:lpstr>Vocab List </vt:lpstr>
      <vt:lpstr>Learning goal</vt:lpstr>
      <vt:lpstr>History of the periodic table</vt:lpstr>
      <vt:lpstr>Periodic table organisation</vt:lpstr>
      <vt:lpstr>groups</vt:lpstr>
      <vt:lpstr>Layout of the Periodic Table</vt:lpstr>
      <vt:lpstr>More specifically….</vt:lpstr>
      <vt:lpstr>The periodic table and electron configurations</vt:lpstr>
      <vt:lpstr>The periodic table and electron configurations</vt:lpstr>
      <vt:lpstr>Periodicity – study of patterns in periodic table</vt:lpstr>
      <vt:lpstr>Organised by atomic number</vt:lpstr>
      <vt:lpstr>Atomic radius trends</vt:lpstr>
      <vt:lpstr>ionic radius trends</vt:lpstr>
      <vt:lpstr>number of valence electrons</vt:lpstr>
      <vt:lpstr>ionisation energy trends</vt:lpstr>
      <vt:lpstr>Electronegativity trends</vt:lpstr>
      <vt:lpstr>Successive ionisation energies</vt:lpstr>
      <vt:lpstr>Successive ionisation energies</vt:lpstr>
      <vt:lpstr>PowerPoint Presentation</vt:lpstr>
      <vt:lpstr>Your turn</vt:lpstr>
      <vt:lpstr>Professor dave explains trends</vt:lpstr>
      <vt:lpstr>Familiarisation with groupings</vt:lpstr>
      <vt:lpstr>Test your skills</vt:lpstr>
      <vt:lpstr>homework</vt:lpstr>
      <vt:lpstr>homework</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IMHOFF, Michelle</dc:creator>
  <cp:lastModifiedBy>SHEPHERD, Cara (cjmck3)</cp:lastModifiedBy>
  <cp:revision>59</cp:revision>
  <dcterms:created xsi:type="dcterms:W3CDTF">2019-02-12T04:35:36Z</dcterms:created>
  <dcterms:modified xsi:type="dcterms:W3CDTF">2025-05-05T23:32:01Z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y fmtid="{D5CDD505-2E9C-101B-9397-08002B2CF9AE}" pid="3" name="MediaServiceImageTags">
    <vt:lpwstr/>
  </property>
</Properties>
</file>