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7" r:id="rId5"/>
    <p:sldId id="287" r:id="rId6"/>
    <p:sldId id="396" r:id="rId7"/>
    <p:sldId id="435" r:id="rId8"/>
    <p:sldId id="398" r:id="rId9"/>
    <p:sldId id="436" r:id="rId10"/>
    <p:sldId id="437" r:id="rId11"/>
    <p:sldId id="447" r:id="rId12"/>
    <p:sldId id="376" r:id="rId13"/>
    <p:sldId id="377" r:id="rId14"/>
    <p:sldId id="363" r:id="rId15"/>
    <p:sldId id="438" r:id="rId16"/>
    <p:sldId id="444" r:id="rId17"/>
    <p:sldId id="439" r:id="rId18"/>
    <p:sldId id="445" r:id="rId19"/>
    <p:sldId id="440" r:id="rId20"/>
    <p:sldId id="446" r:id="rId21"/>
    <p:sldId id="441" r:id="rId22"/>
    <p:sldId id="442" r:id="rId23"/>
    <p:sldId id="44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PHERD, Cara (cjmck3)" userId="c1c3412e-71b4-4f4c-bffd-8e4b35a11f1a" providerId="ADAL" clId="{A906F1B6-6A8C-49F1-A51F-1EA3B733E909}"/>
    <pc:docChg chg="custSel modSld">
      <pc:chgData name="SHEPHERD, Cara (cjmck3)" userId="c1c3412e-71b4-4f4c-bffd-8e4b35a11f1a" providerId="ADAL" clId="{A906F1B6-6A8C-49F1-A51F-1EA3B733E909}" dt="2025-06-24T02:33:44.626" v="27"/>
      <pc:docMkLst>
        <pc:docMk/>
      </pc:docMkLst>
      <pc:sldChg chg="modSp mod">
        <pc:chgData name="SHEPHERD, Cara (cjmck3)" userId="c1c3412e-71b4-4f4c-bffd-8e4b35a11f1a" providerId="ADAL" clId="{A906F1B6-6A8C-49F1-A51F-1EA3B733E909}" dt="2025-06-24T02:33:01.591" v="8" actId="20577"/>
        <pc:sldMkLst>
          <pc:docMk/>
          <pc:sldMk cId="0" sldId="257"/>
        </pc:sldMkLst>
        <pc:spChg chg="mod">
          <ac:chgData name="SHEPHERD, Cara (cjmck3)" userId="c1c3412e-71b4-4f4c-bffd-8e4b35a11f1a" providerId="ADAL" clId="{A906F1B6-6A8C-49F1-A51F-1EA3B733E909}" dt="2025-06-24T02:33:01.591" v="8" actId="20577"/>
          <ac:spMkLst>
            <pc:docMk/>
            <pc:sldMk cId="0" sldId="257"/>
            <ac:spMk id="2" creationId="{9DC80B2C-DDD0-460F-9367-353824E7549F}"/>
          </ac:spMkLst>
        </pc:spChg>
      </pc:sldChg>
      <pc:sldChg chg="modSp mod">
        <pc:chgData name="SHEPHERD, Cara (cjmck3)" userId="c1c3412e-71b4-4f4c-bffd-8e4b35a11f1a" providerId="ADAL" clId="{A906F1B6-6A8C-49F1-A51F-1EA3B733E909}" dt="2025-06-24T02:33:44.626" v="27"/>
        <pc:sldMkLst>
          <pc:docMk/>
          <pc:sldMk cId="0" sldId="287"/>
        </pc:sldMkLst>
        <pc:spChg chg="mod">
          <ac:chgData name="SHEPHERD, Cara (cjmck3)" userId="c1c3412e-71b4-4f4c-bffd-8e4b35a11f1a" providerId="ADAL" clId="{A906F1B6-6A8C-49F1-A51F-1EA3B733E909}" dt="2025-06-24T02:33:44.626" v="27"/>
          <ac:spMkLst>
            <pc:docMk/>
            <pc:sldMk cId="0" sldId="287"/>
            <ac:spMk id="10242" creationId="{764A1D4F-1A6B-4D00-96C2-CB9ADF712246}"/>
          </ac:spMkLst>
        </pc:spChg>
      </pc:sldChg>
    </pc:docChg>
  </pc:docChgLst>
  <pc:docChgLst>
    <pc:chgData name="SHEPHERD, Cara (cjmck3)" userId="c1c3412e-71b4-4f4c-bffd-8e4b35a11f1a" providerId="ADAL" clId="{1B2C4E13-F565-4291-8EAC-1FE51C2AE96C}"/>
    <pc:docChg chg="custSel modSld">
      <pc:chgData name="SHEPHERD, Cara (cjmck3)" userId="c1c3412e-71b4-4f4c-bffd-8e4b35a11f1a" providerId="ADAL" clId="{1B2C4E13-F565-4291-8EAC-1FE51C2AE96C}" dt="2024-07-23T05:53:42.489" v="153" actId="14100"/>
      <pc:docMkLst>
        <pc:docMk/>
      </pc:docMkLst>
      <pc:sldChg chg="modSp mod">
        <pc:chgData name="SHEPHERD, Cara (cjmck3)" userId="c1c3412e-71b4-4f4c-bffd-8e4b35a11f1a" providerId="ADAL" clId="{1B2C4E13-F565-4291-8EAC-1FE51C2AE96C}" dt="2024-07-23T05:53:42.489" v="153" actId="14100"/>
        <pc:sldMkLst>
          <pc:docMk/>
          <pc:sldMk cId="966459505" sldId="435"/>
        </pc:sldMkLst>
        <pc:spChg chg="mod">
          <ac:chgData name="SHEPHERD, Cara (cjmck3)" userId="c1c3412e-71b4-4f4c-bffd-8e4b35a11f1a" providerId="ADAL" clId="{1B2C4E13-F565-4291-8EAC-1FE51C2AE96C}" dt="2024-07-23T05:53:42.489" v="153" actId="14100"/>
          <ac:spMkLst>
            <pc:docMk/>
            <pc:sldMk cId="966459505" sldId="435"/>
            <ac:spMk id="3" creationId="{9591CD43-0686-E145-7FF1-A76610C9396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97848-277B-4D33-81A5-F7FB9302AF0A}" type="datetimeFigureOut">
              <a:rPr lang="en-AU" smtClean="0"/>
              <a:t>24/06/2025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9E8B5-8972-4B7B-A112-E413ED19FD71}" type="slidenum">
              <a:rPr lang="en-AU" smtClean="0"/>
              <a:t>‹#›</a:t>
            </a:fld>
            <a:endParaRPr lang="en-AU" dirty="0"/>
          </a:p>
        </p:txBody>
      </p:sp>
    </p:spTree>
    <p:extLst>
      <p:ext uri="{BB962C8B-B14F-4D97-AF65-F5344CB8AC3E}">
        <p14:creationId xmlns:p14="http://schemas.microsoft.com/office/powerpoint/2010/main" val="132795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Unit</a:t>
            </a:r>
            <a:r>
              <a:rPr lang="en-AU" baseline="0" dirty="0"/>
              <a:t> area is a way of saying “per surface area”</a:t>
            </a:r>
            <a:br>
              <a:rPr lang="en-AU" baseline="0" dirty="0"/>
            </a:br>
            <a:br>
              <a:rPr lang="en-AU" baseline="0" dirty="0"/>
            </a:br>
            <a:r>
              <a:rPr lang="en-AU" baseline="0" dirty="0"/>
              <a:t>Unit time is a way of saying “per time”</a:t>
            </a:r>
            <a:br>
              <a:rPr lang="en-AU" dirty="0"/>
            </a:br>
            <a:br>
              <a:rPr lang="en-AU" dirty="0"/>
            </a:br>
            <a:r>
              <a:rPr lang="en-AU" dirty="0"/>
              <a:t>P = pressure</a:t>
            </a:r>
          </a:p>
          <a:p>
            <a:r>
              <a:rPr lang="en-AU" dirty="0"/>
              <a:t>F = force </a:t>
            </a:r>
          </a:p>
          <a:p>
            <a:r>
              <a:rPr lang="en-AU" dirty="0"/>
              <a:t>A = area</a:t>
            </a:r>
          </a:p>
        </p:txBody>
      </p:sp>
      <p:sp>
        <p:nvSpPr>
          <p:cNvPr id="4" name="Slide Number Placeholder 3"/>
          <p:cNvSpPr>
            <a:spLocks noGrp="1"/>
          </p:cNvSpPr>
          <p:nvPr>
            <p:ph type="sldNum" sz="quarter" idx="10"/>
          </p:nvPr>
        </p:nvSpPr>
        <p:spPr/>
        <p:txBody>
          <a:bodyPr/>
          <a:lstStyle/>
          <a:p>
            <a:pPr>
              <a:defRPr/>
            </a:pPr>
            <a:fld id="{5A1A2655-7440-47F2-9FD1-1628FE5E3BAB}" type="slidenum">
              <a:rPr lang="en-AU" altLang="en-US" smtClean="0"/>
              <a:pPr>
                <a:defRPr/>
              </a:pPr>
              <a:t>5</a:t>
            </a:fld>
            <a:endParaRPr lang="en-AU" altLang="en-US" dirty="0"/>
          </a:p>
        </p:txBody>
      </p:sp>
    </p:spTree>
    <p:extLst>
      <p:ext uri="{BB962C8B-B14F-4D97-AF65-F5344CB8AC3E}">
        <p14:creationId xmlns:p14="http://schemas.microsoft.com/office/powerpoint/2010/main" val="113541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A1A2655-7440-47F2-9FD1-1628FE5E3BAB}" type="slidenum">
              <a:rPr lang="en-AU" altLang="en-US" smtClean="0"/>
              <a:pPr>
                <a:defRPr/>
              </a:pPr>
              <a:t>9</a:t>
            </a:fld>
            <a:endParaRPr lang="en-AU" altLang="en-US" dirty="0"/>
          </a:p>
        </p:txBody>
      </p:sp>
    </p:spTree>
    <p:extLst>
      <p:ext uri="{BB962C8B-B14F-4D97-AF65-F5344CB8AC3E}">
        <p14:creationId xmlns:p14="http://schemas.microsoft.com/office/powerpoint/2010/main" val="242805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Elastically = without</a:t>
            </a:r>
            <a:r>
              <a:rPr lang="en-AU" baseline="0" dirty="0"/>
              <a:t> the loss of any momentum (technically impossible), i.e. it will rebound with the exact same speed it had going into the collision.</a:t>
            </a:r>
            <a:endParaRPr lang="en-AU" dirty="0"/>
          </a:p>
        </p:txBody>
      </p:sp>
      <p:sp>
        <p:nvSpPr>
          <p:cNvPr id="4" name="Slide Number Placeholder 3"/>
          <p:cNvSpPr>
            <a:spLocks noGrp="1"/>
          </p:cNvSpPr>
          <p:nvPr>
            <p:ph type="sldNum" sz="quarter" idx="10"/>
          </p:nvPr>
        </p:nvSpPr>
        <p:spPr/>
        <p:txBody>
          <a:bodyPr/>
          <a:lstStyle/>
          <a:p>
            <a:pPr>
              <a:defRPr/>
            </a:pPr>
            <a:fld id="{5A1A2655-7440-47F2-9FD1-1628FE5E3BAB}" type="slidenum">
              <a:rPr lang="en-AU" altLang="en-US" smtClean="0"/>
              <a:pPr>
                <a:defRPr/>
              </a:pPr>
              <a:t>10</a:t>
            </a:fld>
            <a:endParaRPr lang="en-AU" altLang="en-US" dirty="0"/>
          </a:p>
        </p:txBody>
      </p:sp>
    </p:spTree>
    <p:extLst>
      <p:ext uri="{BB962C8B-B14F-4D97-AF65-F5344CB8AC3E}">
        <p14:creationId xmlns:p14="http://schemas.microsoft.com/office/powerpoint/2010/main" val="3037377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F7FF442-FAB7-43AD-A0BD-900ED9B1BFBA}" type="datetimeFigureOut">
              <a:rPr lang="en-AU" smtClean="0"/>
              <a:t>24/06/2025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2E14A3-CAA8-4641-A367-A9402471B49F}" type="slidenum">
              <a:rPr lang="en-AU" smtClean="0"/>
              <a:t>‹#›</a:t>
            </a:fld>
            <a:endParaRPr lang="en-AU"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2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16786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2E14A3-CAA8-4641-A367-A9402471B49F}" type="slidenum">
              <a:rPr lang="en-AU" smtClean="0"/>
              <a:t>‹#›</a:t>
            </a:fld>
            <a:endParaRPr lang="en-AU"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69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3091245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1E2E14A3-CAA8-4641-A367-A9402471B49F}" type="slidenum">
              <a:rPr lang="en-AU" smtClean="0"/>
              <a:t>‹#›</a:t>
            </a:fld>
            <a:endParaRPr lang="en-AU"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92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393068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356738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412131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1066069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2E14A3-CAA8-4641-A367-A9402471B49F}" type="slidenum">
              <a:rPr lang="en-AU" smtClean="0"/>
              <a:t>‹#›</a:t>
            </a:fld>
            <a:endParaRPr lang="en-AU" dirty="0"/>
          </a:p>
        </p:txBody>
      </p:sp>
    </p:spTree>
    <p:extLst>
      <p:ext uri="{BB962C8B-B14F-4D97-AF65-F5344CB8AC3E}">
        <p14:creationId xmlns:p14="http://schemas.microsoft.com/office/powerpoint/2010/main" val="2960119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7FF442-FAB7-43AD-A0BD-900ED9B1BFBA}" type="datetimeFigureOut">
              <a:rPr lang="en-AU" smtClean="0"/>
              <a:t>24/06/2025</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1E2E14A3-CAA8-4641-A367-A9402471B49F}" type="slidenum">
              <a:rPr lang="en-AU" smtClean="0"/>
              <a:t>‹#›</a:t>
            </a:fld>
            <a:endParaRPr lang="en-AU"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53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F7FF442-FAB7-43AD-A0BD-900ED9B1BFBA}" type="datetimeFigureOut">
              <a:rPr lang="en-AU" smtClean="0"/>
              <a:t>24/06/2025</a:t>
            </a:fld>
            <a:endParaRPr lang="en-AU"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2E14A3-CAA8-4641-A367-A9402471B49F}" type="slidenum">
              <a:rPr lang="en-AU" smtClean="0"/>
              <a:t>‹#›</a:t>
            </a:fld>
            <a:endParaRPr lang="en-AU"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09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0B2C-DDD0-460F-9367-353824E7549F}"/>
              </a:ext>
            </a:extLst>
          </p:cNvPr>
          <p:cNvSpPr>
            <a:spLocks noGrp="1"/>
          </p:cNvSpPr>
          <p:nvPr>
            <p:ph type="ctrTitle"/>
          </p:nvPr>
        </p:nvSpPr>
        <p:spPr>
          <a:xfrm>
            <a:off x="1866900" y="4959351"/>
            <a:ext cx="5829300" cy="1463675"/>
          </a:xfrm>
        </p:spPr>
        <p:txBody>
          <a:bodyPr/>
          <a:lstStyle/>
          <a:p>
            <a:pPr>
              <a:defRPr/>
            </a:pPr>
            <a:r>
              <a:rPr lang="en-AU" dirty="0">
                <a:solidFill>
                  <a:schemeClr val="tx1">
                    <a:lumMod val="95000"/>
                    <a:lumOff val="5000"/>
                  </a:schemeClr>
                </a:solidFill>
              </a:rPr>
              <a:t>Gas laws</a:t>
            </a:r>
          </a:p>
        </p:txBody>
      </p:sp>
      <p:sp>
        <p:nvSpPr>
          <p:cNvPr id="9219" name="Subtitle 2">
            <a:extLst>
              <a:ext uri="{FF2B5EF4-FFF2-40B4-BE49-F238E27FC236}">
                <a16:creationId xmlns:a16="http://schemas.microsoft.com/office/drawing/2014/main" id="{7A5D0CDE-45A4-4252-85F8-75B104401B22}"/>
              </a:ext>
            </a:extLst>
          </p:cNvPr>
          <p:cNvSpPr>
            <a:spLocks noGrp="1"/>
          </p:cNvSpPr>
          <p:nvPr>
            <p:ph type="subTitle" idx="1"/>
          </p:nvPr>
        </p:nvSpPr>
        <p:spPr>
          <a:xfrm>
            <a:off x="8715375" y="4959351"/>
            <a:ext cx="2400300" cy="1463675"/>
          </a:xfrm>
        </p:spPr>
        <p:txBody>
          <a:bodyPr rtlCol="0"/>
          <a:lstStyle/>
          <a:p>
            <a:pPr eaLnBrk="1" fontAlgn="auto" hangingPunct="1">
              <a:defRPr/>
            </a:pPr>
            <a:r>
              <a:rPr lang="en-AU" altLang="en-US" dirty="0"/>
              <a:t>Unit 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solidFill>
                  <a:schemeClr val="accent2">
                    <a:lumMod val="75000"/>
                  </a:schemeClr>
                </a:solidFill>
              </a:rPr>
              <a:t>Kinetic theory of gases</a:t>
            </a:r>
          </a:p>
        </p:txBody>
      </p:sp>
      <p:sp>
        <p:nvSpPr>
          <p:cNvPr id="3" name="Content Placeholder 2"/>
          <p:cNvSpPr>
            <a:spLocks noGrp="1"/>
          </p:cNvSpPr>
          <p:nvPr>
            <p:ph idx="1"/>
          </p:nvPr>
        </p:nvSpPr>
        <p:spPr>
          <a:xfrm>
            <a:off x="314325" y="2083513"/>
            <a:ext cx="6141715" cy="3072804"/>
          </a:xfrm>
        </p:spPr>
        <p:txBody>
          <a:bodyPr>
            <a:normAutofit/>
          </a:bodyPr>
          <a:lstStyle/>
          <a:p>
            <a:pPr eaLnBrk="1" hangingPunct="1">
              <a:lnSpc>
                <a:spcPct val="130000"/>
              </a:lnSpc>
              <a:spcBef>
                <a:spcPct val="50000"/>
              </a:spcBef>
              <a:buClrTx/>
              <a:buSzTx/>
              <a:buFontTx/>
              <a:buNone/>
            </a:pPr>
            <a:r>
              <a:rPr lang="en-US" altLang="en-US" b="1" dirty="0"/>
              <a:t>4.  The average kinetic energy of gas molecules is directly proportional to the temperature (in Kelvin).</a:t>
            </a:r>
            <a:r>
              <a:rPr lang="en-US" altLang="en-US" dirty="0"/>
              <a:t>  Gas particles move faster as the temperature increases, hitting the walls of the container with more force and producing higher pressures. </a:t>
            </a:r>
          </a:p>
        </p:txBody>
      </p:sp>
      <p:pic>
        <p:nvPicPr>
          <p:cNvPr id="4" name="Picture 4" descr="img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056" y="2083513"/>
            <a:ext cx="4229100"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314325" y="4725144"/>
            <a:ext cx="10246171" cy="1595309"/>
          </a:xfrm>
          <a:prstGeom prst="rect">
            <a:avLst/>
          </a:prstGeom>
          <a:noFill/>
        </p:spPr>
        <p:txBody>
          <a:bodyPr wrap="square" rtlCol="0">
            <a:spAutoFit/>
          </a:bodyPr>
          <a:lstStyle/>
          <a:p>
            <a:pPr marL="90488" indent="-90488">
              <a:lnSpc>
                <a:spcPct val="130000"/>
              </a:lnSpc>
              <a:spcBef>
                <a:spcPct val="50000"/>
              </a:spcBef>
              <a:spcAft>
                <a:spcPts val="200"/>
              </a:spcAft>
            </a:pPr>
            <a:r>
              <a:rPr lang="en-US" altLang="en-US" sz="2000" b="1" dirty="0"/>
              <a:t>5. Gas particles move in straight paths until colliding with other gas particles or with the walls of the container to bounce off </a:t>
            </a:r>
            <a:r>
              <a:rPr lang="en-US" altLang="en-US" sz="2000" b="1" u="sng" dirty="0"/>
              <a:t>elastically</a:t>
            </a:r>
            <a:r>
              <a:rPr lang="en-US" altLang="en-US" sz="2000" b="1" dirty="0"/>
              <a:t> in other directions</a:t>
            </a:r>
            <a:r>
              <a:rPr lang="en-US" altLang="en-US" sz="2000" dirty="0"/>
              <a:t>.  An increase in either the frequency or force of collisions against the walls of the container causes an increase in the </a:t>
            </a:r>
            <a:r>
              <a:rPr lang="en-US" altLang="en-US" sz="2000" b="1" dirty="0"/>
              <a:t>gas pressure</a:t>
            </a:r>
            <a:r>
              <a:rPr lang="en-US" altLang="en-US" sz="2000" dirty="0"/>
              <a:t>. </a:t>
            </a:r>
          </a:p>
          <a:p>
            <a:endParaRPr lang="en-AU" dirty="0"/>
          </a:p>
        </p:txBody>
      </p:sp>
    </p:spTree>
    <p:extLst>
      <p:ext uri="{BB962C8B-B14F-4D97-AF65-F5344CB8AC3E}">
        <p14:creationId xmlns:p14="http://schemas.microsoft.com/office/powerpoint/2010/main" val="59408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solidFill>
                  <a:schemeClr val="accent2">
                    <a:lumMod val="75000"/>
                  </a:schemeClr>
                </a:solidFill>
              </a:rPr>
              <a:t>Ideal Gases – conditions (memorise)</a:t>
            </a:r>
          </a:p>
        </p:txBody>
      </p:sp>
      <p:sp>
        <p:nvSpPr>
          <p:cNvPr id="3" name="Content Placeholder 2"/>
          <p:cNvSpPr>
            <a:spLocks noGrp="1"/>
          </p:cNvSpPr>
          <p:nvPr>
            <p:ph idx="1"/>
          </p:nvPr>
        </p:nvSpPr>
        <p:spPr>
          <a:xfrm>
            <a:off x="1024128" y="2084389"/>
            <a:ext cx="8558022" cy="4022725"/>
          </a:xfrm>
        </p:spPr>
        <p:txBody>
          <a:bodyPr>
            <a:normAutofit/>
          </a:bodyPr>
          <a:lstStyle/>
          <a:p>
            <a:pPr marL="90488" indent="0">
              <a:buNone/>
            </a:pPr>
            <a:r>
              <a:rPr lang="en-AU" sz="2400" dirty="0">
                <a:solidFill>
                  <a:srgbClr val="C00000"/>
                </a:solidFill>
              </a:rPr>
              <a:t>Standard Temperature and Pressure (STP)</a:t>
            </a:r>
          </a:p>
          <a:p>
            <a:pPr marL="271463" indent="-180975">
              <a:buFont typeface="Arial" panose="020B0604020202020204" pitchFamily="34" charset="0"/>
              <a:buChar char="•"/>
            </a:pPr>
            <a:r>
              <a:rPr lang="en-AU" sz="2400" dirty="0">
                <a:solidFill>
                  <a:srgbClr val="C00000"/>
                </a:solidFill>
              </a:rPr>
              <a:t>STP = 273 K (0</a:t>
            </a:r>
            <a:r>
              <a:rPr lang="en-AU" sz="2400" baseline="30000" dirty="0">
                <a:solidFill>
                  <a:srgbClr val="C00000"/>
                </a:solidFill>
              </a:rPr>
              <a:t>o</a:t>
            </a:r>
            <a:r>
              <a:rPr lang="en-AU" sz="2400" dirty="0">
                <a:solidFill>
                  <a:srgbClr val="C00000"/>
                </a:solidFill>
              </a:rPr>
              <a:t>C) and 100 kPa, 22.4 L/mol</a:t>
            </a:r>
          </a:p>
          <a:p>
            <a:pPr marL="90488" indent="0">
              <a:buNone/>
            </a:pPr>
            <a:endParaRPr lang="en-AU" sz="2400" dirty="0">
              <a:solidFill>
                <a:srgbClr val="C00000"/>
              </a:solidFill>
            </a:endParaRPr>
          </a:p>
          <a:p>
            <a:pPr marL="90488" indent="0">
              <a:buNone/>
            </a:pPr>
            <a:r>
              <a:rPr lang="en-AU" sz="2400" dirty="0">
                <a:solidFill>
                  <a:srgbClr val="C00000"/>
                </a:solidFill>
              </a:rPr>
              <a:t>Standard Laboratory Conditions (SLC)</a:t>
            </a:r>
          </a:p>
          <a:p>
            <a:pPr marL="271463" indent="-180975">
              <a:buFont typeface="Arial" panose="020B0604020202020204" pitchFamily="34" charset="0"/>
              <a:buChar char="•"/>
            </a:pPr>
            <a:r>
              <a:rPr lang="en-AU" sz="2400" dirty="0">
                <a:solidFill>
                  <a:srgbClr val="C00000"/>
                </a:solidFill>
              </a:rPr>
              <a:t>SLC = 298 K and 100 kPa, 24.8 L/mol</a:t>
            </a:r>
          </a:p>
          <a:p>
            <a:pPr marL="271463" indent="-180975">
              <a:buFont typeface="Arial" panose="020B0604020202020204" pitchFamily="34" charset="0"/>
              <a:buChar char="•"/>
            </a:pPr>
            <a:endParaRPr lang="en-AU" sz="2400" dirty="0">
              <a:solidFill>
                <a:srgbClr val="C00000"/>
              </a:solidFill>
            </a:endParaRPr>
          </a:p>
          <a:p>
            <a:pPr marL="90488" indent="0">
              <a:buNone/>
            </a:pPr>
            <a:r>
              <a:rPr lang="en-AU" sz="2400" dirty="0">
                <a:solidFill>
                  <a:srgbClr val="C00000"/>
                </a:solidFill>
              </a:rPr>
              <a:t>Room Temperature and Pressure (RTP)</a:t>
            </a:r>
          </a:p>
          <a:p>
            <a:pPr marL="433388" indent="-342900">
              <a:buFont typeface="Arial" panose="020B0604020202020204" pitchFamily="34" charset="0"/>
              <a:buChar char="•"/>
            </a:pPr>
            <a:r>
              <a:rPr lang="en-AU" sz="2400" dirty="0">
                <a:solidFill>
                  <a:srgbClr val="C00000"/>
                </a:solidFill>
              </a:rPr>
              <a:t>RTP = 298 K and 1 atm, 24.0 L/mol</a:t>
            </a:r>
          </a:p>
          <a:p>
            <a:pPr marL="271463" indent="-180975">
              <a:buFont typeface="Arial" panose="020B0604020202020204" pitchFamily="34" charset="0"/>
              <a:buChar char="•"/>
            </a:pPr>
            <a:endParaRPr lang="en-AU" dirty="0"/>
          </a:p>
          <a:p>
            <a:pPr indent="0">
              <a:buNone/>
            </a:pPr>
            <a:endParaRPr lang="en-AU" dirty="0"/>
          </a:p>
        </p:txBody>
      </p:sp>
    </p:spTree>
    <p:extLst>
      <p:ext uri="{BB962C8B-B14F-4D97-AF65-F5344CB8AC3E}">
        <p14:creationId xmlns:p14="http://schemas.microsoft.com/office/powerpoint/2010/main" val="3443884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E8842-1E84-4990-BC4B-E23D98C82861}"/>
              </a:ext>
            </a:extLst>
          </p:cNvPr>
          <p:cNvSpPr>
            <a:spLocks noGrp="1"/>
          </p:cNvSpPr>
          <p:nvPr>
            <p:ph type="title"/>
          </p:nvPr>
        </p:nvSpPr>
        <p:spPr/>
        <p:txBody>
          <a:bodyPr/>
          <a:lstStyle/>
          <a:p>
            <a:r>
              <a:rPr lang="en-AU" dirty="0"/>
              <a:t>Boyle’s law</a:t>
            </a:r>
          </a:p>
        </p:txBody>
      </p:sp>
      <p:sp>
        <p:nvSpPr>
          <p:cNvPr id="3" name="Content Placeholder 2">
            <a:extLst>
              <a:ext uri="{FF2B5EF4-FFF2-40B4-BE49-F238E27FC236}">
                <a16:creationId xmlns:a16="http://schemas.microsoft.com/office/drawing/2014/main" id="{EE19B34B-365A-44E7-919D-2A68E3108828}"/>
              </a:ext>
            </a:extLst>
          </p:cNvPr>
          <p:cNvSpPr>
            <a:spLocks noGrp="1"/>
          </p:cNvSpPr>
          <p:nvPr>
            <p:ph idx="1"/>
          </p:nvPr>
        </p:nvSpPr>
        <p:spPr>
          <a:xfrm>
            <a:off x="1024129" y="2286000"/>
            <a:ext cx="3757422" cy="4023360"/>
          </a:xfrm>
        </p:spPr>
        <p:txBody>
          <a:bodyPr/>
          <a:lstStyle/>
          <a:p>
            <a:r>
              <a:rPr lang="en-AU" dirty="0"/>
              <a:t>Inverse relationship between volume and pressure.</a:t>
            </a:r>
          </a:p>
          <a:p>
            <a:r>
              <a:rPr lang="en-AU" dirty="0"/>
              <a:t>As volume increases, pressure decreases.</a:t>
            </a:r>
          </a:p>
          <a:p>
            <a:r>
              <a:rPr lang="en-AU" i="1" dirty="0"/>
              <a:t>*When temperature and moles are constant.</a:t>
            </a:r>
          </a:p>
          <a:p>
            <a:endParaRPr lang="en-AU" dirty="0"/>
          </a:p>
          <a:p>
            <a:pPr algn="ctr"/>
            <a:r>
              <a:rPr lang="en-AU" sz="3600" b="1" dirty="0">
                <a:solidFill>
                  <a:srgbClr val="C00000"/>
                </a:solidFill>
              </a:rPr>
              <a:t>V</a:t>
            </a:r>
            <a:r>
              <a:rPr lang="en-AU" sz="3600" b="1" baseline="-25000" dirty="0">
                <a:solidFill>
                  <a:srgbClr val="C00000"/>
                </a:solidFill>
              </a:rPr>
              <a:t>1</a:t>
            </a:r>
            <a:r>
              <a:rPr lang="en-AU" sz="3600" b="1" dirty="0">
                <a:solidFill>
                  <a:srgbClr val="C00000"/>
                </a:solidFill>
              </a:rPr>
              <a:t>P</a:t>
            </a:r>
            <a:r>
              <a:rPr lang="en-AU" sz="3600" b="1" baseline="-25000" dirty="0">
                <a:solidFill>
                  <a:srgbClr val="C00000"/>
                </a:solidFill>
              </a:rPr>
              <a:t>1</a:t>
            </a:r>
            <a:r>
              <a:rPr lang="en-AU" sz="3600" b="1" dirty="0">
                <a:solidFill>
                  <a:srgbClr val="C00000"/>
                </a:solidFill>
              </a:rPr>
              <a:t> = V</a:t>
            </a:r>
            <a:r>
              <a:rPr lang="en-AU" sz="3600" b="1" baseline="-25000" dirty="0">
                <a:solidFill>
                  <a:srgbClr val="C00000"/>
                </a:solidFill>
              </a:rPr>
              <a:t>2</a:t>
            </a:r>
            <a:r>
              <a:rPr lang="en-AU" sz="3600" b="1" dirty="0">
                <a:solidFill>
                  <a:srgbClr val="C00000"/>
                </a:solidFill>
              </a:rPr>
              <a:t>P</a:t>
            </a:r>
            <a:r>
              <a:rPr lang="en-AU" sz="3600" b="1" baseline="-25000" dirty="0">
                <a:solidFill>
                  <a:srgbClr val="C00000"/>
                </a:solidFill>
              </a:rPr>
              <a:t>2</a:t>
            </a:r>
            <a:endParaRPr lang="en-AU" sz="3600" b="1" dirty="0">
              <a:solidFill>
                <a:srgbClr val="C00000"/>
              </a:solidFill>
            </a:endParaRPr>
          </a:p>
        </p:txBody>
      </p:sp>
      <p:pic>
        <p:nvPicPr>
          <p:cNvPr id="1028" name="Picture 4" descr="Boyle's Law: Formula, Derivation &amp; Graph">
            <a:extLst>
              <a:ext uri="{FF2B5EF4-FFF2-40B4-BE49-F238E27FC236}">
                <a16:creationId xmlns:a16="http://schemas.microsoft.com/office/drawing/2014/main" id="{D3CED4E6-03D8-496C-91B7-D3D6F706B9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773"/>
          <a:stretch/>
        </p:blipFill>
        <p:spPr bwMode="auto">
          <a:xfrm>
            <a:off x="5300662" y="2582435"/>
            <a:ext cx="6046033" cy="3227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578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8621-EF24-4C7A-BBBB-2B53C223EC22}"/>
              </a:ext>
            </a:extLst>
          </p:cNvPr>
          <p:cNvSpPr>
            <a:spLocks noGrp="1"/>
          </p:cNvSpPr>
          <p:nvPr>
            <p:ph type="title"/>
          </p:nvPr>
        </p:nvSpPr>
        <p:spPr/>
        <p:txBody>
          <a:bodyPr/>
          <a:lstStyle/>
          <a:p>
            <a:r>
              <a:rPr lang="en-AU" dirty="0"/>
              <a:t>Boyle’s law practice questions</a:t>
            </a:r>
          </a:p>
        </p:txBody>
      </p:sp>
      <p:sp>
        <p:nvSpPr>
          <p:cNvPr id="3" name="Content Placeholder 2">
            <a:extLst>
              <a:ext uri="{FF2B5EF4-FFF2-40B4-BE49-F238E27FC236}">
                <a16:creationId xmlns:a16="http://schemas.microsoft.com/office/drawing/2014/main" id="{0547ED26-6CD9-454C-9FB5-0B2D72F5F82C}"/>
              </a:ext>
            </a:extLst>
          </p:cNvPr>
          <p:cNvSpPr>
            <a:spLocks noGrp="1"/>
          </p:cNvSpPr>
          <p:nvPr>
            <p:ph idx="1"/>
          </p:nvPr>
        </p:nvSpPr>
        <p:spPr/>
        <p:txBody>
          <a:bodyPr/>
          <a:lstStyle/>
          <a:p>
            <a:r>
              <a:rPr lang="en-AU" dirty="0"/>
              <a:t>1) </a:t>
            </a:r>
            <a:r>
              <a:rPr lang="en-AU" b="0" i="0" dirty="0">
                <a:solidFill>
                  <a:srgbClr val="000000"/>
                </a:solidFill>
                <a:effectLst/>
                <a:latin typeface="Times New Roman" panose="02020603050405020304" pitchFamily="18" charset="0"/>
              </a:rPr>
              <a:t>If a gas at 25.0 °C occupies 3.60 </a:t>
            </a:r>
            <a:r>
              <a:rPr lang="en-AU" b="0" i="0" dirty="0" err="1">
                <a:solidFill>
                  <a:srgbClr val="000000"/>
                </a:solidFill>
                <a:effectLst/>
                <a:latin typeface="Times New Roman" panose="02020603050405020304" pitchFamily="18" charset="0"/>
              </a:rPr>
              <a:t>liters</a:t>
            </a:r>
            <a:r>
              <a:rPr lang="en-AU" b="0" i="0" dirty="0">
                <a:solidFill>
                  <a:srgbClr val="000000"/>
                </a:solidFill>
                <a:effectLst/>
                <a:latin typeface="Times New Roman" panose="02020603050405020304" pitchFamily="18" charset="0"/>
              </a:rPr>
              <a:t> at a pressure of 1.00 atm, what will be its volume at a pressure of 2.50 atm?</a:t>
            </a:r>
          </a:p>
          <a:p>
            <a:r>
              <a:rPr lang="en-AU" dirty="0">
                <a:solidFill>
                  <a:srgbClr val="000000"/>
                </a:solidFill>
                <a:latin typeface="Times New Roman" panose="02020603050405020304" pitchFamily="18" charset="0"/>
              </a:rPr>
              <a:t>2) </a:t>
            </a:r>
            <a:r>
              <a:rPr lang="en-AU" b="0" i="0" dirty="0">
                <a:solidFill>
                  <a:srgbClr val="000000"/>
                </a:solidFill>
                <a:effectLst/>
                <a:latin typeface="Times New Roman" panose="02020603050405020304" pitchFamily="18" charset="0"/>
              </a:rPr>
              <a:t>A gas occupies 12.3 </a:t>
            </a:r>
            <a:r>
              <a:rPr lang="en-AU" b="0" i="0" dirty="0" err="1">
                <a:solidFill>
                  <a:srgbClr val="000000"/>
                </a:solidFill>
                <a:effectLst/>
                <a:latin typeface="Times New Roman" panose="02020603050405020304" pitchFamily="18" charset="0"/>
              </a:rPr>
              <a:t>liters</a:t>
            </a:r>
            <a:r>
              <a:rPr lang="en-AU" b="0" i="0" dirty="0">
                <a:solidFill>
                  <a:srgbClr val="000000"/>
                </a:solidFill>
                <a:effectLst/>
                <a:latin typeface="Times New Roman" panose="02020603050405020304" pitchFamily="18" charset="0"/>
              </a:rPr>
              <a:t> at a pressure of 40.0 mmHg. What is the volume when the pressure is increased to 60.0 mmHg?</a:t>
            </a:r>
            <a:endParaRPr lang="en-AU" dirty="0">
              <a:solidFill>
                <a:srgbClr val="000000"/>
              </a:solidFill>
              <a:latin typeface="Times New Roman" panose="02020603050405020304" pitchFamily="18" charset="0"/>
            </a:endParaRPr>
          </a:p>
          <a:p>
            <a:r>
              <a:rPr lang="en-AU" dirty="0">
                <a:solidFill>
                  <a:srgbClr val="000000"/>
                </a:solidFill>
                <a:latin typeface="Times New Roman" panose="02020603050405020304" pitchFamily="18" charset="0"/>
              </a:rPr>
              <a:t>3) </a:t>
            </a:r>
            <a:r>
              <a:rPr lang="en-AU" b="0" i="0" dirty="0">
                <a:solidFill>
                  <a:srgbClr val="000000"/>
                </a:solidFill>
                <a:effectLst/>
                <a:latin typeface="Times New Roman" panose="02020603050405020304" pitchFamily="18" charset="0"/>
              </a:rPr>
              <a:t>A gas occupies 1.56 L at 1.00 atm. What will be the volume of this gas if the pressure is increased to 3.00 atm?</a:t>
            </a:r>
          </a:p>
          <a:p>
            <a:r>
              <a:rPr lang="en-AU" dirty="0">
                <a:solidFill>
                  <a:srgbClr val="000000"/>
                </a:solidFill>
                <a:latin typeface="Times New Roman" panose="02020603050405020304" pitchFamily="18" charset="0"/>
              </a:rPr>
              <a:t>4) </a:t>
            </a:r>
            <a:r>
              <a:rPr lang="en-AU" b="0" i="0" dirty="0">
                <a:solidFill>
                  <a:srgbClr val="000000"/>
                </a:solidFill>
                <a:effectLst/>
                <a:latin typeface="Times New Roman" panose="02020603050405020304" pitchFamily="18" charset="0"/>
              </a:rPr>
              <a:t> Two bulbs of different volumes are separated by a valve. The valve between the 2.00 L bulb, in which the gas pressure is 1.00 atm, and the 3.00 L bulb, in which the gas pressure is 1.50 atm, is opened. What is the final pressure in the two bulbs, the temperature being constant and the same in both bulbs?</a:t>
            </a:r>
            <a:endParaRPr lang="en-AU" dirty="0"/>
          </a:p>
        </p:txBody>
      </p:sp>
    </p:spTree>
    <p:extLst>
      <p:ext uri="{BB962C8B-B14F-4D97-AF65-F5344CB8AC3E}">
        <p14:creationId xmlns:p14="http://schemas.microsoft.com/office/powerpoint/2010/main" val="379204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337B2-D7FF-4FB8-9AE2-2BF2254E0368}"/>
              </a:ext>
            </a:extLst>
          </p:cNvPr>
          <p:cNvSpPr>
            <a:spLocks noGrp="1"/>
          </p:cNvSpPr>
          <p:nvPr>
            <p:ph type="title"/>
          </p:nvPr>
        </p:nvSpPr>
        <p:spPr/>
        <p:txBody>
          <a:bodyPr/>
          <a:lstStyle/>
          <a:p>
            <a:r>
              <a:rPr lang="en-AU" dirty="0"/>
              <a:t>Charles’ Law</a:t>
            </a:r>
          </a:p>
        </p:txBody>
      </p:sp>
      <p:sp>
        <p:nvSpPr>
          <p:cNvPr id="4" name="Content Placeholder 2">
            <a:extLst>
              <a:ext uri="{FF2B5EF4-FFF2-40B4-BE49-F238E27FC236}">
                <a16:creationId xmlns:a16="http://schemas.microsoft.com/office/drawing/2014/main" id="{BD7FE92D-40D5-41D9-A638-9232C502582C}"/>
              </a:ext>
            </a:extLst>
          </p:cNvPr>
          <p:cNvSpPr>
            <a:spLocks noGrp="1"/>
          </p:cNvSpPr>
          <p:nvPr>
            <p:ph idx="1"/>
          </p:nvPr>
        </p:nvSpPr>
        <p:spPr>
          <a:xfrm>
            <a:off x="1023938" y="2286000"/>
            <a:ext cx="3624262" cy="4022725"/>
          </a:xfrm>
        </p:spPr>
        <p:txBody>
          <a:bodyPr/>
          <a:lstStyle/>
          <a:p>
            <a:r>
              <a:rPr lang="en-AU" dirty="0"/>
              <a:t>Proportional relationship between temperature and volume.</a:t>
            </a:r>
          </a:p>
          <a:p>
            <a:r>
              <a:rPr lang="en-AU" dirty="0"/>
              <a:t>As temperature increases, volume also increases.</a:t>
            </a:r>
          </a:p>
          <a:p>
            <a:r>
              <a:rPr lang="en-AU" i="1" dirty="0"/>
              <a:t>*When pressure and moles are constant.</a:t>
            </a:r>
            <a:endParaRPr lang="en-AU" dirty="0"/>
          </a:p>
          <a:p>
            <a:endParaRPr lang="en-AU" dirty="0"/>
          </a:p>
          <a:p>
            <a:pPr algn="ctr"/>
            <a:r>
              <a:rPr lang="en-AU" sz="3600" b="1" dirty="0">
                <a:solidFill>
                  <a:srgbClr val="C00000"/>
                </a:solidFill>
              </a:rPr>
              <a:t>V</a:t>
            </a:r>
            <a:r>
              <a:rPr lang="en-AU" sz="3600" b="1" baseline="-25000" dirty="0">
                <a:solidFill>
                  <a:srgbClr val="C00000"/>
                </a:solidFill>
              </a:rPr>
              <a:t>1</a:t>
            </a:r>
            <a:r>
              <a:rPr lang="en-AU" sz="3600" b="1" dirty="0">
                <a:solidFill>
                  <a:srgbClr val="C00000"/>
                </a:solidFill>
              </a:rPr>
              <a:t>/T</a:t>
            </a:r>
            <a:r>
              <a:rPr lang="en-AU" sz="3600" b="1" baseline="-25000" dirty="0">
                <a:solidFill>
                  <a:srgbClr val="C00000"/>
                </a:solidFill>
              </a:rPr>
              <a:t>1</a:t>
            </a:r>
            <a:r>
              <a:rPr lang="en-AU" sz="3600" b="1" dirty="0">
                <a:solidFill>
                  <a:srgbClr val="C00000"/>
                </a:solidFill>
              </a:rPr>
              <a:t> = V</a:t>
            </a:r>
            <a:r>
              <a:rPr lang="en-AU" sz="3600" b="1" baseline="-25000" dirty="0">
                <a:solidFill>
                  <a:srgbClr val="C00000"/>
                </a:solidFill>
              </a:rPr>
              <a:t>2</a:t>
            </a:r>
            <a:r>
              <a:rPr lang="en-AU" sz="3600" b="1" dirty="0">
                <a:solidFill>
                  <a:srgbClr val="C00000"/>
                </a:solidFill>
              </a:rPr>
              <a:t>/T</a:t>
            </a:r>
            <a:r>
              <a:rPr lang="en-AU" sz="3600" b="1" baseline="-25000" dirty="0">
                <a:solidFill>
                  <a:srgbClr val="C00000"/>
                </a:solidFill>
              </a:rPr>
              <a:t>2</a:t>
            </a:r>
            <a:r>
              <a:rPr lang="en-AU" sz="3600" b="1" dirty="0">
                <a:solidFill>
                  <a:srgbClr val="C00000"/>
                </a:solidFill>
              </a:rPr>
              <a:t> </a:t>
            </a:r>
          </a:p>
        </p:txBody>
      </p:sp>
      <p:pic>
        <p:nvPicPr>
          <p:cNvPr id="2050" name="Picture 2" descr="How can I graph Charles law?">
            <a:extLst>
              <a:ext uri="{FF2B5EF4-FFF2-40B4-BE49-F238E27FC236}">
                <a16:creationId xmlns:a16="http://schemas.microsoft.com/office/drawing/2014/main" id="{1B2FD71F-7DFF-49E3-9CB1-7121DB073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9325" y="1567307"/>
            <a:ext cx="502840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38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A6F4-1D56-437F-A0D1-BF14761729A5}"/>
              </a:ext>
            </a:extLst>
          </p:cNvPr>
          <p:cNvSpPr>
            <a:spLocks noGrp="1"/>
          </p:cNvSpPr>
          <p:nvPr>
            <p:ph type="title"/>
          </p:nvPr>
        </p:nvSpPr>
        <p:spPr/>
        <p:txBody>
          <a:bodyPr/>
          <a:lstStyle/>
          <a:p>
            <a:r>
              <a:rPr lang="en-AU" dirty="0"/>
              <a:t>Charles’ law practice questions</a:t>
            </a:r>
          </a:p>
        </p:txBody>
      </p:sp>
      <p:sp>
        <p:nvSpPr>
          <p:cNvPr id="3" name="Content Placeholder 2">
            <a:extLst>
              <a:ext uri="{FF2B5EF4-FFF2-40B4-BE49-F238E27FC236}">
                <a16:creationId xmlns:a16="http://schemas.microsoft.com/office/drawing/2014/main" id="{CC6E4A1C-5194-4C95-A380-411D0C8AF768}"/>
              </a:ext>
            </a:extLst>
          </p:cNvPr>
          <p:cNvSpPr>
            <a:spLocks noGrp="1"/>
          </p:cNvSpPr>
          <p:nvPr>
            <p:ph idx="1"/>
          </p:nvPr>
        </p:nvSpPr>
        <p:spPr>
          <a:xfrm>
            <a:off x="1024128" y="2286000"/>
            <a:ext cx="10691622" cy="4023360"/>
          </a:xfrm>
        </p:spPr>
        <p:txBody>
          <a:bodyPr/>
          <a:lstStyle/>
          <a:p>
            <a:r>
              <a:rPr lang="en-AU" dirty="0"/>
              <a:t>1) </a:t>
            </a:r>
            <a:r>
              <a:rPr lang="en-AU" b="0" i="0" dirty="0">
                <a:solidFill>
                  <a:srgbClr val="000000"/>
                </a:solidFill>
                <a:effectLst/>
                <a:latin typeface="Times New Roman" panose="02020603050405020304" pitchFamily="18" charset="0"/>
              </a:rPr>
              <a:t>Calculate the decrease in temperature (in Celsius) when 2.00 L at 21.0 °C is compressed to 1.00 L.</a:t>
            </a:r>
          </a:p>
          <a:p>
            <a:r>
              <a:rPr lang="en-AU" dirty="0">
                <a:solidFill>
                  <a:srgbClr val="000000"/>
                </a:solidFill>
                <a:latin typeface="Times New Roman" panose="02020603050405020304" pitchFamily="18" charset="0"/>
              </a:rPr>
              <a:t>2) </a:t>
            </a:r>
            <a:r>
              <a:rPr lang="en-AU" b="0" i="0" dirty="0">
                <a:solidFill>
                  <a:srgbClr val="000000"/>
                </a:solidFill>
                <a:effectLst/>
                <a:latin typeface="Times New Roman" panose="02020603050405020304" pitchFamily="18" charset="0"/>
              </a:rPr>
              <a:t>A gas occupies 900.0 mL at a temperature of 27.0 °C.  Calculate the volume if the temperature is increased to 132.0 °C.</a:t>
            </a:r>
          </a:p>
          <a:p>
            <a:r>
              <a:rPr lang="en-AU" dirty="0">
                <a:solidFill>
                  <a:srgbClr val="000000"/>
                </a:solidFill>
                <a:latin typeface="Times New Roman" panose="02020603050405020304" pitchFamily="18" charset="0"/>
              </a:rPr>
              <a:t>3) </a:t>
            </a:r>
            <a:r>
              <a:rPr lang="en-AU" b="0" i="0" dirty="0">
                <a:solidFill>
                  <a:srgbClr val="000000"/>
                </a:solidFill>
                <a:effectLst/>
                <a:latin typeface="Times New Roman" panose="02020603050405020304" pitchFamily="18" charset="0"/>
              </a:rPr>
              <a:t>At 210.0 °C, a gas has a volume of 8.00 L. Calculate the volume of this gas at -23.0 °C.</a:t>
            </a:r>
          </a:p>
          <a:p>
            <a:r>
              <a:rPr lang="en-AU" dirty="0">
                <a:solidFill>
                  <a:srgbClr val="000000"/>
                </a:solidFill>
                <a:latin typeface="Times New Roman" panose="02020603050405020304" pitchFamily="18" charset="0"/>
              </a:rPr>
              <a:t>4) </a:t>
            </a:r>
            <a:r>
              <a:rPr lang="en-AU" b="0" i="0" dirty="0">
                <a:solidFill>
                  <a:srgbClr val="000000"/>
                </a:solidFill>
                <a:effectLst/>
                <a:latin typeface="Times New Roman" panose="02020603050405020304" pitchFamily="18" charset="0"/>
              </a:rPr>
              <a:t>An open "empty" 2 L plastic pop container, which has an actual inside volume of 2.05 L, is removed from a refrigerator at 5 °C and allowed to warm up to 21 °C. Calculate the volume of air that will leave the container as it warms to 21 °C?</a:t>
            </a:r>
          </a:p>
        </p:txBody>
      </p:sp>
    </p:spTree>
    <p:extLst>
      <p:ext uri="{BB962C8B-B14F-4D97-AF65-F5344CB8AC3E}">
        <p14:creationId xmlns:p14="http://schemas.microsoft.com/office/powerpoint/2010/main" val="171252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63BF-1F5A-4EBC-9E0D-E3F457DAAB7D}"/>
              </a:ext>
            </a:extLst>
          </p:cNvPr>
          <p:cNvSpPr>
            <a:spLocks noGrp="1"/>
          </p:cNvSpPr>
          <p:nvPr>
            <p:ph type="title"/>
          </p:nvPr>
        </p:nvSpPr>
        <p:spPr/>
        <p:txBody>
          <a:bodyPr/>
          <a:lstStyle/>
          <a:p>
            <a:r>
              <a:rPr lang="en-AU" dirty="0"/>
              <a:t>Avogadro’s law</a:t>
            </a:r>
          </a:p>
        </p:txBody>
      </p:sp>
      <p:sp>
        <p:nvSpPr>
          <p:cNvPr id="4" name="Content Placeholder 2">
            <a:extLst>
              <a:ext uri="{FF2B5EF4-FFF2-40B4-BE49-F238E27FC236}">
                <a16:creationId xmlns:a16="http://schemas.microsoft.com/office/drawing/2014/main" id="{FEFE00AE-E44B-4383-9313-531B2D9FF4A3}"/>
              </a:ext>
            </a:extLst>
          </p:cNvPr>
          <p:cNvSpPr>
            <a:spLocks noGrp="1"/>
          </p:cNvSpPr>
          <p:nvPr>
            <p:ph idx="1"/>
          </p:nvPr>
        </p:nvSpPr>
        <p:spPr>
          <a:xfrm>
            <a:off x="1023938" y="2286000"/>
            <a:ext cx="4300537" cy="4022725"/>
          </a:xfrm>
        </p:spPr>
        <p:txBody>
          <a:bodyPr/>
          <a:lstStyle/>
          <a:p>
            <a:r>
              <a:rPr lang="en-AU" dirty="0"/>
              <a:t>Proportional relationship between moles and volume.</a:t>
            </a:r>
          </a:p>
          <a:p>
            <a:r>
              <a:rPr lang="en-AU" dirty="0"/>
              <a:t>As number of moles increase, volume also increases.</a:t>
            </a:r>
          </a:p>
          <a:p>
            <a:r>
              <a:rPr lang="en-AU" i="1" dirty="0"/>
              <a:t>*When pressure and temperature are constant.</a:t>
            </a:r>
            <a:endParaRPr lang="en-AU" dirty="0"/>
          </a:p>
          <a:p>
            <a:endParaRPr lang="en-AU" dirty="0"/>
          </a:p>
          <a:p>
            <a:pPr algn="ctr"/>
            <a:r>
              <a:rPr lang="en-AU" sz="3600" b="1" dirty="0">
                <a:solidFill>
                  <a:srgbClr val="C00000"/>
                </a:solidFill>
              </a:rPr>
              <a:t>V</a:t>
            </a:r>
            <a:r>
              <a:rPr lang="en-AU" sz="3600" b="1" baseline="-25000" dirty="0">
                <a:solidFill>
                  <a:srgbClr val="C00000"/>
                </a:solidFill>
              </a:rPr>
              <a:t>1</a:t>
            </a:r>
            <a:r>
              <a:rPr lang="en-AU" sz="3600" b="1" dirty="0">
                <a:solidFill>
                  <a:srgbClr val="C00000"/>
                </a:solidFill>
              </a:rPr>
              <a:t>/n</a:t>
            </a:r>
            <a:r>
              <a:rPr lang="en-AU" sz="3600" b="1" baseline="-25000" dirty="0">
                <a:solidFill>
                  <a:srgbClr val="C00000"/>
                </a:solidFill>
              </a:rPr>
              <a:t>1</a:t>
            </a:r>
            <a:r>
              <a:rPr lang="en-AU" sz="3600" b="1" dirty="0">
                <a:solidFill>
                  <a:srgbClr val="C00000"/>
                </a:solidFill>
              </a:rPr>
              <a:t> = V</a:t>
            </a:r>
            <a:r>
              <a:rPr lang="en-AU" sz="3600" b="1" baseline="-25000" dirty="0">
                <a:solidFill>
                  <a:srgbClr val="C00000"/>
                </a:solidFill>
              </a:rPr>
              <a:t>2</a:t>
            </a:r>
            <a:r>
              <a:rPr lang="en-AU" sz="3600" b="1" dirty="0">
                <a:solidFill>
                  <a:srgbClr val="C00000"/>
                </a:solidFill>
              </a:rPr>
              <a:t>/n</a:t>
            </a:r>
            <a:r>
              <a:rPr lang="en-AU" sz="3600" b="1" baseline="-25000" dirty="0">
                <a:solidFill>
                  <a:srgbClr val="C00000"/>
                </a:solidFill>
              </a:rPr>
              <a:t>2</a:t>
            </a:r>
            <a:r>
              <a:rPr lang="en-AU" sz="3600" b="1" dirty="0">
                <a:solidFill>
                  <a:srgbClr val="C00000"/>
                </a:solidFill>
              </a:rPr>
              <a:t> </a:t>
            </a:r>
          </a:p>
        </p:txBody>
      </p:sp>
      <p:pic>
        <p:nvPicPr>
          <p:cNvPr id="3074" name="Picture 2" descr="Avogadro's Law: Definition, Formula, Graphical Representation, Derivation,  Limitations and Examples">
            <a:extLst>
              <a:ext uri="{FF2B5EF4-FFF2-40B4-BE49-F238E27FC236}">
                <a16:creationId xmlns:a16="http://schemas.microsoft.com/office/drawing/2014/main" id="{9D17B550-C93B-41BC-AEBF-798B7199E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363" y="1666876"/>
            <a:ext cx="5272738"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990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3283-3202-4F92-BAA5-87891C27F8AB}"/>
              </a:ext>
            </a:extLst>
          </p:cNvPr>
          <p:cNvSpPr>
            <a:spLocks noGrp="1"/>
          </p:cNvSpPr>
          <p:nvPr>
            <p:ph type="title"/>
          </p:nvPr>
        </p:nvSpPr>
        <p:spPr/>
        <p:txBody>
          <a:bodyPr/>
          <a:lstStyle/>
          <a:p>
            <a:r>
              <a:rPr lang="en-AU" dirty="0"/>
              <a:t>Avogadro’s law practice questions</a:t>
            </a:r>
          </a:p>
        </p:txBody>
      </p:sp>
      <p:sp>
        <p:nvSpPr>
          <p:cNvPr id="3" name="Content Placeholder 2">
            <a:extLst>
              <a:ext uri="{FF2B5EF4-FFF2-40B4-BE49-F238E27FC236}">
                <a16:creationId xmlns:a16="http://schemas.microsoft.com/office/drawing/2014/main" id="{F3511A65-794F-47E2-B165-0A9240C3FE9C}"/>
              </a:ext>
            </a:extLst>
          </p:cNvPr>
          <p:cNvSpPr>
            <a:spLocks noGrp="1"/>
          </p:cNvSpPr>
          <p:nvPr>
            <p:ph idx="1"/>
          </p:nvPr>
        </p:nvSpPr>
        <p:spPr/>
        <p:txBody>
          <a:bodyPr/>
          <a:lstStyle/>
          <a:p>
            <a:r>
              <a:rPr lang="en-AU" dirty="0"/>
              <a:t>1) </a:t>
            </a:r>
            <a:r>
              <a:rPr lang="en-AU" b="0" i="0" dirty="0">
                <a:solidFill>
                  <a:srgbClr val="000000"/>
                </a:solidFill>
                <a:effectLst/>
                <a:latin typeface="Times New Roman" panose="02020603050405020304" pitchFamily="18" charset="0"/>
              </a:rPr>
              <a:t>5.00 L of a gas is known to contain 0.965 mol. If the amount of gas is increased to 1.80 mol, calculate the new volume (at constant temperature and pressure).</a:t>
            </a:r>
          </a:p>
          <a:p>
            <a:r>
              <a:rPr lang="en-AU" dirty="0">
                <a:solidFill>
                  <a:srgbClr val="000000"/>
                </a:solidFill>
                <a:latin typeface="Times New Roman" panose="02020603050405020304" pitchFamily="18" charset="0"/>
              </a:rPr>
              <a:t>2) </a:t>
            </a:r>
            <a:r>
              <a:rPr lang="en-AU" b="0" i="0" dirty="0">
                <a:solidFill>
                  <a:srgbClr val="000000"/>
                </a:solidFill>
                <a:effectLst/>
                <a:latin typeface="Times New Roman" panose="02020603050405020304" pitchFamily="18" charset="0"/>
              </a:rPr>
              <a:t> A cylinder with a movable piston contains 2.00 g of helium (He) at 298 K. More helium was added to the cylinder and the volume was adjusted so that the gas pressure remained the same. Calculate the mass of helium that was added to the cylinder if the volume was changed from 2.00 L to 2.70 L at constant temperature. Give your answer in grams.</a:t>
            </a:r>
          </a:p>
          <a:p>
            <a:r>
              <a:rPr lang="en-AU" dirty="0">
                <a:solidFill>
                  <a:srgbClr val="000000"/>
                </a:solidFill>
                <a:latin typeface="Times New Roman" panose="02020603050405020304" pitchFamily="18" charset="0"/>
              </a:rPr>
              <a:t>3) </a:t>
            </a:r>
            <a:r>
              <a:rPr lang="en-AU" b="0" i="0" dirty="0">
                <a:solidFill>
                  <a:srgbClr val="000000"/>
                </a:solidFill>
                <a:effectLst/>
                <a:latin typeface="Times New Roman" panose="02020603050405020304" pitchFamily="18" charset="0"/>
              </a:rPr>
              <a:t>At a certain temperature and pressure, one mole of diatomic H</a:t>
            </a:r>
            <a:r>
              <a:rPr lang="en-AU" b="0" i="0" baseline="-25000" dirty="0">
                <a:solidFill>
                  <a:srgbClr val="000000"/>
                </a:solidFill>
                <a:effectLst/>
                <a:latin typeface="Times New Roman" panose="02020603050405020304" pitchFamily="18" charset="0"/>
              </a:rPr>
              <a:t>2</a:t>
            </a:r>
            <a:r>
              <a:rPr lang="en-AU" b="0" i="0" dirty="0">
                <a:solidFill>
                  <a:srgbClr val="000000"/>
                </a:solidFill>
                <a:effectLst/>
                <a:latin typeface="Times New Roman" panose="02020603050405020304" pitchFamily="18" charset="0"/>
              </a:rPr>
              <a:t> gas occupies a volume of 20 L. What would be the volume of one mole of He atoms under those same conditions?</a:t>
            </a:r>
            <a:endParaRPr lang="en-AU" dirty="0"/>
          </a:p>
        </p:txBody>
      </p:sp>
    </p:spTree>
    <p:extLst>
      <p:ext uri="{BB962C8B-B14F-4D97-AF65-F5344CB8AC3E}">
        <p14:creationId xmlns:p14="http://schemas.microsoft.com/office/powerpoint/2010/main" val="3776510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14B48-3237-4A24-A57B-D1E536B34937}"/>
              </a:ext>
            </a:extLst>
          </p:cNvPr>
          <p:cNvSpPr>
            <a:spLocks noGrp="1"/>
          </p:cNvSpPr>
          <p:nvPr>
            <p:ph type="title"/>
          </p:nvPr>
        </p:nvSpPr>
        <p:spPr/>
        <p:txBody>
          <a:bodyPr/>
          <a:lstStyle/>
          <a:p>
            <a:r>
              <a:rPr lang="en-AU" dirty="0"/>
              <a:t>Ideal gas law</a:t>
            </a:r>
          </a:p>
        </p:txBody>
      </p:sp>
      <p:sp>
        <p:nvSpPr>
          <p:cNvPr id="3" name="Content Placeholder 2">
            <a:extLst>
              <a:ext uri="{FF2B5EF4-FFF2-40B4-BE49-F238E27FC236}">
                <a16:creationId xmlns:a16="http://schemas.microsoft.com/office/drawing/2014/main" id="{BF6F8FFA-C5BC-4F69-868F-E1F01D7963F3}"/>
              </a:ext>
            </a:extLst>
          </p:cNvPr>
          <p:cNvSpPr>
            <a:spLocks noGrp="1"/>
          </p:cNvSpPr>
          <p:nvPr>
            <p:ph idx="1"/>
          </p:nvPr>
        </p:nvSpPr>
        <p:spPr/>
        <p:txBody>
          <a:bodyPr/>
          <a:lstStyle/>
          <a:p>
            <a:pPr algn="ctr"/>
            <a:r>
              <a:rPr lang="en-AU" sz="5400" b="1" dirty="0">
                <a:solidFill>
                  <a:srgbClr val="C00000"/>
                </a:solidFill>
              </a:rPr>
              <a:t>PV = </a:t>
            </a:r>
            <a:r>
              <a:rPr lang="en-AU" sz="5400" b="1" dirty="0" err="1">
                <a:solidFill>
                  <a:srgbClr val="C00000"/>
                </a:solidFill>
              </a:rPr>
              <a:t>nRT</a:t>
            </a:r>
            <a:endParaRPr lang="en-AU" sz="5400" b="1" dirty="0">
              <a:solidFill>
                <a:srgbClr val="C00000"/>
              </a:solidFill>
            </a:endParaRPr>
          </a:p>
          <a:p>
            <a:r>
              <a:rPr lang="en-AU" sz="2000" b="1" dirty="0">
                <a:solidFill>
                  <a:srgbClr val="C00000"/>
                </a:solidFill>
              </a:rPr>
              <a:t>Where:</a:t>
            </a:r>
          </a:p>
          <a:p>
            <a:r>
              <a:rPr lang="en-AU" sz="2000" b="1" dirty="0">
                <a:solidFill>
                  <a:srgbClr val="C00000"/>
                </a:solidFill>
              </a:rPr>
              <a:t>P = Pressure (kPa)</a:t>
            </a:r>
          </a:p>
          <a:p>
            <a:r>
              <a:rPr lang="en-AU" sz="2000" b="1" dirty="0">
                <a:solidFill>
                  <a:srgbClr val="C00000"/>
                </a:solidFill>
              </a:rPr>
              <a:t>V = Volume (L)</a:t>
            </a:r>
          </a:p>
          <a:p>
            <a:r>
              <a:rPr lang="en-AU" sz="2000" b="1" dirty="0">
                <a:solidFill>
                  <a:srgbClr val="C00000"/>
                </a:solidFill>
              </a:rPr>
              <a:t>n = number of moles (mol)</a:t>
            </a:r>
          </a:p>
          <a:p>
            <a:r>
              <a:rPr lang="en-AU" sz="2000" b="1" dirty="0">
                <a:solidFill>
                  <a:srgbClr val="C00000"/>
                </a:solidFill>
              </a:rPr>
              <a:t>R = Ideal gas constant 8.314 J/K/mol</a:t>
            </a:r>
          </a:p>
          <a:p>
            <a:r>
              <a:rPr lang="en-AU" sz="2000" b="1" dirty="0">
                <a:solidFill>
                  <a:srgbClr val="C00000"/>
                </a:solidFill>
              </a:rPr>
              <a:t>T = Temperature (K)</a:t>
            </a:r>
          </a:p>
          <a:p>
            <a:endParaRPr lang="en-AU" sz="2000" b="1" dirty="0">
              <a:solidFill>
                <a:srgbClr val="C00000"/>
              </a:solidFill>
            </a:endParaRPr>
          </a:p>
        </p:txBody>
      </p:sp>
    </p:spTree>
    <p:extLst>
      <p:ext uri="{BB962C8B-B14F-4D97-AF65-F5344CB8AC3E}">
        <p14:creationId xmlns:p14="http://schemas.microsoft.com/office/powerpoint/2010/main" val="411120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CDE5-0BBE-4BE3-BF07-6F4B7C03AD05}"/>
              </a:ext>
            </a:extLst>
          </p:cNvPr>
          <p:cNvSpPr>
            <a:spLocks noGrp="1"/>
          </p:cNvSpPr>
          <p:nvPr>
            <p:ph type="title"/>
          </p:nvPr>
        </p:nvSpPr>
        <p:spPr/>
        <p:txBody>
          <a:bodyPr/>
          <a:lstStyle/>
          <a:p>
            <a:r>
              <a:rPr lang="en-AU" dirty="0"/>
              <a:t>Ideal gas law – alternative ‘R’ constant</a:t>
            </a:r>
          </a:p>
        </p:txBody>
      </p:sp>
      <p:sp>
        <p:nvSpPr>
          <p:cNvPr id="3" name="Content Placeholder 2">
            <a:extLst>
              <a:ext uri="{FF2B5EF4-FFF2-40B4-BE49-F238E27FC236}">
                <a16:creationId xmlns:a16="http://schemas.microsoft.com/office/drawing/2014/main" id="{4316C5BD-BA77-4EA4-8962-DF1A89A6F6F0}"/>
              </a:ext>
            </a:extLst>
          </p:cNvPr>
          <p:cNvSpPr>
            <a:spLocks noGrp="1"/>
          </p:cNvSpPr>
          <p:nvPr>
            <p:ph idx="1"/>
          </p:nvPr>
        </p:nvSpPr>
        <p:spPr/>
        <p:txBody>
          <a:bodyPr>
            <a:normAutofit/>
          </a:bodyPr>
          <a:lstStyle/>
          <a:p>
            <a:r>
              <a:rPr lang="en-AU" u="sng" dirty="0"/>
              <a:t>* Important point is to make sure that your </a:t>
            </a:r>
            <a:r>
              <a:rPr lang="en-AU" b="1" i="1" u="sng" dirty="0"/>
              <a:t>units</a:t>
            </a:r>
            <a:r>
              <a:rPr lang="en-AU" u="sng" dirty="0"/>
              <a:t> are consistent.</a:t>
            </a:r>
          </a:p>
          <a:p>
            <a:r>
              <a:rPr lang="en-AU" dirty="0"/>
              <a:t>You may also see the ideal gas constant R = 0.082 L atm / K / mol</a:t>
            </a:r>
          </a:p>
          <a:p>
            <a:r>
              <a:rPr lang="en-AU" dirty="0"/>
              <a:t>If you use this gas constant, you need:</a:t>
            </a:r>
          </a:p>
          <a:p>
            <a:r>
              <a:rPr lang="en-AU" dirty="0">
                <a:solidFill>
                  <a:srgbClr val="C00000"/>
                </a:solidFill>
              </a:rPr>
              <a:t>P = Pressure (atm)</a:t>
            </a:r>
          </a:p>
          <a:p>
            <a:r>
              <a:rPr lang="en-AU" dirty="0">
                <a:solidFill>
                  <a:srgbClr val="C00000"/>
                </a:solidFill>
              </a:rPr>
              <a:t>V = Volume (L)</a:t>
            </a:r>
          </a:p>
          <a:p>
            <a:r>
              <a:rPr lang="en-AU" dirty="0">
                <a:solidFill>
                  <a:srgbClr val="C00000"/>
                </a:solidFill>
              </a:rPr>
              <a:t>n = moles (mol)</a:t>
            </a:r>
          </a:p>
          <a:p>
            <a:r>
              <a:rPr lang="en-AU" dirty="0">
                <a:solidFill>
                  <a:srgbClr val="C00000"/>
                </a:solidFill>
              </a:rPr>
              <a:t>R = 0.082 </a:t>
            </a:r>
            <a:r>
              <a:rPr lang="en-AU" dirty="0" err="1">
                <a:solidFill>
                  <a:srgbClr val="C00000"/>
                </a:solidFill>
              </a:rPr>
              <a:t>L.atm</a:t>
            </a:r>
            <a:r>
              <a:rPr lang="en-AU" dirty="0">
                <a:solidFill>
                  <a:srgbClr val="C00000"/>
                </a:solidFill>
              </a:rPr>
              <a:t>/K/mol</a:t>
            </a:r>
          </a:p>
          <a:p>
            <a:r>
              <a:rPr lang="en-AU" dirty="0">
                <a:solidFill>
                  <a:srgbClr val="C00000"/>
                </a:solidFill>
              </a:rPr>
              <a:t>T = temperature (K)</a:t>
            </a:r>
          </a:p>
        </p:txBody>
      </p:sp>
    </p:spTree>
    <p:extLst>
      <p:ext uri="{BB962C8B-B14F-4D97-AF65-F5344CB8AC3E}">
        <p14:creationId xmlns:p14="http://schemas.microsoft.com/office/powerpoint/2010/main" val="46547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A2CD4D-795B-43E4-BD3D-EC1E08616E15}"/>
              </a:ext>
            </a:extLst>
          </p:cNvPr>
          <p:cNvSpPr>
            <a:spLocks noGrp="1"/>
          </p:cNvSpPr>
          <p:nvPr>
            <p:ph type="title"/>
          </p:nvPr>
        </p:nvSpPr>
        <p:spPr>
          <a:xfrm>
            <a:off x="2292350" y="548680"/>
            <a:ext cx="7289800" cy="1498600"/>
          </a:xfrm>
        </p:spPr>
        <p:txBody>
          <a:bodyPr>
            <a:normAutofit/>
          </a:bodyPr>
          <a:lstStyle/>
          <a:p>
            <a:pPr>
              <a:defRPr/>
            </a:pPr>
            <a:r>
              <a:rPr lang="en-AU" dirty="0">
                <a:solidFill>
                  <a:schemeClr val="accent2">
                    <a:lumMod val="75000"/>
                  </a:schemeClr>
                </a:solidFill>
              </a:rPr>
              <a:t>Learning goals</a:t>
            </a:r>
          </a:p>
        </p:txBody>
      </p:sp>
      <p:sp>
        <p:nvSpPr>
          <p:cNvPr id="10242" name="Content Placeholder 1">
            <a:extLst>
              <a:ext uri="{FF2B5EF4-FFF2-40B4-BE49-F238E27FC236}">
                <a16:creationId xmlns:a16="http://schemas.microsoft.com/office/drawing/2014/main" id="{764A1D4F-1A6B-4D00-96C2-CB9ADF712246}"/>
              </a:ext>
            </a:extLst>
          </p:cNvPr>
          <p:cNvSpPr>
            <a:spLocks noGrp="1"/>
          </p:cNvSpPr>
          <p:nvPr>
            <p:ph idx="1"/>
          </p:nvPr>
        </p:nvSpPr>
        <p:spPr/>
        <p:txBody>
          <a:bodyPr rtlCol="0">
            <a:normAutofit/>
          </a:bodyPr>
          <a:lstStyle/>
          <a:p>
            <a:pPr marL="271463" indent="-180975"/>
            <a:r>
              <a:rPr lang="en-AU" dirty="0"/>
              <a:t>• State the relationship between the volume of a gas, number of moles and molar volume at standard temperature and pressure (STP). </a:t>
            </a:r>
          </a:p>
          <a:p>
            <a:pPr marL="271463" indent="-180975"/>
            <a:r>
              <a:rPr lang="en-AU" dirty="0"/>
              <a:t>• Apply the kinetic theory of gases to explain the relationships between pressure, temperature, and volume of a gas. </a:t>
            </a:r>
          </a:p>
          <a:p>
            <a:pPr marL="271463" indent="-180975"/>
            <a:r>
              <a:rPr lang="en-AU" dirty="0"/>
              <a:t>• Identify that the kinetic theory of gases applies to ideal gases. </a:t>
            </a:r>
          </a:p>
          <a:p>
            <a:pPr marL="271463" indent="-180975"/>
            <a:r>
              <a:rPr lang="en-AU" dirty="0"/>
              <a:t>• Apply the ideal gas equation to calculate the mass of chemicals and/or the volume of a gas (STP) involved in a chemical reaction. (Formula: PV = </a:t>
            </a:r>
            <a:r>
              <a:rPr lang="en-AU" dirty="0" err="1"/>
              <a:t>nRT</a:t>
            </a:r>
            <a:r>
              <a:rPr lang="en-AU" dirty="0"/>
              <a:t>) </a:t>
            </a:r>
          </a:p>
          <a:p>
            <a:pPr marL="271463" indent="-180975"/>
            <a:r>
              <a:rPr lang="en-AU" dirty="0"/>
              <a:t>• Analyse data to determine the relationships between pressure, temperature, and volume of a gas.</a:t>
            </a:r>
            <a:endParaRPr lang="en-AU"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E1D4-94C3-40BB-A93A-78CF21963927}"/>
              </a:ext>
            </a:extLst>
          </p:cNvPr>
          <p:cNvSpPr>
            <a:spLocks noGrp="1"/>
          </p:cNvSpPr>
          <p:nvPr>
            <p:ph type="title"/>
          </p:nvPr>
        </p:nvSpPr>
        <p:spPr/>
        <p:txBody>
          <a:bodyPr/>
          <a:lstStyle/>
          <a:p>
            <a:r>
              <a:rPr lang="en-AU" dirty="0"/>
              <a:t>Practice questions</a:t>
            </a:r>
          </a:p>
        </p:txBody>
      </p:sp>
      <p:sp>
        <p:nvSpPr>
          <p:cNvPr id="3" name="Content Placeholder 2">
            <a:extLst>
              <a:ext uri="{FF2B5EF4-FFF2-40B4-BE49-F238E27FC236}">
                <a16:creationId xmlns:a16="http://schemas.microsoft.com/office/drawing/2014/main" id="{A7A27190-BF88-4BB7-9D17-958FB3F319D1}"/>
              </a:ext>
            </a:extLst>
          </p:cNvPr>
          <p:cNvSpPr>
            <a:spLocks noGrp="1"/>
          </p:cNvSpPr>
          <p:nvPr>
            <p:ph idx="1"/>
          </p:nvPr>
        </p:nvSpPr>
        <p:spPr/>
        <p:txBody>
          <a:bodyPr/>
          <a:lstStyle/>
          <a:p>
            <a:r>
              <a:rPr lang="en-AU" dirty="0"/>
              <a:t>1) Derive Boyle’s Law from the Ideal Gas equation.</a:t>
            </a:r>
          </a:p>
          <a:p>
            <a:r>
              <a:rPr lang="en-AU" dirty="0"/>
              <a:t>2) Derive Charles’ Law from the Ideal Gas equation.</a:t>
            </a:r>
          </a:p>
          <a:p>
            <a:r>
              <a:rPr lang="en-AU" dirty="0"/>
              <a:t>3) Calculate the number of moles of CO</a:t>
            </a:r>
            <a:r>
              <a:rPr lang="en-AU" baseline="-25000" dirty="0"/>
              <a:t>2</a:t>
            </a:r>
            <a:r>
              <a:rPr lang="en-AU" dirty="0"/>
              <a:t>(g) in a 5.6 L sample of CO</a:t>
            </a:r>
            <a:r>
              <a:rPr lang="en-AU" baseline="-25000" dirty="0"/>
              <a:t>2</a:t>
            </a:r>
            <a:r>
              <a:rPr lang="en-AU" dirty="0"/>
              <a:t> measured at STP.</a:t>
            </a:r>
          </a:p>
          <a:p>
            <a:r>
              <a:rPr lang="en-AU" dirty="0"/>
              <a:t>3) At 150</a:t>
            </a:r>
            <a:r>
              <a:rPr lang="en-AU" baseline="30000" dirty="0"/>
              <a:t>o</a:t>
            </a:r>
            <a:r>
              <a:rPr lang="en-AU" dirty="0"/>
              <a:t>C and 100 kPa, 1.00 L of a compound has a mass of 2.506 g. Calculate its molar mass.</a:t>
            </a:r>
          </a:p>
          <a:p>
            <a:r>
              <a:rPr lang="en-AU" dirty="0"/>
              <a:t>4) Calculate the mass of Cl</a:t>
            </a:r>
            <a:r>
              <a:rPr lang="en-AU" baseline="-25000" dirty="0"/>
              <a:t>2</a:t>
            </a:r>
            <a:r>
              <a:rPr lang="en-AU" dirty="0"/>
              <a:t> (g) that can be stored in a 10.0 L container at 1000 kPa and 30</a:t>
            </a:r>
            <a:r>
              <a:rPr lang="en-AU" baseline="30000" dirty="0"/>
              <a:t>o</a:t>
            </a:r>
            <a:r>
              <a:rPr lang="en-AU" dirty="0"/>
              <a:t>C.</a:t>
            </a:r>
          </a:p>
          <a:p>
            <a:r>
              <a:rPr lang="en-AU" dirty="0"/>
              <a:t>5) A balloon containing 2L of gas at STP is heated to SLC. Determine the new volume of the balloon. </a:t>
            </a:r>
          </a:p>
        </p:txBody>
      </p:sp>
    </p:spTree>
    <p:extLst>
      <p:ext uri="{BB962C8B-B14F-4D97-AF65-F5344CB8AC3E}">
        <p14:creationId xmlns:p14="http://schemas.microsoft.com/office/powerpoint/2010/main" val="1524679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Vocab List</a:t>
            </a:r>
          </a:p>
        </p:txBody>
      </p:sp>
      <p:sp>
        <p:nvSpPr>
          <p:cNvPr id="3" name="Content Placeholder 2"/>
          <p:cNvSpPr>
            <a:spLocks noGrp="1"/>
          </p:cNvSpPr>
          <p:nvPr>
            <p:ph idx="1"/>
          </p:nvPr>
        </p:nvSpPr>
        <p:spPr>
          <a:xfrm>
            <a:off x="2423592" y="2276873"/>
            <a:ext cx="7289800" cy="4022725"/>
          </a:xfrm>
        </p:spPr>
        <p:txBody>
          <a:bodyPr>
            <a:normAutofit lnSpcReduction="10000"/>
          </a:bodyPr>
          <a:lstStyle/>
          <a:p>
            <a:r>
              <a:rPr lang="en-AU" dirty="0"/>
              <a:t>Kinetic</a:t>
            </a:r>
          </a:p>
          <a:p>
            <a:r>
              <a:rPr lang="en-AU" dirty="0"/>
              <a:t>Moles</a:t>
            </a:r>
          </a:p>
          <a:p>
            <a:r>
              <a:rPr lang="en-AU" dirty="0"/>
              <a:t>Ideal gas</a:t>
            </a:r>
          </a:p>
          <a:p>
            <a:r>
              <a:rPr lang="en-AU" dirty="0"/>
              <a:t>Avogadro</a:t>
            </a:r>
          </a:p>
          <a:p>
            <a:r>
              <a:rPr lang="en-AU" dirty="0"/>
              <a:t>Volume</a:t>
            </a:r>
          </a:p>
          <a:p>
            <a:r>
              <a:rPr lang="en-AU" dirty="0"/>
              <a:t>STP</a:t>
            </a:r>
          </a:p>
          <a:p>
            <a:r>
              <a:rPr lang="en-AU" dirty="0"/>
              <a:t>SLC</a:t>
            </a:r>
          </a:p>
          <a:p>
            <a:r>
              <a:rPr lang="en-AU" dirty="0"/>
              <a:t>Molar Volume</a:t>
            </a:r>
          </a:p>
          <a:p>
            <a:r>
              <a:rPr lang="en-AU" dirty="0"/>
              <a:t>Pressure</a:t>
            </a:r>
          </a:p>
          <a:p>
            <a:endParaRPr lang="en-AU" dirty="0"/>
          </a:p>
        </p:txBody>
      </p:sp>
    </p:spTree>
    <p:extLst>
      <p:ext uri="{BB962C8B-B14F-4D97-AF65-F5344CB8AC3E}">
        <p14:creationId xmlns:p14="http://schemas.microsoft.com/office/powerpoint/2010/main" val="64874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7A32C-8E5E-08F3-EB30-930440BA656C}"/>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9591CD43-0686-E145-7FF1-A76610C93969}"/>
              </a:ext>
            </a:extLst>
          </p:cNvPr>
          <p:cNvSpPr>
            <a:spLocks noGrp="1"/>
          </p:cNvSpPr>
          <p:nvPr>
            <p:ph idx="1"/>
          </p:nvPr>
        </p:nvSpPr>
        <p:spPr>
          <a:xfrm>
            <a:off x="1024128" y="2362200"/>
            <a:ext cx="9720073" cy="3947160"/>
          </a:xfrm>
        </p:spPr>
        <p:txBody>
          <a:bodyPr/>
          <a:lstStyle/>
          <a:p>
            <a:pPr marL="90170" indent="-90170"/>
            <a:r>
              <a:rPr lang="en-US" sz="2400" dirty="0"/>
              <a:t>1. </a:t>
            </a:r>
            <a:r>
              <a:rPr lang="en-US" sz="2400" b="1" dirty="0"/>
              <a:t>Identify </a:t>
            </a:r>
            <a:r>
              <a:rPr lang="en-US" sz="2400" dirty="0"/>
              <a:t>and</a:t>
            </a:r>
            <a:r>
              <a:rPr lang="en-US" sz="2400" b="1" dirty="0"/>
              <a:t> describe </a:t>
            </a:r>
            <a:r>
              <a:rPr lang="en-US" sz="2400" dirty="0"/>
              <a:t>3 types of intramolecular forces.</a:t>
            </a:r>
          </a:p>
          <a:p>
            <a:pPr marL="1059434" lvl="6" indent="-90170"/>
            <a:r>
              <a:rPr lang="en-US" sz="2000" i="1" dirty="0"/>
              <a:t>Covalent bonds:</a:t>
            </a:r>
            <a:r>
              <a:rPr lang="en-US" sz="2000" dirty="0"/>
              <a:t> ______________________________________</a:t>
            </a:r>
          </a:p>
          <a:p>
            <a:pPr marL="1059434" lvl="6" indent="-90170"/>
            <a:r>
              <a:rPr lang="en-US" sz="2000" dirty="0"/>
              <a:t>_______________</a:t>
            </a:r>
          </a:p>
          <a:p>
            <a:pPr marL="1059434" lvl="6" indent="-90170"/>
            <a:r>
              <a:rPr lang="en-US" sz="2000" dirty="0"/>
              <a:t>_______________</a:t>
            </a:r>
          </a:p>
          <a:p>
            <a:pPr marL="90170" indent="-90170"/>
            <a:endParaRPr lang="en-US" sz="2400" dirty="0"/>
          </a:p>
          <a:p>
            <a:pPr marL="90170" indent="-90170"/>
            <a:r>
              <a:rPr lang="en-US" sz="2400" dirty="0"/>
              <a:t>2. </a:t>
            </a:r>
            <a:r>
              <a:rPr lang="en-US" sz="2400" b="1" dirty="0"/>
              <a:t>Identify </a:t>
            </a:r>
            <a:r>
              <a:rPr lang="en-US" sz="2400" dirty="0"/>
              <a:t>and</a:t>
            </a:r>
            <a:r>
              <a:rPr lang="en-US" sz="2400" b="1" dirty="0"/>
              <a:t> describe</a:t>
            </a:r>
            <a:r>
              <a:rPr lang="en-US" sz="2400" dirty="0"/>
              <a:t> 3 types of intermolecular forces.</a:t>
            </a:r>
          </a:p>
          <a:p>
            <a:pPr marL="1059434" lvl="6" indent="-90170"/>
            <a:r>
              <a:rPr lang="en-US" sz="2000" i="1" dirty="0"/>
              <a:t>Van der Waals forces: ______________________________</a:t>
            </a:r>
            <a:endParaRPr lang="en-US" sz="2000" dirty="0"/>
          </a:p>
          <a:p>
            <a:pPr marL="1059434" lvl="6" indent="-90170"/>
            <a:r>
              <a:rPr lang="en-US" sz="2000" dirty="0"/>
              <a:t>_______________</a:t>
            </a:r>
          </a:p>
          <a:p>
            <a:pPr marL="1059434" lvl="6" indent="-90170"/>
            <a:r>
              <a:rPr lang="en-US" sz="2000" dirty="0"/>
              <a:t>_______________</a:t>
            </a:r>
          </a:p>
          <a:p>
            <a:pPr marL="90170" indent="-90170"/>
            <a:endParaRPr lang="en-US" sz="2400" dirty="0"/>
          </a:p>
          <a:p>
            <a:pPr marL="90170" indent="-90170"/>
            <a:endParaRPr lang="en-US" sz="2400" dirty="0"/>
          </a:p>
          <a:p>
            <a:pPr marL="90170" indent="-90170"/>
            <a:endParaRPr lang="en-US" sz="2400" dirty="0"/>
          </a:p>
        </p:txBody>
      </p:sp>
    </p:spTree>
    <p:extLst>
      <p:ext uri="{BB962C8B-B14F-4D97-AF65-F5344CB8AC3E}">
        <p14:creationId xmlns:p14="http://schemas.microsoft.com/office/powerpoint/2010/main" val="96645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Pressure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a:buFont typeface="Arial" panose="020B0604020202020204" pitchFamily="34" charset="0"/>
                  <a:buChar char="•"/>
                </a:pPr>
                <a:r>
                  <a:rPr lang="en-AU" sz="2400" dirty="0"/>
                  <a:t> Pressure is a measure of force per unit area</a:t>
                </a:r>
              </a:p>
              <a:p>
                <a:pPr>
                  <a:buFont typeface="Arial" panose="020B0604020202020204" pitchFamily="34" charset="0"/>
                  <a:buChar char="•"/>
                </a:pPr>
                <a:endParaRPr lang="en-AU" sz="2400" dirty="0"/>
              </a:p>
              <a:p>
                <a:pPr>
                  <a:buFont typeface="Arial" panose="020B0604020202020204" pitchFamily="34" charset="0"/>
                  <a:buChar char="•"/>
                </a:pPr>
                <a:r>
                  <a:rPr lang="en-AU" sz="2400" dirty="0"/>
                  <a:t> For a gas, pressure is a measure of the average number of collisions per unit time</a:t>
                </a:r>
              </a:p>
              <a:p>
                <a:pPr>
                  <a:buFont typeface="Arial" panose="020B0604020202020204" pitchFamily="34" charset="0"/>
                  <a:buChar char="•"/>
                </a:pPr>
                <a:endParaRPr lang="en-AU" sz="2400" dirty="0"/>
              </a:p>
              <a:p>
                <a:pPr>
                  <a:buFont typeface="Arial" panose="020B0604020202020204" pitchFamily="34" charset="0"/>
                  <a:buChar char="•"/>
                </a:pPr>
                <a14:m>
                  <m:oMath xmlns:m="http://schemas.openxmlformats.org/officeDocument/2006/math">
                    <m:r>
                      <a:rPr lang="en-AU" sz="2400" i="1">
                        <a:latin typeface="Cambria Math" panose="02040503050406030204" pitchFamily="18" charset="0"/>
                      </a:rPr>
                      <m:t>𝑃</m:t>
                    </m:r>
                    <m:r>
                      <a:rPr lang="en-AU" sz="2400" b="0" i="1" smtClean="0">
                        <a:latin typeface="Cambria Math" panose="02040503050406030204" pitchFamily="18" charset="0"/>
                      </a:rPr>
                      <m:t>𝑟𝑒𝑠𝑠𝑢𝑟𝑒</m:t>
                    </m:r>
                    <m:r>
                      <a:rPr lang="en-AU" sz="2400" i="1">
                        <a:latin typeface="Cambria Math" panose="02040503050406030204" pitchFamily="18" charset="0"/>
                      </a:rPr>
                      <m:t>=</m:t>
                    </m:r>
                    <m:f>
                      <m:fPr>
                        <m:ctrlPr>
                          <a:rPr lang="en-AU" sz="2400" i="1">
                            <a:latin typeface="Cambria Math" panose="02040503050406030204" pitchFamily="18" charset="0"/>
                          </a:rPr>
                        </m:ctrlPr>
                      </m:fPr>
                      <m:num>
                        <m:r>
                          <a:rPr lang="en-AU" sz="2400" i="1">
                            <a:latin typeface="Cambria Math" panose="02040503050406030204" pitchFamily="18" charset="0"/>
                          </a:rPr>
                          <m:t>𝐹</m:t>
                        </m:r>
                        <m:r>
                          <a:rPr lang="en-AU" sz="2400" b="0" i="1" smtClean="0">
                            <a:latin typeface="Cambria Math" panose="02040503050406030204" pitchFamily="18" charset="0"/>
                          </a:rPr>
                          <m:t>𝑜𝑟𝑐𝑒</m:t>
                        </m:r>
                      </m:num>
                      <m:den>
                        <m:r>
                          <a:rPr lang="en-AU" sz="2400" i="1">
                            <a:latin typeface="Cambria Math" panose="02040503050406030204" pitchFamily="18" charset="0"/>
                          </a:rPr>
                          <m:t>𝐴</m:t>
                        </m:r>
                        <m:r>
                          <a:rPr lang="en-AU" sz="2400" b="0" i="1" smtClean="0">
                            <a:latin typeface="Cambria Math" panose="02040503050406030204" pitchFamily="18" charset="0"/>
                          </a:rPr>
                          <m:t>𝑟𝑒𝑎</m:t>
                        </m:r>
                      </m:den>
                    </m:f>
                  </m:oMath>
                </a14:m>
                <a:endParaRPr lang="en-AU" sz="2400" dirty="0"/>
              </a:p>
              <a:p>
                <a:pPr>
                  <a:buFont typeface="Arial" panose="020B0604020202020204" pitchFamily="34" charset="0"/>
                  <a:buChar char="•"/>
                </a:pPr>
                <a:endParaRPr lang="en-AU" sz="2400" dirty="0"/>
              </a:p>
              <a:p>
                <a:pPr>
                  <a:buFont typeface="Arial" panose="020B0604020202020204" pitchFamily="34" charset="0"/>
                  <a:buChar char="•"/>
                </a:pPr>
                <a:r>
                  <a:rPr lang="en-AU" sz="2400" dirty="0"/>
                  <a:t> The SI unit for pressure is Pascals (Pa) </a:t>
                </a:r>
              </a:p>
              <a:p>
                <a:pPr>
                  <a:buFont typeface="Arial" panose="020B0604020202020204" pitchFamily="34" charset="0"/>
                  <a:buChar char="•"/>
                </a:pPr>
                <a:r>
                  <a:rPr lang="en-AU" sz="2400" dirty="0"/>
                  <a:t>1 Pa = 1 N/m</a:t>
                </a:r>
                <a:r>
                  <a:rPr lang="en-AU" sz="2400" baseline="30000" dirty="0"/>
                  <a:t>2</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91" t="-1818"/>
                </a:stretch>
              </a:blipFill>
            </p:spPr>
            <p:txBody>
              <a:bodyPr/>
              <a:lstStyle/>
              <a:p>
                <a:r>
                  <a:rPr lang="en-AU">
                    <a:noFill/>
                  </a:rPr>
                  <a:t> </a:t>
                </a:r>
              </a:p>
            </p:txBody>
          </p:sp>
        </mc:Fallback>
      </mc:AlternateContent>
      <p:sp>
        <p:nvSpPr>
          <p:cNvPr id="4" name="Rectangle 3"/>
          <p:cNvSpPr/>
          <p:nvPr/>
        </p:nvSpPr>
        <p:spPr>
          <a:xfrm>
            <a:off x="928514" y="4070971"/>
            <a:ext cx="2915046" cy="86409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6" name="Straight Arrow Connector 5"/>
          <p:cNvCxnSpPr/>
          <p:nvPr/>
        </p:nvCxnSpPr>
        <p:spPr>
          <a:xfrm flipH="1">
            <a:off x="4275609" y="4429869"/>
            <a:ext cx="122413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931794" y="4213846"/>
            <a:ext cx="4464496" cy="646331"/>
          </a:xfrm>
          <a:prstGeom prst="rect">
            <a:avLst/>
          </a:prstGeom>
          <a:noFill/>
        </p:spPr>
        <p:txBody>
          <a:bodyPr wrap="square" rtlCol="0">
            <a:spAutoFit/>
          </a:bodyPr>
          <a:lstStyle/>
          <a:p>
            <a:r>
              <a:rPr lang="en-AU" dirty="0"/>
              <a:t>Don’t remember this, just understand that this is how pressure is measured</a:t>
            </a:r>
          </a:p>
        </p:txBody>
      </p:sp>
    </p:spTree>
    <p:extLst>
      <p:ext uri="{BB962C8B-B14F-4D97-AF65-F5344CB8AC3E}">
        <p14:creationId xmlns:p14="http://schemas.microsoft.com/office/powerpoint/2010/main" val="874035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F0A7-46B8-4B5D-B648-6232ADBA0D37}"/>
              </a:ext>
            </a:extLst>
          </p:cNvPr>
          <p:cNvSpPr>
            <a:spLocks noGrp="1"/>
          </p:cNvSpPr>
          <p:nvPr>
            <p:ph type="title"/>
          </p:nvPr>
        </p:nvSpPr>
        <p:spPr/>
        <p:txBody>
          <a:bodyPr/>
          <a:lstStyle/>
          <a:p>
            <a:r>
              <a:rPr lang="en-AU" dirty="0"/>
              <a:t>Other units for pressure</a:t>
            </a:r>
          </a:p>
        </p:txBody>
      </p:sp>
      <p:sp>
        <p:nvSpPr>
          <p:cNvPr id="3" name="Content Placeholder 2">
            <a:extLst>
              <a:ext uri="{FF2B5EF4-FFF2-40B4-BE49-F238E27FC236}">
                <a16:creationId xmlns:a16="http://schemas.microsoft.com/office/drawing/2014/main" id="{DA4A5A7C-9CDA-44B3-A364-22EE3CC2C508}"/>
              </a:ext>
            </a:extLst>
          </p:cNvPr>
          <p:cNvSpPr>
            <a:spLocks noGrp="1"/>
          </p:cNvSpPr>
          <p:nvPr>
            <p:ph idx="1"/>
          </p:nvPr>
        </p:nvSpPr>
        <p:spPr/>
        <p:txBody>
          <a:bodyPr>
            <a:normAutofit lnSpcReduction="10000"/>
          </a:bodyPr>
          <a:lstStyle/>
          <a:p>
            <a:r>
              <a:rPr lang="en-AU" dirty="0"/>
              <a:t>Kilopascals</a:t>
            </a:r>
          </a:p>
          <a:p>
            <a:r>
              <a:rPr lang="en-AU" dirty="0"/>
              <a:t>1 kPa = 1000 Pa</a:t>
            </a:r>
          </a:p>
          <a:p>
            <a:endParaRPr lang="en-AU" dirty="0"/>
          </a:p>
          <a:p>
            <a:r>
              <a:rPr lang="en-AU" dirty="0"/>
              <a:t>Atmospheres (atm)</a:t>
            </a:r>
          </a:p>
          <a:p>
            <a:r>
              <a:rPr lang="en-AU" dirty="0"/>
              <a:t>1 atm = 101.3 kPa</a:t>
            </a:r>
          </a:p>
          <a:p>
            <a:endParaRPr lang="en-AU" dirty="0"/>
          </a:p>
          <a:p>
            <a:r>
              <a:rPr lang="en-AU" dirty="0"/>
              <a:t>Millimetres of Mercury (mmHg)</a:t>
            </a:r>
          </a:p>
          <a:p>
            <a:r>
              <a:rPr lang="en-AU" dirty="0"/>
              <a:t>1 mmHg = 133.3 Pa</a:t>
            </a:r>
          </a:p>
          <a:p>
            <a:r>
              <a:rPr lang="en-AU" dirty="0"/>
              <a:t>1 kPa = 7.5 mmHg</a:t>
            </a:r>
          </a:p>
        </p:txBody>
      </p:sp>
    </p:spTree>
    <p:extLst>
      <p:ext uri="{BB962C8B-B14F-4D97-AF65-F5344CB8AC3E}">
        <p14:creationId xmlns:p14="http://schemas.microsoft.com/office/powerpoint/2010/main" val="51164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8545-A970-4F26-AC9C-1AF85EB4D8EB}"/>
              </a:ext>
            </a:extLst>
          </p:cNvPr>
          <p:cNvSpPr>
            <a:spLocks noGrp="1"/>
          </p:cNvSpPr>
          <p:nvPr>
            <p:ph type="title"/>
          </p:nvPr>
        </p:nvSpPr>
        <p:spPr/>
        <p:txBody>
          <a:bodyPr/>
          <a:lstStyle/>
          <a:p>
            <a:r>
              <a:rPr lang="en-AU" dirty="0"/>
              <a:t>Ideal gases</a:t>
            </a:r>
          </a:p>
        </p:txBody>
      </p:sp>
      <p:sp>
        <p:nvSpPr>
          <p:cNvPr id="3" name="Content Placeholder 2">
            <a:extLst>
              <a:ext uri="{FF2B5EF4-FFF2-40B4-BE49-F238E27FC236}">
                <a16:creationId xmlns:a16="http://schemas.microsoft.com/office/drawing/2014/main" id="{130EA101-54D4-429D-BA9E-8EF7696EF772}"/>
              </a:ext>
            </a:extLst>
          </p:cNvPr>
          <p:cNvSpPr>
            <a:spLocks noGrp="1"/>
          </p:cNvSpPr>
          <p:nvPr>
            <p:ph idx="1"/>
          </p:nvPr>
        </p:nvSpPr>
        <p:spPr/>
        <p:txBody>
          <a:bodyPr/>
          <a:lstStyle/>
          <a:p>
            <a:r>
              <a:rPr lang="en-AU" dirty="0"/>
              <a:t>Used as a simplified model to predict the behaviour of gases.</a:t>
            </a:r>
          </a:p>
          <a:p>
            <a:r>
              <a:rPr lang="en-AU" i="1" dirty="0">
                <a:solidFill>
                  <a:srgbClr val="C00000"/>
                </a:solidFill>
              </a:rPr>
              <a:t>Behaviour of real gases is complicated.</a:t>
            </a:r>
          </a:p>
          <a:p>
            <a:r>
              <a:rPr lang="en-AU" dirty="0"/>
              <a:t>The ideal gas assumptions are suitable for modelling gases at higher temperatures and lower pressures.</a:t>
            </a:r>
          </a:p>
          <a:p>
            <a:r>
              <a:rPr lang="en-AU" dirty="0"/>
              <a:t>Model starts to fail at low temperatures and at high pressures. </a:t>
            </a:r>
          </a:p>
          <a:p>
            <a:endParaRPr lang="en-AU" dirty="0"/>
          </a:p>
        </p:txBody>
      </p:sp>
    </p:spTree>
    <p:extLst>
      <p:ext uri="{BB962C8B-B14F-4D97-AF65-F5344CB8AC3E}">
        <p14:creationId xmlns:p14="http://schemas.microsoft.com/office/powerpoint/2010/main" val="102634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8545-A970-4F26-AC9C-1AF85EB4D8EB}"/>
              </a:ext>
            </a:extLst>
          </p:cNvPr>
          <p:cNvSpPr>
            <a:spLocks noGrp="1"/>
          </p:cNvSpPr>
          <p:nvPr>
            <p:ph type="title"/>
          </p:nvPr>
        </p:nvSpPr>
        <p:spPr/>
        <p:txBody>
          <a:bodyPr/>
          <a:lstStyle/>
          <a:p>
            <a:r>
              <a:rPr lang="en-AU" dirty="0"/>
              <a:t>Ideal gases - assumptions</a:t>
            </a:r>
          </a:p>
        </p:txBody>
      </p:sp>
      <p:sp>
        <p:nvSpPr>
          <p:cNvPr id="3" name="Content Placeholder 2">
            <a:extLst>
              <a:ext uri="{FF2B5EF4-FFF2-40B4-BE49-F238E27FC236}">
                <a16:creationId xmlns:a16="http://schemas.microsoft.com/office/drawing/2014/main" id="{130EA101-54D4-429D-BA9E-8EF7696EF772}"/>
              </a:ext>
            </a:extLst>
          </p:cNvPr>
          <p:cNvSpPr>
            <a:spLocks noGrp="1"/>
          </p:cNvSpPr>
          <p:nvPr>
            <p:ph idx="1"/>
          </p:nvPr>
        </p:nvSpPr>
        <p:spPr/>
        <p:txBody>
          <a:bodyPr/>
          <a:lstStyle/>
          <a:p>
            <a:r>
              <a:rPr lang="en-AU" dirty="0"/>
              <a:t>1) All gas molecules display the same behaviour. No differences arise from different molecules / chemical nature (i.e. O</a:t>
            </a:r>
            <a:r>
              <a:rPr lang="en-AU" baseline="-25000" dirty="0"/>
              <a:t>2</a:t>
            </a:r>
            <a:r>
              <a:rPr lang="en-AU" dirty="0"/>
              <a:t> , H</a:t>
            </a:r>
            <a:r>
              <a:rPr lang="en-AU" baseline="-25000" dirty="0"/>
              <a:t>2</a:t>
            </a:r>
            <a:r>
              <a:rPr lang="en-AU" dirty="0"/>
              <a:t>, Cl</a:t>
            </a:r>
            <a:r>
              <a:rPr lang="en-AU" baseline="-25000" dirty="0"/>
              <a:t>2</a:t>
            </a:r>
            <a:r>
              <a:rPr lang="en-AU" dirty="0"/>
              <a:t>, and CO</a:t>
            </a:r>
            <a:r>
              <a:rPr lang="en-AU" baseline="-25000" dirty="0"/>
              <a:t>2</a:t>
            </a:r>
            <a:r>
              <a:rPr lang="en-AU" dirty="0"/>
              <a:t> gas would all display the same behaviour).</a:t>
            </a:r>
          </a:p>
          <a:p>
            <a:r>
              <a:rPr lang="en-AU" dirty="0"/>
              <a:t>2) Gas molecules do not interact with each other – intermolecular forces are negligible.</a:t>
            </a:r>
          </a:p>
          <a:p>
            <a:r>
              <a:rPr lang="en-AU" dirty="0"/>
              <a:t>3) The volume of gas particles is negligible compared to the volume taken up by the gas. </a:t>
            </a:r>
          </a:p>
          <a:p>
            <a:endParaRPr lang="en-AU" dirty="0"/>
          </a:p>
        </p:txBody>
      </p:sp>
    </p:spTree>
    <p:extLst>
      <p:ext uri="{BB962C8B-B14F-4D97-AF65-F5344CB8AC3E}">
        <p14:creationId xmlns:p14="http://schemas.microsoft.com/office/powerpoint/2010/main" val="2213974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solidFill>
                  <a:schemeClr val="accent2">
                    <a:lumMod val="75000"/>
                  </a:schemeClr>
                </a:solidFill>
              </a:rPr>
              <a:t>Kinetic theory of gases</a:t>
            </a:r>
          </a:p>
        </p:txBody>
      </p:sp>
      <p:sp>
        <p:nvSpPr>
          <p:cNvPr id="3" name="Content Placeholder 2"/>
          <p:cNvSpPr>
            <a:spLocks noGrp="1"/>
          </p:cNvSpPr>
          <p:nvPr>
            <p:ph idx="1"/>
          </p:nvPr>
        </p:nvSpPr>
        <p:spPr>
          <a:xfrm>
            <a:off x="390525" y="2084389"/>
            <a:ext cx="7505675" cy="4476961"/>
          </a:xfrm>
        </p:spPr>
        <p:txBody>
          <a:bodyPr>
            <a:normAutofit/>
          </a:bodyPr>
          <a:lstStyle/>
          <a:p>
            <a:pPr eaLnBrk="1" hangingPunct="1">
              <a:lnSpc>
                <a:spcPct val="120000"/>
              </a:lnSpc>
              <a:spcBef>
                <a:spcPct val="50000"/>
              </a:spcBef>
              <a:buClrTx/>
              <a:buSzTx/>
              <a:buFontTx/>
              <a:buNone/>
            </a:pPr>
            <a:r>
              <a:rPr lang="en-US" altLang="en-US" b="1" dirty="0"/>
              <a:t>1.  A gas consists of small particles (atoms or molecules) that move randomly with rapid velocities.</a:t>
            </a:r>
            <a:r>
              <a:rPr lang="en-US" altLang="en-US" dirty="0"/>
              <a:t> Gas molecules moving in all directions at high speeds cause a gas to fill the entire volume of a container. </a:t>
            </a:r>
          </a:p>
          <a:p>
            <a:pPr indent="0">
              <a:buNone/>
            </a:pPr>
            <a:r>
              <a:rPr lang="en-US" altLang="en-US" b="1" dirty="0">
                <a:solidFill>
                  <a:srgbClr val="C00000"/>
                </a:solidFill>
              </a:rPr>
              <a:t>2.  Intermolecular forces between gas particles are negligible. </a:t>
            </a:r>
            <a:r>
              <a:rPr lang="en-US" altLang="en-US" dirty="0"/>
              <a:t>Gas particles move far apart and will expand to fill a container of any size and shape.</a:t>
            </a:r>
            <a:endParaRPr lang="en-AU" dirty="0"/>
          </a:p>
          <a:p>
            <a:pPr eaLnBrk="1" hangingPunct="1">
              <a:lnSpc>
                <a:spcPct val="120000"/>
              </a:lnSpc>
              <a:spcBef>
                <a:spcPct val="50000"/>
              </a:spcBef>
              <a:buClrTx/>
              <a:buSzTx/>
              <a:buFontTx/>
              <a:buNone/>
            </a:pPr>
            <a:r>
              <a:rPr lang="en-US" altLang="en-US" b="1" dirty="0"/>
              <a:t>3.  The actual volume occupied by gas molecules is very small.</a:t>
            </a:r>
            <a:r>
              <a:rPr lang="en-US" altLang="en-US" dirty="0"/>
              <a:t>  Most of the volume of a gas is empty space, which allows gases to be compressed</a:t>
            </a:r>
            <a:r>
              <a:rPr lang="en-US" altLang="en-US" dirty="0">
                <a:solidFill>
                  <a:srgbClr val="000099"/>
                </a:solidFill>
              </a:rPr>
              <a:t>.</a:t>
            </a:r>
          </a:p>
          <a:p>
            <a:pPr indent="0">
              <a:buNone/>
            </a:pPr>
            <a:endParaRPr lang="en-AU" dirty="0"/>
          </a:p>
        </p:txBody>
      </p:sp>
      <p:pic>
        <p:nvPicPr>
          <p:cNvPr id="6" name="Picture 5"/>
          <p:cNvPicPr>
            <a:picLocks noChangeAspect="1"/>
          </p:cNvPicPr>
          <p:nvPr/>
        </p:nvPicPr>
        <p:blipFill>
          <a:blip r:embed="rId3"/>
          <a:stretch>
            <a:fillRect/>
          </a:stretch>
        </p:blipFill>
        <p:spPr>
          <a:xfrm>
            <a:off x="8184232" y="4653137"/>
            <a:ext cx="2286198" cy="1908213"/>
          </a:xfrm>
          <a:prstGeom prst="rect">
            <a:avLst/>
          </a:prstGeom>
        </p:spPr>
      </p:pic>
      <p:pic>
        <p:nvPicPr>
          <p:cNvPr id="7" name="Picture 6"/>
          <p:cNvPicPr>
            <a:picLocks noChangeAspect="1"/>
          </p:cNvPicPr>
          <p:nvPr/>
        </p:nvPicPr>
        <p:blipFill>
          <a:blip r:embed="rId4"/>
          <a:stretch>
            <a:fillRect/>
          </a:stretch>
        </p:blipFill>
        <p:spPr>
          <a:xfrm>
            <a:off x="8287873" y="803626"/>
            <a:ext cx="2078916" cy="3292125"/>
          </a:xfrm>
          <a:prstGeom prst="rect">
            <a:avLst/>
          </a:prstGeom>
        </p:spPr>
      </p:pic>
    </p:spTree>
    <p:extLst>
      <p:ext uri="{BB962C8B-B14F-4D97-AF65-F5344CB8AC3E}">
        <p14:creationId xmlns:p14="http://schemas.microsoft.com/office/powerpoint/2010/main" val="2990694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Props1.xml><?xml version="1.0" encoding="utf-8"?>
<ds:datastoreItem xmlns:ds="http://schemas.openxmlformats.org/officeDocument/2006/customXml" ds:itemID="{9E532778-351A-4435-AD3A-FA084FCA2D80}">
  <ds:schemaRefs>
    <ds:schemaRef ds:uri="http://schemas.microsoft.com/sharepoint/v3/contenttype/forms"/>
  </ds:schemaRefs>
</ds:datastoreItem>
</file>

<file path=customXml/itemProps2.xml><?xml version="1.0" encoding="utf-8"?>
<ds:datastoreItem xmlns:ds="http://schemas.openxmlformats.org/officeDocument/2006/customXml" ds:itemID="{DC30496D-D9A8-4D54-9FEA-DF3B8F2D9B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AAB389-E524-443A-8531-A4872605F813}">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docProps/app.xml><?xml version="1.0" encoding="utf-8"?>
<Properties xmlns="http://schemas.openxmlformats.org/officeDocument/2006/extended-properties" xmlns:vt="http://schemas.openxmlformats.org/officeDocument/2006/docPropsVTypes">
  <Template>Integral</Template>
  <TotalTime>47</TotalTime>
  <Words>1534</Words>
  <Application>Microsoft Office PowerPoint</Application>
  <PresentationFormat>Widescreen</PresentationFormat>
  <Paragraphs>137</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Cambria Math</vt:lpstr>
      <vt:lpstr>Times New Roman</vt:lpstr>
      <vt:lpstr>Tw Cen MT</vt:lpstr>
      <vt:lpstr>Tw Cen MT Condensed</vt:lpstr>
      <vt:lpstr>Wingdings 3</vt:lpstr>
      <vt:lpstr>Integral</vt:lpstr>
      <vt:lpstr>Gas laws</vt:lpstr>
      <vt:lpstr>Learning goals</vt:lpstr>
      <vt:lpstr>Vocab List</vt:lpstr>
      <vt:lpstr>Warm Up</vt:lpstr>
      <vt:lpstr>Pressure</vt:lpstr>
      <vt:lpstr>Other units for pressure</vt:lpstr>
      <vt:lpstr>Ideal gases</vt:lpstr>
      <vt:lpstr>Ideal gases - assumptions</vt:lpstr>
      <vt:lpstr>Kinetic theory of gases</vt:lpstr>
      <vt:lpstr>Kinetic theory of gases</vt:lpstr>
      <vt:lpstr>Ideal Gases – conditions (memorise)</vt:lpstr>
      <vt:lpstr>Boyle’s law</vt:lpstr>
      <vt:lpstr>Boyle’s law practice questions</vt:lpstr>
      <vt:lpstr>Charles’ Law</vt:lpstr>
      <vt:lpstr>Charles’ law practice questions</vt:lpstr>
      <vt:lpstr>Avogadro’s law</vt:lpstr>
      <vt:lpstr>Avogadro’s law practice questions</vt:lpstr>
      <vt:lpstr>Ideal gas law</vt:lpstr>
      <vt:lpstr>Ideal gas law – alternative ‘R’ constant</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1.3 – Gases</dc:title>
  <dc:creator>SHEPHERD, Cara (cjmck3)</dc:creator>
  <cp:lastModifiedBy>SHEPHERD, Cara (cjmck3)</cp:lastModifiedBy>
  <cp:revision>5</cp:revision>
  <dcterms:created xsi:type="dcterms:W3CDTF">2024-07-23T05:07:23Z</dcterms:created>
  <dcterms:modified xsi:type="dcterms:W3CDTF">2025-06-24T02:34:18Z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y fmtid="{D5CDD505-2E9C-101B-9397-08002B2CF9AE}" pid="3" name="MediaServiceImageTags">
    <vt:lpwstr/>
  </property>
</Properties>
</file>