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63" r:id="rId5"/>
    <p:sldId id="264" r:id="rId6"/>
    <p:sldId id="265" r:id="rId7"/>
    <p:sldId id="270" r:id="rId8"/>
    <p:sldId id="271" r:id="rId9"/>
    <p:sldId id="272" r:id="rId10"/>
    <p:sldId id="274" r:id="rId11"/>
    <p:sldId id="275" r:id="rId12"/>
    <p:sldId id="276" r:id="rId13"/>
    <p:sldId id="27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67" autoAdjust="0"/>
    <p:restoredTop sz="94660"/>
  </p:normalViewPr>
  <p:slideViewPr>
    <p:cSldViewPr snapToGrid="0">
      <p:cViewPr varScale="1">
        <p:scale>
          <a:sx n="90" d="100"/>
          <a:sy n="90" d="100"/>
        </p:scale>
        <p:origin x="5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3" indent="0" algn="ctr">
              <a:buNone/>
              <a:defRPr sz="1500"/>
            </a:lvl2pPr>
            <a:lvl3pPr marL="685804" indent="0" algn="ctr">
              <a:buNone/>
              <a:defRPr sz="1350"/>
            </a:lvl3pPr>
            <a:lvl4pPr marL="1028707" indent="0" algn="ctr">
              <a:buNone/>
              <a:defRPr sz="1200"/>
            </a:lvl4pPr>
            <a:lvl5pPr marL="1371609" indent="0" algn="ctr">
              <a:buNone/>
              <a:defRPr sz="1200"/>
            </a:lvl5pPr>
            <a:lvl6pPr marL="1714511" indent="0" algn="ctr">
              <a:buNone/>
              <a:defRPr sz="1200"/>
            </a:lvl6pPr>
            <a:lvl7pPr marL="2057413" indent="0" algn="ctr">
              <a:buNone/>
              <a:defRPr sz="1200"/>
            </a:lvl7pPr>
            <a:lvl8pPr marL="2400316" indent="0" algn="ctr">
              <a:buNone/>
              <a:defRPr sz="1200"/>
            </a:lvl8pPr>
            <a:lvl9pPr marL="2743218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590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162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6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6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023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0215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1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1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1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1396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4400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3" indent="0">
              <a:buNone/>
              <a:defRPr sz="1500" b="1"/>
            </a:lvl2pPr>
            <a:lvl3pPr marL="685804" indent="0">
              <a:buNone/>
              <a:defRPr sz="1350" b="1"/>
            </a:lvl3pPr>
            <a:lvl4pPr marL="1028707" indent="0">
              <a:buNone/>
              <a:defRPr sz="1200" b="1"/>
            </a:lvl4pPr>
            <a:lvl5pPr marL="1371609" indent="0">
              <a:buNone/>
              <a:defRPr sz="1200" b="1"/>
            </a:lvl5pPr>
            <a:lvl6pPr marL="1714511" indent="0">
              <a:buNone/>
              <a:defRPr sz="1200" b="1"/>
            </a:lvl6pPr>
            <a:lvl7pPr marL="2057413" indent="0">
              <a:buNone/>
              <a:defRPr sz="1200" b="1"/>
            </a:lvl7pPr>
            <a:lvl8pPr marL="2400316" indent="0">
              <a:buNone/>
              <a:defRPr sz="1200" b="1"/>
            </a:lvl8pPr>
            <a:lvl9pPr marL="2743218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3" indent="0">
              <a:buNone/>
              <a:defRPr sz="1500" b="1"/>
            </a:lvl2pPr>
            <a:lvl3pPr marL="685804" indent="0">
              <a:buNone/>
              <a:defRPr sz="1350" b="1"/>
            </a:lvl3pPr>
            <a:lvl4pPr marL="1028707" indent="0">
              <a:buNone/>
              <a:defRPr sz="1200" b="1"/>
            </a:lvl4pPr>
            <a:lvl5pPr marL="1371609" indent="0">
              <a:buNone/>
              <a:defRPr sz="1200" b="1"/>
            </a:lvl5pPr>
            <a:lvl6pPr marL="1714511" indent="0">
              <a:buNone/>
              <a:defRPr sz="1200" b="1"/>
            </a:lvl6pPr>
            <a:lvl7pPr marL="2057413" indent="0">
              <a:buNone/>
              <a:defRPr sz="1200" b="1"/>
            </a:lvl7pPr>
            <a:lvl8pPr marL="2400316" indent="0">
              <a:buNone/>
              <a:defRPr sz="1200" b="1"/>
            </a:lvl8pPr>
            <a:lvl9pPr marL="2743218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1671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8451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5909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3" indent="0">
              <a:buNone/>
              <a:defRPr sz="1050"/>
            </a:lvl2pPr>
            <a:lvl3pPr marL="685804" indent="0">
              <a:buNone/>
              <a:defRPr sz="900"/>
            </a:lvl3pPr>
            <a:lvl4pPr marL="1028707" indent="0">
              <a:buNone/>
              <a:defRPr sz="750"/>
            </a:lvl4pPr>
            <a:lvl5pPr marL="1371609" indent="0">
              <a:buNone/>
              <a:defRPr sz="750"/>
            </a:lvl5pPr>
            <a:lvl6pPr marL="1714511" indent="0">
              <a:buNone/>
              <a:defRPr sz="750"/>
            </a:lvl6pPr>
            <a:lvl7pPr marL="2057413" indent="0">
              <a:buNone/>
              <a:defRPr sz="750"/>
            </a:lvl7pPr>
            <a:lvl8pPr marL="2400316" indent="0">
              <a:buNone/>
              <a:defRPr sz="750"/>
            </a:lvl8pPr>
            <a:lvl9pPr marL="274321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3102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3" indent="0">
              <a:buNone/>
              <a:defRPr sz="2100"/>
            </a:lvl2pPr>
            <a:lvl3pPr marL="685804" indent="0">
              <a:buNone/>
              <a:defRPr sz="1800"/>
            </a:lvl3pPr>
            <a:lvl4pPr marL="1028707" indent="0">
              <a:buNone/>
              <a:defRPr sz="1500"/>
            </a:lvl4pPr>
            <a:lvl5pPr marL="1371609" indent="0">
              <a:buNone/>
              <a:defRPr sz="1500"/>
            </a:lvl5pPr>
            <a:lvl6pPr marL="1714511" indent="0">
              <a:buNone/>
              <a:defRPr sz="1500"/>
            </a:lvl6pPr>
            <a:lvl7pPr marL="2057413" indent="0">
              <a:buNone/>
              <a:defRPr sz="1500"/>
            </a:lvl7pPr>
            <a:lvl8pPr marL="2400316" indent="0">
              <a:buNone/>
              <a:defRPr sz="1500"/>
            </a:lvl8pPr>
            <a:lvl9pPr marL="2743218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3" indent="0">
              <a:buNone/>
              <a:defRPr sz="1050"/>
            </a:lvl2pPr>
            <a:lvl3pPr marL="685804" indent="0">
              <a:buNone/>
              <a:defRPr sz="900"/>
            </a:lvl3pPr>
            <a:lvl4pPr marL="1028707" indent="0">
              <a:buNone/>
              <a:defRPr sz="750"/>
            </a:lvl4pPr>
            <a:lvl5pPr marL="1371609" indent="0">
              <a:buNone/>
              <a:defRPr sz="750"/>
            </a:lvl5pPr>
            <a:lvl6pPr marL="1714511" indent="0">
              <a:buNone/>
              <a:defRPr sz="750"/>
            </a:lvl6pPr>
            <a:lvl7pPr marL="2057413" indent="0">
              <a:buNone/>
              <a:defRPr sz="750"/>
            </a:lvl7pPr>
            <a:lvl8pPr marL="2400316" indent="0">
              <a:buNone/>
              <a:defRPr sz="750"/>
            </a:lvl8pPr>
            <a:lvl9pPr marL="2743218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4018-493C-477C-A47D-1F39AB47C664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0052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94018-493C-477C-A47D-1F39AB47C664}" type="datetimeFigureOut">
              <a:rPr lang="en-AU" smtClean="0"/>
              <a:t>2/04/2025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4BDAC-4E85-4D4C-9160-80F7A68E056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568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4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1" indent="-171451" algn="l" defTabSz="685804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3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6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8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0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63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65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67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69" indent="-171451" algn="l" defTabSz="685804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4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7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9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11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13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16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18" algn="l" defTabSz="68580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48871B5-9B52-FC44-9593-4ACC8339703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8" y="0"/>
            <a:ext cx="9139332" cy="122969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3A5149-2733-954C-8281-EA118C3BA80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006"/>
          <a:stretch/>
        </p:blipFill>
        <p:spPr>
          <a:xfrm>
            <a:off x="0" y="6310541"/>
            <a:ext cx="9144000" cy="547459"/>
          </a:xfrm>
          <a:prstGeom prst="rect">
            <a:avLst/>
          </a:prstGeom>
        </p:spPr>
      </p:pic>
      <p:pic>
        <p:nvPicPr>
          <p:cNvPr id="8" name="Picture 2" descr="Function (mathematics) - Wikipedia">
            <a:extLst>
              <a:ext uri="{FF2B5EF4-FFF2-40B4-BE49-F238E27FC236}">
                <a16:creationId xmlns:a16="http://schemas.microsoft.com/office/drawing/2014/main" id="{85C78ECD-AEBD-4068-AC8C-95D02070E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819" y="2337955"/>
            <a:ext cx="3466307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quations of Functions | CK-12 Foundation">
            <a:extLst>
              <a:ext uri="{FF2B5EF4-FFF2-40B4-BE49-F238E27FC236}">
                <a16:creationId xmlns:a16="http://schemas.microsoft.com/office/drawing/2014/main" id="{B0B69DE0-697F-4076-A8F2-D3AA7C556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960" y="2682842"/>
            <a:ext cx="3267266" cy="257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41550C-D508-4C10-8C5F-13B91540B9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794" y="1427925"/>
            <a:ext cx="5668664" cy="732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6BEC40-1E97-4E8E-891A-EF9AF70D11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456" y="1191115"/>
            <a:ext cx="752475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181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A03ACB-0A4D-4288-A4D8-E1D444424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112" y="0"/>
            <a:ext cx="601007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88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70B33B-BF0C-4DA9-BA53-FEA709AC442B}"/>
              </a:ext>
            </a:extLst>
          </p:cNvPr>
          <p:cNvSpPr/>
          <p:nvPr/>
        </p:nvSpPr>
        <p:spPr>
          <a:xfrm>
            <a:off x="731522" y="405518"/>
            <a:ext cx="8412478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goal:</a:t>
            </a:r>
          </a:p>
          <a:p>
            <a:endParaRPr lang="en-US" alt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you are able to identify the following concept: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relations: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and domain of a function:</a:t>
            </a:r>
          </a:p>
        </p:txBody>
      </p:sp>
      <p:pic>
        <p:nvPicPr>
          <p:cNvPr id="3" name="Picture 2" descr="Damped Sine Wave: Definition, Example, Formula - Calculus How To">
            <a:extLst>
              <a:ext uri="{FF2B5EF4-FFF2-40B4-BE49-F238E27FC236}">
                <a16:creationId xmlns:a16="http://schemas.microsoft.com/office/drawing/2014/main" id="{404FF102-F1B6-49F0-AB96-069DD8A1B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7718" y="2826792"/>
            <a:ext cx="3230797" cy="242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682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262C32-0B94-43C9-BF44-0BA5F43B5DF4}"/>
              </a:ext>
            </a:extLst>
          </p:cNvPr>
          <p:cNvSpPr/>
          <p:nvPr/>
        </p:nvSpPr>
        <p:spPr>
          <a:xfrm>
            <a:off x="3337602" y="546392"/>
            <a:ext cx="17220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Trebuchet MS - 56"/>
              </a:rPr>
              <a:t>VOCABULARY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3D5007-F78E-41EF-8F04-F139C64C13FC}"/>
              </a:ext>
            </a:extLst>
          </p:cNvPr>
          <p:cNvSpPr/>
          <p:nvPr/>
        </p:nvSpPr>
        <p:spPr>
          <a:xfrm>
            <a:off x="264160" y="1108932"/>
            <a:ext cx="5750560" cy="379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404040"/>
                </a:solidFill>
                <a:latin typeface="Trebuchet MS - 45"/>
              </a:rPr>
              <a:t>RELATION: </a:t>
            </a:r>
            <a:r>
              <a:rPr lang="en-US" altLang="en-US" dirty="0">
                <a:solidFill>
                  <a:srgbClr val="404040"/>
                </a:solidFill>
                <a:latin typeface="Trebuchet MS - 45"/>
              </a:rPr>
              <a:t>A relation is a set of ordered pairs.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C7A960B-9EEF-48E7-B633-549E388F3A67}"/>
              </a:ext>
            </a:extLst>
          </p:cNvPr>
          <p:cNvSpPr/>
          <p:nvPr/>
        </p:nvSpPr>
        <p:spPr>
          <a:xfrm>
            <a:off x="129720" y="3405093"/>
            <a:ext cx="63093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404040"/>
                </a:solidFill>
                <a:latin typeface="Trebuchet MS - 48"/>
              </a:rPr>
              <a:t>DOMAIN: </a:t>
            </a:r>
            <a:r>
              <a:rPr lang="en-US" altLang="en-US" dirty="0">
                <a:solidFill>
                  <a:srgbClr val="404040"/>
                </a:solidFill>
                <a:latin typeface="Trebuchet MS - 48"/>
              </a:rPr>
              <a:t>The </a:t>
            </a:r>
            <a:r>
              <a:rPr lang="en-US" altLang="en-US" b="1" dirty="0">
                <a:solidFill>
                  <a:srgbClr val="404040"/>
                </a:solidFill>
                <a:latin typeface="Trebuchet MS - 48"/>
              </a:rPr>
              <a:t>domain</a:t>
            </a:r>
            <a:r>
              <a:rPr lang="en-US" altLang="en-US" dirty="0">
                <a:solidFill>
                  <a:srgbClr val="404040"/>
                </a:solidFill>
                <a:latin typeface="Trebuchet MS - 48"/>
              </a:rPr>
              <a:t> of a relation is the set of all inputs.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7F24B2-07FD-4598-8AFA-BBDA39BAACBF}"/>
              </a:ext>
            </a:extLst>
          </p:cNvPr>
          <p:cNvSpPr/>
          <p:nvPr/>
        </p:nvSpPr>
        <p:spPr>
          <a:xfrm>
            <a:off x="212653" y="4068731"/>
            <a:ext cx="66650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404040"/>
                </a:solidFill>
                <a:latin typeface="Trebuchet MS - 54"/>
              </a:rPr>
              <a:t>RANGE: </a:t>
            </a:r>
            <a:r>
              <a:rPr lang="en-US" altLang="en-US" dirty="0">
                <a:solidFill>
                  <a:srgbClr val="404040"/>
                </a:solidFill>
                <a:latin typeface="Trebuchet MS - 54"/>
              </a:rPr>
              <a:t>The </a:t>
            </a:r>
            <a:r>
              <a:rPr lang="en-US" altLang="en-US" b="1" dirty="0">
                <a:solidFill>
                  <a:srgbClr val="404040"/>
                </a:solidFill>
                <a:latin typeface="Trebuchet MS - 54"/>
              </a:rPr>
              <a:t>range</a:t>
            </a:r>
            <a:r>
              <a:rPr lang="en-US" altLang="en-US" dirty="0">
                <a:solidFill>
                  <a:srgbClr val="404040"/>
                </a:solidFill>
                <a:latin typeface="Trebuchet MS - 54"/>
              </a:rPr>
              <a:t> of a relation is the set of all outputs.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CDA4C-DC87-48E7-933C-8D2AB9283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99916"/>
            <a:ext cx="9144000" cy="647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4FA3841-298F-4A48-ABAA-CF54F3597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0" y="5410930"/>
            <a:ext cx="4286250" cy="6762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55526E-813A-4826-A17A-25BE2DCF4C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2102" y="574751"/>
            <a:ext cx="3687504" cy="242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233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Types of Relations [2]. | Download Scientific Diagram">
            <a:extLst>
              <a:ext uri="{FF2B5EF4-FFF2-40B4-BE49-F238E27FC236}">
                <a16:creationId xmlns:a16="http://schemas.microsoft.com/office/drawing/2014/main" id="{52B5AFB6-4A92-4566-891F-FC284198F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0875" y="1229429"/>
            <a:ext cx="6098035" cy="4570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1980523-3354-4AC5-98A5-1E045AE81424}"/>
              </a:ext>
            </a:extLst>
          </p:cNvPr>
          <p:cNvSpPr/>
          <p:nvPr/>
        </p:nvSpPr>
        <p:spPr>
          <a:xfrm>
            <a:off x="3575540" y="680990"/>
            <a:ext cx="3055847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500" dirty="0">
                <a:latin typeface="HelveticaNeueLTStd-Roman-Identity-H"/>
              </a:rPr>
              <a:t>Types of relations</a:t>
            </a:r>
            <a:endParaRPr lang="en-AU" sz="2500" dirty="0"/>
          </a:p>
        </p:txBody>
      </p:sp>
    </p:spTree>
    <p:extLst>
      <p:ext uri="{BB962C8B-B14F-4D97-AF65-F5344CB8AC3E}">
        <p14:creationId xmlns:p14="http://schemas.microsoft.com/office/powerpoint/2010/main" val="128308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8FD3BB-44A4-43B6-B416-2103835872CF}"/>
              </a:ext>
            </a:extLst>
          </p:cNvPr>
          <p:cNvSpPr/>
          <p:nvPr/>
        </p:nvSpPr>
        <p:spPr>
          <a:xfrm>
            <a:off x="322217" y="903536"/>
            <a:ext cx="857794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5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Relations which are </a:t>
            </a:r>
            <a:r>
              <a:rPr lang="en-AU" sz="25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one-to-one</a:t>
            </a:r>
            <a:r>
              <a:rPr lang="en-AU" sz="25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AU" sz="25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many-to-one</a:t>
            </a:r>
            <a:r>
              <a:rPr lang="en-AU" sz="25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 called </a:t>
            </a:r>
            <a:r>
              <a:rPr lang="en-AU" sz="2500" b="1" dirty="0">
                <a:solidFill>
                  <a:srgbClr val="2A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AU" sz="25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That is, a function is a relation where for any </a:t>
            </a:r>
            <a:r>
              <a:rPr lang="en-AU" sz="2500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AU" sz="25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 there is only one </a:t>
            </a:r>
            <a:r>
              <a:rPr lang="en-AU" sz="2500" i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AU" sz="25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-value.</a:t>
            </a:r>
          </a:p>
          <a:p>
            <a:endParaRPr lang="en-AU" sz="25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AU" sz="25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example:</a:t>
            </a:r>
          </a:p>
          <a:p>
            <a:r>
              <a:rPr lang="en-AU" sz="22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which of the following relation is a function and why?</a:t>
            </a:r>
          </a:p>
          <a:p>
            <a:endParaRPr lang="en-AU" sz="2500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AU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A09D8F-5950-4EA6-BEDF-443737A1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273" y="3429000"/>
            <a:ext cx="4126727" cy="80027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9F19E7A-4035-4564-BB77-4FCD0C82266F}"/>
              </a:ext>
            </a:extLst>
          </p:cNvPr>
          <p:cNvSpPr/>
          <p:nvPr/>
        </p:nvSpPr>
        <p:spPr>
          <a:xfrm>
            <a:off x="3966706" y="500051"/>
            <a:ext cx="12105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2A5CA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  <a:r>
              <a:rPr lang="en-AU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4425D3-80B3-4D6B-8A68-CACA7417FBAE}"/>
              </a:ext>
            </a:extLst>
          </p:cNvPr>
          <p:cNvSpPr txBox="1"/>
          <p:nvPr/>
        </p:nvSpPr>
        <p:spPr>
          <a:xfrm>
            <a:off x="573578" y="4688378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4D458D-9158-4D3E-AB3C-E561FAB08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320" y="3290898"/>
            <a:ext cx="1787702" cy="1528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5AF1B8C-A582-4460-9C78-E6045729B350}"/>
              </a:ext>
            </a:extLst>
          </p:cNvPr>
          <p:cNvSpPr txBox="1"/>
          <p:nvPr/>
        </p:nvSpPr>
        <p:spPr>
          <a:xfrm>
            <a:off x="4172989" y="5486401"/>
            <a:ext cx="42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d)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E2D400-E1CA-46B5-A3B5-7AB79E65B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469" y="4552695"/>
            <a:ext cx="2209800" cy="20478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433972-489E-4267-8C6B-44C16400B6C5}"/>
              </a:ext>
            </a:extLst>
          </p:cNvPr>
          <p:cNvSpPr txBox="1"/>
          <p:nvPr/>
        </p:nvSpPr>
        <p:spPr>
          <a:xfrm>
            <a:off x="5558413" y="3829138"/>
            <a:ext cx="4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c)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BD56354-B604-4948-BA41-2F110DB09A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7392" y="5108959"/>
            <a:ext cx="1666485" cy="1493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B182B7D-8B15-49D0-B69E-D5E1AD815265}"/>
              </a:ext>
            </a:extLst>
          </p:cNvPr>
          <p:cNvSpPr/>
          <p:nvPr/>
        </p:nvSpPr>
        <p:spPr>
          <a:xfrm>
            <a:off x="3601942" y="446417"/>
            <a:ext cx="34111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b="1" dirty="0">
                <a:solidFill>
                  <a:srgbClr val="C00000"/>
                </a:solidFill>
                <a:latin typeface="SyntaxLTStd-Bold"/>
              </a:rPr>
              <a:t>Function notation</a:t>
            </a:r>
            <a:endParaRPr lang="en-AU" sz="2400" dirty="0">
              <a:solidFill>
                <a:srgbClr val="C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B1AD86-2508-442C-AC25-63F2CD1FAA39}"/>
              </a:ext>
            </a:extLst>
          </p:cNvPr>
          <p:cNvSpPr/>
          <p:nvPr/>
        </p:nvSpPr>
        <p:spPr>
          <a:xfrm>
            <a:off x="397566" y="1225646"/>
            <a:ext cx="8269356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are usually denoted with lowercase letters such as f , g, h.</a:t>
            </a:r>
          </a:p>
        </p:txBody>
      </p:sp>
      <p:pic>
        <p:nvPicPr>
          <p:cNvPr id="4" name="Picture 2" descr="Function notation and evaluation">
            <a:extLst>
              <a:ext uri="{FF2B5EF4-FFF2-40B4-BE49-F238E27FC236}">
                <a16:creationId xmlns:a16="http://schemas.microsoft.com/office/drawing/2014/main" id="{E236BBBD-846E-45CF-82D5-D4E49DFC2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8" y="1740121"/>
            <a:ext cx="2997642" cy="1501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AD48D-1DF8-40FB-8B14-1653F595E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197" y="3471596"/>
            <a:ext cx="7962550" cy="176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7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61777C1-36AC-43A5-BAC0-89802F2FAB59}"/>
              </a:ext>
            </a:extLst>
          </p:cNvPr>
          <p:cNvSpPr/>
          <p:nvPr/>
        </p:nvSpPr>
        <p:spPr>
          <a:xfrm>
            <a:off x="233680" y="536373"/>
            <a:ext cx="858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Worked Example 2</a:t>
            </a:r>
            <a:r>
              <a:rPr lang="en-AU" sz="24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AU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each of the following relation, state the </a:t>
            </a:r>
            <a:r>
              <a:rPr lang="en-AU" sz="24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  <a:r>
              <a:rPr lang="en-AU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AU" sz="24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en-AU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whether the relation is a </a:t>
            </a:r>
            <a:r>
              <a:rPr lang="en-AU" sz="2400" b="1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r>
              <a:rPr lang="en-AU" sz="24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not.</a:t>
            </a:r>
            <a:endParaRPr lang="en-A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F1E688-F336-449D-BE9A-73C5EB014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80" y="1889784"/>
            <a:ext cx="7972861" cy="220839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61C465-86CD-4053-81F2-AC70AA3AA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4346607"/>
            <a:ext cx="2649144" cy="195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89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098166-A886-49BB-BC0A-74708739B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226" y="2235763"/>
            <a:ext cx="6979548" cy="451263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3AB35C-E1C2-4F7E-BB76-030E6529713E}"/>
              </a:ext>
            </a:extLst>
          </p:cNvPr>
          <p:cNvSpPr/>
          <p:nvPr/>
        </p:nvSpPr>
        <p:spPr>
          <a:xfrm>
            <a:off x="3331596" y="591850"/>
            <a:ext cx="2918129" cy="47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500" dirty="0">
                <a:latin typeface="HelveticaNeueLTStd-Roman-Identity-H"/>
              </a:rPr>
              <a:t>Interval notation</a:t>
            </a:r>
            <a:endParaRPr lang="en-AU" sz="25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5C6BCF5-6965-4CB2-AC35-B320D97BA5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88934"/>
              </p:ext>
            </p:extLst>
          </p:nvPr>
        </p:nvGraphicFramePr>
        <p:xfrm>
          <a:off x="573578" y="1397000"/>
          <a:ext cx="8345978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45978">
                  <a:extLst>
                    <a:ext uri="{9D8B030D-6E8A-4147-A177-3AD203B41FA5}">
                      <a16:colId xmlns:a16="http://schemas.microsoft.com/office/drawing/2014/main" val="901773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Interval notation 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 a way to describe continuous sets of real numbers by the numbers that </a:t>
                      </a:r>
                      <a:r>
                        <a:rPr lang="en-AU" sz="1800" b="1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bound them</a:t>
                      </a:r>
                      <a:r>
                        <a:rPr lang="en-AU" sz="18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en-AU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307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30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79EBD93-58B0-49FA-81AF-348BE77E78F2}"/>
              </a:ext>
            </a:extLst>
          </p:cNvPr>
          <p:cNvSpPr/>
          <p:nvPr/>
        </p:nvSpPr>
        <p:spPr>
          <a:xfrm>
            <a:off x="3864114" y="383382"/>
            <a:ext cx="14157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>
                <a:solidFill>
                  <a:srgbClr val="0094BB"/>
                </a:solidFill>
                <a:latin typeface="HelveticaNeueLTStd-Roman-Identity-H"/>
              </a:rPr>
              <a:t>Set notation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A6D00-B5A9-448D-A1F0-46AEA016BB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070" y="1559992"/>
            <a:ext cx="8662972" cy="3367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9222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19F5251CED4994E98B8E80E222D2F09" ma:contentTypeVersion="11" ma:contentTypeDescription="Create a new document." ma:contentTypeScope="" ma:versionID="af6252ae1aaa908d01051a8409e73530">
  <xsd:schema xmlns:xsd="http://www.w3.org/2001/XMLSchema" xmlns:xs="http://www.w3.org/2001/XMLSchema" xmlns:p="http://schemas.microsoft.com/office/2006/metadata/properties" xmlns:ns2="efc69ee9-c890-4458-957f-f5b1c22cd5a7" xmlns:ns3="c2295481-c7be-44c3-90bf-fc5cceb7952e" targetNamespace="http://schemas.microsoft.com/office/2006/metadata/properties" ma:root="true" ma:fieldsID="cbf000a5f75ec1f325341fc2af8ca92e" ns2:_="" ns3:_="">
    <xsd:import namespace="efc69ee9-c890-4458-957f-f5b1c22cd5a7"/>
    <xsd:import namespace="c2295481-c7be-44c3-90bf-fc5cceb7952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69ee9-c890-4458-957f-f5b1c22cd5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295481-c7be-44c3-90bf-fc5cceb7952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1395d3e-c1a9-4644-bf57-a53b1aef0cfe}" ma:internalName="TaxCatchAll" ma:showField="CatchAllData" ma:web="c2295481-c7be-44c3-90bf-fc5cceb7952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c69ee9-c890-4458-957f-f5b1c22cd5a7">
      <Terms xmlns="http://schemas.microsoft.com/office/infopath/2007/PartnerControls"/>
    </lcf76f155ced4ddcb4097134ff3c332f>
    <TaxCatchAll xmlns="c2295481-c7be-44c3-90bf-fc5cceb7952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21EE265-5C54-4DAC-938B-06EEA3C9781B}"/>
</file>

<file path=customXml/itemProps2.xml><?xml version="1.0" encoding="utf-8"?>
<ds:datastoreItem xmlns:ds="http://schemas.openxmlformats.org/officeDocument/2006/customXml" ds:itemID="{614AD8A0-4D0A-445E-BBDF-A311F8E84C30}">
  <ds:schemaRefs>
    <ds:schemaRef ds:uri="http://schemas.microsoft.com/office/2006/metadata/properties"/>
    <ds:schemaRef ds:uri="http://schemas.microsoft.com/office/infopath/2007/PartnerControls"/>
    <ds:schemaRef ds:uri="2e2c9c4e-b3c9-4e07-94b6-ec00b90dbbcd"/>
    <ds:schemaRef ds:uri="e089fcb5-de9e-443c-b8e1-71a8cef0785c"/>
  </ds:schemaRefs>
</ds:datastoreItem>
</file>

<file path=customXml/itemProps3.xml><?xml version="1.0" encoding="utf-8"?>
<ds:datastoreItem xmlns:ds="http://schemas.openxmlformats.org/officeDocument/2006/customXml" ds:itemID="{F63B9EA4-5A45-4F60-9D0B-EF3D2BA9B68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155</TotalTime>
  <Words>189</Words>
  <Application>Microsoft Office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1" baseType="lpstr">
      <vt:lpstr>HelveticaNeueLTStd-Roman-Identity-H</vt:lpstr>
      <vt:lpstr>SyntaxLTStd-Bold</vt:lpstr>
      <vt:lpstr>Trebuchet MS - 45</vt:lpstr>
      <vt:lpstr>Trebuchet MS - 48</vt:lpstr>
      <vt:lpstr>Trebuchet MS - 54</vt:lpstr>
      <vt:lpstr>Trebuchet MS - 56</vt:lpstr>
      <vt:lpstr>Arial</vt:lpstr>
      <vt:lpstr>Calibri</vt:lpstr>
      <vt:lpstr>Calibri Light</vt:lpstr>
      <vt:lpstr>Times New Roman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WENDT, Trichon (tawen0)</dc:creator>
  <cp:lastModifiedBy>HALIMI, Nazer (nhhal0)</cp:lastModifiedBy>
  <cp:revision>32</cp:revision>
  <dcterms:created xsi:type="dcterms:W3CDTF">2023-10-17T23:27:09Z</dcterms:created>
  <dcterms:modified xsi:type="dcterms:W3CDTF">2025-04-02T01:32:19Z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0x010100819F5251CED4994E98B8E80E222D2F09</vt:lpwstr>
  </property>
</Properties>
</file>