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74" r:id="rId6"/>
    <p:sldId id="263" r:id="rId7"/>
    <p:sldId id="272" r:id="rId8"/>
    <p:sldId id="264" r:id="rId9"/>
    <p:sldId id="265" r:id="rId10"/>
    <p:sldId id="275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3" indent="0" algn="ctr">
              <a:buNone/>
              <a:defRPr sz="1500"/>
            </a:lvl2pPr>
            <a:lvl3pPr marL="685804" indent="0" algn="ctr">
              <a:buNone/>
              <a:defRPr sz="1350"/>
            </a:lvl3pPr>
            <a:lvl4pPr marL="1028707" indent="0" algn="ctr">
              <a:buNone/>
              <a:defRPr sz="1200"/>
            </a:lvl4pPr>
            <a:lvl5pPr marL="1371609" indent="0" algn="ctr">
              <a:buNone/>
              <a:defRPr sz="1200"/>
            </a:lvl5pPr>
            <a:lvl6pPr marL="1714511" indent="0" algn="ctr">
              <a:buNone/>
              <a:defRPr sz="1200"/>
            </a:lvl6pPr>
            <a:lvl7pPr marL="2057413" indent="0" algn="ctr">
              <a:buNone/>
              <a:defRPr sz="1200"/>
            </a:lvl7pPr>
            <a:lvl8pPr marL="2400316" indent="0" algn="ctr">
              <a:buNone/>
              <a:defRPr sz="1200"/>
            </a:lvl8pPr>
            <a:lvl9pPr marL="274321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9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3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1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3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4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4" indent="0">
              <a:buNone/>
              <a:defRPr sz="1350" b="1"/>
            </a:lvl3pPr>
            <a:lvl4pPr marL="1028707" indent="0">
              <a:buNone/>
              <a:defRPr sz="1200" b="1"/>
            </a:lvl4pPr>
            <a:lvl5pPr marL="1371609" indent="0">
              <a:buNone/>
              <a:defRPr sz="1200" b="1"/>
            </a:lvl5pPr>
            <a:lvl6pPr marL="1714511" indent="0">
              <a:buNone/>
              <a:defRPr sz="1200" b="1"/>
            </a:lvl6pPr>
            <a:lvl7pPr marL="2057413" indent="0">
              <a:buNone/>
              <a:defRPr sz="1200" b="1"/>
            </a:lvl7pPr>
            <a:lvl8pPr marL="2400316" indent="0">
              <a:buNone/>
              <a:defRPr sz="1200" b="1"/>
            </a:lvl8pPr>
            <a:lvl9pPr marL="274321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4" indent="0">
              <a:buNone/>
              <a:defRPr sz="1350" b="1"/>
            </a:lvl3pPr>
            <a:lvl4pPr marL="1028707" indent="0">
              <a:buNone/>
              <a:defRPr sz="1200" b="1"/>
            </a:lvl4pPr>
            <a:lvl5pPr marL="1371609" indent="0">
              <a:buNone/>
              <a:defRPr sz="1200" b="1"/>
            </a:lvl5pPr>
            <a:lvl6pPr marL="1714511" indent="0">
              <a:buNone/>
              <a:defRPr sz="1200" b="1"/>
            </a:lvl6pPr>
            <a:lvl7pPr marL="2057413" indent="0">
              <a:buNone/>
              <a:defRPr sz="1200" b="1"/>
            </a:lvl7pPr>
            <a:lvl8pPr marL="2400316" indent="0">
              <a:buNone/>
              <a:defRPr sz="1200" b="1"/>
            </a:lvl8pPr>
            <a:lvl9pPr marL="274321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6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4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9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4" indent="0">
              <a:buNone/>
              <a:defRPr sz="900"/>
            </a:lvl3pPr>
            <a:lvl4pPr marL="1028707" indent="0">
              <a:buNone/>
              <a:defRPr sz="750"/>
            </a:lvl4pPr>
            <a:lvl5pPr marL="1371609" indent="0">
              <a:buNone/>
              <a:defRPr sz="750"/>
            </a:lvl5pPr>
            <a:lvl6pPr marL="1714511" indent="0">
              <a:buNone/>
              <a:defRPr sz="750"/>
            </a:lvl6pPr>
            <a:lvl7pPr marL="2057413" indent="0">
              <a:buNone/>
              <a:defRPr sz="750"/>
            </a:lvl7pPr>
            <a:lvl8pPr marL="2400316" indent="0">
              <a:buNone/>
              <a:defRPr sz="750"/>
            </a:lvl8pPr>
            <a:lvl9pPr marL="274321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3" indent="0">
              <a:buNone/>
              <a:defRPr sz="2100"/>
            </a:lvl2pPr>
            <a:lvl3pPr marL="685804" indent="0">
              <a:buNone/>
              <a:defRPr sz="1800"/>
            </a:lvl3pPr>
            <a:lvl4pPr marL="1028707" indent="0">
              <a:buNone/>
              <a:defRPr sz="1500"/>
            </a:lvl4pPr>
            <a:lvl5pPr marL="1371609" indent="0">
              <a:buNone/>
              <a:defRPr sz="1500"/>
            </a:lvl5pPr>
            <a:lvl6pPr marL="1714511" indent="0">
              <a:buNone/>
              <a:defRPr sz="1500"/>
            </a:lvl6pPr>
            <a:lvl7pPr marL="2057413" indent="0">
              <a:buNone/>
              <a:defRPr sz="1500"/>
            </a:lvl7pPr>
            <a:lvl8pPr marL="2400316" indent="0">
              <a:buNone/>
              <a:defRPr sz="1500"/>
            </a:lvl8pPr>
            <a:lvl9pPr marL="274321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4" indent="0">
              <a:buNone/>
              <a:defRPr sz="900"/>
            </a:lvl3pPr>
            <a:lvl4pPr marL="1028707" indent="0">
              <a:buNone/>
              <a:defRPr sz="750"/>
            </a:lvl4pPr>
            <a:lvl5pPr marL="1371609" indent="0">
              <a:buNone/>
              <a:defRPr sz="750"/>
            </a:lvl5pPr>
            <a:lvl6pPr marL="1714511" indent="0">
              <a:buNone/>
              <a:defRPr sz="750"/>
            </a:lvl6pPr>
            <a:lvl7pPr marL="2057413" indent="0">
              <a:buNone/>
              <a:defRPr sz="750"/>
            </a:lvl7pPr>
            <a:lvl8pPr marL="2400316" indent="0">
              <a:buNone/>
              <a:defRPr sz="750"/>
            </a:lvl8pPr>
            <a:lvl9pPr marL="274321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5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4018-493C-477C-A47D-1F39AB47C664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1" indent="-171451" algn="l" defTabSz="68580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3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6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8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0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3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5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67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69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4F354-3B3A-FE4C-84E3-3BF3AADD7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5" y="857671"/>
            <a:ext cx="7274373" cy="51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65D379-435E-4158-B776-8F44C1B5093A}"/>
              </a:ext>
            </a:extLst>
          </p:cNvPr>
          <p:cNvSpPr/>
          <p:nvPr/>
        </p:nvSpPr>
        <p:spPr>
          <a:xfrm>
            <a:off x="79514" y="989212"/>
            <a:ext cx="8937266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the graph representing each of the following relations and state whether each is discrete or continuous.</a:t>
            </a:r>
            <a:endParaRPr lang="en-A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CE536-0E00-4613-A1DB-816AB7ACD0A3}"/>
              </a:ext>
            </a:extLst>
          </p:cNvPr>
          <p:cNvSpPr/>
          <p:nvPr/>
        </p:nvSpPr>
        <p:spPr>
          <a:xfrm>
            <a:off x="2608029" y="424873"/>
            <a:ext cx="3689405" cy="62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Example 2:</a:t>
            </a:r>
            <a:endParaRPr lang="en-AU" sz="34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46C3D-742C-4873-9B5C-B9108FED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4" y="2316590"/>
            <a:ext cx="4222877" cy="745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E05CD-F1B3-44C1-9412-CB69FEF9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40" y="2358547"/>
            <a:ext cx="2388774" cy="273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6F3BD2-2DEB-432A-B2B0-57B71C4A09F1}"/>
              </a:ext>
            </a:extLst>
          </p:cNvPr>
          <p:cNvSpPr/>
          <p:nvPr/>
        </p:nvSpPr>
        <p:spPr>
          <a:xfrm>
            <a:off x="5084414" y="2378685"/>
            <a:ext cx="1009815" cy="37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533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9B60D2-1B0B-4D9E-9F72-47FAFD36B533}"/>
                  </a:ext>
                </a:extLst>
              </p:cNvPr>
              <p:cNvSpPr txBox="1"/>
              <p:nvPr/>
            </p:nvSpPr>
            <p:spPr>
              <a:xfrm>
                <a:off x="307571" y="775457"/>
                <a:ext cx="8747959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Worked Example 3:</a:t>
                </a:r>
              </a:p>
              <a:p>
                <a:endParaRPr lang="en-AU" sz="2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GeoGebra to sketch the graph of the following relation and state the </a:t>
                </a:r>
                <a:r>
                  <a:rPr lang="en-AU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</a:t>
                </a:r>
                <a:r>
                  <a:rPr lang="en-A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range using interval notation:</a:t>
                </a:r>
              </a:p>
              <a:p>
                <a:endParaRPr lang="en-A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sz="2200" b="0" dirty="0"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AU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 startAt="3"/>
                </a:pP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A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AutoNum type="arabicParenR" startAt="3"/>
                </a:pP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A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marL="457200" indent="-457200">
                  <a:buAutoNum type="arabicParenR" startAt="3"/>
                </a:pPr>
                <a:endParaRPr lang="en-A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9B60D2-1B0B-4D9E-9F72-47FAFD36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" y="775457"/>
                <a:ext cx="8747959" cy="3816429"/>
              </a:xfrm>
              <a:prstGeom prst="rect">
                <a:avLst/>
              </a:prstGeom>
              <a:blipFill>
                <a:blip r:embed="rId2"/>
                <a:stretch>
                  <a:fillRect l="-906" t="-1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77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D7998-5450-4A07-A77B-D77A593FC4A7}"/>
              </a:ext>
            </a:extLst>
          </p:cNvPr>
          <p:cNvSpPr txBox="1"/>
          <p:nvPr/>
        </p:nvSpPr>
        <p:spPr>
          <a:xfrm flipH="1">
            <a:off x="3503814" y="324196"/>
            <a:ext cx="189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Your turn: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F4A4F-02D7-41EE-A5E6-9E0825DF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" y="1030086"/>
            <a:ext cx="87249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0F871-293F-4B6B-A784-B2735501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3" y="2976042"/>
            <a:ext cx="9019407" cy="13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52C24-F249-4E6F-868D-CF5094A1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09"/>
            <a:ext cx="8753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8871B5-9B52-FC44-9593-4ACC833970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" y="0"/>
            <a:ext cx="9139332" cy="12296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A5149-2733-954C-8281-EA118C3BA8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0" y="6310541"/>
            <a:ext cx="9144000" cy="547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5F2900-38E0-4EC6-B9D0-03384D14F2F8}"/>
              </a:ext>
            </a:extLst>
          </p:cNvPr>
          <p:cNvSpPr/>
          <p:nvPr/>
        </p:nvSpPr>
        <p:spPr>
          <a:xfrm>
            <a:off x="1219200" y="1836713"/>
            <a:ext cx="6827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000" b="1" dirty="0"/>
              <a:t>Functions and set notations:</a:t>
            </a:r>
          </a:p>
        </p:txBody>
      </p:sp>
      <p:pic>
        <p:nvPicPr>
          <p:cNvPr id="11" name="Picture 2" descr="Definition of Domain of a Function">
            <a:extLst>
              <a:ext uri="{FF2B5EF4-FFF2-40B4-BE49-F238E27FC236}">
                <a16:creationId xmlns:a16="http://schemas.microsoft.com/office/drawing/2014/main" id="{F33154F1-84D5-420A-BADD-1FE2C5A7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61" y="2737163"/>
            <a:ext cx="5109477" cy="28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1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92365-54B9-4F83-B0DB-898E7862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829714"/>
            <a:ext cx="8867775" cy="742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1BB529-F344-4C0E-AFC4-F097DCE5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1983971"/>
            <a:ext cx="1847850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5E583-3193-4748-AFCF-289C0EC3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54" y="2131608"/>
            <a:ext cx="1704975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2B451-A190-4509-A819-31ED44CF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62" y="1823084"/>
            <a:ext cx="24860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9B7E4-4F68-4903-8E1D-928CE77CE8B3}"/>
              </a:ext>
            </a:extLst>
          </p:cNvPr>
          <p:cNvSpPr txBox="1"/>
          <p:nvPr/>
        </p:nvSpPr>
        <p:spPr>
          <a:xfrm>
            <a:off x="2892829" y="266008"/>
            <a:ext cx="24860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Up: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56889D7-895A-4B7A-86FB-894800C31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65659"/>
              </p:ext>
            </p:extLst>
          </p:nvPr>
        </p:nvGraphicFramePr>
        <p:xfrm>
          <a:off x="507075" y="4425604"/>
          <a:ext cx="812153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1535">
                  <a:extLst>
                    <a:ext uri="{9D8B030D-6E8A-4147-A177-3AD203B41FA5}">
                      <a16:colId xmlns:a16="http://schemas.microsoft.com/office/drawing/2014/main" val="723624943"/>
                    </a:ext>
                  </a:extLst>
                </a:gridCol>
              </a:tblGrid>
              <a:tr h="1349894">
                <a:tc>
                  <a:txBody>
                    <a:bodyPr/>
                    <a:lstStyle/>
                    <a:p>
                      <a:pPr marL="0" marR="0" lvl="0" indent="0" algn="l" defTabSz="685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9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en-US" altLang="en-US" sz="1900" b="1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en-US" sz="19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en-US" sz="1900" b="1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en-US" altLang="en-US" sz="19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relation is the set of all inputs.</a:t>
                      </a:r>
                    </a:p>
                    <a:p>
                      <a:pPr marL="0" marR="0" lvl="0" indent="0" algn="l" defTabSz="685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9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9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altLang="en-US" sz="1900" b="1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en-US" sz="19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en-US" sz="1900" b="1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altLang="en-US" sz="19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relation is the set of all outputs.</a:t>
                      </a:r>
                    </a:p>
                    <a:p>
                      <a:pPr marL="0" marR="0" lvl="0" indent="0" algn="l" defTabSz="6858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>
                        <a:solidFill>
                          <a:srgbClr val="404040"/>
                        </a:solidFill>
                        <a:latin typeface="Trebuchet MS - 48"/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6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166527-5F6E-4455-AFF7-AE9FF5BD1CA7}"/>
              </a:ext>
            </a:extLst>
          </p:cNvPr>
          <p:cNvSpPr/>
          <p:nvPr/>
        </p:nvSpPr>
        <p:spPr>
          <a:xfrm>
            <a:off x="233680" y="536373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Example 2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following relation, state the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whether the relation is a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84F86-EE31-4449-90BF-3610D271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1889784"/>
            <a:ext cx="7972861" cy="2208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921DB-9D28-4909-BBA8-2D290589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4346607"/>
            <a:ext cx="2649144" cy="19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5A370-40B8-4F99-81B5-941425B5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6" y="2235763"/>
            <a:ext cx="6979548" cy="4512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A0BF0-3038-40F1-8B02-AF389447725B}"/>
              </a:ext>
            </a:extLst>
          </p:cNvPr>
          <p:cNvSpPr/>
          <p:nvPr/>
        </p:nvSpPr>
        <p:spPr>
          <a:xfrm>
            <a:off x="3331596" y="591850"/>
            <a:ext cx="29181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>
                <a:latin typeface="HelveticaNeueLTStd-Roman-Identity-H"/>
              </a:rPr>
              <a:t>Interval notation</a:t>
            </a:r>
            <a:endParaRPr lang="en-AU" sz="2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B731D-C736-437F-9C6F-87A98153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06298"/>
              </p:ext>
            </p:extLst>
          </p:nvPr>
        </p:nvGraphicFramePr>
        <p:xfrm>
          <a:off x="573578" y="1397000"/>
          <a:ext cx="834597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978">
                  <a:extLst>
                    <a:ext uri="{9D8B030D-6E8A-4147-A177-3AD203B41FA5}">
                      <a16:colId xmlns:a16="http://schemas.microsoft.com/office/drawing/2014/main" val="90177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Interval notation 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 a way to describe continuous sets of real numbers by the numbers that </a:t>
                      </a:r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bound them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A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4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4B8B4-6DA8-42BB-9703-0C4F1E7C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6" y="835612"/>
            <a:ext cx="9162592" cy="1334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E70EE9-9720-491A-A65A-43BE2EF5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9" y="3738271"/>
            <a:ext cx="6355984" cy="11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AA1D1-4706-468C-8CA2-C6C9C49080B4}"/>
              </a:ext>
            </a:extLst>
          </p:cNvPr>
          <p:cNvSpPr/>
          <p:nvPr/>
        </p:nvSpPr>
        <p:spPr>
          <a:xfrm>
            <a:off x="3864114" y="383382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94BB"/>
                </a:solidFill>
                <a:latin typeface="HelveticaNeueLTStd-Roman-Identity-H"/>
              </a:rPr>
              <a:t>Set notation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012FF-2BEC-49EC-B30C-971931D2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42" y="1242299"/>
            <a:ext cx="9316084" cy="36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50360-876E-41E6-BF93-83677EE5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6" y="835612"/>
            <a:ext cx="9162592" cy="1334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71C38-CDB0-4107-8A11-CF465FB7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9" y="3738271"/>
            <a:ext cx="6355984" cy="11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95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F5251CED4994E98B8E80E222D2F09" ma:contentTypeVersion="11" ma:contentTypeDescription="Create a new document." ma:contentTypeScope="" ma:versionID="af6252ae1aaa908d01051a8409e73530">
  <xsd:schema xmlns:xsd="http://www.w3.org/2001/XMLSchema" xmlns:xs="http://www.w3.org/2001/XMLSchema" xmlns:p="http://schemas.microsoft.com/office/2006/metadata/properties" xmlns:ns2="efc69ee9-c890-4458-957f-f5b1c22cd5a7" xmlns:ns3="c2295481-c7be-44c3-90bf-fc5cceb7952e" targetNamespace="http://schemas.microsoft.com/office/2006/metadata/properties" ma:root="true" ma:fieldsID="cbf000a5f75ec1f325341fc2af8ca92e" ns2:_="" ns3:_="">
    <xsd:import namespace="efc69ee9-c890-4458-957f-f5b1c22cd5a7"/>
    <xsd:import namespace="c2295481-c7be-44c3-90bf-fc5cceb795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69ee9-c890-4458-957f-f5b1c22cd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95481-c7be-44c3-90bf-fc5cceb7952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395d3e-c1a9-4644-bf57-a53b1aef0cfe}" ma:internalName="TaxCatchAll" ma:showField="CatchAllData" ma:web="c2295481-c7be-44c3-90bf-fc5cceb795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69ee9-c890-4458-957f-f5b1c22cd5a7">
      <Terms xmlns="http://schemas.microsoft.com/office/infopath/2007/PartnerControls"/>
    </lcf76f155ced4ddcb4097134ff3c332f>
    <TaxCatchAll xmlns="c2295481-c7be-44c3-90bf-fc5cceb7952e" xsi:nil="true"/>
  </documentManagement>
</p:properties>
</file>

<file path=customXml/itemProps1.xml><?xml version="1.0" encoding="utf-8"?>
<ds:datastoreItem xmlns:ds="http://schemas.openxmlformats.org/officeDocument/2006/customXml" ds:itemID="{1A6E36FB-1AC5-46F3-AE19-E20C7C0AA5DB}"/>
</file>

<file path=customXml/itemProps2.xml><?xml version="1.0" encoding="utf-8"?>
<ds:datastoreItem xmlns:ds="http://schemas.openxmlformats.org/officeDocument/2006/customXml" ds:itemID="{F63B9EA4-5A45-4F60-9D0B-EF3D2BA9B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AD8A0-4D0A-445E-BBDF-A311F8E84C30}">
  <ds:schemaRefs>
    <ds:schemaRef ds:uri="http://schemas.microsoft.com/office/2006/metadata/properties"/>
    <ds:schemaRef ds:uri="http://schemas.microsoft.com/office/infopath/2007/PartnerControls"/>
    <ds:schemaRef ds:uri="2e2c9c4e-b3c9-4e07-94b6-ec00b90dbbcd"/>
    <ds:schemaRef ds:uri="e089fcb5-de9e-443c-b8e1-71a8cef078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160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HelveticaNeueLTStd-Roman-Identity-H</vt:lpstr>
      <vt:lpstr>Trebuchet MS - 48</vt:lpstr>
      <vt:lpstr>Arial</vt:lpstr>
      <vt:lpstr>Calibri</vt:lpstr>
      <vt:lpstr>Calibri Light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WENDT, Trichon (tawen0)</dc:creator>
  <cp:lastModifiedBy>HALIMI, Nazer (nhhal0)</cp:lastModifiedBy>
  <cp:revision>26</cp:revision>
  <dcterms:created xsi:type="dcterms:W3CDTF">2023-10-17T23:27:09Z</dcterms:created>
  <dcterms:modified xsi:type="dcterms:W3CDTF">2025-03-30T23:20:21Z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0x010100819F5251CED4994E98B8E80E222D2F09</vt:lpwstr>
  </property>
</Properties>
</file>