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72" r:id="rId6"/>
    <p:sldId id="273" r:id="rId7"/>
    <p:sldId id="274" r:id="rId8"/>
    <p:sldId id="263" r:id="rId9"/>
    <p:sldId id="264" r:id="rId10"/>
    <p:sldId id="275" r:id="rId11"/>
    <p:sldId id="265" r:id="rId12"/>
    <p:sldId id="266" r:id="rId13"/>
    <p:sldId id="267" r:id="rId14"/>
    <p:sldId id="276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66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6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03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7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5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4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9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8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4675-6478-45A7-BFE9-0CB88929631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675-6478-45A7-BFE9-0CB889296318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481D-B865-47DF-8B7F-C81139D40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5679" r="3025" b="14423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713" y="1340768"/>
            <a:ext cx="8462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latin typeface="윤고딕"/>
                <a:ea typeface="문체부 궁체 흘림체" panose="02030609000101010101" pitchFamily="17" charset="-127"/>
              </a:rPr>
              <a:t>졸업작품 개발계획</a:t>
            </a:r>
            <a:r>
              <a:rPr lang="en-US" altLang="ko-KR" sz="5400" b="1" dirty="0">
                <a:latin typeface="윤고딕"/>
                <a:ea typeface="문체부 궁체 흘림체" panose="02030609000101010101" pitchFamily="17" charset="-127"/>
              </a:rPr>
              <a:t>(</a:t>
            </a:r>
            <a:r>
              <a:rPr lang="ko-KR" altLang="en-US" sz="5400" b="1" dirty="0">
                <a:latin typeface="윤고딕"/>
                <a:ea typeface="문체부 궁체 흘림체" panose="02030609000101010101" pitchFamily="17" charset="-127"/>
              </a:rPr>
              <a:t>구상 </a:t>
            </a:r>
            <a:r>
              <a:rPr lang="en-US" altLang="ko-KR" sz="5400" b="1" dirty="0">
                <a:latin typeface="윤고딕"/>
                <a:ea typeface="문체부 궁체 흘림체" panose="02030609000101010101" pitchFamily="17" charset="-127"/>
              </a:rPr>
              <a:t>2)</a:t>
            </a:r>
            <a:endParaRPr lang="ko-KR" altLang="en-US" sz="5400" b="1" dirty="0">
              <a:solidFill>
                <a:schemeClr val="bg1"/>
              </a:solidFill>
              <a:latin typeface="윤고딕"/>
              <a:ea typeface="문체부 궁체 흘림체" panose="02030609000101010101" pitchFamily="17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368" y="4809751"/>
            <a:ext cx="2388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2017-03-29</a:t>
            </a:r>
          </a:p>
          <a:p>
            <a:pPr algn="r"/>
            <a:r>
              <a:rPr lang="ko-KR" altLang="en-US" sz="2000" b="1" dirty="0">
                <a:solidFill>
                  <a:schemeClr val="bg1"/>
                </a:solidFill>
              </a:rPr>
              <a:t>학번</a:t>
            </a:r>
            <a:r>
              <a:rPr lang="en-US" altLang="ko-KR" sz="2000" b="1" dirty="0">
                <a:solidFill>
                  <a:schemeClr val="bg1"/>
                </a:solidFill>
              </a:rPr>
              <a:t>:2010097080</a:t>
            </a:r>
          </a:p>
          <a:p>
            <a:pPr algn="r"/>
            <a:r>
              <a:rPr lang="ko-KR" altLang="en-US" sz="2000" b="1" dirty="0">
                <a:solidFill>
                  <a:schemeClr val="bg1"/>
                </a:solidFill>
              </a:rPr>
              <a:t>최윤성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2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3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CONTENTS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8821" y="1384051"/>
            <a:ext cx="798661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Aharoni" panose="02010803020104030203" pitchFamily="2" charset="-79"/>
                <a:ea typeface="문체부 궁체 흘림체" panose="02030609000101010101" pitchFamily="17" charset="-127"/>
                <a:cs typeface="Aharoni" panose="02010803020104030203" pitchFamily="2" charset="-79"/>
              </a:rPr>
              <a:t>stage</a:t>
            </a:r>
            <a:r>
              <a:rPr lang="ko-KR" altLang="en-US" sz="4000" b="1" dirty="0">
                <a:latin typeface="Aharoni" panose="02010803020104030203" pitchFamily="2" charset="-79"/>
                <a:ea typeface="문체부 궁체 흘림체" panose="02030609000101010101" pitchFamily="17" charset="-127"/>
                <a:cs typeface="Aharoni" panose="02010803020104030203" pitchFamily="2" charset="-79"/>
              </a:rPr>
              <a:t> 진행 </a:t>
            </a:r>
            <a:r>
              <a:rPr lang="ko-KR" altLang="en-US" sz="4000" b="1" dirty="0" smtClean="0">
                <a:latin typeface="Aharoni" panose="02010803020104030203" pitchFamily="2" charset="-79"/>
                <a:ea typeface="문체부 궁체 흘림체" panose="02030609000101010101" pitchFamily="17" charset="-127"/>
                <a:cs typeface="Aharoni" panose="02010803020104030203" pitchFamily="2" charset="-79"/>
              </a:rPr>
              <a:t>방식</a:t>
            </a:r>
            <a:r>
              <a:rPr lang="en-US" altLang="ko-KR" sz="4000" b="1" dirty="0" smtClean="0">
                <a:latin typeface="Aharoni" panose="02010803020104030203" pitchFamily="2" charset="-79"/>
                <a:ea typeface="문체부 궁체 흘림체" panose="02030609000101010101" pitchFamily="17" charset="-127"/>
                <a:cs typeface="Aharoni" panose="02010803020104030203" pitchFamily="2" charset="-79"/>
              </a:rPr>
              <a:t>(2)</a:t>
            </a:r>
            <a:endParaRPr lang="en-US" altLang="ko-KR" sz="4000" b="1" dirty="0">
              <a:latin typeface="Aharoni" panose="02010803020104030203" pitchFamily="2" charset="-79"/>
              <a:ea typeface="문체부 궁체 흘림체" panose="02030609000101010101" pitchFamily="17" charset="-127"/>
              <a:cs typeface="Aharoni" panose="02010803020104030203" pitchFamily="2" charset="-79"/>
            </a:endParaRP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6.</a:t>
            </a:r>
            <a:r>
              <a:rPr lang="ko-KR" altLang="en-US" sz="2400" dirty="0" smtClean="0"/>
              <a:t>스테이지가 </a:t>
            </a:r>
            <a:r>
              <a:rPr lang="ko-KR" altLang="en-US" sz="2400" dirty="0"/>
              <a:t>올라가면 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  </a:t>
            </a:r>
            <a:r>
              <a:rPr lang="en-US" altLang="ko-KR" sz="2400" dirty="0" smtClean="0"/>
              <a:t>-</a:t>
            </a:r>
            <a:r>
              <a:rPr lang="ko-KR" altLang="en-US" sz="2000" dirty="0" err="1" smtClean="0"/>
              <a:t>몬스터가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주인공을 쫓아오는 </a:t>
            </a:r>
            <a:r>
              <a:rPr lang="ko-KR" altLang="en-US" sz="2000" dirty="0" smtClean="0"/>
              <a:t>속도가 </a:t>
            </a:r>
            <a:r>
              <a:rPr lang="ko-KR" altLang="en-US" sz="2000" dirty="0"/>
              <a:t>빨라진다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 smtClean="0"/>
              <a:t>  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라운드진행에 </a:t>
            </a:r>
            <a:r>
              <a:rPr lang="ko-KR" altLang="en-US" sz="2000" dirty="0"/>
              <a:t>따라 </a:t>
            </a:r>
            <a:r>
              <a:rPr lang="ko-KR" altLang="en-US" sz="2000" dirty="0" err="1"/>
              <a:t>몬스터가</a:t>
            </a:r>
            <a:r>
              <a:rPr lang="ko-KR" altLang="en-US" sz="2000" dirty="0"/>
              <a:t> 많아진다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 smtClean="0"/>
              <a:t>  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시간에 </a:t>
            </a:r>
            <a:r>
              <a:rPr lang="ko-KR" altLang="en-US" sz="2000" dirty="0"/>
              <a:t>따른 식량의 </a:t>
            </a:r>
            <a:r>
              <a:rPr lang="ko-KR" altLang="en-US" sz="2000" dirty="0" smtClean="0"/>
              <a:t>소모는 </a:t>
            </a:r>
            <a:r>
              <a:rPr lang="ko-KR" altLang="en-US" sz="2000" dirty="0"/>
              <a:t>커진다</a:t>
            </a:r>
            <a:r>
              <a:rPr lang="en-US" altLang="ko-KR" sz="2000" dirty="0"/>
              <a:t>.</a:t>
            </a:r>
          </a:p>
          <a:p>
            <a:r>
              <a:rPr lang="ko-KR" altLang="en-US" sz="2800" dirty="0" smtClean="0"/>
              <a:t>    </a:t>
            </a:r>
            <a:r>
              <a:rPr lang="en-US" altLang="ko-KR" sz="2800" dirty="0" smtClean="0"/>
              <a:t>7.	</a:t>
            </a:r>
            <a:r>
              <a:rPr lang="ko-KR" altLang="en-US" sz="2400" dirty="0" smtClean="0"/>
              <a:t>장애물을 </a:t>
            </a:r>
            <a:r>
              <a:rPr lang="ko-KR" altLang="en-US" sz="2400" dirty="0"/>
              <a:t>배치하여 플레이어의 길목을 막는다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  </a:t>
            </a:r>
            <a:r>
              <a:rPr lang="en-US" altLang="ko-KR" sz="2800" dirty="0" smtClean="0"/>
              <a:t>   </a:t>
            </a:r>
            <a:r>
              <a:rPr lang="en-US" altLang="ko-KR" sz="2000" dirty="0"/>
              <a:t>-</a:t>
            </a:r>
            <a:r>
              <a:rPr lang="ko-KR" altLang="en-US" sz="2000" dirty="0"/>
              <a:t>라운드마다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배치되도록 해서 매판매판 </a:t>
            </a:r>
            <a:endParaRPr lang="en-US" altLang="ko-KR" sz="2000" dirty="0"/>
          </a:p>
          <a:p>
            <a:r>
              <a:rPr lang="ko-KR" altLang="en-US" sz="2000" dirty="0" smtClean="0"/>
              <a:t>        동선을 </a:t>
            </a:r>
            <a:r>
              <a:rPr lang="ko-KR" altLang="en-US" sz="2000" dirty="0"/>
              <a:t>다르게 할 수 있도록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en-US" altLang="ko-KR" sz="2000" dirty="0" smtClean="0"/>
              <a:t>    -</a:t>
            </a:r>
            <a:r>
              <a:rPr lang="ko-KR" altLang="en-US" sz="2000" dirty="0"/>
              <a:t>벽</a:t>
            </a:r>
            <a:r>
              <a:rPr lang="en-US" altLang="ko-KR" sz="2000" dirty="0"/>
              <a:t>, </a:t>
            </a:r>
            <a:r>
              <a:rPr lang="ko-KR" altLang="en-US" sz="2000" dirty="0"/>
              <a:t>나무</a:t>
            </a:r>
            <a:r>
              <a:rPr lang="en-US" altLang="ko-KR" sz="2000" dirty="0"/>
              <a:t>, </a:t>
            </a:r>
            <a:r>
              <a:rPr lang="ko-KR" altLang="en-US" sz="2000" dirty="0"/>
              <a:t>눈덩이</a:t>
            </a:r>
            <a:r>
              <a:rPr lang="en-US" altLang="ko-KR" sz="2000" dirty="0"/>
              <a:t>, </a:t>
            </a:r>
            <a:r>
              <a:rPr lang="ko-KR" altLang="en-US" sz="2000" dirty="0"/>
              <a:t>가시나무 </a:t>
            </a:r>
            <a:r>
              <a:rPr lang="ko-KR" altLang="en-US" sz="2000" dirty="0" smtClean="0"/>
              <a:t>등의 장애물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40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6237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Helvetica 65 Medium" pitchFamily="34" charset="0"/>
              </a:rPr>
              <a:t>게임 제작 일정</a:t>
            </a:r>
            <a:endParaRPr lang="ko-KR" altLang="en-US" sz="72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397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03 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CONTENTS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8820" y="1459007"/>
            <a:ext cx="79866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휴먼둥근헤드라인" panose="02030504000101010101" pitchFamily="18" charset="-127"/>
                <a:ea typeface="문체부 궁체 흘림체" panose="02030609000101010101" pitchFamily="17" charset="-127"/>
              </a:rPr>
              <a:t>앞으로</a:t>
            </a:r>
            <a:endParaRPr lang="en-US" altLang="ko-KR" sz="2800" dirty="0" smtClean="0">
              <a:ea typeface="문체부 궁체 흘림체" panose="02030609000101010101" pitchFamily="17" charset="-127"/>
            </a:endParaRPr>
          </a:p>
          <a:p>
            <a:pPr lvl="1"/>
            <a:r>
              <a:rPr lang="en-US" altLang="ko-KR" sz="2800" dirty="0" smtClean="0"/>
              <a:t>1.</a:t>
            </a:r>
            <a:r>
              <a:rPr lang="ko-KR" altLang="en-US" sz="2800" dirty="0" smtClean="0"/>
              <a:t>게임 시작화면 디자인</a:t>
            </a:r>
            <a:endParaRPr lang="en-US" altLang="ko-KR" sz="2800" dirty="0" smtClean="0"/>
          </a:p>
          <a:p>
            <a:pPr lvl="1"/>
            <a:r>
              <a:rPr lang="en-US" altLang="ko-KR" sz="2800" dirty="0" smtClean="0"/>
              <a:t>2.</a:t>
            </a:r>
            <a:r>
              <a:rPr lang="ko-KR" altLang="en-US" sz="2800" dirty="0" smtClean="0"/>
              <a:t>캐릭터의 움직임 구현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조작법 정하기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en-US" altLang="ko-KR" sz="2800" dirty="0" smtClean="0"/>
              <a:t>3.</a:t>
            </a:r>
            <a:r>
              <a:rPr lang="ko-KR" altLang="en-US" sz="2800" dirty="0" smtClean="0"/>
              <a:t>게임의 스토리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인터페이스 준비</a:t>
            </a:r>
            <a:endParaRPr lang="en-US" altLang="ko-KR" sz="2800" dirty="0" smtClean="0"/>
          </a:p>
          <a:p>
            <a:pPr lvl="1"/>
            <a:r>
              <a:rPr lang="en-US" altLang="ko-KR" sz="2800" dirty="0" smtClean="0"/>
              <a:t>4.</a:t>
            </a:r>
            <a:r>
              <a:rPr lang="ko-KR" altLang="en-US" sz="2800" dirty="0" smtClean="0"/>
              <a:t>세부 스토리를 만들고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게임 내 쓰일 캐릭터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적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타일과 장애물 이미지를 모으기 시작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en-US" altLang="ko-KR" sz="2800" dirty="0" smtClean="0"/>
              <a:t>5.</a:t>
            </a:r>
            <a:r>
              <a:rPr lang="ko-KR" altLang="en-US" sz="2800" dirty="0" smtClean="0"/>
              <a:t>기타 </a:t>
            </a:r>
            <a:r>
              <a:rPr lang="ko-KR" altLang="en-US" sz="2800" dirty="0"/>
              <a:t>추가요소</a:t>
            </a:r>
            <a:r>
              <a:rPr lang="en-US" altLang="ko-KR" sz="2800" dirty="0"/>
              <a:t>(</a:t>
            </a:r>
            <a:r>
              <a:rPr lang="ko-KR" altLang="en-US" sz="2800" dirty="0"/>
              <a:t>효과음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배경음</a:t>
            </a:r>
            <a:r>
              <a:rPr lang="ko-KR" altLang="en-US" sz="2800" dirty="0"/>
              <a:t> 등등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정하기</a:t>
            </a:r>
            <a:endParaRPr lang="ko-KR" altLang="en-US" sz="2800" dirty="0"/>
          </a:p>
          <a:p>
            <a:pPr lvl="1"/>
            <a:r>
              <a:rPr lang="en-US" altLang="ko-KR" sz="2800" dirty="0" smtClean="0"/>
              <a:t>6.</a:t>
            </a:r>
            <a:r>
              <a:rPr lang="ko-KR" altLang="en-US" sz="2800" dirty="0" smtClean="0"/>
              <a:t>괜찮은 카메라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플레이 화면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altLang="ko-KR" sz="2800" dirty="0" smtClean="0"/>
              <a:t>7.</a:t>
            </a:r>
            <a:r>
              <a:rPr lang="ko-KR" altLang="en-US" sz="2800" dirty="0" smtClean="0"/>
              <a:t>게임 제목 정하기</a:t>
            </a:r>
            <a:r>
              <a:rPr lang="en-US" altLang="ko-KR" sz="2800" dirty="0" smtClean="0"/>
              <a:t>.</a:t>
            </a:r>
          </a:p>
          <a:p>
            <a:pPr lvl="1"/>
            <a:endParaRPr lang="en-US" altLang="ko-KR" sz="2800" dirty="0" smtClean="0"/>
          </a:p>
          <a:p>
            <a:pPr lvl="1"/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8877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58849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chemeClr val="bg1">
                    <a:lumMod val="85000"/>
                  </a:schemeClr>
                </a:solidFill>
                <a:latin typeface="Helvetica 65 Medium" pitchFamily="34" charset="0"/>
              </a:rPr>
              <a:t>현 진행 상황</a:t>
            </a:r>
            <a:endParaRPr lang="ko-KR" altLang="en-US" sz="54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 </a:t>
            </a:r>
            <a:r>
              <a:rPr lang="ko-KR" altLang="en-US" dirty="0" smtClean="0"/>
              <a:t>진행상황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412776"/>
            <a:ext cx="5948952" cy="452596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39552" y="1570038"/>
            <a:ext cx="2016224" cy="4379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err="1" smtClean="0"/>
              <a:t>유니티</a:t>
            </a:r>
            <a:r>
              <a:rPr lang="ko-KR" altLang="en-US" sz="2000" b="1" dirty="0" smtClean="0"/>
              <a:t> 숙달</a:t>
            </a:r>
            <a:endParaRPr lang="en-US" altLang="ko-KR" sz="2000" b="1" dirty="0" smtClean="0"/>
          </a:p>
          <a:p>
            <a:pPr algn="l"/>
            <a:r>
              <a:rPr lang="ko-KR" altLang="en-US" sz="2000" dirty="0" smtClean="0"/>
              <a:t>캐릭터 및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이벤트 </a:t>
            </a:r>
            <a:r>
              <a:rPr lang="ko-KR" altLang="en-US" sz="2000" dirty="0" smtClean="0"/>
              <a:t>작성</a:t>
            </a:r>
            <a:r>
              <a:rPr lang="en-US" altLang="ko-KR" sz="2000" dirty="0" smtClean="0"/>
              <a:t>, </a:t>
            </a:r>
          </a:p>
          <a:p>
            <a:pPr algn="l"/>
            <a:endParaRPr lang="en-US" altLang="ko-KR" sz="2000" dirty="0" smtClean="0"/>
          </a:p>
          <a:p>
            <a:pPr algn="l"/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생성방법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타일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벽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랜덤 생성</a:t>
            </a:r>
            <a:r>
              <a:rPr lang="en-US" altLang="ko-KR" sz="2000" dirty="0" smtClean="0"/>
              <a:t>)</a:t>
            </a:r>
          </a:p>
          <a:p>
            <a:pPr algn="l"/>
            <a:endParaRPr lang="en-US" altLang="ko-KR" sz="2000" dirty="0" smtClean="0"/>
          </a:p>
          <a:p>
            <a:pPr algn="l"/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이벤트 연습</a:t>
            </a:r>
            <a:endParaRPr lang="en-US" altLang="ko-KR" sz="2000" dirty="0" smtClean="0"/>
          </a:p>
          <a:p>
            <a:pPr algn="l"/>
            <a:endParaRPr lang="en-US" altLang="ko-KR" sz="2000" dirty="0" smtClean="0"/>
          </a:p>
          <a:p>
            <a:pPr algn="l"/>
            <a:r>
              <a:rPr lang="en-US" altLang="ko-KR" sz="2000" dirty="0" smtClean="0"/>
              <a:t>C++ </a:t>
            </a:r>
            <a:r>
              <a:rPr lang="ko-KR" altLang="en-US" sz="2000" dirty="0" smtClean="0"/>
              <a:t>코딩</a:t>
            </a:r>
            <a:endParaRPr lang="en-US" altLang="ko-KR" sz="2000" dirty="0" smtClean="0"/>
          </a:p>
          <a:p>
            <a:pPr algn="l"/>
            <a:endParaRPr lang="en-US" altLang="ko-KR" sz="2000" dirty="0" smtClean="0"/>
          </a:p>
          <a:p>
            <a:pPr algn="l"/>
            <a:r>
              <a:rPr lang="en-US" altLang="ko-KR" sz="2000" dirty="0" smtClean="0"/>
              <a:t>/</a:t>
            </a:r>
            <a:r>
              <a:rPr lang="ko-KR" altLang="en-US" sz="2000" dirty="0" smtClean="0"/>
              <a:t>배치까지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-&gt; </a:t>
            </a:r>
            <a:r>
              <a:rPr lang="ko-KR" altLang="en-US" sz="2000" dirty="0" smtClean="0"/>
              <a:t>움직임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시현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994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5679" r="3025" b="14423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5991" y="2203348"/>
            <a:ext cx="21611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EE1E21"/>
                </a:solidFill>
                <a:latin typeface="Helvetica 65 Medium" pitchFamily="34" charset="0"/>
              </a:rPr>
              <a:t>Q</a:t>
            </a:r>
            <a:r>
              <a:rPr lang="en-US" altLang="ko-KR" sz="6000" dirty="0" smtClean="0">
                <a:solidFill>
                  <a:schemeClr val="bg1"/>
                </a:solidFill>
                <a:latin typeface="Helvetica 65 Medium" pitchFamily="34" charset="0"/>
              </a:rPr>
              <a:t>&amp;A</a:t>
            </a:r>
            <a:endParaRPr lang="ko-KR" altLang="en-US" sz="6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9" t="5679" r="3025" b="14423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5991" y="2203348"/>
            <a:ext cx="4406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EE1E21"/>
                </a:solidFill>
                <a:latin typeface="Helvetica 65 Medium" pitchFamily="34" charset="0"/>
              </a:rPr>
              <a:t>T</a:t>
            </a:r>
            <a:r>
              <a:rPr lang="en-US" altLang="ko-KR" sz="6000" dirty="0" smtClean="0">
                <a:solidFill>
                  <a:schemeClr val="bg1"/>
                </a:solidFill>
                <a:latin typeface="Helvetica 65 Medium" pitchFamily="34" charset="0"/>
              </a:rPr>
              <a:t>hank you</a:t>
            </a:r>
            <a:endParaRPr lang="ko-KR" altLang="en-US" sz="6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287524" y="332656"/>
            <a:ext cx="8568952" cy="5976664"/>
          </a:xfrm>
          <a:prstGeom prst="round2SameRect">
            <a:avLst>
              <a:gd name="adj1" fmla="val 10905"/>
              <a:gd name="adj2" fmla="val 0"/>
            </a:avLst>
          </a:prstGeom>
          <a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9459" y="1021435"/>
            <a:ext cx="1664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EE1E21"/>
                </a:solidFill>
                <a:latin typeface="Helvetica 65 Medium" pitchFamily="34" charset="0"/>
              </a:rPr>
              <a:t>I</a:t>
            </a:r>
            <a:r>
              <a:rPr lang="en-US" altLang="ko-KR" sz="4000" dirty="0" smtClean="0">
                <a:solidFill>
                  <a:schemeClr val="bg1"/>
                </a:solidFill>
                <a:latin typeface="Helvetica 65 Medium" pitchFamily="34" charset="0"/>
              </a:rPr>
              <a:t>ndex</a:t>
            </a:r>
            <a:endParaRPr lang="ko-KR" altLang="en-US" sz="60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22018" y="2348880"/>
            <a:ext cx="2285885" cy="770425"/>
            <a:chOff x="1422018" y="2348880"/>
            <a:chExt cx="2285885" cy="7704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56320" y="2472974"/>
              <a:ext cx="1751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01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스테이지 구성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422018" y="3131273"/>
            <a:ext cx="2213877" cy="770425"/>
            <a:chOff x="1422018" y="2348880"/>
            <a:chExt cx="2213877" cy="77042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956320" y="2472974"/>
              <a:ext cx="1679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02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게임 </a:t>
              </a:r>
              <a:r>
                <a:rPr lang="ko-KR" altLang="en-US" sz="1200" dirty="0">
                  <a:solidFill>
                    <a:schemeClr val="bg1"/>
                  </a:solidFill>
                  <a:latin typeface="+mn-ea"/>
                </a:rPr>
                <a:t>진행 방식</a:t>
              </a:r>
              <a:endParaRPr lang="en-US" altLang="ko-KR" sz="1200" dirty="0">
                <a:solidFill>
                  <a:schemeClr val="bg1"/>
                </a:solidFill>
                <a:latin typeface="+mn-ea"/>
              </a:endParaRPr>
            </a:p>
            <a:p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422018" y="3913666"/>
            <a:ext cx="2161672" cy="585759"/>
            <a:chOff x="1422018" y="2348880"/>
            <a:chExt cx="2161672" cy="58575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956321" y="2472974"/>
              <a:ext cx="1627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03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+mn-ea"/>
                </a:rPr>
                <a:t>게임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+mn-ea"/>
                </a:rPr>
                <a:t>제작 일정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-윤고딕320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422018" y="4696059"/>
            <a:ext cx="2213877" cy="770425"/>
            <a:chOff x="1422018" y="2348880"/>
            <a:chExt cx="2213877" cy="77042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018" y="2348880"/>
              <a:ext cx="499120" cy="49912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956321" y="2472974"/>
              <a:ext cx="1679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itchFamily="18" charset="-127"/>
                  <a:ea typeface="-윤고딕350" pitchFamily="18" charset="-127"/>
                </a:rPr>
                <a:t>04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20" pitchFamily="18" charset="-127"/>
                  <a:ea typeface="-윤고딕320" pitchFamily="18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현 진행상황</a:t>
              </a:r>
            </a:p>
            <a:p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46257" y="5385990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극한생존게임</a:t>
            </a:r>
            <a:endParaRPr lang="ko-KR" altLang="en-US" sz="5400" b="1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8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598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Helvetica 65 Medium" pitchFamily="34" charset="0"/>
              </a:rPr>
              <a:t>스테이지 구성</a:t>
            </a:r>
            <a:endParaRPr lang="ko-KR" altLang="en-US" sz="72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031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EE1E21"/>
                </a:solidFill>
                <a:latin typeface="Helvetica 65 Medium" pitchFamily="34" charset="0"/>
              </a:rPr>
              <a:t>S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ingapore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3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CONTENTS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5396" y="1427388"/>
            <a:ext cx="21843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1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S</a:t>
            </a:r>
            <a:r>
              <a:rPr lang="en-US" altLang="ko-KR" sz="2800" b="1" dirty="0" smtClean="0"/>
              <a:t>tage </a:t>
            </a:r>
          </a:p>
          <a:p>
            <a:r>
              <a:rPr lang="ko-KR" altLang="en-US" sz="2800" b="1" dirty="0" smtClean="0"/>
              <a:t>폐허</a:t>
            </a:r>
            <a:endParaRPr lang="en-US" altLang="ko-KR" sz="2000" dirty="0"/>
          </a:p>
          <a:p>
            <a:r>
              <a:rPr lang="en-US" altLang="ko-KR" sz="2000" dirty="0">
                <a:latin typeface="Aharoni" panose="02010803020104030203" pitchFamily="2" charset="-79"/>
                <a:cs typeface="Aharoni" panose="02010803020104030203" pitchFamily="2" charset="-79"/>
              </a:rPr>
              <a:t>1~10</a:t>
            </a:r>
            <a:r>
              <a:rPr lang="ko-KR" alt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라운드 </a:t>
            </a:r>
            <a:endParaRPr lang="en-US" altLang="ko-KR" sz="2000" dirty="0" smtClean="0"/>
          </a:p>
          <a:p>
            <a:r>
              <a:rPr lang="ko-KR" alt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말 그대로 폐허입니다</a:t>
            </a:r>
            <a:r>
              <a:rPr lang="en-US" altLang="ko-KR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ko-KR" alt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돌무더기</a:t>
            </a:r>
            <a:r>
              <a:rPr lang="en-US" altLang="ko-KR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ko-KR" alt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해골</a:t>
            </a:r>
            <a:r>
              <a:rPr lang="en-US" altLang="ko-KR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ko-KR" alt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몬스터가</a:t>
            </a:r>
            <a:r>
              <a:rPr lang="ko-KR" alt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있는 필드입니다</a:t>
            </a:r>
            <a:r>
              <a:rPr lang="en-US" altLang="ko-KR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ko-KR" alt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게임이 진행될 수록 필드에 </a:t>
            </a:r>
            <a:r>
              <a:rPr lang="ko-KR" alt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스폰되는</a:t>
            </a:r>
            <a:r>
              <a:rPr lang="ko-KR" alt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식량은 적어지고</a:t>
            </a:r>
            <a:r>
              <a:rPr lang="en-US" altLang="ko-KR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ko-KR" alt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몬스터는</a:t>
            </a:r>
            <a:r>
              <a:rPr lang="ko-KR" alt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많아집니다</a:t>
            </a:r>
            <a:r>
              <a:rPr lang="en-US" altLang="ko-KR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45" y="1384051"/>
            <a:ext cx="6004315" cy="521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5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031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EE1E21"/>
                </a:solidFill>
                <a:latin typeface="Helvetica 65 Medium" pitchFamily="34" charset="0"/>
              </a:rPr>
              <a:t>S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ingapore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3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CONTENTS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pic>
        <p:nvPicPr>
          <p:cNvPr id="13" name="Picture 4" descr="C:\Users\cyg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383" y="1427388"/>
            <a:ext cx="6205935" cy="516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5396" y="1427388"/>
            <a:ext cx="21843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2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S</a:t>
            </a:r>
            <a:r>
              <a:rPr lang="en-US" altLang="ko-KR" sz="2800" b="1" dirty="0" smtClean="0"/>
              <a:t>tage</a:t>
            </a:r>
          </a:p>
          <a:p>
            <a:r>
              <a:rPr lang="ko-KR" altLang="en-US" sz="2800" b="1" dirty="0" smtClean="0"/>
              <a:t>가시나무 숲</a:t>
            </a:r>
            <a:endParaRPr lang="en-US" altLang="ko-KR" sz="2000" dirty="0" smtClean="0"/>
          </a:p>
          <a:p>
            <a:r>
              <a:rPr lang="en-US" altLang="ko-KR" sz="2000" dirty="0"/>
              <a:t>11~20</a:t>
            </a:r>
            <a:r>
              <a:rPr lang="ko-KR" altLang="en-US" sz="2000" dirty="0"/>
              <a:t>라운드</a:t>
            </a:r>
            <a:endParaRPr lang="en-US" altLang="ko-KR" sz="2000" dirty="0"/>
          </a:p>
          <a:p>
            <a:r>
              <a:rPr lang="ko-KR" altLang="en-US" sz="2000" dirty="0" smtClean="0"/>
              <a:t>이 필드부터는 플레이어가 자신의 캐릭터의 동선을 좀 더 </a:t>
            </a:r>
            <a:r>
              <a:rPr lang="ko-KR" altLang="en-US" sz="2000" dirty="0" err="1" smtClean="0"/>
              <a:t>신경쓰게</a:t>
            </a:r>
            <a:r>
              <a:rPr lang="ko-KR" altLang="en-US" sz="2000" dirty="0" smtClean="0"/>
              <a:t> 할 것입니다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가시나무로 이루어진 구조물을 뚫으려면 생존자는 그에 따른 피해를 받게 합니다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마찬가지로 난이도가 올라갑니다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942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979368" y="6304875"/>
            <a:ext cx="1031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EE1E21"/>
                </a:solidFill>
                <a:latin typeface="Helvetica 65 Medium" pitchFamily="34" charset="0"/>
              </a:rPr>
              <a:t>S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65 Medium" pitchFamily="34" charset="0"/>
              </a:rPr>
              <a:t>ingapore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Helvetica 65 Medium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3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CONTENTS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5396" y="1427388"/>
            <a:ext cx="21843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3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S</a:t>
            </a:r>
            <a:r>
              <a:rPr lang="en-US" altLang="ko-KR" sz="2800" b="1" dirty="0" smtClean="0"/>
              <a:t>tage </a:t>
            </a:r>
          </a:p>
          <a:p>
            <a:r>
              <a:rPr lang="ko-KR" altLang="en-US" sz="2800" b="1" dirty="0" smtClean="0"/>
              <a:t>설원</a:t>
            </a:r>
            <a:endParaRPr lang="en-US" altLang="ko-KR" sz="2800" b="1" dirty="0" smtClean="0"/>
          </a:p>
          <a:p>
            <a:r>
              <a:rPr lang="en-US" altLang="ko-KR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21~30</a:t>
            </a:r>
            <a:r>
              <a:rPr lang="ko-KR" alt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라운드 </a:t>
            </a:r>
            <a:endParaRPr lang="en-US" altLang="ko-KR" sz="2000" dirty="0" smtClean="0"/>
          </a:p>
          <a:p>
            <a:r>
              <a:rPr lang="ko-KR" alt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겨울은 야생을 살아가는 동물에게 있어서 </a:t>
            </a:r>
            <a:r>
              <a:rPr lang="en-US" altLang="ko-KR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r>
              <a:rPr lang="ko-KR" alt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식량스폰이</a:t>
            </a:r>
            <a:r>
              <a:rPr lang="ko-KR" alt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극한으로 줄어들며</a:t>
            </a:r>
            <a:r>
              <a:rPr lang="en-US" altLang="ko-KR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ko-KR" alt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이동시에</a:t>
            </a:r>
            <a:r>
              <a:rPr lang="ko-KR" alt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소모되는 식량이 늘어납니다</a:t>
            </a:r>
            <a:r>
              <a:rPr lang="en-US" altLang="ko-KR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ko-KR" alt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필드에는 처음부터 많은 </a:t>
            </a:r>
            <a:r>
              <a:rPr lang="ko-KR" alt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몬스터가</a:t>
            </a:r>
            <a:r>
              <a:rPr lang="ko-KR" alt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ko-KR" altLang="en-U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스폰되므로</a:t>
            </a:r>
            <a:r>
              <a:rPr lang="ko-KR" alt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플레이어는 신중하게 이동해야 할 것입니다</a:t>
            </a:r>
            <a:r>
              <a:rPr lang="en-US" altLang="ko-KR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1026" name="Picture 2" descr="혹독한 겨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30" y="1285335"/>
            <a:ext cx="5809574" cy="531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3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CONTENTS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5396" y="1427388"/>
            <a:ext cx="25444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4 </a:t>
            </a:r>
            <a:r>
              <a:rPr lang="en-US" altLang="ko-KR" sz="2800" b="1" dirty="0">
                <a:solidFill>
                  <a:srgbClr val="FF0000"/>
                </a:solidFill>
              </a:rPr>
              <a:t>E</a:t>
            </a:r>
            <a:r>
              <a:rPr lang="en-US" altLang="ko-KR" sz="2800" b="1" dirty="0" smtClean="0"/>
              <a:t>nding </a:t>
            </a:r>
            <a:endParaRPr lang="en-US" altLang="ko-KR" sz="2800" b="1" dirty="0"/>
          </a:p>
          <a:p>
            <a:r>
              <a:rPr lang="ko-KR" altLang="en-US" sz="2800" b="1" dirty="0" smtClean="0"/>
              <a:t>가족과의 재회</a:t>
            </a:r>
            <a:endParaRPr lang="en-US" altLang="ko-KR" sz="2800" b="1" dirty="0" smtClean="0"/>
          </a:p>
          <a:p>
            <a:endParaRPr lang="en-US" altLang="ko-KR" sz="2800" b="1" dirty="0"/>
          </a:p>
          <a:p>
            <a:endParaRPr lang="en-US" altLang="ko-KR" sz="2800" b="1" dirty="0" smtClean="0"/>
          </a:p>
          <a:p>
            <a:endParaRPr lang="en-US" altLang="ko-KR" sz="2800" b="1" dirty="0"/>
          </a:p>
          <a:p>
            <a:endParaRPr lang="en-US" altLang="ko-KR" sz="2800" b="1" dirty="0" smtClean="0"/>
          </a:p>
          <a:p>
            <a:r>
              <a:rPr lang="ko-KR" altLang="en-US" sz="2800" b="1" dirty="0" smtClean="0"/>
              <a:t>혹은 </a:t>
            </a:r>
            <a:r>
              <a:rPr lang="ko-KR" altLang="en-US" sz="2800" b="1" dirty="0" err="1" smtClean="0"/>
              <a:t>배드엔딩</a:t>
            </a:r>
            <a:r>
              <a:rPr lang="ko-KR" altLang="en-US" sz="2800" b="1" dirty="0" smtClean="0"/>
              <a:t> </a:t>
            </a:r>
            <a:endParaRPr lang="en-US" altLang="ko-KR" sz="28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79" y="879710"/>
            <a:ext cx="4886258" cy="27363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211" y="3616014"/>
            <a:ext cx="3896735" cy="29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7674139" cy="4653136"/>
            <a:chOff x="0" y="0"/>
            <a:chExt cx="6012160" cy="3645412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-1" y="4785277"/>
            <a:ext cx="601216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12160" y="4653136"/>
            <a:ext cx="1661978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08355" y="2397138"/>
            <a:ext cx="6237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Helvetica 65 Medium" pitchFamily="34" charset="0"/>
              </a:rPr>
              <a:t>게임 진행 방식</a:t>
            </a:r>
            <a:endParaRPr lang="ko-KR" altLang="en-US" sz="7200" dirty="0">
              <a:solidFill>
                <a:schemeClr val="bg1"/>
              </a:solidFill>
              <a:latin typeface="Helvetica 65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887" y="3871"/>
            <a:ext cx="2086105" cy="1264889"/>
            <a:chOff x="0" y="0"/>
            <a:chExt cx="6012160" cy="3645412"/>
          </a:xfrm>
          <a:solidFill>
            <a:srgbClr val="EE1E21"/>
          </a:solidFill>
        </p:grpSpPr>
        <p:sp>
          <p:nvSpPr>
            <p:cNvPr id="23" name="직사각형 22"/>
            <p:cNvSpPr/>
            <p:nvPr/>
          </p:nvSpPr>
          <p:spPr>
            <a:xfrm>
              <a:off x="0" y="0"/>
              <a:ext cx="3131840" cy="1988840"/>
            </a:xfrm>
            <a:prstGeom prst="rect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23"/>
            <p:cNvSpPr/>
            <p:nvPr/>
          </p:nvSpPr>
          <p:spPr>
            <a:xfrm>
              <a:off x="3131840" y="0"/>
              <a:ext cx="2880320" cy="1988840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10800000">
              <a:off x="0" y="2204864"/>
              <a:ext cx="1440160" cy="1440548"/>
            </a:xfrm>
            <a:prstGeom prst="rtTriangle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0" y="1988840"/>
              <a:ext cx="6012160" cy="216024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1440161" y="2204864"/>
              <a:ext cx="4571999" cy="1440548"/>
            </a:xfrm>
            <a:prstGeom prst="flowChartProcess">
              <a:avLst/>
            </a:prstGeom>
            <a:grpFill/>
            <a:ln>
              <a:solidFill>
                <a:srgbClr val="EE1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5680" y="512297"/>
            <a:ext cx="13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CONTENTS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20" pitchFamily="18" charset="-127"/>
              <a:ea typeface="-윤고딕32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8966" y="6597352"/>
            <a:ext cx="864351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085218" y="693961"/>
            <a:ext cx="6808539" cy="0"/>
          </a:xfrm>
          <a:prstGeom prst="line">
            <a:avLst/>
          </a:prstGeom>
          <a:ln>
            <a:solidFill>
              <a:srgbClr val="EE1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1" y="366681"/>
            <a:ext cx="499120" cy="4991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8821" y="1384051"/>
            <a:ext cx="798661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latin typeface="Aharoni" panose="02010803020104030203" pitchFamily="2" charset="-79"/>
                <a:ea typeface="문체부 궁체 흘림체" panose="02030609000101010101" pitchFamily="17" charset="-127"/>
                <a:cs typeface="Aharoni" panose="02010803020104030203" pitchFamily="2" charset="-79"/>
              </a:rPr>
              <a:t>stage</a:t>
            </a:r>
            <a:r>
              <a:rPr lang="ko-KR" altLang="en-US" sz="4000" b="1" dirty="0">
                <a:latin typeface="Aharoni" panose="02010803020104030203" pitchFamily="2" charset="-79"/>
                <a:ea typeface="문체부 궁체 흘림체" panose="02030609000101010101" pitchFamily="17" charset="-127"/>
                <a:cs typeface="Aharoni" panose="02010803020104030203" pitchFamily="2" charset="-79"/>
              </a:rPr>
              <a:t> 진행 방식</a:t>
            </a:r>
            <a:endParaRPr lang="en-US" altLang="ko-KR" sz="4000" b="1" dirty="0">
              <a:latin typeface="Aharoni" panose="02010803020104030203" pitchFamily="2" charset="-79"/>
              <a:ea typeface="문체부 궁체 흘림체" panose="02030609000101010101" pitchFamily="17" charset="-127"/>
              <a:cs typeface="Aharoni" panose="02010803020104030203" pitchFamily="2" charset="-79"/>
            </a:endParaRP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1.</a:t>
            </a:r>
            <a:r>
              <a:rPr lang="ko-KR" altLang="en-US" sz="2400" dirty="0" smtClean="0"/>
              <a:t>라운드 형식으로 진행되며 난이도가 올라갑니다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2.</a:t>
            </a:r>
            <a:r>
              <a:rPr lang="ko-KR" altLang="en-US" sz="2400" dirty="0" smtClean="0"/>
              <a:t>필드에는 장애물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재료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식량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몬스터가</a:t>
            </a:r>
            <a:r>
              <a:rPr lang="ko-KR" altLang="en-US" sz="2400" dirty="0" smtClean="0"/>
              <a:t> 있습니다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3.</a:t>
            </a:r>
            <a:r>
              <a:rPr lang="ko-KR" altLang="en-US" sz="2400" dirty="0" smtClean="0"/>
              <a:t>캐릭터를 </a:t>
            </a:r>
            <a:r>
              <a:rPr lang="ko-KR" altLang="en-US" sz="2400" dirty="0"/>
              <a:t>움직여서 식량과 재료를 </a:t>
            </a:r>
            <a:r>
              <a:rPr lang="ko-KR" altLang="en-US" sz="2400" dirty="0" smtClean="0"/>
              <a:t>수집합니다</a:t>
            </a:r>
            <a:r>
              <a:rPr lang="en-US" altLang="ko-KR" sz="2400" dirty="0" smtClean="0"/>
              <a:t>..</a:t>
            </a:r>
            <a:endParaRPr lang="en-US" altLang="ko-KR" sz="2400" dirty="0"/>
          </a:p>
          <a:p>
            <a:pPr lvl="2"/>
            <a:r>
              <a:rPr lang="ko-KR" altLang="en-US" sz="2000" dirty="0"/>
              <a:t>식량</a:t>
            </a:r>
            <a:r>
              <a:rPr lang="en-US" altLang="ko-KR" sz="2000" dirty="0"/>
              <a:t> – </a:t>
            </a:r>
            <a:r>
              <a:rPr lang="ko-KR" altLang="en-US" sz="2000" dirty="0"/>
              <a:t>생존시간과 연관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시간에 따라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점점 떨어지는 수치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2000" dirty="0"/>
              <a:t>재료 </a:t>
            </a:r>
            <a:r>
              <a:rPr lang="en-US" altLang="ko-KR" sz="2000" dirty="0"/>
              <a:t>– </a:t>
            </a:r>
            <a:r>
              <a:rPr lang="ko-KR" altLang="en-US" sz="2000" dirty="0"/>
              <a:t>무기를 제작 </a:t>
            </a:r>
            <a:r>
              <a:rPr lang="en-US" altLang="ko-KR" sz="2000" dirty="0"/>
              <a:t>( </a:t>
            </a:r>
            <a:r>
              <a:rPr lang="ko-KR" altLang="en-US" sz="2000" dirty="0" smtClean="0"/>
              <a:t>소비성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횟수제한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400" dirty="0" smtClean="0"/>
              <a:t>4.</a:t>
            </a:r>
            <a:r>
              <a:rPr lang="ko-KR" altLang="en-US" sz="2400" dirty="0" smtClean="0"/>
              <a:t>중간중간 다른 </a:t>
            </a:r>
            <a:r>
              <a:rPr lang="en-US" altLang="ko-KR" sz="2400" dirty="0" smtClean="0"/>
              <a:t>NPC </a:t>
            </a:r>
            <a:r>
              <a:rPr lang="ko-KR" altLang="en-US" sz="2400" dirty="0" smtClean="0"/>
              <a:t>제작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스토리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5.</a:t>
            </a:r>
            <a:r>
              <a:rPr lang="ko-KR" altLang="en-US" sz="2400" dirty="0" smtClean="0"/>
              <a:t>주인공은 </a:t>
            </a:r>
            <a:r>
              <a:rPr lang="ko-KR" altLang="en-US" sz="2400" dirty="0"/>
              <a:t>최소한의 행동과 재료를 </a:t>
            </a:r>
            <a:r>
              <a:rPr lang="ko-KR" altLang="en-US" sz="2400" dirty="0" smtClean="0"/>
              <a:t>사용하여 효율적으로 가능한 </a:t>
            </a:r>
            <a:r>
              <a:rPr lang="ko-KR" altLang="en-US" sz="2400" dirty="0"/>
              <a:t>많은 재료와 식량을 모아가야 </a:t>
            </a:r>
            <a:r>
              <a:rPr lang="ko-KR" altLang="en-US" sz="2400" dirty="0" smtClean="0"/>
              <a:t>합니다</a:t>
            </a:r>
            <a:r>
              <a:rPr lang="en-US" altLang="ko-KR" sz="2400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7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365</Words>
  <Application>Microsoft Office PowerPoint</Application>
  <PresentationFormat>화면 슬라이드 쇼(4:3)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Helvetica 65 Medium</vt:lpstr>
      <vt:lpstr>맑은 고딕</vt:lpstr>
      <vt:lpstr>문체부 궁체 흘림체</vt:lpstr>
      <vt:lpstr>윤고딕</vt:lpstr>
      <vt:lpstr>-윤고딕320</vt:lpstr>
      <vt:lpstr>-윤고딕350</vt:lpstr>
      <vt:lpstr>휴먼둥근헤드라인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현 진행상황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01</cp:lastModifiedBy>
  <cp:revision>39</cp:revision>
  <dcterms:created xsi:type="dcterms:W3CDTF">2012-04-06T18:06:10Z</dcterms:created>
  <dcterms:modified xsi:type="dcterms:W3CDTF">2017-03-29T01:32:09Z</dcterms:modified>
</cp:coreProperties>
</file>