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60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339" r:id="rId27"/>
    <p:sldId id="324" r:id="rId28"/>
    <p:sldId id="283" r:id="rId29"/>
    <p:sldId id="284" r:id="rId30"/>
    <p:sldId id="325" r:id="rId31"/>
    <p:sldId id="310" r:id="rId32"/>
    <p:sldId id="287" r:id="rId33"/>
    <p:sldId id="326" r:id="rId34"/>
    <p:sldId id="340" r:id="rId35"/>
    <p:sldId id="341" r:id="rId36"/>
    <p:sldId id="333" r:id="rId37"/>
    <p:sldId id="334" r:id="rId38"/>
    <p:sldId id="336" r:id="rId39"/>
    <p:sldId id="335" r:id="rId40"/>
    <p:sldId id="303" r:id="rId41"/>
    <p:sldId id="304" r:id="rId42"/>
    <p:sldId id="305" r:id="rId43"/>
    <p:sldId id="327" r:id="rId44"/>
    <p:sldId id="328" r:id="rId45"/>
    <p:sldId id="329" r:id="rId46"/>
    <p:sldId id="330" r:id="rId47"/>
    <p:sldId id="331" r:id="rId48"/>
    <p:sldId id="337" r:id="rId49"/>
    <p:sldId id="316" r:id="rId50"/>
    <p:sldId id="317" r:id="rId51"/>
    <p:sldId id="318" r:id="rId52"/>
    <p:sldId id="297" r:id="rId53"/>
    <p:sldId id="301" r:id="rId54"/>
    <p:sldId id="302" r:id="rId55"/>
    <p:sldId id="323" r:id="rId56"/>
    <p:sldId id="338" r:id="rId57"/>
    <p:sldId id="306" r:id="rId58"/>
    <p:sldId id="309" r:id="rId5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79BC9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197" autoAdjust="0"/>
    <p:restoredTop sz="90987" autoAdjust="0"/>
  </p:normalViewPr>
  <p:slideViewPr>
    <p:cSldViewPr>
      <p:cViewPr varScale="1">
        <p:scale>
          <a:sx n="59" d="100"/>
          <a:sy n="59" d="100"/>
        </p:scale>
        <p:origin x="-654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</a:t>
            </a:r>
            <a:r>
              <a:rPr lang="en-US" sz="6000" b="1" dirty="0" smtClean="0">
                <a:cs typeface="+mj-cs"/>
              </a:rPr>
              <a:t>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3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4435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hello(s: String</a:t>
            </a:r>
            <a:r>
              <a:rPr lang="en-US" sz="2800" b="1" dirty="0" smtClean="0">
                <a:latin typeface="Courier New"/>
              </a:rPr>
              <a:t>)= &lt;</a:t>
            </a:r>
            <a:r>
              <a:rPr lang="en-US" sz="2800" b="1" dirty="0" smtClean="0">
                <a:latin typeface="Courier New"/>
              </a:rPr>
              <a:t>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latin typeface="Courier New"/>
              </a:rPr>
              <a:t>&gt;</a:t>
            </a:r>
            <a:r>
              <a:rPr lang="en-US" sz="2800" b="1" dirty="0" smtClean="0">
                <a:latin typeface="Courier New"/>
              </a:rPr>
              <a:t>Hello {s</a:t>
            </a:r>
            <a:r>
              <a:rPr lang="en-US" sz="2800" b="1" dirty="0" smtClean="0">
                <a:latin typeface="Courier New"/>
              </a:rPr>
              <a:t>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it must have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an attribute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class=txt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 </a:t>
            </a:r>
            <a:r>
              <a:rPr lang="en-US" sz="3200" dirty="0" smtClean="0">
                <a:latin typeface="Courier New"/>
              </a:rPr>
              <a:t>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81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urier New"/>
              </a:rPr>
              <a:t>x </a:t>
            </a:r>
            <a:r>
              <a:rPr lang="en-US" sz="3600" dirty="0" smtClean="0">
                <a:latin typeface="Courier New"/>
              </a:rPr>
              <a:t>keep the same 'center' character - Woops!</a:t>
            </a:r>
          </a:p>
          <a:p>
            <a:r>
              <a:rPr lang="en-US" sz="3600" dirty="0" smtClean="0">
                <a:latin typeface="Courier New"/>
              </a:rPr>
              <a:t>  A </a:t>
            </a:r>
            <a:r>
              <a:rPr lang="en-US" sz="3600" dirty="0" smtClean="0">
                <a:latin typeface="Courier New"/>
              </a:rPr>
              <a:t>counter-example is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 </a:t>
            </a:r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 (</a:t>
            </a:r>
            <a:r>
              <a:rPr lang="en-US" sz="3600" dirty="0" smtClean="0">
                <a:latin typeface="Courier New"/>
              </a:rPr>
              <a:t>after 1 try </a:t>
            </a:r>
            <a:r>
              <a:rPr lang="en-US" sz="3600" dirty="0" smtClean="0">
                <a:latin typeface="Courier New"/>
              </a:rPr>
              <a:t>– </a:t>
            </a:r>
            <a:r>
              <a:rPr lang="en-US" sz="3600" dirty="0" err="1" smtClean="0">
                <a:latin typeface="Courier New"/>
              </a:rPr>
              <a:t>shrinked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('</a:t>
            </a:r>
            <a:r>
              <a:rPr lang="en-US" sz="3600" dirty="0" err="1" smtClean="0">
                <a:latin typeface="Courier New"/>
              </a:rPr>
              <a:t>bcab</a:t>
            </a:r>
            <a:r>
              <a:rPr lang="en-US" sz="3600" dirty="0" smtClean="0">
                <a:latin typeface="Courier New"/>
              </a:rPr>
              <a:t>' -&gt;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'))</a:t>
            </a:r>
            <a:endParaRPr lang="en-US" sz="36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</a:t>
            </a:r>
            <a:r>
              <a:rPr lang="en-US" sz="3600" dirty="0" smtClean="0">
                <a:latin typeface="Lucida Handwriting" pitchFamily="66" charset="0"/>
              </a:rPr>
              <a:t>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</a:t>
            </a:r>
            <a:r>
              <a:rPr lang="en-US" sz="3600" dirty="0" smtClean="0">
                <a:latin typeface="Lucida Handwriting" pitchFamily="66" charset="0"/>
              </a:rPr>
              <a:t>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</a:t>
            </a:r>
            <a:r>
              <a:rPr lang="en-US" sz="3200" dirty="0" smtClean="0">
                <a:latin typeface="Lucida Handwriting" pitchFamily="66" charset="0"/>
              </a:rPr>
              <a:t>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 observable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notifies its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observers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</a:t>
            </a:r>
            <a:r>
              <a:rPr lang="en-US" sz="2800" b="1" dirty="0" smtClean="0">
                <a:latin typeface="Courier New"/>
              </a:rPr>
              <a:t>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Each change event is notified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&gt;&gt; </a:t>
            </a:r>
            <a:r>
              <a:rPr lang="en-US" sz="2800" dirty="0" smtClean="0">
                <a:latin typeface="Courier New"/>
              </a:rPr>
              <a:t>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</a:t>
            </a:r>
            <a:r>
              <a:rPr lang="en-US" sz="2800" dirty="0" smtClean="0">
                <a:latin typeface="Courier New"/>
              </a:rPr>
              <a:t>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792851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3124200"/>
            <a:ext cx="11963400" cy="37856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</a:t>
            </a:r>
            <a:r>
              <a:rPr lang="en-US" sz="4800" b="1" dirty="0" smtClean="0">
                <a:latin typeface="Courier New"/>
              </a:rPr>
              <a:t>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496003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dirty="0" smtClean="0">
                <a:latin typeface="Courier New"/>
              </a:rPr>
              <a:t> Example(description: String)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err="1" smtClean="0">
                <a:latin typeface="Courier New"/>
              </a:rPr>
              <a:t>forExample</a:t>
            </a:r>
            <a:r>
              <a:rPr lang="en-US" sz="3600" dirty="0" smtClean="0">
                <a:latin typeface="Courier New"/>
              </a:rPr>
              <a:t>(d: String) =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913" y="1438870"/>
            <a:ext cx="30460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258532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54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54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{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 1 + 1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}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true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 </a:t>
            </a:r>
            <a:r>
              <a:rPr lang="en-US" sz="4400" b="1" dirty="0" smtClean="0">
                <a:latin typeface="Courier New"/>
              </a:rPr>
              <a:t>seconds</a:t>
            </a:r>
          </a:p>
          <a:p>
            <a:r>
              <a:rPr lang="en-US" sz="4400" b="1" dirty="0" smtClean="0">
                <a:latin typeface="Courier New"/>
              </a:rPr>
              <a:t>3 </a:t>
            </a:r>
            <a:r>
              <a:rPr lang="en-US" sz="4400" b="1" dirty="0" smtClean="0">
                <a:latin typeface="Courier New"/>
              </a:rPr>
              <a:t>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</a:t>
            </a:r>
            <a:r>
              <a:rPr lang="en-US" sz="4400" b="1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46601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tag(t: String) = </a:t>
            </a:r>
            <a:r>
              <a:rPr lang="en-US" sz="4400" b="1" dirty="0" smtClean="0">
                <a:latin typeface="Courier New"/>
              </a:rPr>
              <a:t>this</a:t>
            </a:r>
            <a:endParaRPr lang="en-US" sz="4400" b="1" dirty="0" smtClean="0">
              <a:latin typeface="Courier New"/>
            </a:endParaRPr>
          </a:p>
          <a:p>
            <a:r>
              <a:rPr lang="en-US" sz="4400" dirty="0" smtClean="0">
                <a:latin typeface="Courier New"/>
              </a:rPr>
              <a:t>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73600" y="1143000"/>
            <a:ext cx="2871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673600" y="1143000"/>
            <a:ext cx="2871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44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693951" y="1143000"/>
            <a:ext cx="4164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93951" y="1143000"/>
            <a:ext cx="3443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1430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0781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862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2190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  <a:endParaRPr lang="en-US" sz="4400" b="1" dirty="0" smtClean="0"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895600"/>
            <a:ext cx="12039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err="1" smtClean="0">
                <a:latin typeface="Courier New"/>
              </a:rPr>
              <a:t>result.pp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+ 1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err="1" smtClean="0">
                <a:latin typeface="Courier New"/>
              </a:rPr>
              <a:t>Customers.findBy</a:t>
            </a:r>
            <a:r>
              <a:rPr lang="en-US" sz="4400" b="1" dirty="0" smtClean="0">
                <a:latin typeface="Courier New"/>
              </a:rPr>
              <a:t>(_.age &gt;= 18) </a:t>
            </a:r>
          </a:p>
          <a:p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 aka 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haveSize</a:t>
            </a:r>
            <a:r>
              <a:rPr lang="en-US" sz="44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adult customers ‘Bob, Lee’ doesn’t have size 3</a:t>
            </a:r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</a:t>
            </a:r>
            <a:r>
              <a:rPr lang="en-US" sz="4000" b="1" dirty="0" smtClean="0">
                <a:latin typeface="Courier New"/>
              </a:rPr>
              <a:t>*)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(slow, fast) = 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Spec,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Spec)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BigSpec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latin typeface="Courier New"/>
              </a:rPr>
              <a:t>{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36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3600" b="1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include(slow, </a:t>
            </a:r>
            <a:r>
              <a:rPr lang="en-US" sz="4000" dirty="0" smtClean="0">
                <a:latin typeface="Courier New"/>
              </a:rPr>
              <a:t>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3716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dirty="0" smtClean="0">
                <a:latin typeface="Courier New"/>
              </a:rPr>
              <a:t> Tagged {</a:t>
            </a:r>
          </a:p>
          <a:p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dirty="0" smtClean="0">
                <a:latin typeface="Courier New"/>
              </a:rPr>
              <a:t> tag(t: String): 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b="1" dirty="0" err="1" smtClean="0">
                <a:latin typeface="Courier New"/>
              </a:rPr>
              <a:t>.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000" dirty="0" smtClean="0">
                <a:latin typeface="Courier New"/>
              </a:rPr>
              <a:t> =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dirty="0" smtClean="0">
                <a:latin typeface="Courier New"/>
              </a:rPr>
              <a:t> 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(slow, fast) = (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dirty="0" smtClean="0">
                <a:latin typeface="Courier New"/>
              </a:rPr>
              <a:t> Spec,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dirty="0" smtClean="0">
                <a:latin typeface="Courier New"/>
              </a:rPr>
              <a:t> Spec)</a:t>
            </a:r>
          </a:p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err="1" smtClean="0">
                <a:latin typeface="Courier New"/>
              </a:rPr>
              <a:t>BigSpec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dirty="0" smtClean="0">
                <a:latin typeface="Courier New"/>
              </a:rPr>
              <a:t> Spec {</a:t>
            </a:r>
          </a:p>
          <a:p>
            <a:r>
              <a:rPr lang="en-US" sz="4000" dirty="0" smtClean="0">
                <a:latin typeface="Courier New"/>
              </a:rPr>
              <a:t>  include(</a:t>
            </a:r>
            <a:r>
              <a:rPr lang="en-US" sz="4000" b="1" dirty="0" smtClean="0">
                <a:latin typeface="Courier New"/>
              </a:rPr>
              <a:t>slow tag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000" dirty="0" smtClean="0">
                <a:latin typeface="Courier New"/>
              </a:rPr>
              <a:t>, 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32758" y="13716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latin typeface="Courier New"/>
              </a:rPr>
              <a:t>(s: String) =&gt;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latin typeface="Courier New"/>
              </a:rPr>
              <a:t>                              reverse(reverse(s</a:t>
            </a:r>
            <a:r>
              <a:rPr lang="en-US" sz="2800" b="1" dirty="0" smtClean="0">
                <a:latin typeface="Courier New"/>
              </a:rPr>
              <a:t>)) </a:t>
            </a:r>
            <a:r>
              <a:rPr lang="en-US" sz="2800" b="1" dirty="0" smtClean="0">
                <a:latin typeface="Courier New"/>
              </a:rPr>
              <a:t>== </a:t>
            </a:r>
            <a:r>
              <a:rPr lang="en-US" sz="2800" b="1" dirty="0" smtClean="0">
                <a:latin typeface="Courier New"/>
              </a:rPr>
              <a:t>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</a:t>
            </a:r>
            <a:r>
              <a:rPr lang="en-US" sz="2800" b="1" dirty="0" smtClean="0">
                <a:latin typeface="Courier New"/>
              </a:rPr>
              <a:t>pass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</a:t>
            </a:r>
            <a:r>
              <a:rPr lang="en-US" sz="2800" b="1" dirty="0" smtClean="0">
                <a:latin typeface="Courier New"/>
              </a:rPr>
              <a:t>pass(set(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- 2"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</a:t>
            </a:r>
            <a:r>
              <a:rPr lang="en-US" sz="2800" b="1" dirty="0" smtClean="0">
                <a:latin typeface="Courier New"/>
              </a:rPr>
              <a:t>pass(display(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0200" y="12192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defaultParams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pass(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p: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Matcher[Prop</a:t>
            </a:r>
            <a:r>
              <a:rPr lang="en-US" sz="3200" b="1" dirty="0" smtClean="0">
                <a:latin typeface="Courier New"/>
              </a:rPr>
              <a:t>] {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3200" b="1" dirty="0" smtClean="0">
                <a:latin typeface="Courier New"/>
              </a:rPr>
              <a:t> apply(prop: =&gt;Prop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check(prop)(p)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set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apply(p: (Symbol,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3200" b="1" dirty="0" smtClean="0">
                <a:latin typeface="Courier New"/>
              </a:rPr>
              <a:t>)*)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(p)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1219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  <a:endParaRPr lang="en-US" sz="3200" b="1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pony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</a:t>
            </a:r>
            <a:r>
              <a:rPr lang="en-US" sz="3200" dirty="0" smtClean="0">
                <a:latin typeface="Courier New"/>
              </a:rPr>
              <a:t>](v: T)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Result[T](v)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</a:t>
            </a:r>
            <a:r>
              <a:rPr lang="fr-FR" sz="3200" dirty="0" smtClean="0">
                <a:latin typeface="Courier New"/>
              </a:rPr>
              <a:t>](v: </a:t>
            </a:r>
            <a:r>
              <a:rPr lang="fr-FR" sz="3200" dirty="0" smtClean="0">
                <a:latin typeface="Courier New"/>
              </a:rPr>
              <a:t>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</a:t>
            </a:r>
            <a:r>
              <a:rPr lang="fr-FR" sz="3200" dirty="0" smtClean="0">
                <a:latin typeface="Courier New"/>
              </a:rPr>
              <a:t>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</a:t>
            </a:r>
            <a:r>
              <a:rPr lang="en-US" sz="3200" dirty="0" smtClean="0">
                <a:latin typeface="Courier New"/>
              </a:rPr>
              <a:t>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(d: </a:t>
            </a:r>
            <a:r>
              <a:rPr lang="en-US" sz="3200" dirty="0" smtClean="0">
                <a:latin typeface="Courier New"/>
              </a:rPr>
              <a:t>String)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in(e: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Example(description</a:t>
            </a:r>
            <a:r>
              <a:rPr lang="en-US" sz="3200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Example(d: </a:t>
            </a:r>
            <a:r>
              <a:rPr lang="en-US" sz="3200" dirty="0" smtClean="0">
                <a:latin typeface="Courier New"/>
              </a:rPr>
              <a:t>String, </a:t>
            </a:r>
            <a:r>
              <a:rPr lang="en-US" sz="3200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forExample</a:t>
            </a:r>
            <a:r>
              <a:rPr lang="en-US" sz="3200" dirty="0" smtClean="0">
                <a:latin typeface="Courier New"/>
              </a:rPr>
              <a:t>(d: String</a:t>
            </a:r>
            <a:r>
              <a:rPr lang="en-US" sz="3200" dirty="0" smtClean="0">
                <a:latin typeface="Courier New"/>
              </a:rPr>
              <a:t>):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= </a:t>
            </a:r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(d)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722" y="143887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2722" y="11430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</a:t>
            </a:r>
            <a:r>
              <a:rPr lang="en-US" sz="3200" b="1" dirty="0" smtClean="0">
                <a:latin typeface="Courier New"/>
              </a:rPr>
              <a:t>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12192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90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4000" y="1295400"/>
            <a:ext cx="4213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precedence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6400" y="1143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11430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143000"/>
            <a:ext cx="5306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600" b="1" dirty="0" smtClean="0">
                <a:latin typeface="Courier New"/>
              </a:rPr>
              <a:t> </a:t>
            </a:r>
            <a:r>
              <a:rPr lang="fr-FR" sz="3600" b="1" dirty="0" smtClean="0">
                <a:latin typeface="Courier New"/>
              </a:rPr>
              <a:t>in[T](e: =&gt;T</a:t>
            </a:r>
            <a:r>
              <a:rPr lang="fr-FR" sz="3600" b="1" dirty="0" smtClean="0">
                <a:latin typeface="Courier New"/>
              </a:rPr>
              <a:t>)</a:t>
            </a:r>
          </a:p>
          <a:p>
            <a:r>
              <a:rPr lang="fr-FR" sz="3600" b="1" dirty="0" smtClean="0">
                <a:latin typeface="Courier New"/>
              </a:rPr>
              <a:t> </a:t>
            </a:r>
            <a:r>
              <a:rPr lang="fr-FR" sz="3600" b="1" dirty="0" smtClean="0">
                <a:latin typeface="Courier New"/>
              </a:rPr>
              <a:t>        (</a:t>
            </a:r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600" b="1" dirty="0" smtClean="0">
                <a:latin typeface="Courier New"/>
              </a:rPr>
              <a:t> m: </a:t>
            </a:r>
            <a:r>
              <a:rPr lang="fr-FR" sz="3600" b="1" dirty="0" err="1" smtClean="0">
                <a:latin typeface="Courier New"/>
              </a:rPr>
              <a:t>ClassManifest</a:t>
            </a:r>
            <a:r>
              <a:rPr lang="fr-FR" sz="3600" b="1" dirty="0" smtClean="0">
                <a:latin typeface="Courier New"/>
              </a:rPr>
              <a:t>[T]) =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expectationsAre</a:t>
            </a:r>
            <a:r>
              <a:rPr lang="en-US" sz="3600" dirty="0" smtClean="0">
                <a:latin typeface="Courier New"/>
              </a:rPr>
              <a:t>(e</a:t>
            </a:r>
            <a:r>
              <a:rPr lang="en-US" sz="3600" dirty="0" smtClean="0">
                <a:latin typeface="Courier New"/>
              </a:rPr>
              <a:t>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m.erasure</a:t>
            </a:r>
            <a:r>
              <a:rPr lang="en-US" sz="3600" b="1" dirty="0" smtClean="0">
                <a:latin typeface="Courier New"/>
              </a:rPr>
              <a:t> == </a:t>
            </a:r>
            <a:r>
              <a:rPr lang="en-US" sz="3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err="1" smtClean="0">
                <a:latin typeface="Courier New"/>
              </a:rPr>
              <a:t>.getClass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hasNestedExamples</a:t>
            </a:r>
            <a:r>
              <a:rPr lang="en-US" sz="3600" dirty="0" smtClean="0">
                <a:latin typeface="Courier New"/>
              </a:rPr>
              <a:t>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87800" y="1143000"/>
            <a:ext cx="5306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</a:t>
            </a:r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</a:t>
            </a:r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://</a:t>
            </a:r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etorreborre.blogspot.com/oscon-2010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  <a:hlinkClick r:id="rId4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 Users repository"</a:t>
            </a:r>
            <a:r>
              <a:rPr lang="en-US" sz="2800" dirty="0" smtClean="0">
                <a:latin typeface="Courier New"/>
              </a:rPr>
              <a:t> can </a:t>
            </a:r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8072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6999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6693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5012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7635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6220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9625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6752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7843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8988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303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string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must also be reversed. Woops!"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+ a reversed empty string must be empty</a:t>
            </a:r>
          </a:p>
          <a:p>
            <a:r>
              <a:rPr lang="en-US" sz="3600" dirty="0" smtClean="0"/>
              <a:t>  + a reversed empty string must really *be empty*</a:t>
            </a:r>
          </a:p>
          <a:p>
            <a:r>
              <a:rPr lang="en-US" sz="3600" dirty="0" smtClean="0"/>
              <a:t>  + a reversed string must be reversed </a:t>
            </a:r>
            <a:r>
              <a:rPr lang="en-US" sz="3600" dirty="0" err="1" smtClean="0"/>
              <a:t>abc</a:t>
            </a:r>
            <a:r>
              <a:rPr lang="en-US" sz="3600" dirty="0" smtClean="0"/>
              <a:t> -&gt; </a:t>
            </a:r>
            <a:r>
              <a:rPr lang="en-US" sz="3600" dirty="0" err="1" smtClean="0"/>
              <a:t>cba</a:t>
            </a:r>
            <a:endParaRPr lang="en-US" sz="3600" dirty="0" smtClean="0"/>
          </a:p>
          <a:p>
            <a:r>
              <a:rPr lang="en-US" sz="3600" dirty="0" smtClean="0"/>
              <a:t>  x a longer </a:t>
            </a:r>
            <a:r>
              <a:rPr lang="en-US" sz="3600" dirty="0" smtClean="0"/>
              <a:t>string </a:t>
            </a:r>
            <a:r>
              <a:rPr lang="en-US" sz="3600" dirty="0" smtClean="0"/>
              <a:t>must also be reversed. Woops!</a:t>
            </a:r>
          </a:p>
          <a:p>
            <a:r>
              <a:rPr lang="en-US" sz="3600" dirty="0" smtClean="0"/>
              <a:t>    '</a:t>
            </a:r>
            <a:r>
              <a:rPr lang="en-US" sz="3600" dirty="0" err="1" smtClean="0"/>
              <a:t>fedcba</a:t>
            </a:r>
            <a:r>
              <a:rPr lang="en-US" sz="3600" dirty="0" smtClean="0"/>
              <a:t>' is not equal to '</a:t>
            </a:r>
            <a:r>
              <a:rPr lang="en-US" sz="3600" dirty="0" err="1" smtClean="0"/>
              <a:t>xxxxx</a:t>
            </a:r>
            <a:r>
              <a:rPr lang="en-US" sz="3600" dirty="0" smtClean="0"/>
              <a:t>' (</a:t>
            </a:r>
            <a:r>
              <a:rPr lang="en-US" sz="3600" u="sng" dirty="0" smtClean="0"/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20178</TotalTime>
  <Pages>0</Pages>
  <Words>2570</Words>
  <Characters>0</Characters>
  <PresentationFormat>Custom</PresentationFormat>
  <Lines>0</Lines>
  <Paragraphs>581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89</cp:revision>
  <dcterms:modified xsi:type="dcterms:W3CDTF">2010-05-30T22:52:45Z</dcterms:modified>
</cp:coreProperties>
</file>