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79"/>
  </p:notesMasterIdLst>
  <p:sldIdLst>
    <p:sldId id="258" r:id="rId3"/>
    <p:sldId id="346" r:id="rId4"/>
    <p:sldId id="259" r:id="rId5"/>
    <p:sldId id="261" r:id="rId6"/>
    <p:sldId id="262" r:id="rId7"/>
    <p:sldId id="263" r:id="rId8"/>
    <p:sldId id="271" r:id="rId9"/>
    <p:sldId id="264" r:id="rId10"/>
    <p:sldId id="349" r:id="rId11"/>
    <p:sldId id="265" r:id="rId12"/>
    <p:sldId id="272" r:id="rId13"/>
    <p:sldId id="266" r:id="rId14"/>
    <p:sldId id="367" r:id="rId15"/>
    <p:sldId id="267" r:id="rId16"/>
    <p:sldId id="273" r:id="rId17"/>
    <p:sldId id="268" r:id="rId18"/>
    <p:sldId id="350" r:id="rId19"/>
    <p:sldId id="274" r:id="rId20"/>
    <p:sldId id="269" r:id="rId21"/>
    <p:sldId id="351" r:id="rId22"/>
    <p:sldId id="270" r:id="rId23"/>
    <p:sldId id="275" r:id="rId24"/>
    <p:sldId id="277" r:id="rId25"/>
    <p:sldId id="276" r:id="rId26"/>
    <p:sldId id="352" r:id="rId27"/>
    <p:sldId id="278" r:id="rId28"/>
    <p:sldId id="279" r:id="rId29"/>
    <p:sldId id="280" r:id="rId30"/>
    <p:sldId id="281" r:id="rId31"/>
    <p:sldId id="339" r:id="rId32"/>
    <p:sldId id="345" r:id="rId33"/>
    <p:sldId id="324" r:id="rId34"/>
    <p:sldId id="283" r:id="rId35"/>
    <p:sldId id="353" r:id="rId36"/>
    <p:sldId id="284" r:id="rId37"/>
    <p:sldId id="325" r:id="rId38"/>
    <p:sldId id="310" r:id="rId39"/>
    <p:sldId id="287" r:id="rId40"/>
    <p:sldId id="326" r:id="rId41"/>
    <p:sldId id="340" r:id="rId42"/>
    <p:sldId id="354" r:id="rId43"/>
    <p:sldId id="341" r:id="rId44"/>
    <p:sldId id="333" r:id="rId45"/>
    <p:sldId id="355" r:id="rId46"/>
    <p:sldId id="334" r:id="rId47"/>
    <p:sldId id="360" r:id="rId48"/>
    <p:sldId id="336" r:id="rId49"/>
    <p:sldId id="357" r:id="rId50"/>
    <p:sldId id="335" r:id="rId51"/>
    <p:sldId id="327" r:id="rId52"/>
    <p:sldId id="361" r:id="rId53"/>
    <p:sldId id="328" r:id="rId54"/>
    <p:sldId id="362" r:id="rId55"/>
    <p:sldId id="330" r:id="rId56"/>
    <p:sldId id="344" r:id="rId57"/>
    <p:sldId id="331" r:id="rId58"/>
    <p:sldId id="363" r:id="rId59"/>
    <p:sldId id="347" r:id="rId60"/>
    <p:sldId id="316" r:id="rId61"/>
    <p:sldId id="364" r:id="rId62"/>
    <p:sldId id="317" r:id="rId63"/>
    <p:sldId id="318" r:id="rId64"/>
    <p:sldId id="365" r:id="rId65"/>
    <p:sldId id="297" r:id="rId66"/>
    <p:sldId id="366" r:id="rId67"/>
    <p:sldId id="301" r:id="rId68"/>
    <p:sldId id="302" r:id="rId69"/>
    <p:sldId id="348" r:id="rId70"/>
    <p:sldId id="323" r:id="rId71"/>
    <p:sldId id="337" r:id="rId72"/>
    <p:sldId id="358" r:id="rId73"/>
    <p:sldId id="359" r:id="rId74"/>
    <p:sldId id="342" r:id="rId75"/>
    <p:sldId id="306" r:id="rId76"/>
    <p:sldId id="338" r:id="rId77"/>
    <p:sldId id="309" r:id="rId7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5145"/>
    <a:srgbClr val="FFFFFF"/>
    <a:srgbClr val="00CC66"/>
    <a:srgbClr val="F79BC9"/>
    <a:srgbClr val="84DCA8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756" autoAdjust="0"/>
    <p:restoredTop sz="90987" autoAdjust="0"/>
  </p:normalViewPr>
  <p:slideViewPr>
    <p:cSldViewPr>
      <p:cViewPr varScale="1">
        <p:scale>
          <a:sx n="59" d="100"/>
          <a:sy n="59" d="100"/>
        </p:scale>
        <p:origin x="-25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code.google.com/p/spe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gif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+ a reversed empty string must be empty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empty string must really *be empty*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string must be reversed </a:t>
            </a:r>
            <a:r>
              <a:rPr lang="en-US" sz="3600" dirty="0" err="1" smtClean="0">
                <a:solidFill>
                  <a:srgbClr val="00B050"/>
                </a:solidFill>
              </a:rPr>
              <a:t>abc</a:t>
            </a:r>
            <a:r>
              <a:rPr lang="en-US" sz="3600" dirty="0" smtClean="0">
                <a:solidFill>
                  <a:srgbClr val="00B050"/>
                </a:solidFill>
              </a:rPr>
              <a:t> -&gt; </a:t>
            </a:r>
            <a:r>
              <a:rPr lang="en-US" sz="3600" dirty="0" err="1" smtClean="0">
                <a:solidFill>
                  <a:srgbClr val="00B050"/>
                </a:solidFill>
              </a:rPr>
              <a:t>cba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E75145"/>
                </a:solidFill>
              </a:rPr>
              <a:t>x a longer string must also be reversed. Whoops!</a:t>
            </a:r>
          </a:p>
          <a:p>
            <a:r>
              <a:rPr lang="en-US" sz="3600" dirty="0" smtClean="0">
                <a:solidFill>
                  <a:srgbClr val="E75145"/>
                </a:solidFill>
              </a:rPr>
              <a:t>    '</a:t>
            </a:r>
            <a:r>
              <a:rPr lang="en-US" sz="3600" dirty="0" err="1" smtClean="0">
                <a:solidFill>
                  <a:srgbClr val="E75145"/>
                </a:solidFill>
              </a:rPr>
              <a:t>fedcba</a:t>
            </a:r>
            <a:r>
              <a:rPr lang="en-US" sz="3600" dirty="0" smtClean="0">
                <a:solidFill>
                  <a:srgbClr val="E75145"/>
                </a:solidFill>
              </a:rPr>
              <a:t>' is not equal to '</a:t>
            </a:r>
            <a:r>
              <a:rPr lang="en-US" sz="3600" dirty="0" err="1" smtClean="0">
                <a:solidFill>
                  <a:srgbClr val="E75145"/>
                </a:solidFill>
              </a:rPr>
              <a:t>xxxxx</a:t>
            </a:r>
            <a:r>
              <a:rPr lang="en-US" sz="3600" dirty="0" smtClean="0">
                <a:solidFill>
                  <a:srgbClr val="E75145"/>
                </a:solidFill>
              </a:rPr>
              <a:t>' (</a:t>
            </a:r>
            <a:r>
              <a:rPr lang="en-US" sz="3600" u="sng" dirty="0" smtClean="0">
                <a:solidFill>
                  <a:srgbClr val="E75145"/>
                </a:solidFill>
              </a:rPr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31200" y="5715000"/>
            <a:ext cx="39624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System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1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4926" y="4724400"/>
            <a:ext cx="3818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organize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0668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6400" y="1219736"/>
            <a:ext cx="12268200" cy="62478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4000" b="1" dirty="0" smtClean="0">
                <a:latin typeface="Courier New"/>
              </a:rPr>
              <a:t> should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4000" b="1" dirty="0" smtClean="0">
                <a:latin typeface="Courier New"/>
              </a:rPr>
              <a:t>)  </a:t>
            </a:r>
          </a:p>
          <a:p>
            <a:r>
              <a:rPr lang="en-US" sz="4000" b="1" dirty="0" smtClean="0">
                <a:latin typeface="Courier New"/>
              </a:rPr>
              <a:t>  …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4000" b="1" dirty="0" smtClean="0">
                <a:latin typeface="Courier New"/>
              </a:rPr>
              <a:t> should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smtClean="0">
                <a:latin typeface="Courier New"/>
              </a:rPr>
              <a:t>)  </a:t>
            </a:r>
          </a:p>
          <a:p>
            <a:r>
              <a:rPr lang="en-US" sz="4000" b="1" dirty="0" smtClean="0">
                <a:latin typeface="Courier New"/>
              </a:rPr>
              <a:t>  …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95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483600" y="69342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84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19796" y="5257800"/>
            <a:ext cx="3887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specific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HelloWorldSnippet</a:t>
            </a:r>
            <a:r>
              <a:rPr lang="en-US" sz="3600" b="1" dirty="0" smtClean="0">
                <a:latin typeface="Courier New"/>
              </a:rPr>
              <a:t>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hello(s: String)= </a:t>
            </a:r>
          </a:p>
          <a:p>
            <a:r>
              <a:rPr lang="en-US" sz="3600" b="1" dirty="0" smtClean="0">
                <a:latin typeface="Courier New"/>
              </a:rPr>
              <a:t>          &lt;div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=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600" b="1" dirty="0" smtClean="0">
                <a:latin typeface="Courier New"/>
              </a:rPr>
              <a:t>&gt;Hello {s}&lt;/div&gt;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4573012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"it must have an attribute class=txt"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"You"</a:t>
            </a:r>
            <a:r>
              <a:rPr lang="en-US" sz="3200" b="1" dirty="0" smtClean="0">
                <a:latin typeface="Courier New"/>
              </a:rPr>
              <a:t>) must \\(&lt;div/&gt;,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b="1" dirty="0" smtClean="0">
                <a:latin typeface="Courier New"/>
              </a:rPr>
              <a:t> -&gt;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06400" y="2057400"/>
            <a:ext cx="12115800" cy="47705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hello(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4800" b="1" dirty="0" smtClean="0">
                <a:latin typeface="Courier New"/>
              </a:rPr>
              <a:t>) must \\(&lt;div/&gt;)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636000" y="70104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84354" y="5181600"/>
            <a:ext cx="5085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exhaustive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08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Whoops!"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188200" y="990600"/>
            <a:ext cx="38862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Tuesday, July 13,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465957"/>
            <a:ext cx="123444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"reverse applied twice must return 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"the same string"</a:t>
            </a:r>
            <a:r>
              <a:rPr lang="en-US" sz="3600" b="1" dirty="0" smtClean="0">
                <a:latin typeface="Courier New"/>
              </a:rPr>
              <a:t> verifies {  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  s: String =&gt; reverse(reverse(s)) == s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5222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x keep the same 'center' character - Whoops!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A counter-example is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(after 1 try – 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shrinked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('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bcab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-&gt;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'))</a:t>
            </a:r>
            <a:endParaRPr lang="en-US" sz="3600" b="1" u="sng" dirty="0" smtClean="0">
              <a:solidFill>
                <a:srgbClr val="E7514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901" y="5257800"/>
            <a:ext cx="25506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Isolate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990600"/>
            <a:ext cx="123444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Observer implementation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Observable {</a:t>
            </a:r>
          </a:p>
          <a:p>
            <a:r>
              <a:rPr lang="nb-NO" sz="3200" dirty="0" smtClean="0">
                <a:latin typeface="Courier New"/>
              </a:rPr>
              <a:t> 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3200" b="1" dirty="0" smtClean="0">
                <a:latin typeface="Courier New"/>
              </a:rPr>
              <a:t>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3200" b="1" dirty="0" smtClean="0">
                <a:latin typeface="Courier New"/>
              </a:rPr>
              <a:t> observers: List[Observer] = Nil</a:t>
            </a:r>
          </a:p>
          <a:p>
            <a:endParaRPr lang="nb-NO" sz="3200" b="1" dirty="0" smtClean="0">
              <a:latin typeface="Courier New"/>
            </a:endParaRPr>
          </a:p>
          <a:p>
            <a:r>
              <a:rPr lang="pt-BR" sz="3200" dirty="0" smtClean="0">
                <a:latin typeface="Courier New"/>
              </a:rPr>
              <a:t> </a:t>
            </a:r>
            <a:r>
              <a:rPr lang="pt-BR" sz="3200" b="1" dirty="0" smtClean="0">
                <a:latin typeface="Courier New"/>
              </a:rPr>
              <a:t> </a:t>
            </a:r>
            <a:r>
              <a:rPr lang="pt-BR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3200" b="1" dirty="0" smtClean="0">
                <a:latin typeface="Courier New"/>
              </a:rPr>
              <a:t> add(o: Observer) = </a:t>
            </a:r>
          </a:p>
          <a:p>
            <a:r>
              <a:rPr lang="pt-BR" sz="3200" b="1" dirty="0" smtClean="0">
                <a:latin typeface="Courier New"/>
              </a:rPr>
              <a:t>            observers = o :: observers</a:t>
            </a:r>
          </a:p>
          <a:p>
            <a:endParaRPr lang="pt-BR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changed(event: String) = </a:t>
            </a:r>
          </a:p>
          <a:p>
            <a:r>
              <a:rPr lang="en-US" sz="3200" b="1" dirty="0" smtClean="0">
                <a:latin typeface="Courier New"/>
              </a:rPr>
              <a:t>     observers </a:t>
            </a:r>
            <a:r>
              <a:rPr lang="en-US" sz="3200" b="1" dirty="0" err="1" smtClean="0">
                <a:latin typeface="Courier New"/>
              </a:rPr>
              <a:t>foreach</a:t>
            </a:r>
            <a:r>
              <a:rPr lang="en-US" sz="3200" b="1" dirty="0" smtClean="0">
                <a:latin typeface="Courier New"/>
              </a:rPr>
              <a:t> (_.notify(event))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Observer {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notify(event: String)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"An observable notifies its observers if changed"</a:t>
            </a:r>
            <a:r>
              <a:rPr lang="en-US" sz="2800" b="1" dirty="0" smtClean="0">
                <a:latin typeface="Courier New"/>
              </a:rPr>
              <a:t> &gt;&gt; {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there 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"Each change event is notified" </a:t>
            </a:r>
            <a:r>
              <a:rPr lang="en-US" sz="2800" b="1" dirty="0" smtClean="0">
                <a:latin typeface="Courier New"/>
              </a:rPr>
              <a:t>&gt;&gt; {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there was two(observer).notify(</a:t>
            </a:r>
            <a:r>
              <a:rPr lang="en-US" sz="2800" b="1" dirty="0" err="1" smtClean="0">
                <a:latin typeface="Courier New"/>
              </a:rPr>
              <a:t>startWith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))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b="1" dirty="0" smtClean="0">
                <a:latin typeface="Courier New"/>
              </a:rPr>
              <a:t>}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2943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"An observable notifies its observers if 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"changed"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</a:t>
            </a:r>
            <a:r>
              <a:rPr lang="en-US" sz="3600" b="1" dirty="0" err="1" smtClean="0">
                <a:latin typeface="Courier New"/>
              </a:rPr>
              <a:t>observable.changed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there was one(observer).notify(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40000" y="5029200"/>
            <a:ext cx="812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How does it work?</a:t>
            </a:r>
            <a:endParaRPr lang="en-US" sz="8000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2600" y="2514600"/>
            <a:ext cx="11963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ok"</a:t>
            </a:r>
            <a:r>
              <a:rPr lang="en-US" sz="4800" b="1" dirty="0" smtClean="0">
                <a:latin typeface="Courier New"/>
              </a:rPr>
              <a:t> in {</a:t>
            </a:r>
          </a:p>
          <a:p>
            <a:r>
              <a:rPr lang="en-US" sz="4800" b="1" dirty="0" smtClean="0">
                <a:latin typeface="Courier New"/>
              </a:rPr>
              <a:t>  1 + 1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800" b="1" dirty="0" err="1" smtClean="0">
                <a:latin typeface="Courier New"/>
              </a:rPr>
              <a:t>.in</a:t>
            </a:r>
            <a:r>
              <a:rPr lang="en-US" sz="4800" b="1" dirty="0" smtClean="0">
                <a:latin typeface="Courier New"/>
              </a:rPr>
              <a:t>(1 + 1)</a:t>
            </a:r>
          </a:p>
          <a:p>
            <a:endParaRPr lang="en-US" sz="4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064000" y="7848600"/>
            <a:ext cx="8610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54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6000" i="1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6000" i="1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743200"/>
            <a:ext cx="120396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609600"/>
            <a:ext cx="1676400" cy="16764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9487" y="838200"/>
            <a:ext cx="3092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Naming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30200" y="2895600"/>
            <a:ext cx="123444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5400" dirty="0" smtClean="0">
              <a:latin typeface="Courier New"/>
            </a:endParaRPr>
          </a:p>
          <a:p>
            <a:r>
              <a:rPr lang="en-US" sz="5400" b="1" dirty="0" err="1" smtClean="0">
                <a:latin typeface="Courier New"/>
              </a:rPr>
              <a:t>forExample</a:t>
            </a:r>
            <a:r>
              <a:rPr lang="en-US" sz="5400" b="1" dirty="0" smtClean="0">
                <a:latin typeface="Courier New"/>
              </a:rPr>
              <a:t>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"this works"</a:t>
            </a:r>
            <a:r>
              <a:rPr lang="en-US" sz="5400" b="1" dirty="0" smtClean="0">
                <a:latin typeface="Courier New"/>
              </a:rPr>
              <a:t>) in {</a:t>
            </a:r>
          </a:p>
          <a:p>
            <a:r>
              <a:rPr lang="en-US" sz="5400" b="1" dirty="0" smtClean="0">
                <a:latin typeface="Courier New"/>
              </a:rPr>
              <a:t>  1 + 1</a:t>
            </a:r>
          </a:p>
          <a:p>
            <a:r>
              <a:rPr lang="en-US" sz="5400" b="1" dirty="0" smtClean="0">
                <a:latin typeface="Courier New"/>
              </a:rPr>
              <a:t>}</a:t>
            </a:r>
          </a:p>
          <a:p>
            <a:endParaRPr lang="en-US" sz="54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56973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209800"/>
            <a:ext cx="120396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4400" b="1" dirty="0" smtClean="0">
                <a:latin typeface="Courier New"/>
              </a:rPr>
              <a:t> in { 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true</a:t>
            </a:r>
            <a:r>
              <a:rPr lang="en-US" sz="4400" b="1" dirty="0" smtClean="0">
                <a:latin typeface="Courier New"/>
              </a:rPr>
              <a:t> must </a:t>
            </a:r>
            <a:r>
              <a:rPr lang="en-US" sz="4400" b="1" dirty="0" err="1" smtClean="0">
                <a:latin typeface="Courier New"/>
              </a:rPr>
              <a:t>beTrue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3.seconds</a:t>
            </a:r>
          </a:p>
          <a:p>
            <a:r>
              <a:rPr lang="en-US" sz="4400" b="1" dirty="0" smtClean="0">
                <a:latin typeface="Courier New"/>
              </a:rPr>
              <a:t>3 seconds</a:t>
            </a:r>
          </a:p>
          <a:p>
            <a:r>
              <a:rPr lang="en-US" sz="4400" b="1" dirty="0" smtClean="0">
                <a:latin typeface="Courier New"/>
              </a:rPr>
              <a:t>3 times { 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 =&gt; </a:t>
            </a:r>
            <a:r>
              <a:rPr lang="en-US" sz="4400" b="1" dirty="0" err="1" smtClean="0">
                <a:latin typeface="Courier New"/>
              </a:rPr>
              <a:t>println</a:t>
            </a:r>
            <a:r>
              <a:rPr lang="en-US" sz="4400" b="1" dirty="0" smtClean="0">
                <a:latin typeface="Courier New"/>
              </a:rPr>
              <a:t>(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) }</a:t>
            </a: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482600" y="6096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762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Tuesday, July 13,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6856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3715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76600"/>
            <a:ext cx="12344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400" b="1" dirty="0" smtClean="0">
                <a:latin typeface="Courier New"/>
              </a:rPr>
              <a:t> Example(description: String) {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in(e: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400" b="1" dirty="0" smtClean="0">
                <a:latin typeface="Courier New"/>
              </a:rPr>
              <a:t>) = expectations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tag(t: String) = this</a:t>
            </a:r>
          </a:p>
          <a:p>
            <a:r>
              <a:rPr lang="en-US" sz="4400" dirty="0" smtClean="0">
                <a:latin typeface="Courier New"/>
              </a:rPr>
              <a:t>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144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124200"/>
            <a:ext cx="12344400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 "this is a"</a:t>
            </a:r>
            <a:r>
              <a:rPr lang="en-US" sz="5400" b="1" dirty="0" smtClean="0">
                <a:latin typeface="Courier New"/>
              </a:rPr>
              <a:t> tag 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"really?"</a:t>
            </a:r>
            <a:r>
              <a:rPr lang="en-US" sz="5400" b="1" dirty="0" smtClean="0">
                <a:latin typeface="Courier New"/>
              </a:rPr>
              <a:t>)</a:t>
            </a:r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2098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    Example(description, e)</a:t>
            </a:r>
          </a:p>
          <a:p>
            <a:r>
              <a:rPr lang="en-US" sz="3600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String, 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35400" y="762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5800" y="1295399"/>
            <a:ext cx="990600" cy="9906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465351" y="1143000"/>
            <a:ext cx="4288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18110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pl-PL" sz="2800" b="1" dirty="0" smtClean="0">
                <a:latin typeface="Courier New"/>
              </a:rPr>
              <a:t>&lt;: T, U](f: S =&gt; U): Matcher[U]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toIterable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Iterable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b="1" dirty="0" smtClean="0">
                <a:latin typeface="Courier New"/>
              </a:rPr>
              <a:t>}</a:t>
            </a:r>
            <a:r>
              <a:rPr lang="en-US" sz="2800" dirty="0" smtClean="0">
                <a:latin typeface="Courier New"/>
              </a:rPr>
              <a:t>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544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14400"/>
            <a:ext cx="55707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16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7432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beFalse</a:t>
            </a:r>
            <a:r>
              <a:rPr lang="en-US" sz="3600" b="1" dirty="0" smtClean="0">
                <a:latin typeface="Courier New"/>
              </a:rPr>
              <a:t> = </a:t>
            </a:r>
            <a:r>
              <a:rPr lang="en-US" sz="3600" b="1" dirty="0" err="1" smtClean="0">
                <a:latin typeface="Courier New"/>
              </a:rPr>
              <a:t>beTrue.not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</a:t>
            </a:r>
            <a:r>
              <a:rPr lang="en-US" sz="3600" b="1" dirty="0" smtClean="0">
                <a:latin typeface="Courier New"/>
              </a:rPr>
              <a:t> or </a:t>
            </a:r>
            <a:r>
              <a:rPr lang="en-US" sz="3600" b="1" dirty="0" err="1" smtClean="0">
                <a:latin typeface="Courier New"/>
              </a:rPr>
              <a:t>beFalse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</a:t>
            </a:r>
            <a:r>
              <a:rPr lang="en-US" sz="3600" b="1" dirty="0" smtClean="0">
                <a:latin typeface="Courier New"/>
              </a:rPr>
              <a:t> must </a:t>
            </a:r>
            <a:r>
              <a:rPr lang="en-US" sz="3600" b="1" dirty="0" err="1" smtClean="0">
                <a:latin typeface="Courier New"/>
              </a:rPr>
              <a:t>beTrue.unless</a:t>
            </a:r>
            <a:r>
              <a:rPr lang="en-US" sz="3600" b="1" dirty="0" smtClean="0">
                <a:latin typeface="Courier New"/>
              </a:rPr>
              <a:t>(condition2)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i</a:t>
            </a:r>
            <a:r>
              <a:rPr lang="en-US" sz="3600" b="1" dirty="0" smtClean="0">
                <a:latin typeface="Courier New"/>
              </a:rPr>
              <a:t>: </a:t>
            </a:r>
            <a:r>
              <a:rPr lang="en-US" sz="3600" b="1" dirty="0" err="1" smtClean="0">
                <a:latin typeface="Courier New"/>
              </a:rPr>
              <a:t>Int</a:t>
            </a:r>
            <a:r>
              <a:rPr lang="en-US" sz="36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size(</a:t>
            </a:r>
            <a:r>
              <a:rPr lang="en-US" sz="3200" b="1" dirty="0" err="1" smtClean="0">
                <a:latin typeface="Courier New"/>
              </a:rPr>
              <a:t>i</a:t>
            </a:r>
            <a:r>
              <a:rPr lang="en-US" sz="3200" b="1" dirty="0" smtClean="0">
                <a:latin typeface="Courier New"/>
              </a:rPr>
              <a:t>) ^^ (_.trim)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 </a:t>
            </a:r>
            <a:r>
              <a:rPr lang="en-US" sz="3600" b="1" dirty="0" smtClean="0">
                <a:latin typeface="Courier New"/>
              </a:rPr>
              <a:t>must have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(3)</a:t>
            </a: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635000" y="685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3195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Add, add, add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240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92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90600"/>
            <a:ext cx="7657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Repeated parameters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168400" y="3752433"/>
            <a:ext cx="10820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include(spec1)</a:t>
            </a:r>
          </a:p>
          <a:p>
            <a:r>
              <a:rPr lang="en-US" sz="4400" b="1" dirty="0" smtClean="0">
                <a:latin typeface="Courier New"/>
              </a:rPr>
              <a:t>include(spec1, spec2)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1 must </a:t>
            </a:r>
            <a:r>
              <a:rPr lang="en-US" sz="4400" b="1" dirty="0" err="1" smtClean="0">
                <a:latin typeface="Courier New"/>
              </a:rPr>
              <a:t>beOneOf</a:t>
            </a:r>
            <a:r>
              <a:rPr lang="en-US" sz="4400" b="1" dirty="0" smtClean="0">
                <a:latin typeface="Courier New"/>
              </a:rPr>
              <a:t>(1, 2, 3)</a:t>
            </a: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43934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2700" y="99060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120134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2039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result + 1  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result = ? </a:t>
            </a:r>
          </a:p>
          <a:p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result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.pp</a:t>
            </a:r>
            <a:r>
              <a:rPr lang="en-US" sz="4800" b="1" dirty="0" smtClean="0">
                <a:latin typeface="Courier New"/>
              </a:rPr>
              <a:t> + 1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11200" y="7620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1440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20396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err="1" smtClean="0">
                <a:latin typeface="Courier New"/>
              </a:rPr>
              <a:t>Customers.findBy</a:t>
            </a:r>
            <a:r>
              <a:rPr lang="en-US" sz="4800" b="1" dirty="0" smtClean="0">
                <a:latin typeface="Courier New"/>
              </a:rPr>
              <a:t>(_.age &gt;= 18) </a:t>
            </a:r>
          </a:p>
          <a:p>
            <a:r>
              <a:rPr lang="en-US" sz="4800" b="1" dirty="0" smtClean="0">
                <a:latin typeface="Courier New"/>
              </a:rPr>
              <a:t>  aka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"adult customers"</a:t>
            </a:r>
            <a:r>
              <a:rPr lang="en-US" sz="4800" b="1" dirty="0" smtClean="0">
                <a:latin typeface="Courier New"/>
              </a:rPr>
              <a:t> </a:t>
            </a:r>
          </a:p>
          <a:p>
            <a:r>
              <a:rPr lang="en-US" sz="4800" b="1" dirty="0" smtClean="0">
                <a:latin typeface="Courier New"/>
              </a:rPr>
              <a:t>  must </a:t>
            </a:r>
            <a:r>
              <a:rPr lang="en-US" sz="4800" b="1" dirty="0" err="1" smtClean="0">
                <a:latin typeface="Courier New"/>
              </a:rPr>
              <a:t>haveSize</a:t>
            </a:r>
            <a:r>
              <a:rPr lang="en-US" sz="4800" b="1" dirty="0" smtClean="0">
                <a:latin typeface="Courier New"/>
              </a:rPr>
              <a:t>(3)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&gt; adult customers 'Bob, Lee'   </a:t>
            </a: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  doesn't have size 3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11200" y="7620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670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 want to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tag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the 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 // slow spec as slow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include(</a:t>
            </a:r>
            <a:r>
              <a:rPr lang="en-US" sz="4800" b="1" dirty="0" err="1" smtClean="0">
                <a:latin typeface="Courier New"/>
              </a:rPr>
              <a:t>slowSpec</a:t>
            </a:r>
            <a:r>
              <a:rPr lang="en-US" sz="4800" b="1" dirty="0" smtClean="0">
                <a:latin typeface="Courier New"/>
              </a:rPr>
              <a:t>, </a:t>
            </a:r>
            <a:r>
              <a:rPr lang="en-US" sz="4800" b="1" dirty="0" err="1" smtClean="0">
                <a:latin typeface="Courier New"/>
              </a:rPr>
              <a:t>fastSpec</a:t>
            </a:r>
            <a:r>
              <a:rPr lang="en-US" sz="4800" b="1" dirty="0" smtClean="0">
                <a:latin typeface="Courier New"/>
              </a:rPr>
              <a:t>)  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5400" y="857071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include(slow tag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4800" b="1" dirty="0" smtClean="0">
                <a:latin typeface="Courier New"/>
              </a:rPr>
              <a:t>, fast)  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6400" y="2755642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Spec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include(other: Spec*) = …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tag(t: String):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?</a:t>
            </a:r>
            <a:r>
              <a:rPr lang="en-US" sz="4000" b="1" dirty="0" smtClean="0">
                <a:latin typeface="Courier New"/>
              </a:rPr>
              <a:t> 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200" y="3330238"/>
            <a:ext cx="12344400" cy="390876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store the tag and return this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400" b="1" dirty="0" smtClean="0">
                <a:latin typeface="Courier New"/>
              </a:rPr>
              <a:t> tag(t: String): 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err="1" smtClean="0">
                <a:latin typeface="Courier New"/>
              </a:rPr>
              <a:t>.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4400" b="1" dirty="0" smtClean="0">
                <a:latin typeface="Courier New"/>
              </a:rPr>
              <a:t> =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17064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400" b="1" dirty="0" smtClean="0">
                <a:latin typeface="Courier New"/>
              </a:rPr>
              <a:t> prop = </a:t>
            </a:r>
            <a:r>
              <a:rPr lang="en-US" sz="4400" b="1" dirty="0" err="1" smtClean="0">
                <a:latin typeface="Courier New"/>
              </a:rPr>
              <a:t>forAll</a:t>
            </a:r>
            <a:r>
              <a:rPr lang="en-US" sz="4400" b="1" dirty="0" smtClean="0">
                <a:latin typeface="Courier New"/>
              </a:rPr>
              <a:t> { (s: String) =&gt; </a:t>
            </a:r>
          </a:p>
          <a:p>
            <a:r>
              <a:rPr lang="en-US" sz="4400" b="1" dirty="0" smtClean="0">
                <a:latin typeface="Courier New"/>
              </a:rPr>
              <a:t>  reverse(reverse(s)) == s </a:t>
            </a:r>
          </a:p>
          <a:p>
            <a:r>
              <a:rPr lang="en-US" sz="4400" b="1" dirty="0" smtClean="0">
                <a:latin typeface="Courier New"/>
              </a:rPr>
              <a:t>} 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"With the default configuration"</a:t>
            </a:r>
            <a:r>
              <a:rPr lang="en-US" sz="4200" b="1" dirty="0" smtClean="0">
                <a:latin typeface="Courier New"/>
              </a:rPr>
              <a:t> in {</a:t>
            </a:r>
          </a:p>
          <a:p>
            <a:r>
              <a:rPr lang="en-US" sz="4200" b="1" dirty="0" smtClean="0">
                <a:latin typeface="Courier New"/>
              </a:rPr>
              <a:t>  prop must pass</a:t>
            </a:r>
          </a:p>
          <a:p>
            <a:r>
              <a:rPr lang="en-US" sz="4200" b="1" dirty="0" smtClean="0">
                <a:latin typeface="Courier New"/>
              </a:rPr>
              <a:t>}</a:t>
            </a:r>
            <a:endParaRPr lang="en-US" sz="42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a 3 tests ok"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pass(set(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3 tests ok – in the console"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pass(display(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91110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pass(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p: 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) =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Matcher[Prop]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apply(prop: =&gt;Prop) = check(prop)(p)</a:t>
            </a:r>
          </a:p>
          <a:p>
            <a:r>
              <a:rPr lang="en-US" sz="4000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 }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defaultParams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Params</a:t>
            </a:r>
            <a:endParaRPr lang="en-US" sz="40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838200"/>
            <a:ext cx="7075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Implicit  parameters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066800"/>
            <a:ext cx="3156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</a:t>
            </a:r>
            <a:r>
              <a:rPr lang="en-US" sz="80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 </a:t>
            </a:r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lazy</a:t>
            </a:r>
            <a:endParaRPr lang="en-US" sz="80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12191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219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11200" y="2971800"/>
            <a:ext cx="11582400" cy="458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should not explode"</a:t>
            </a:r>
            <a:r>
              <a:rPr lang="en-US" sz="4400" b="1" dirty="0" smtClean="0">
                <a:latin typeface="Courier New"/>
              </a:rPr>
              <a:t> in {</a:t>
            </a:r>
          </a:p>
          <a:p>
            <a:r>
              <a:rPr lang="en-US" sz="4400" b="1" dirty="0" smtClean="0">
                <a:latin typeface="Courier New"/>
              </a:rPr>
              <a:t>  error(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4400" b="1" dirty="0" smtClean="0">
                <a:latin typeface="Courier New"/>
              </a:rPr>
              <a:t>)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ExampleDesc</a:t>
            </a:r>
            <a:r>
              <a:rPr lang="en-US" sz="4000" b="1" dirty="0" smtClean="0">
                <a:latin typeface="Courier New"/>
              </a:rPr>
              <a:t>(d: String)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in(e: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 = 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new </a:t>
            </a:r>
            <a:r>
              <a:rPr lang="en-US" sz="4000" b="1" dirty="0" smtClean="0">
                <a:latin typeface="Courier New"/>
              </a:rPr>
              <a:t>Example(description, e)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Example(d: String, 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5400" b="1" dirty="0" smtClean="0">
                <a:latin typeface="Courier New"/>
              </a:rPr>
              <a:t> in(e: =&gt;</a:t>
            </a:r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5400" b="1" dirty="0" smtClean="0">
                <a:latin typeface="Courier New"/>
              </a:rPr>
              <a:t>) = …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19400"/>
            <a:ext cx="12420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=&gt;T)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s-ES" sz="4000" b="1" dirty="0" smtClean="0">
                <a:latin typeface="Courier New"/>
              </a:rPr>
              <a:t>   </a:t>
            </a:r>
            <a:r>
              <a:rPr lang="es-E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4000" b="1" dirty="0" smtClean="0">
                <a:latin typeface="Courier New"/>
              </a:rPr>
              <a:t> </a:t>
            </a:r>
            <a:r>
              <a:rPr lang="es-ES" sz="4000" b="1" dirty="0" smtClean="0">
                <a:latin typeface="Courier New"/>
              </a:rPr>
              <a:t>(a, b) = (x, y)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  (a == b,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b="1" dirty="0" smtClean="0">
                <a:latin typeface="Courier New"/>
              </a:rPr>
              <a:t> + b, </a:t>
            </a:r>
          </a:p>
          <a:p>
            <a:r>
              <a:rPr lang="en-US" sz="3200" b="1" dirty="0" smtClean="0">
                <a:latin typeface="Courier New"/>
              </a:rPr>
              <a:t>            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b="1" dirty="0" smtClean="0">
                <a:latin typeface="Courier New"/>
              </a:rPr>
              <a:t> + b)</a:t>
            </a:r>
          </a:p>
          <a:p>
            <a:r>
              <a:rPr lang="en-US" sz="3200" b="1" dirty="0" smtClean="0">
                <a:latin typeface="Courier New"/>
              </a:rPr>
              <a:t>  }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426200" y="19050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6522" y="91440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999125"/>
            <a:ext cx="121920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// not legal!!</a:t>
            </a:r>
            <a:endParaRPr lang="en-US" sz="36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4400" b="1" dirty="0" smtClean="0">
                <a:latin typeface="Courier New"/>
              </a:rPr>
              <a:t> method[T](</a:t>
            </a:r>
            <a:r>
              <a:rPr lang="en-US" sz="4400" b="1" dirty="0" err="1" smtClean="0">
                <a:latin typeface="Courier New"/>
              </a:rPr>
              <a:t>params</a:t>
            </a:r>
            <a:r>
              <a:rPr lang="en-US" sz="4400" b="1" dirty="0" smtClean="0">
                <a:latin typeface="Courier New"/>
              </a:rPr>
              <a:t>: =&gt;T*)</a:t>
            </a:r>
          </a:p>
          <a:p>
            <a:r>
              <a:rPr lang="en-US" sz="4400" b="1" dirty="0" smtClean="0">
                <a:latin typeface="Courier New"/>
              </a:rPr>
              <a:t>                                </a:t>
            </a:r>
          </a:p>
          <a:p>
            <a:endParaRPr lang="en-US" sz="4400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method(1., 2., </a:t>
            </a:r>
            <a:r>
              <a:rPr lang="en-US" sz="4400" b="1" dirty="0" err="1" smtClean="0">
                <a:latin typeface="Courier New"/>
              </a:rPr>
              <a:t>math.pow</a:t>
            </a:r>
            <a:r>
              <a:rPr lang="en-US" sz="4400" b="1" dirty="0" smtClean="0">
                <a:latin typeface="Courier New"/>
              </a:rPr>
              <a:t>(100, 100))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lazyfy[T](value: =&gt;T) =    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LazyParameter(() =&gt; value)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LazyParameter[T](value: () =&gt; T)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v = value()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get() = v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dirty="0" smtClean="0"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method[T](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: </a:t>
            </a:r>
            <a:r>
              <a:rPr lang="en-US" sz="4000" b="1" dirty="0" err="1" smtClean="0">
                <a:latin typeface="Courier New"/>
              </a:rPr>
              <a:t>LazyParameter</a:t>
            </a:r>
            <a:r>
              <a:rPr lang="en-US" sz="4000" b="1" dirty="0" smtClean="0">
                <a:latin typeface="Courier New"/>
              </a:rPr>
              <a:t>[T]*)</a:t>
            </a: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6096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Tuesday, July 13,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32453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String)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&gt;&gt;(e: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Example(d, e)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9144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538710"/>
            <a:ext cx="12192000" cy="55707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00B050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contexts</a:t>
            </a:r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"A full stack" </a:t>
            </a:r>
            <a:r>
              <a:rPr lang="en-US" sz="3600" b="1" dirty="0" smtClean="0">
                <a:latin typeface="Courier New"/>
              </a:rPr>
              <a:t>-&gt;-(</a:t>
            </a:r>
            <a:r>
              <a:rPr lang="en-US" sz="3600" b="1" dirty="0" err="1" smtClean="0">
                <a:latin typeface="Courier New"/>
              </a:rPr>
              <a:t>fullStack</a:t>
            </a:r>
            <a:r>
              <a:rPr lang="en-US" sz="3600" b="1" dirty="0" smtClean="0">
                <a:latin typeface="Courier New"/>
              </a:rPr>
              <a:t>) should </a:t>
            </a:r>
            <a:r>
              <a:rPr lang="en-US" sz="3600" dirty="0" smtClean="0">
                <a:latin typeface="Courier New"/>
              </a:rPr>
              <a:t>{ … }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matchers </a:t>
            </a:r>
          </a:p>
          <a:p>
            <a:r>
              <a:rPr lang="en-US" sz="3600" b="1" dirty="0" smtClean="0">
                <a:latin typeface="Courier New"/>
              </a:rPr>
              <a:t> xml must \\(&lt;node/&gt;)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repl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matcher</a:t>
            </a:r>
          </a:p>
          <a:p>
            <a:r>
              <a:rPr lang="en-US" sz="3600" b="1" dirty="0" smtClean="0">
                <a:latin typeface="Courier New"/>
              </a:rPr>
              <a:t> &gt; 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"This is the expected result"</a:t>
            </a: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9906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41024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sym typeface="Arial" charset="0"/>
              </a:rPr>
              <a:t>DataTables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0396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Fit</a:t>
            </a:r>
            <a:r>
              <a:rPr lang="en-US" sz="3200" b="1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b="1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a | b | c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1 | 2 | 3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2 | 2 | 4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858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987800" y="69342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2860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DataTablesSpec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600" b="1" dirty="0" smtClean="0">
                <a:latin typeface="Courier New"/>
              </a:rPr>
              <a:t> Specification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with </a:t>
            </a:r>
            <a:r>
              <a:rPr lang="en-US" sz="3600" b="1" dirty="0" err="1" smtClean="0">
                <a:latin typeface="Courier New"/>
              </a:rPr>
              <a:t>DataTables</a:t>
            </a:r>
            <a:r>
              <a:rPr lang="en-US" sz="3600" b="1" dirty="0" smtClean="0">
                <a:latin typeface="Courier New"/>
              </a:rPr>
              <a:t> {</a:t>
            </a: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"lots of examples"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600" b="1" dirty="0" smtClean="0">
                <a:latin typeface="Courier New"/>
              </a:rPr>
              <a:t> |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600" b="1" dirty="0" smtClean="0">
                <a:latin typeface="Courier New"/>
              </a:rPr>
              <a:t> |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600" b="1" dirty="0" smtClean="0">
                <a:latin typeface="Courier New"/>
              </a:rPr>
              <a:t> |</a:t>
            </a:r>
          </a:p>
          <a:p>
            <a:r>
              <a:rPr lang="en-US" sz="3600" b="1" dirty="0" smtClean="0">
                <a:latin typeface="Courier New"/>
              </a:rPr>
              <a:t>     1  !  2  !    3    |</a:t>
            </a:r>
          </a:p>
          <a:p>
            <a:r>
              <a:rPr lang="en-US" sz="3600" b="1" dirty="0" smtClean="0">
                <a:latin typeface="Courier New"/>
              </a:rPr>
              <a:t>     2  !  2  !    4    |</a:t>
            </a:r>
          </a:p>
          <a:p>
            <a:r>
              <a:rPr lang="pt-BR" sz="3600" b="1" dirty="0" smtClean="0">
                <a:latin typeface="Courier New"/>
              </a:rPr>
              <a:t>     2  !  3  !    4    |&gt; { (a, b, c) =&gt;</a:t>
            </a:r>
          </a:p>
          <a:p>
            <a:r>
              <a:rPr lang="en-US" sz="3600" b="1" dirty="0" smtClean="0">
                <a:latin typeface="Courier New"/>
              </a:rPr>
              <a:t>       a + b must_== c</a:t>
            </a:r>
          </a:p>
          <a:p>
            <a:r>
              <a:rPr lang="en-US" sz="3600" b="1" dirty="0" smtClean="0">
                <a:latin typeface="Courier New"/>
              </a:rPr>
              <a:t>    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9200" y="7620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383572"/>
            <a:ext cx="1188720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dirty="0" smtClean="0">
              <a:latin typeface="Courier New"/>
            </a:endParaRP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the ‘play’ operator |&gt;</a:t>
            </a:r>
          </a:p>
          <a:p>
            <a:r>
              <a:rPr lang="pt-BR" sz="4000" b="1" dirty="0" smtClean="0">
                <a:latin typeface="Courier New"/>
              </a:rPr>
              <a:t> 2  !  3  ! </a:t>
            </a:r>
            <a:r>
              <a:rPr lang="pt-BR" sz="4000" b="1" dirty="0" smtClean="0">
                <a:latin typeface="Courier New"/>
              </a:rPr>
              <a:t> </a:t>
            </a:r>
            <a:r>
              <a:rPr lang="pt-BR" sz="4000" b="1" dirty="0" smtClean="0">
                <a:latin typeface="Courier New"/>
              </a:rPr>
              <a:t>4 </a:t>
            </a:r>
            <a:r>
              <a:rPr lang="pt-BR" sz="4000" b="1" dirty="0" smtClean="0">
                <a:latin typeface="Courier New"/>
              </a:rPr>
              <a:t>  </a:t>
            </a:r>
            <a:r>
              <a:rPr lang="pt-BR" sz="4000" b="1" dirty="0" smtClean="0">
                <a:latin typeface="Courier New"/>
              </a:rPr>
              <a:t>|&gt; { (a, b, c) =&gt;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2165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How to avoid </a:t>
            </a: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])</a:t>
            </a:r>
            <a:endParaRPr lang="en-US" sz="40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(1 must_== 2) must         </a:t>
            </a:r>
          </a:p>
          <a:p>
            <a:r>
              <a:rPr lang="en-US" sz="4400" b="1" dirty="0" smtClean="0">
                <a:latin typeface="Courier New"/>
              </a:rPr>
              <a:t>            </a:t>
            </a:r>
            <a:r>
              <a:rPr lang="en-US" sz="4400" b="1" dirty="0" err="1" smtClean="0">
                <a:latin typeface="Courier New"/>
              </a:rPr>
              <a:t>throwA</a:t>
            </a:r>
            <a:r>
              <a:rPr lang="en-US" sz="4400" b="1" dirty="0" smtClean="0">
                <a:latin typeface="Courier New"/>
              </a:rPr>
              <a:t>[</a:t>
            </a:r>
            <a:r>
              <a:rPr lang="en-US" sz="4400" b="1" dirty="0" err="1" smtClean="0">
                <a:latin typeface="Courier New"/>
              </a:rPr>
              <a:t>FailureException</a:t>
            </a:r>
            <a:r>
              <a:rPr lang="en-US" sz="4400" b="1" dirty="0" smtClean="0">
                <a:latin typeface="Courier New"/>
              </a:rPr>
              <a:t>]</a:t>
            </a:r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77800" y="2667000"/>
            <a:ext cx="126492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scala.reflect</a:t>
            </a:r>
            <a:r>
              <a:rPr lang="en-US" sz="3600" b="1" dirty="0" smtClean="0">
                <a:latin typeface="Courier New"/>
              </a:rPr>
              <a:t>._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throwA</a:t>
            </a:r>
            <a:r>
              <a:rPr lang="en-US" sz="3600" b="1" dirty="0" smtClean="0">
                <a:latin typeface="Courier New"/>
              </a:rPr>
              <a:t>[T](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m: </a:t>
            </a:r>
            <a:r>
              <a:rPr lang="en-US" sz="3600" b="1" dirty="0" err="1" smtClean="0">
                <a:latin typeface="Courier New"/>
              </a:rPr>
              <a:t>ClassManifest</a:t>
            </a:r>
            <a:r>
              <a:rPr lang="en-US" sz="3600" b="1" dirty="0" smtClean="0">
                <a:latin typeface="Courier New"/>
              </a:rPr>
              <a:t>[T]) =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Matcher[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] {</a:t>
            </a:r>
          </a:p>
          <a:p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 // use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m.erasure</a:t>
            </a:r>
            <a:r>
              <a:rPr lang="en-US" sz="3600" dirty="0" smtClean="0">
                <a:latin typeface="Courier New"/>
              </a:rPr>
              <a:t> 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34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2692400" y="7543800"/>
            <a:ext cx="9753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>
              <a:buFont typeface="Wingdings"/>
              <a:buChar char="ð"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Discover leaves without executing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82600" y="2209800"/>
            <a:ext cx="121158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fr-FR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40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4000" b="1" dirty="0" smtClean="0">
                <a:latin typeface="Courier New"/>
              </a:rPr>
              <a:t> in[T : </a:t>
            </a:r>
            <a:r>
              <a:rPr lang="fr-FR" sz="4000" b="1" dirty="0" err="1" smtClean="0">
                <a:latin typeface="Courier New"/>
              </a:rPr>
              <a:t>Manifest</a:t>
            </a:r>
            <a:r>
              <a:rPr lang="fr-FR" sz="4000" b="1" dirty="0" smtClean="0">
                <a:latin typeface="Courier New"/>
              </a:rPr>
              <a:t>](e: =&gt;T) =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err="1" smtClean="0">
                <a:latin typeface="Courier New"/>
              </a:rPr>
              <a:t>expectationsAre</a:t>
            </a:r>
            <a:r>
              <a:rPr lang="en-US" sz="4000" b="1" dirty="0" smtClean="0">
                <a:latin typeface="Courier New"/>
              </a:rPr>
              <a:t>(e)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4000" b="1" dirty="0" smtClean="0">
                <a:latin typeface="Courier New"/>
              </a:rPr>
              <a:t> (manifest[T].erasure == </a:t>
            </a:r>
            <a:r>
              <a:rPr lang="en-US" sz="4000" b="1" dirty="0" err="1" smtClean="0">
                <a:latin typeface="Courier New"/>
              </a:rPr>
              <a:t>getClass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r>
              <a:rPr lang="en-US" sz="4000" dirty="0" smtClean="0">
                <a:latin typeface="Courier New"/>
              </a:rPr>
              <a:t>    </a:t>
            </a:r>
            <a:r>
              <a:rPr lang="en-US" sz="4000" b="1" dirty="0" err="1" smtClean="0">
                <a:latin typeface="Courier New"/>
              </a:rPr>
              <a:t>hasNestedExamples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354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340600" y="990600"/>
            <a:ext cx="38100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Tuesday, July 13,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34289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http://code.google.com/p/specs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</a:endParaRPr>
          </a:p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http://etorreborre.blogspot.com/oscon-2010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32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9596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928513" y="71487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897935" y="609221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729812" y="650791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992144" y="683553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850684" y="7341871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10191142" y="682602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903880" y="688243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10012920" y="6049694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9127443" y="548890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44600" y="1676400"/>
            <a:ext cx="2032000" cy="914400"/>
            <a:chOff x="1244600" y="1676400"/>
            <a:chExt cx="2032000" cy="914400"/>
          </a:xfrm>
        </p:grpSpPr>
        <p:sp>
          <p:nvSpPr>
            <p:cNvPr id="19" name="Rectangle 1"/>
            <p:cNvSpPr txBox="1">
              <a:spLocks noChangeArrowheads="1"/>
            </p:cNvSpPr>
            <p:nvPr/>
          </p:nvSpPr>
          <p:spPr bwMode="auto">
            <a:xfrm>
              <a:off x="1244600" y="1676400"/>
              <a:ext cx="20320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800" tIns="50800" rIns="50800" bIns="5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b="1" kern="0" dirty="0" smtClean="0">
                  <a:solidFill>
                    <a:srgbClr val="FF0000"/>
                  </a:solidFill>
                  <a:latin typeface="Copperplate Gothic Light" pitchFamily="34" charset="0"/>
                  <a:ea typeface="+mj-ea"/>
                  <a:cs typeface="+mj-cs"/>
                  <a:sym typeface="Arial" charset="0"/>
                </a:rPr>
                <a:t>Test</a:t>
              </a:r>
              <a:endPara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+mj-cs"/>
                <a:sym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855551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9739239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163746" y="5181600"/>
            <a:ext cx="2634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specify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19155" y="1238071"/>
            <a:ext cx="4764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9200" y="8382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15824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I want a pony 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762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58800" y="5181600"/>
            <a:ext cx="11582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5406" y="1143000"/>
            <a:ext cx="5697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3200400"/>
            <a:ext cx="11658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11200" y="8382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8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Result[T](v: T)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Result[T](v)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[T](v: 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8382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35400" y="8382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Users repository"</a:t>
            </a:r>
            <a:r>
              <a:rPr lang="en-US" sz="2800" dirty="0" smtClean="0">
                <a:latin typeface="Courier New"/>
              </a:rPr>
              <a:t> can 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7800" y="90547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7620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761" y="1178004"/>
            <a:ext cx="32656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4478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990600"/>
            <a:ext cx="24240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typing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068" y="762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implicit conversion without explicit result type is visible only in the text following its own 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string must also be reversed. Whoops!"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6400" y="1143000"/>
            <a:ext cx="122682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 {</a:t>
            </a:r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reverse(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3600" b="1" dirty="0" smtClean="0">
                <a:latin typeface="Courier New"/>
              </a:rPr>
              <a:t>) must be empty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22009</TotalTime>
  <Pages>0</Pages>
  <Words>2754</Words>
  <Characters>0</Characters>
  <PresentationFormat>Custom</PresentationFormat>
  <Lines>0</Lines>
  <Paragraphs>798</Paragraphs>
  <Slides>76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Slide 31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58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68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127</cp:revision>
  <dcterms:modified xsi:type="dcterms:W3CDTF">2010-07-12T21:54:24Z</dcterms:modified>
</cp:coreProperties>
</file>