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79"/>
  </p:notesMasterIdLst>
  <p:sldIdLst>
    <p:sldId id="258" r:id="rId3"/>
    <p:sldId id="346" r:id="rId4"/>
    <p:sldId id="259" r:id="rId5"/>
    <p:sldId id="261" r:id="rId6"/>
    <p:sldId id="262" r:id="rId7"/>
    <p:sldId id="263" r:id="rId8"/>
    <p:sldId id="271" r:id="rId9"/>
    <p:sldId id="264" r:id="rId10"/>
    <p:sldId id="349" r:id="rId11"/>
    <p:sldId id="265" r:id="rId12"/>
    <p:sldId id="272" r:id="rId13"/>
    <p:sldId id="266" r:id="rId14"/>
    <p:sldId id="367" r:id="rId15"/>
    <p:sldId id="267" r:id="rId16"/>
    <p:sldId id="273" r:id="rId17"/>
    <p:sldId id="268" r:id="rId18"/>
    <p:sldId id="350" r:id="rId19"/>
    <p:sldId id="274" r:id="rId20"/>
    <p:sldId id="269" r:id="rId21"/>
    <p:sldId id="351" r:id="rId22"/>
    <p:sldId id="270" r:id="rId23"/>
    <p:sldId id="275" r:id="rId24"/>
    <p:sldId id="277" r:id="rId25"/>
    <p:sldId id="276" r:id="rId26"/>
    <p:sldId id="352" r:id="rId27"/>
    <p:sldId id="278" r:id="rId28"/>
    <p:sldId id="279" r:id="rId29"/>
    <p:sldId id="280" r:id="rId30"/>
    <p:sldId id="281" r:id="rId31"/>
    <p:sldId id="339" r:id="rId32"/>
    <p:sldId id="345" r:id="rId33"/>
    <p:sldId id="324" r:id="rId34"/>
    <p:sldId id="283" r:id="rId35"/>
    <p:sldId id="353" r:id="rId36"/>
    <p:sldId id="284" r:id="rId37"/>
    <p:sldId id="325" r:id="rId38"/>
    <p:sldId id="310" r:id="rId39"/>
    <p:sldId id="287" r:id="rId40"/>
    <p:sldId id="326" r:id="rId41"/>
    <p:sldId id="340" r:id="rId42"/>
    <p:sldId id="354" r:id="rId43"/>
    <p:sldId id="341" r:id="rId44"/>
    <p:sldId id="333" r:id="rId45"/>
    <p:sldId id="355" r:id="rId46"/>
    <p:sldId id="334" r:id="rId47"/>
    <p:sldId id="360" r:id="rId48"/>
    <p:sldId id="336" r:id="rId49"/>
    <p:sldId id="357" r:id="rId50"/>
    <p:sldId id="335" r:id="rId51"/>
    <p:sldId id="327" r:id="rId52"/>
    <p:sldId id="361" r:id="rId53"/>
    <p:sldId id="328" r:id="rId54"/>
    <p:sldId id="362" r:id="rId55"/>
    <p:sldId id="330" r:id="rId56"/>
    <p:sldId id="344" r:id="rId57"/>
    <p:sldId id="331" r:id="rId58"/>
    <p:sldId id="363" r:id="rId59"/>
    <p:sldId id="347" r:id="rId60"/>
    <p:sldId id="316" r:id="rId61"/>
    <p:sldId id="364" r:id="rId62"/>
    <p:sldId id="317" r:id="rId63"/>
    <p:sldId id="318" r:id="rId64"/>
    <p:sldId id="365" r:id="rId65"/>
    <p:sldId id="297" r:id="rId66"/>
    <p:sldId id="366" r:id="rId67"/>
    <p:sldId id="301" r:id="rId68"/>
    <p:sldId id="302" r:id="rId69"/>
    <p:sldId id="348" r:id="rId70"/>
    <p:sldId id="323" r:id="rId71"/>
    <p:sldId id="337" r:id="rId72"/>
    <p:sldId id="358" r:id="rId73"/>
    <p:sldId id="359" r:id="rId74"/>
    <p:sldId id="342" r:id="rId75"/>
    <p:sldId id="306" r:id="rId76"/>
    <p:sldId id="338" r:id="rId77"/>
    <p:sldId id="309" r:id="rId7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2F00"/>
    <a:srgbClr val="BEE0B2"/>
    <a:srgbClr val="84DCA8"/>
    <a:srgbClr val="FFFF99"/>
    <a:srgbClr val="E75145"/>
    <a:srgbClr val="FFFFFF"/>
    <a:srgbClr val="00CC66"/>
    <a:srgbClr val="F79BC9"/>
    <a:srgbClr val="70BB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756" autoAdjust="0"/>
    <p:restoredTop sz="90987" autoAdjust="0"/>
  </p:normalViewPr>
  <p:slideViewPr>
    <p:cSldViewPr>
      <p:cViewPr varScale="1">
        <p:scale>
          <a:sx n="59" d="100"/>
          <a:sy n="59" d="100"/>
        </p:scale>
        <p:origin x="-756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 got interested in specs?</a:t>
            </a:r>
          </a:p>
          <a:p>
            <a:r>
              <a:rPr lang="en-US" dirty="0" smtClean="0"/>
              <a:t>How specs can help you?</a:t>
            </a:r>
          </a:p>
          <a:p>
            <a:r>
              <a:rPr lang="en-US" dirty="0" smtClean="0"/>
              <a:t>How to achieve the wonderful syntax? 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restrict-combine-</a:t>
            </a:r>
            <a:r>
              <a:rPr lang="en-US" dirty="0" err="1" smtClean="0"/>
              <a:t>add,add</a:t>
            </a:r>
            <a:r>
              <a:rPr lang="en-US" dirty="0" smtClean="0"/>
              <a:t>-be lazy</a:t>
            </a:r>
          </a:p>
          <a:p>
            <a:r>
              <a:rPr lang="en-US" dirty="0" smtClean="0"/>
              <a:t>bag of tricks: operators, class manifests	</a:t>
            </a:r>
          </a:p>
          <a:p>
            <a:r>
              <a:rPr lang="en-US" dirty="0" smtClean="0"/>
              <a:t>resources + QA</a:t>
            </a:r>
          </a:p>
          <a:p>
            <a:r>
              <a:rPr lang="en-US" dirty="0" smtClean="0"/>
              <a:t>Buy a clicker!!!!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e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jpeg"/><Relationship Id="rId5" Type="http://schemas.openxmlformats.org/officeDocument/2006/relationships/image" Target="../media/image10.png"/><Relationship Id="rId4" Type="http://schemas.openxmlformats.org/officeDocument/2006/relationships/hyperlink" Target="http://code.google.com/p/spe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gif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friendly DSL syntax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dirty="0" smtClean="0"/>
              <a:t>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</a:t>
            </a:r>
          </a:p>
          <a:p>
            <a:r>
              <a:rPr lang="en-US" sz="3600" dirty="0" smtClean="0"/>
              <a:t>  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+ a reversed empty string must be empty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empty string must really *be empty*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  + a reversed string must be reversed </a:t>
            </a:r>
            <a:r>
              <a:rPr lang="en-US" sz="3600" dirty="0" err="1" smtClean="0">
                <a:solidFill>
                  <a:srgbClr val="00B050"/>
                </a:solidFill>
              </a:rPr>
              <a:t>abc</a:t>
            </a:r>
            <a:r>
              <a:rPr lang="en-US" sz="3600" dirty="0" smtClean="0">
                <a:solidFill>
                  <a:srgbClr val="00B050"/>
                </a:solidFill>
              </a:rPr>
              <a:t> -&gt; </a:t>
            </a:r>
            <a:r>
              <a:rPr lang="en-US" sz="3600" dirty="0" err="1" smtClean="0">
                <a:solidFill>
                  <a:srgbClr val="00B050"/>
                </a:solidFill>
              </a:rPr>
              <a:t>cba</a:t>
            </a:r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E75145"/>
                </a:solidFill>
              </a:rPr>
              <a:t>x a longer string must also be reversed. Whoops!</a:t>
            </a:r>
          </a:p>
          <a:p>
            <a:r>
              <a:rPr lang="en-US" sz="3600" dirty="0" smtClean="0">
                <a:solidFill>
                  <a:srgbClr val="E75145"/>
                </a:solidFill>
              </a:rPr>
              <a:t>    '</a:t>
            </a:r>
            <a:r>
              <a:rPr lang="en-US" sz="3600" dirty="0" err="1" smtClean="0">
                <a:solidFill>
                  <a:srgbClr val="E75145"/>
                </a:solidFill>
              </a:rPr>
              <a:t>fedcba</a:t>
            </a:r>
            <a:r>
              <a:rPr lang="en-US" sz="3600" dirty="0" smtClean="0">
                <a:solidFill>
                  <a:srgbClr val="E75145"/>
                </a:solidFill>
              </a:rPr>
              <a:t>' is not equal to '</a:t>
            </a:r>
            <a:r>
              <a:rPr lang="en-US" sz="3600" dirty="0" err="1" smtClean="0">
                <a:solidFill>
                  <a:srgbClr val="E75145"/>
                </a:solidFill>
              </a:rPr>
              <a:t>xxxxx</a:t>
            </a:r>
            <a:r>
              <a:rPr lang="en-US" sz="3600" dirty="0" smtClean="0">
                <a:solidFill>
                  <a:srgbClr val="E75145"/>
                </a:solidFill>
              </a:rPr>
              <a:t>' (</a:t>
            </a:r>
            <a:r>
              <a:rPr lang="en-US" sz="3600" u="sng" dirty="0" smtClean="0">
                <a:solidFill>
                  <a:srgbClr val="E75145"/>
                </a:solidFill>
              </a:rPr>
              <a:t>ReverserSpec.scala:17)</a:t>
            </a:r>
          </a:p>
          <a:p>
            <a:endParaRPr lang="en-US" sz="3600" dirty="0" smtClean="0"/>
          </a:p>
          <a:p>
            <a:r>
              <a:rPr lang="en-US" sz="3600" dirty="0" smtClean="0"/>
              <a:t>Total for specification "</a:t>
            </a:r>
            <a:r>
              <a:rPr lang="en-US" sz="3600" dirty="0" err="1" smtClean="0"/>
              <a:t>ReverserSpec</a:t>
            </a:r>
            <a:r>
              <a:rPr lang="en-US" sz="3600" dirty="0" smtClean="0"/>
              <a:t>":</a:t>
            </a:r>
          </a:p>
          <a:p>
            <a:r>
              <a:rPr lang="en-US" sz="3600" dirty="0" smtClean="0"/>
              <a:t>Finished in 0 second, 140 ms</a:t>
            </a:r>
          </a:p>
          <a:p>
            <a:r>
              <a:rPr lang="en-US" sz="3600" dirty="0" smtClean="0"/>
              <a:t>4 examples, 4 expectations, 1 failure, 0 error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31200" y="5715000"/>
            <a:ext cx="39624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System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1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64926" y="4724400"/>
            <a:ext cx="381867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organize</a:t>
            </a:r>
            <a:endParaRPr lang="en-US" sz="80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066800"/>
            <a:ext cx="11734800" cy="76020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800" b="1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6400" y="1219736"/>
            <a:ext cx="12268200" cy="62478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4000" b="1" dirty="0" smtClean="0">
                <a:latin typeface="Courier New"/>
              </a:rPr>
              <a:t> should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4000" b="1" dirty="0" smtClean="0">
                <a:latin typeface="Courier New"/>
              </a:rPr>
              <a:t>)  </a:t>
            </a:r>
          </a:p>
          <a:p>
            <a:r>
              <a:rPr lang="en-US" sz="4000" b="1" dirty="0" smtClean="0">
                <a:latin typeface="Courier New"/>
              </a:rPr>
              <a:t>  …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4000" b="1" dirty="0" smtClean="0">
                <a:latin typeface="Courier New"/>
              </a:rPr>
              <a:t> should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val</a:t>
            </a:r>
            <a:r>
              <a:rPr lang="en-US" sz="4000" b="1" dirty="0" smtClean="0">
                <a:latin typeface="Courier New"/>
              </a:rPr>
              <a:t> reversed = reverse(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40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4000" b="1" dirty="0" smtClean="0">
                <a:latin typeface="Courier New"/>
              </a:rPr>
              <a:t>)  </a:t>
            </a:r>
          </a:p>
          <a:p>
            <a:r>
              <a:rPr lang="en-US" sz="4000" b="1" dirty="0" smtClean="0">
                <a:latin typeface="Courier New"/>
              </a:rPr>
              <a:t>  …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95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483600" y="69342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84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19796" y="5257800"/>
            <a:ext cx="3887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specific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358205"/>
            <a:ext cx="12115800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HelloWorldSnippet</a:t>
            </a:r>
            <a:r>
              <a:rPr lang="en-US" sz="3600" b="1" dirty="0" smtClean="0">
                <a:latin typeface="Courier New"/>
              </a:rPr>
              <a:t> {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hello(s: String)= </a:t>
            </a:r>
          </a:p>
          <a:p>
            <a:r>
              <a:rPr lang="en-US" sz="3600" b="1" dirty="0" smtClean="0">
                <a:latin typeface="Courier New"/>
              </a:rPr>
              <a:t>          &lt;div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=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600" b="1" dirty="0" smtClean="0">
                <a:latin typeface="Courier New"/>
              </a:rPr>
              <a:t>&gt;Hello {s}&lt;/div&gt;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4573012"/>
            <a:ext cx="12115800" cy="30469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3200" b="1" dirty="0" smtClean="0">
                <a:latin typeface="Courier New"/>
              </a:rPr>
              <a:t>) must \\(&lt;div/&gt;)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"it must have an attribute class=txt"</a:t>
            </a:r>
            <a:r>
              <a:rPr lang="en-US" sz="3200" b="1" dirty="0" smtClean="0">
                <a:latin typeface="Courier New"/>
              </a:rPr>
              <a:t> &gt;&gt; {</a:t>
            </a:r>
          </a:p>
          <a:p>
            <a:r>
              <a:rPr lang="en-US" sz="3200" b="1" dirty="0" smtClean="0">
                <a:latin typeface="Courier New"/>
              </a:rPr>
              <a:t>  hello(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"You"</a:t>
            </a:r>
            <a:r>
              <a:rPr lang="en-US" sz="3200" b="1" dirty="0" smtClean="0">
                <a:latin typeface="Courier New"/>
              </a:rPr>
              <a:t>) must \\(&lt;div/&gt;,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3200" b="1" dirty="0" smtClean="0">
                <a:latin typeface="Courier New"/>
              </a:rPr>
              <a:t> -&gt;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"txt"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06400" y="2057400"/>
            <a:ext cx="12115800" cy="47705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hello(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4800" b="1" dirty="0" smtClean="0">
                <a:latin typeface="Courier New"/>
              </a:rPr>
              <a:t>) must \\(&lt;div/&gt;)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636000" y="70104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84354" y="5181600"/>
            <a:ext cx="50850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Be exhaustive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08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"reverse applied twice must return the same string"</a:t>
            </a:r>
            <a:r>
              <a:rPr lang="en-US" sz="2400" b="1" dirty="0" smtClean="0">
                <a:latin typeface="Courier New"/>
              </a:rPr>
              <a:t> verifies {   </a:t>
            </a:r>
          </a:p>
          <a:p>
            <a:r>
              <a:rPr lang="en-US" sz="2400" b="1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b="1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Whoops!"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188200" y="990600"/>
            <a:ext cx="38862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Sunday, July 18,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465957"/>
            <a:ext cx="123444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"reverse applied twice must return 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"the same string"</a:t>
            </a:r>
            <a:r>
              <a:rPr lang="en-US" sz="3600" b="1" dirty="0" smtClean="0">
                <a:latin typeface="Courier New"/>
              </a:rPr>
              <a:t> verifies {  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  s: String =&gt; reverse(reverse(s)) == s 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522274"/>
            <a:ext cx="12344400" cy="175432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x keep the same 'center' character - Whoops!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A counter-example is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</a:t>
            </a:r>
          </a:p>
          <a:p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 (after 1 try – 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shrinked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 ('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bcab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 -&gt; '</a:t>
            </a:r>
            <a:r>
              <a:rPr lang="en-US" sz="3600" b="1" dirty="0" err="1" smtClean="0">
                <a:solidFill>
                  <a:srgbClr val="E75145"/>
                </a:solidFill>
                <a:latin typeface="Courier New"/>
              </a:rPr>
              <a:t>bc</a:t>
            </a:r>
            <a:r>
              <a:rPr lang="en-US" sz="3600" b="1" dirty="0" smtClean="0">
                <a:solidFill>
                  <a:srgbClr val="E75145"/>
                </a:solidFill>
                <a:latin typeface="Courier New"/>
              </a:rPr>
              <a:t>'))</a:t>
            </a:r>
            <a:endParaRPr lang="en-US" sz="3600" b="1" u="sng" dirty="0" smtClean="0">
              <a:solidFill>
                <a:srgbClr val="E7514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901" y="5257800"/>
            <a:ext cx="25506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Isolate</a:t>
            </a:r>
            <a:endParaRPr lang="en-US" sz="6600" dirty="0">
              <a:latin typeface="Calibri" pitchFamily="34" charset="0"/>
            </a:endParaRPr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990600"/>
            <a:ext cx="123444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Observer implementation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Observable {</a:t>
            </a:r>
          </a:p>
          <a:p>
            <a:r>
              <a:rPr lang="nb-NO" sz="3200" dirty="0" smtClean="0">
                <a:latin typeface="Courier New"/>
              </a:rPr>
              <a:t> 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3200" b="1" dirty="0" smtClean="0">
                <a:latin typeface="Courier New"/>
              </a:rPr>
              <a:t> </a:t>
            </a:r>
            <a:r>
              <a:rPr lang="nb-NO" sz="32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3200" b="1" dirty="0" smtClean="0">
                <a:latin typeface="Courier New"/>
              </a:rPr>
              <a:t> observers: List[Observer] = Nil</a:t>
            </a:r>
          </a:p>
          <a:p>
            <a:endParaRPr lang="nb-NO" sz="3200" b="1" dirty="0" smtClean="0">
              <a:latin typeface="Courier New"/>
            </a:endParaRPr>
          </a:p>
          <a:p>
            <a:r>
              <a:rPr lang="pt-BR" sz="3200" dirty="0" smtClean="0">
                <a:latin typeface="Courier New"/>
              </a:rPr>
              <a:t> </a:t>
            </a:r>
            <a:r>
              <a:rPr lang="pt-BR" sz="3200" b="1" dirty="0" smtClean="0">
                <a:latin typeface="Courier New"/>
              </a:rPr>
              <a:t> </a:t>
            </a:r>
            <a:r>
              <a:rPr lang="pt-BR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3200" b="1" dirty="0" smtClean="0">
                <a:latin typeface="Courier New"/>
              </a:rPr>
              <a:t> add(o: Observer) = </a:t>
            </a:r>
          </a:p>
          <a:p>
            <a:r>
              <a:rPr lang="pt-BR" sz="3200" b="1" dirty="0" smtClean="0">
                <a:latin typeface="Courier New"/>
              </a:rPr>
              <a:t>            observers = o :: observers</a:t>
            </a:r>
          </a:p>
          <a:p>
            <a:endParaRPr lang="pt-BR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changed(event: String) = </a:t>
            </a:r>
          </a:p>
          <a:p>
            <a:r>
              <a:rPr lang="en-US" sz="3200" b="1" dirty="0" smtClean="0">
                <a:latin typeface="Courier New"/>
              </a:rPr>
              <a:t>     observers </a:t>
            </a:r>
            <a:r>
              <a:rPr lang="en-US" sz="3200" b="1" dirty="0" err="1" smtClean="0">
                <a:latin typeface="Courier New"/>
              </a:rPr>
              <a:t>foreach</a:t>
            </a:r>
            <a:r>
              <a:rPr lang="en-US" sz="3200" b="1" dirty="0" smtClean="0">
                <a:latin typeface="Courier New"/>
              </a:rPr>
              <a:t> (_.notify(event))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Observer {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notify(event: String)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  <a:endParaRPr lang="en-US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ObservableSpec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Mockito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observer = mock[Observer]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observable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Observable { add(observer) }</a:t>
            </a:r>
          </a:p>
          <a:p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"An observable notifies its observers if changed"</a:t>
            </a:r>
            <a:r>
              <a:rPr lang="en-US" sz="2800" b="1" dirty="0" smtClean="0">
                <a:latin typeface="Courier New"/>
              </a:rPr>
              <a:t> &gt;&gt; {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there was one(observer).notify(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b="1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"Each change event is notified" </a:t>
            </a:r>
            <a:r>
              <a:rPr lang="en-US" sz="2800" b="1" dirty="0" smtClean="0">
                <a:latin typeface="Courier New"/>
              </a:rPr>
              <a:t>&gt;&gt; {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</a:t>
            </a:r>
            <a:r>
              <a:rPr lang="en-US" sz="2800" b="1" dirty="0" err="1" smtClean="0">
                <a:latin typeface="Courier New"/>
              </a:rPr>
              <a:t>observable.changed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b="1" dirty="0" smtClean="0">
                <a:latin typeface="Courier New"/>
              </a:rPr>
              <a:t>    there was two(observer).notify(</a:t>
            </a:r>
            <a:r>
              <a:rPr lang="en-US" sz="2800" b="1" dirty="0" err="1" smtClean="0">
                <a:latin typeface="Courier New"/>
              </a:rPr>
              <a:t>startWith</a:t>
            </a:r>
            <a:r>
              <a:rPr lang="en-US" sz="2800" b="1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800" b="1" dirty="0" smtClean="0">
                <a:latin typeface="Courier New"/>
              </a:rPr>
              <a:t>))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b="1" dirty="0" smtClean="0">
                <a:latin typeface="Courier New"/>
              </a:rPr>
              <a:t>}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2943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"An observable notifies its observers if " </a:t>
            </a:r>
            <a:r>
              <a:rPr lang="en-US" sz="3600" b="1" dirty="0" smtClean="0">
                <a:latin typeface="Courier New"/>
              </a:rPr>
              <a:t>+</a:t>
            </a:r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"changed"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</a:t>
            </a:r>
            <a:r>
              <a:rPr lang="en-US" sz="3600" b="1" dirty="0" err="1" smtClean="0">
                <a:latin typeface="Courier New"/>
              </a:rPr>
              <a:t>observable.changed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  there was one(observer).notify(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3600" b="1" dirty="0" smtClean="0">
                <a:latin typeface="Courier New"/>
              </a:rPr>
              <a:t>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  <a:p>
            <a:endParaRPr lang="en-US" sz="28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40000" y="5029200"/>
            <a:ext cx="812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How does it work?</a:t>
            </a:r>
            <a:endParaRPr lang="en-US" sz="8000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82600" y="2514600"/>
            <a:ext cx="11963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8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ok"</a:t>
            </a:r>
            <a:r>
              <a:rPr lang="en-US" sz="4800" b="1" dirty="0" smtClean="0">
                <a:latin typeface="Courier New"/>
              </a:rPr>
              <a:t> in {</a:t>
            </a:r>
          </a:p>
          <a:p>
            <a:r>
              <a:rPr lang="en-US" sz="4800" b="1" dirty="0" smtClean="0">
                <a:latin typeface="Courier New"/>
              </a:rPr>
              <a:t>  1 + 1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800" b="1" dirty="0" err="1" smtClean="0">
                <a:latin typeface="Courier New"/>
              </a:rPr>
              <a:t>.in</a:t>
            </a:r>
            <a:r>
              <a:rPr lang="en-US" sz="4800" b="1" dirty="0" smtClean="0">
                <a:latin typeface="Courier New"/>
              </a:rPr>
              <a:t>(1 + 1)</a:t>
            </a:r>
          </a:p>
          <a:p>
            <a:endParaRPr lang="en-US" sz="4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064000" y="7848600"/>
            <a:ext cx="8610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54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5400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6000" i="1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6000" i="1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743200"/>
            <a:ext cx="120396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609600"/>
            <a:ext cx="1676400" cy="167640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608209" y="873204"/>
            <a:ext cx="8685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The  best tool in the box</a:t>
            </a:r>
            <a:endParaRPr lang="en-US" sz="6600" i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9487" y="838200"/>
            <a:ext cx="30925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Naming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30200" y="2895600"/>
            <a:ext cx="123444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5400" dirty="0" smtClean="0">
              <a:latin typeface="Courier New"/>
            </a:endParaRPr>
          </a:p>
          <a:p>
            <a:r>
              <a:rPr lang="en-US" sz="5400" b="1" dirty="0" err="1" smtClean="0">
                <a:latin typeface="Courier New"/>
              </a:rPr>
              <a:t>forExample</a:t>
            </a:r>
            <a:r>
              <a:rPr lang="en-US" sz="5400" b="1" dirty="0" smtClean="0">
                <a:latin typeface="Courier New"/>
              </a:rPr>
              <a:t>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"this works"</a:t>
            </a:r>
            <a:r>
              <a:rPr lang="en-US" sz="5400" b="1" dirty="0" smtClean="0">
                <a:latin typeface="Courier New"/>
              </a:rPr>
              <a:t>) in {</a:t>
            </a:r>
          </a:p>
          <a:p>
            <a:r>
              <a:rPr lang="en-US" sz="5400" b="1" dirty="0" smtClean="0">
                <a:latin typeface="Courier New"/>
              </a:rPr>
              <a:t>  1 + 1</a:t>
            </a:r>
          </a:p>
          <a:p>
            <a:r>
              <a:rPr lang="en-US" sz="5400" b="1" dirty="0" smtClean="0">
                <a:latin typeface="Courier New"/>
              </a:rPr>
              <a:t>}</a:t>
            </a:r>
          </a:p>
          <a:p>
            <a:endParaRPr lang="en-US" sz="5400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56973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209800"/>
            <a:ext cx="120396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4400" b="1" dirty="0" smtClean="0">
                <a:latin typeface="Courier New"/>
              </a:rPr>
              <a:t> in { 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true</a:t>
            </a:r>
            <a:r>
              <a:rPr lang="en-US" sz="4400" b="1" dirty="0" smtClean="0">
                <a:latin typeface="Courier New"/>
              </a:rPr>
              <a:t> must </a:t>
            </a:r>
            <a:r>
              <a:rPr lang="en-US" sz="4400" b="1" dirty="0" err="1" smtClean="0">
                <a:latin typeface="Courier New"/>
              </a:rPr>
              <a:t>beTrue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3.seconds</a:t>
            </a:r>
          </a:p>
          <a:p>
            <a:r>
              <a:rPr lang="en-US" sz="4400" b="1" dirty="0" smtClean="0">
                <a:latin typeface="Courier New"/>
              </a:rPr>
              <a:t>3 seconds</a:t>
            </a:r>
          </a:p>
          <a:p>
            <a:r>
              <a:rPr lang="en-US" sz="4400" b="1" dirty="0" smtClean="0">
                <a:latin typeface="Courier New"/>
              </a:rPr>
              <a:t>3 times { 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 =&gt; </a:t>
            </a:r>
            <a:r>
              <a:rPr lang="en-US" sz="4400" b="1" dirty="0" err="1" smtClean="0">
                <a:latin typeface="Courier New"/>
              </a:rPr>
              <a:t>println</a:t>
            </a:r>
            <a:r>
              <a:rPr lang="en-US" sz="4400" b="1" dirty="0" smtClean="0">
                <a:latin typeface="Courier New"/>
              </a:rPr>
              <a:t>(</a:t>
            </a:r>
            <a:r>
              <a:rPr lang="en-US" sz="4400" b="1" dirty="0" err="1" smtClean="0">
                <a:latin typeface="Courier New"/>
              </a:rPr>
              <a:t>i</a:t>
            </a:r>
            <a:r>
              <a:rPr lang="en-US" sz="4400" b="1" dirty="0" smtClean="0">
                <a:latin typeface="Courier New"/>
              </a:rPr>
              <a:t>) }</a:t>
            </a: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482600" y="6096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7620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Sunday, July 18,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74951" y="1143000"/>
            <a:ext cx="36856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371599"/>
            <a:ext cx="990600" cy="990601"/>
          </a:xfrm>
          <a:prstGeom prst="rect">
            <a:avLst/>
          </a:prstGeom>
          <a:noFill/>
        </p:spPr>
      </p:pic>
      <p:pic>
        <p:nvPicPr>
          <p:cNvPr id="89090" name="Picture 2" descr="http://biobreak.files.wordpress.com/2009/08/insane-insanity-plea-straight-jacket-crazy-nu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7200" y="2743200"/>
            <a:ext cx="6756398" cy="5067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76600"/>
            <a:ext cx="12344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400" b="1" dirty="0" smtClean="0">
                <a:latin typeface="Courier New"/>
              </a:rPr>
              <a:t> Example(description: String) {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in(e: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400" b="1" dirty="0" smtClean="0">
                <a:latin typeface="Courier New"/>
              </a:rPr>
              <a:t>) = expectations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400" b="1" dirty="0" smtClean="0">
                <a:latin typeface="Courier New"/>
              </a:rPr>
              <a:t> tag(t: String) = this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9144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124200"/>
            <a:ext cx="12344400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 "this is a"</a:t>
            </a:r>
            <a:r>
              <a:rPr lang="en-US" sz="5400" b="1" dirty="0" smtClean="0">
                <a:latin typeface="Courier New"/>
              </a:rPr>
              <a:t> tag (</a:t>
            </a:r>
            <a:r>
              <a:rPr lang="en-US" sz="5400" b="1" dirty="0" smtClean="0">
                <a:solidFill>
                  <a:srgbClr val="2A00FF"/>
                </a:solidFill>
                <a:latin typeface="Courier New"/>
              </a:rPr>
              <a:t>"really?"</a:t>
            </a:r>
            <a:r>
              <a:rPr lang="en-US" sz="5400" b="1" dirty="0" smtClean="0">
                <a:latin typeface="Courier New"/>
              </a:rPr>
              <a:t>)</a:t>
            </a:r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  <a:p>
            <a:endParaRPr lang="en-US" sz="44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2098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    Example(description, e)</a:t>
            </a:r>
          </a:p>
          <a:p>
            <a:r>
              <a:rPr lang="en-US" sz="3600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String, 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tag(t: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3600" b="1" dirty="0" smtClean="0">
                <a:latin typeface="Courier New"/>
              </a:rPr>
              <a:t>   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35400" y="762000"/>
            <a:ext cx="3050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Restrict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10" name="Picture 2" descr="http://sarahcr.files.wordpress.com/2009/10/rubik-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2514600"/>
            <a:ext cx="5715000" cy="5715000"/>
          </a:xfrm>
          <a:prstGeom prst="rect">
            <a:avLst/>
          </a:prstGeom>
          <a:noFill/>
        </p:spPr>
      </p:pic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5800" y="1295399"/>
            <a:ext cx="990600" cy="99060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465351" y="1143000"/>
            <a:ext cx="4288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88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18110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800" b="1" dirty="0" smtClean="0">
                <a:latin typeface="Courier New"/>
              </a:rPr>
              <a:t> Matcher[-T]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apply(y: =&gt;T): 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, String, String)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not: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when(condition: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unless(condition: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800" b="1" dirty="0" smtClean="0">
                <a:latin typeface="Courier New"/>
              </a:rPr>
              <a:t>):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orSkip</a:t>
            </a:r>
            <a:r>
              <a:rPr lang="en-US" sz="2800" b="1" dirty="0" smtClean="0">
                <a:latin typeface="Courier New"/>
              </a:rPr>
              <a:t>: Matcher[T]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or[S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xor</a:t>
            </a:r>
            <a:r>
              <a:rPr lang="en-US" sz="2800" b="1" dirty="0" smtClean="0">
                <a:latin typeface="Courier New"/>
              </a:rPr>
              <a:t>[S &lt;: T](m: Matcher[S]): Matcher[S]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and[S &lt;: T](m: Matcher[S]): Matcher[S]</a:t>
            </a:r>
          </a:p>
          <a:p>
            <a:r>
              <a:rPr lang="pl-PL" sz="2800" dirty="0" smtClean="0">
                <a:latin typeface="Courier New"/>
              </a:rPr>
              <a:t>  </a:t>
            </a:r>
            <a:r>
              <a:rPr lang="pl-PL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l-PL" sz="2800" b="1" dirty="0" smtClean="0">
                <a:latin typeface="Courier New"/>
              </a:rPr>
              <a:t> ^^[S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pl-PL" sz="2800" b="1" dirty="0" smtClean="0">
                <a:latin typeface="Courier New"/>
              </a:rPr>
              <a:t>&lt;: T, U](f: S =&gt; U): Matcher[U]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toIterable</a:t>
            </a:r>
            <a:r>
              <a:rPr lang="en-US" sz="2800" b="1" dirty="0" smtClean="0">
                <a:latin typeface="Courier New"/>
              </a:rPr>
              <a:t>: Matcher[</a:t>
            </a:r>
            <a:r>
              <a:rPr lang="en-US" sz="2800" b="1" dirty="0" err="1" smtClean="0">
                <a:latin typeface="Courier New"/>
              </a:rPr>
              <a:t>Iterable</a:t>
            </a:r>
            <a:r>
              <a:rPr lang="en-US" sz="2800" b="1" dirty="0" smtClean="0">
                <a:latin typeface="Courier New"/>
              </a:rPr>
              <a:t>[T]]</a:t>
            </a:r>
          </a:p>
          <a:p>
            <a:r>
              <a:rPr lang="en-US" sz="2800" b="1" dirty="0" smtClean="0">
                <a:latin typeface="Courier New"/>
              </a:rPr>
              <a:t>}</a:t>
            </a:r>
            <a:r>
              <a:rPr lang="en-US" sz="2800" dirty="0" smtClean="0">
                <a:latin typeface="Courier New"/>
              </a:rPr>
              <a:t> 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9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4000" y="1143000"/>
            <a:ext cx="3544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Combine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14400"/>
            <a:ext cx="55707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16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743200"/>
            <a:ext cx="123444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beFalse</a:t>
            </a:r>
            <a:r>
              <a:rPr lang="en-US" sz="3600" b="1" dirty="0" smtClean="0">
                <a:latin typeface="Courier New"/>
              </a:rPr>
              <a:t> = </a:t>
            </a:r>
            <a:r>
              <a:rPr lang="en-US" sz="3600" b="1" dirty="0" err="1" smtClean="0">
                <a:latin typeface="Courier New"/>
              </a:rPr>
              <a:t>beTrue.not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 </a:t>
            </a:r>
            <a:r>
              <a:rPr lang="en-US" sz="3600" b="1" dirty="0" smtClean="0">
                <a:latin typeface="Courier New"/>
              </a:rPr>
              <a:t>must </a:t>
            </a:r>
            <a:r>
              <a:rPr lang="en-US" sz="3600" b="1" dirty="0" err="1" smtClean="0">
                <a:latin typeface="Courier New"/>
              </a:rPr>
              <a:t>beTrue</a:t>
            </a:r>
            <a:r>
              <a:rPr lang="en-US" sz="3600" b="1" dirty="0" smtClean="0">
                <a:latin typeface="Courier New"/>
              </a:rPr>
              <a:t> or </a:t>
            </a:r>
            <a:r>
              <a:rPr lang="en-US" sz="3600" b="1" dirty="0" err="1" smtClean="0">
                <a:latin typeface="Courier New"/>
              </a:rPr>
              <a:t>beFalse</a:t>
            </a:r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condition</a:t>
            </a:r>
            <a:r>
              <a:rPr lang="en-US" sz="3600" b="1" dirty="0" smtClean="0">
                <a:latin typeface="Courier New"/>
              </a:rPr>
              <a:t> must </a:t>
            </a:r>
            <a:r>
              <a:rPr lang="en-US" sz="3600" b="1" dirty="0" err="1" smtClean="0">
                <a:latin typeface="Courier New"/>
              </a:rPr>
              <a:t>beTrue.unless</a:t>
            </a:r>
            <a:r>
              <a:rPr lang="en-US" sz="3600" b="1" dirty="0" smtClean="0">
                <a:latin typeface="Courier New"/>
              </a:rPr>
              <a:t>(condition2)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latin typeface="Courier New"/>
              </a:rPr>
              <a:t>def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</a:t>
            </a:r>
            <a:r>
              <a:rPr lang="en-US" sz="3600" b="1" dirty="0" err="1" smtClean="0">
                <a:latin typeface="Courier New"/>
              </a:rPr>
              <a:t>i</a:t>
            </a:r>
            <a:r>
              <a:rPr lang="en-US" sz="3600" b="1" dirty="0" smtClean="0">
                <a:latin typeface="Courier New"/>
              </a:rPr>
              <a:t>: </a:t>
            </a:r>
            <a:r>
              <a:rPr lang="en-US" sz="3600" b="1" dirty="0" err="1" smtClean="0">
                <a:latin typeface="Courier New"/>
              </a:rPr>
              <a:t>Int</a:t>
            </a:r>
            <a:r>
              <a:rPr lang="en-US" sz="3600" b="1" dirty="0" smtClean="0">
                <a:latin typeface="Courier New"/>
              </a:rPr>
              <a:t>) = </a:t>
            </a:r>
            <a:r>
              <a:rPr lang="en-US" sz="3200" b="1" dirty="0" smtClean="0">
                <a:latin typeface="Courier New"/>
              </a:rPr>
              <a:t>size(</a:t>
            </a:r>
            <a:r>
              <a:rPr lang="en-US" sz="3200" b="1" dirty="0" err="1" smtClean="0">
                <a:latin typeface="Courier New"/>
              </a:rPr>
              <a:t>i</a:t>
            </a:r>
            <a:r>
              <a:rPr lang="en-US" sz="3200" b="1" dirty="0" smtClean="0">
                <a:latin typeface="Courier New"/>
              </a:rPr>
              <a:t>) ^^ (_.trim)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string </a:t>
            </a:r>
            <a:r>
              <a:rPr lang="en-US" sz="3600" b="1" dirty="0" smtClean="0">
                <a:latin typeface="Courier New"/>
              </a:rPr>
              <a:t>must have </a:t>
            </a:r>
            <a:r>
              <a:rPr lang="en-US" sz="3600" b="1" dirty="0" err="1" smtClean="0">
                <a:latin typeface="Courier New"/>
              </a:rPr>
              <a:t>trimmedSize</a:t>
            </a:r>
            <a:r>
              <a:rPr lang="en-US" sz="3600" b="1" dirty="0" smtClean="0">
                <a:latin typeface="Courier New"/>
              </a:rPr>
              <a:t>(3)</a:t>
            </a: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635000" y="685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931951" y="11430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Add, add, add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2400" y="1295399"/>
            <a:ext cx="990600" cy="990601"/>
          </a:xfrm>
          <a:prstGeom prst="rect">
            <a:avLst/>
          </a:prstGeom>
          <a:noFill/>
        </p:spPr>
      </p:pic>
      <p:pic>
        <p:nvPicPr>
          <p:cNvPr id="136194" name="Picture 2" descr="http://www.2dayblog.com/images/2007/june/worldtallest_legotow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9200" y="2523392"/>
            <a:ext cx="5029200" cy="54966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90600"/>
            <a:ext cx="7657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Repeated parameters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168400" y="3752433"/>
            <a:ext cx="1082040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Courier New"/>
              </a:rPr>
              <a:t>include(spec1)</a:t>
            </a:r>
          </a:p>
          <a:p>
            <a:r>
              <a:rPr lang="en-US" sz="4400" b="1" dirty="0" smtClean="0">
                <a:latin typeface="Courier New"/>
              </a:rPr>
              <a:t>include(spec1, spec2)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1 must </a:t>
            </a:r>
            <a:r>
              <a:rPr lang="en-US" sz="4400" b="1" dirty="0" err="1" smtClean="0">
                <a:latin typeface="Courier New"/>
              </a:rPr>
              <a:t>beOneOf</a:t>
            </a:r>
            <a:r>
              <a:rPr lang="en-US" sz="4400" b="1" dirty="0" smtClean="0">
                <a:latin typeface="Courier New"/>
              </a:rPr>
              <a:t>(1, 2, 3)</a:t>
            </a:r>
          </a:p>
        </p:txBody>
      </p:sp>
      <p:pic>
        <p:nvPicPr>
          <p:cNvPr id="9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43934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2700" y="99060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120134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2039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result + 1  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result = ? </a:t>
            </a:r>
          </a:p>
          <a:p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result</a:t>
            </a:r>
            <a:r>
              <a:rPr lang="en-US" sz="4800" b="1" dirty="0" err="1" smtClean="0">
                <a:solidFill>
                  <a:srgbClr val="2A00FF"/>
                </a:solidFill>
                <a:latin typeface="Courier New"/>
              </a:rPr>
              <a:t>.pp</a:t>
            </a:r>
            <a:r>
              <a:rPr lang="en-US" sz="4800" b="1" dirty="0" smtClean="0">
                <a:latin typeface="Courier New"/>
              </a:rPr>
              <a:t> + 1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11200" y="7620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914400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Use and pass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667000"/>
            <a:ext cx="120396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800" b="1" dirty="0" err="1" smtClean="0">
                <a:latin typeface="Courier New"/>
              </a:rPr>
              <a:t>Customers.findBy</a:t>
            </a:r>
            <a:r>
              <a:rPr lang="en-US" sz="4800" b="1" dirty="0" smtClean="0">
                <a:latin typeface="Courier New"/>
              </a:rPr>
              <a:t>(_.age &gt;= 18) </a:t>
            </a:r>
          </a:p>
          <a:p>
            <a:r>
              <a:rPr lang="en-US" sz="4800" b="1" dirty="0" smtClean="0">
                <a:latin typeface="Courier New"/>
              </a:rPr>
              <a:t>  aka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"adult customers"</a:t>
            </a:r>
            <a:r>
              <a:rPr lang="en-US" sz="4800" b="1" dirty="0" smtClean="0">
                <a:latin typeface="Courier New"/>
              </a:rPr>
              <a:t> </a:t>
            </a:r>
          </a:p>
          <a:p>
            <a:r>
              <a:rPr lang="en-US" sz="4800" b="1" dirty="0" smtClean="0">
                <a:latin typeface="Courier New"/>
              </a:rPr>
              <a:t>  must </a:t>
            </a:r>
            <a:r>
              <a:rPr lang="en-US" sz="4800" b="1" dirty="0" err="1" smtClean="0">
                <a:latin typeface="Courier New"/>
              </a:rPr>
              <a:t>haveSize</a:t>
            </a:r>
            <a:r>
              <a:rPr lang="en-US" sz="4800" b="1" dirty="0" smtClean="0">
                <a:latin typeface="Courier New"/>
              </a:rPr>
              <a:t>(3)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&gt; adult customers 'Bob, Lee'   </a:t>
            </a: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  doesn't have size 3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11200" y="7620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67000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// I want to 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tag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  <a:cs typeface="Courier New"/>
              </a:rPr>
              <a:t>"</a:t>
            </a:r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the </a:t>
            </a:r>
          </a:p>
          <a:p>
            <a:r>
              <a:rPr lang="en-US" sz="4800" b="1" dirty="0" smtClean="0">
                <a:solidFill>
                  <a:srgbClr val="3F7F5F"/>
                </a:solidFill>
                <a:latin typeface="Courier New"/>
              </a:rPr>
              <a:t>  // slow spec as slow</a:t>
            </a:r>
            <a:endParaRPr lang="en-US" sz="4800" b="1" dirty="0" smtClean="0">
              <a:latin typeface="Courier New"/>
            </a:endParaRPr>
          </a:p>
          <a:p>
            <a:r>
              <a:rPr lang="en-US" sz="4800" b="1" dirty="0" smtClean="0">
                <a:latin typeface="Courier New"/>
              </a:rPr>
              <a:t>  include(</a:t>
            </a:r>
            <a:r>
              <a:rPr lang="en-US" sz="4800" b="1" dirty="0" err="1" smtClean="0">
                <a:latin typeface="Courier New"/>
              </a:rPr>
              <a:t>slowSpec</a:t>
            </a:r>
            <a:r>
              <a:rPr lang="en-US" sz="4800" b="1" dirty="0" smtClean="0">
                <a:latin typeface="Courier New"/>
              </a:rPr>
              <a:t>, </a:t>
            </a:r>
            <a:r>
              <a:rPr lang="en-US" sz="4800" b="1" dirty="0" err="1" smtClean="0">
                <a:latin typeface="Courier New"/>
              </a:rPr>
              <a:t>fastSpec</a:t>
            </a:r>
            <a:r>
              <a:rPr lang="en-US" sz="4800" b="1" dirty="0" smtClean="0">
                <a:latin typeface="Courier New"/>
              </a:rPr>
              <a:t>)  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5400" y="857071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1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err="1" smtClean="0">
                <a:latin typeface="Courier New"/>
              </a:rPr>
              <a:t>BigSpec</a:t>
            </a:r>
            <a:r>
              <a:rPr lang="en-US" sz="4800" b="1" dirty="0" smtClean="0">
                <a:latin typeface="Courier New"/>
              </a:rPr>
              <a:t> </a:t>
            </a:r>
            <a:r>
              <a:rPr lang="en-US" sz="4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800" b="1" dirty="0" smtClean="0">
                <a:latin typeface="Courier New"/>
              </a:rPr>
              <a:t> Spec {</a:t>
            </a:r>
          </a:p>
          <a:p>
            <a:r>
              <a:rPr lang="en-US" sz="4800" b="1" dirty="0" smtClean="0">
                <a:latin typeface="Courier New"/>
              </a:rPr>
              <a:t>  include(slow tag </a:t>
            </a:r>
            <a:r>
              <a:rPr lang="en-US" sz="4800" b="1" dirty="0" smtClean="0">
                <a:solidFill>
                  <a:srgbClr val="2A00FF"/>
                </a:solidFill>
                <a:latin typeface="Courier New"/>
              </a:rPr>
              <a:t>"slow"</a:t>
            </a:r>
            <a:r>
              <a:rPr lang="en-US" sz="4800" b="1" dirty="0" smtClean="0">
                <a:latin typeface="Courier New"/>
              </a:rPr>
              <a:t>, fast)  </a:t>
            </a:r>
          </a:p>
          <a:p>
            <a:r>
              <a:rPr lang="en-US" sz="48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6400" y="2755642"/>
            <a:ext cx="123444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Spec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include(other: Spec*) = …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4000" b="1" dirty="0" smtClean="0">
                <a:latin typeface="Courier New"/>
              </a:rPr>
              <a:t> Tagged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tag(t: String):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?</a:t>
            </a:r>
            <a:r>
              <a:rPr lang="en-US" sz="4000" b="1" dirty="0" smtClean="0">
                <a:latin typeface="Courier New"/>
              </a:rPr>
              <a:t> 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858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pic>
        <p:nvPicPr>
          <p:cNvPr id="12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676400" cy="167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987800" y="1066800"/>
            <a:ext cx="34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this.type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200" y="3330238"/>
            <a:ext cx="12344400" cy="390876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store the tag and return this</a:t>
            </a: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400" b="1" dirty="0" smtClean="0">
                <a:latin typeface="Courier New"/>
              </a:rPr>
              <a:t> tag(t: String): 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err="1" smtClean="0">
                <a:latin typeface="Courier New"/>
              </a:rPr>
              <a:t>.</a:t>
            </a:r>
            <a:r>
              <a:rPr lang="en-US" sz="4400" b="1" dirty="0" err="1" smtClean="0">
                <a:solidFill>
                  <a:srgbClr val="7F0055"/>
                </a:solidFill>
                <a:latin typeface="Courier New"/>
              </a:rPr>
              <a:t>type</a:t>
            </a:r>
            <a:r>
              <a:rPr lang="en-US" sz="4400" b="1" dirty="0" smtClean="0">
                <a:latin typeface="Courier New"/>
              </a:rPr>
              <a:t> = </a:t>
            </a:r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4400" b="1" dirty="0" smtClean="0">
                <a:latin typeface="Courier New"/>
              </a:rPr>
              <a:t> 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17064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400" b="1" dirty="0" smtClean="0">
                <a:latin typeface="Courier New"/>
              </a:rPr>
              <a:t> prop = </a:t>
            </a:r>
            <a:r>
              <a:rPr lang="en-US" sz="4400" b="1" dirty="0" err="1" smtClean="0">
                <a:latin typeface="Courier New"/>
              </a:rPr>
              <a:t>forAll</a:t>
            </a:r>
            <a:r>
              <a:rPr lang="en-US" sz="4400" b="1" dirty="0" smtClean="0">
                <a:latin typeface="Courier New"/>
              </a:rPr>
              <a:t> { (s: String) =&gt; </a:t>
            </a:r>
          </a:p>
          <a:p>
            <a:r>
              <a:rPr lang="en-US" sz="4400" b="1" dirty="0" smtClean="0">
                <a:latin typeface="Courier New"/>
              </a:rPr>
              <a:t>  reverse(reverse(s)) == s </a:t>
            </a:r>
          </a:p>
          <a:p>
            <a:r>
              <a:rPr lang="en-US" sz="4400" b="1" dirty="0" smtClean="0">
                <a:latin typeface="Courier New"/>
              </a:rPr>
              <a:t>} </a:t>
            </a:r>
          </a:p>
          <a:p>
            <a:endParaRPr lang="en-US" sz="4400" b="1" dirty="0" smtClean="0">
              <a:latin typeface="Courier New"/>
            </a:endParaRPr>
          </a:p>
          <a:p>
            <a:r>
              <a:rPr lang="en-US" sz="4200" b="1" dirty="0" smtClean="0">
                <a:solidFill>
                  <a:srgbClr val="2A00FF"/>
                </a:solidFill>
                <a:latin typeface="Courier New"/>
              </a:rPr>
              <a:t>"With the default configuration"</a:t>
            </a:r>
            <a:r>
              <a:rPr lang="en-US" sz="4200" b="1" dirty="0" smtClean="0">
                <a:latin typeface="Courier New"/>
              </a:rPr>
              <a:t> in {</a:t>
            </a:r>
          </a:p>
          <a:p>
            <a:r>
              <a:rPr lang="en-US" sz="4200" b="1" dirty="0" smtClean="0">
                <a:latin typeface="Courier New"/>
              </a:rPr>
              <a:t>  prop must pass</a:t>
            </a:r>
          </a:p>
          <a:p>
            <a:r>
              <a:rPr lang="en-US" sz="4200" b="1" dirty="0" smtClean="0">
                <a:latin typeface="Courier New"/>
              </a:rPr>
              <a:t>}</a:t>
            </a:r>
            <a:endParaRPr lang="en-US" sz="42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07831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a 3 tests ok"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pass(set(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"With 3 tests ok – in the console"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prop must pass(display(</a:t>
            </a:r>
            <a:r>
              <a:rPr lang="en-US" sz="3600" b="1" dirty="0" err="1" smtClean="0">
                <a:latin typeface="Courier New"/>
              </a:rPr>
              <a:t>minTestsOk</a:t>
            </a:r>
            <a:r>
              <a:rPr lang="en-US" sz="3600" b="1" dirty="0" smtClean="0">
                <a:latin typeface="Courier New"/>
              </a:rPr>
              <a:t> -&gt; 3))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4000" y="990600"/>
            <a:ext cx="488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Configuration</a:t>
            </a:r>
          </a:p>
        </p:txBody>
      </p:sp>
      <p:pic>
        <p:nvPicPr>
          <p:cNvPr id="9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87400" y="838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691110"/>
            <a:ext cx="12344400" cy="53860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pass(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p: 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) =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Matcher[Prop]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apply(prop: =&gt;Prop) = check(prop)(p)</a:t>
            </a:r>
          </a:p>
          <a:p>
            <a:r>
              <a:rPr lang="en-US" sz="4000" dirty="0" smtClean="0">
                <a:latin typeface="Courier New"/>
              </a:rPr>
              <a:t> </a:t>
            </a:r>
            <a:r>
              <a:rPr lang="en-US" sz="4000" b="1" dirty="0" smtClean="0">
                <a:latin typeface="Courier New"/>
              </a:rPr>
              <a:t> }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defaultParams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Params</a:t>
            </a:r>
            <a:endParaRPr lang="en-US" sz="40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838200"/>
            <a:ext cx="7075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Implicit  parameters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693951" y="1066800"/>
            <a:ext cx="3156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</a:t>
            </a:r>
            <a:r>
              <a:rPr lang="en-US" sz="8000" kern="0" dirty="0" smtClean="0">
                <a:solidFill>
                  <a:srgbClr val="00CC66"/>
                </a:solidFill>
                <a:latin typeface="Comic Sans MS" pitchFamily="66" charset="0"/>
                <a:cs typeface="+mj-cs"/>
                <a:sym typeface="Arial" charset="0"/>
              </a:rPr>
              <a:t> </a:t>
            </a:r>
            <a:r>
              <a:rPr lang="en-US" sz="80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lazy</a:t>
            </a:r>
            <a:endParaRPr lang="en-US" sz="80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0" y="1219199"/>
            <a:ext cx="990600" cy="990601"/>
          </a:xfrm>
          <a:prstGeom prst="rect">
            <a:avLst/>
          </a:prstGeom>
          <a:noFill/>
        </p:spPr>
      </p:pic>
      <p:pic>
        <p:nvPicPr>
          <p:cNvPr id="140290" name="Picture 2" descr="http://www.laughinglarry.com/images/box/lazy_ca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9600" y="2514600"/>
            <a:ext cx="5904501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446" y="1219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11200" y="2971800"/>
            <a:ext cx="11582400" cy="458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"This should not explode"</a:t>
            </a:r>
            <a:r>
              <a:rPr lang="en-US" sz="4400" b="1" dirty="0" smtClean="0">
                <a:latin typeface="Courier New"/>
              </a:rPr>
              <a:t> in {</a:t>
            </a:r>
          </a:p>
          <a:p>
            <a:r>
              <a:rPr lang="en-US" sz="4400" b="1" dirty="0" smtClean="0">
                <a:latin typeface="Courier New"/>
              </a:rPr>
              <a:t>  error(</a:t>
            </a:r>
            <a:r>
              <a:rPr lang="en-US" sz="4400" b="1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4400" b="1" dirty="0" smtClean="0">
                <a:latin typeface="Courier New"/>
              </a:rPr>
              <a:t>)</a:t>
            </a:r>
          </a:p>
          <a:p>
            <a:r>
              <a:rPr lang="en-US" sz="44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err="1" smtClean="0">
                <a:latin typeface="Courier New"/>
              </a:rPr>
              <a:t>ExampleDesc</a:t>
            </a:r>
            <a:r>
              <a:rPr lang="en-US" sz="4000" b="1" dirty="0" smtClean="0">
                <a:latin typeface="Courier New"/>
              </a:rPr>
              <a:t>(d: String) {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4000" b="1" dirty="0" smtClean="0">
                <a:latin typeface="Courier New"/>
              </a:rPr>
              <a:t> in(e: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 = 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  new </a:t>
            </a:r>
            <a:r>
              <a:rPr lang="en-US" sz="4000" b="1" dirty="0" smtClean="0">
                <a:latin typeface="Courier New"/>
              </a:rPr>
              <a:t>Example(description, e)</a:t>
            </a:r>
          </a:p>
          <a:p>
            <a:r>
              <a:rPr lang="en-US" sz="4000" b="1" dirty="0" smtClean="0">
                <a:latin typeface="Courier New"/>
              </a:rPr>
              <a:t>}</a:t>
            </a:r>
          </a:p>
          <a:p>
            <a:endParaRPr lang="en-US" sz="4000" b="1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Example(d: String, e: =&gt;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endParaRPr lang="en-US" sz="32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Be lazy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438400"/>
            <a:ext cx="123444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5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5400" b="1" dirty="0" smtClean="0">
                <a:latin typeface="Courier New"/>
              </a:rPr>
              <a:t> in(e: =&gt;</a:t>
            </a:r>
            <a:r>
              <a:rPr lang="en-US" sz="54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5400" b="1" dirty="0" smtClean="0">
                <a:latin typeface="Courier New"/>
              </a:rPr>
              <a:t>) = …</a:t>
            </a: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4000" b="1" dirty="0" smtClean="0">
              <a:latin typeface="Courier New"/>
            </a:endParaRP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600" y="6858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819400"/>
            <a:ext cx="12420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=&gt;T)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b="1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s-ES" sz="4000" b="1" dirty="0" smtClean="0">
                <a:latin typeface="Courier New"/>
              </a:rPr>
              <a:t>   </a:t>
            </a:r>
            <a:r>
              <a:rPr lang="es-E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4000" b="1" dirty="0" smtClean="0">
                <a:latin typeface="Courier New"/>
              </a:rPr>
              <a:t> (a, b) = (x, y)</a:t>
            </a:r>
          </a:p>
          <a:p>
            <a:endParaRPr lang="es-ES" sz="3200" b="1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    (a == b,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b="1" dirty="0" smtClean="0">
                <a:latin typeface="Courier New"/>
              </a:rPr>
              <a:t> + b, </a:t>
            </a:r>
          </a:p>
          <a:p>
            <a:r>
              <a:rPr lang="en-US" sz="3200" b="1" dirty="0" smtClean="0">
                <a:latin typeface="Courier New"/>
              </a:rPr>
              <a:t>             a +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b="1" dirty="0" smtClean="0">
                <a:latin typeface="Courier New"/>
              </a:rPr>
              <a:t> + b)</a:t>
            </a:r>
          </a:p>
          <a:p>
            <a:r>
              <a:rPr lang="en-US" sz="3200" b="1" dirty="0" smtClean="0">
                <a:latin typeface="Courier New"/>
              </a:rPr>
              <a:t>  }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8382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426200" y="19050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6522" y="914400"/>
            <a:ext cx="78774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9906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999125"/>
            <a:ext cx="121920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400" b="1" dirty="0" smtClean="0">
              <a:latin typeface="Courier New"/>
            </a:endParaRPr>
          </a:p>
          <a:p>
            <a:r>
              <a:rPr lang="en-US" sz="44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// not legal!!</a:t>
            </a:r>
            <a:endParaRPr lang="en-US" sz="36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4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4400" b="1" dirty="0" smtClean="0">
                <a:latin typeface="Courier New"/>
              </a:rPr>
              <a:t> method[T](</a:t>
            </a:r>
            <a:r>
              <a:rPr lang="en-US" sz="4400" b="1" dirty="0" err="1" smtClean="0">
                <a:latin typeface="Courier New"/>
              </a:rPr>
              <a:t>params</a:t>
            </a:r>
            <a:r>
              <a:rPr lang="en-US" sz="4400" b="1" dirty="0" smtClean="0">
                <a:latin typeface="Courier New"/>
              </a:rPr>
              <a:t>: =&gt;T*)</a:t>
            </a:r>
          </a:p>
          <a:p>
            <a:r>
              <a:rPr lang="en-US" sz="4400" b="1" dirty="0" smtClean="0">
                <a:latin typeface="Courier New"/>
              </a:rPr>
              <a:t>                                </a:t>
            </a:r>
          </a:p>
          <a:p>
            <a:endParaRPr lang="en-US" sz="4400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method(1., 2., </a:t>
            </a:r>
            <a:r>
              <a:rPr lang="en-US" sz="4400" b="1" dirty="0" err="1" smtClean="0">
                <a:latin typeface="Courier New"/>
              </a:rPr>
              <a:t>math.pow</a:t>
            </a:r>
            <a:r>
              <a:rPr lang="en-US" sz="4400" b="1" dirty="0" smtClean="0">
                <a:latin typeface="Courier New"/>
              </a:rPr>
              <a:t>(100, 100))</a:t>
            </a:r>
          </a:p>
          <a:p>
            <a:endParaRPr lang="en-US" sz="44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9812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lazyfy[T](value: =&gt;T) =    </a:t>
            </a: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4000" b="1" dirty="0" smtClean="0">
                <a:latin typeface="Courier New"/>
              </a:rPr>
              <a:t> LazyParameter(() =&gt; value)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 smtClean="0">
                <a:latin typeface="Courier New"/>
              </a:rPr>
              <a:t> LazyParameter[T](value: () =&gt; T)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4000" b="1" dirty="0" smtClean="0">
                <a:latin typeface="Courier New"/>
              </a:rPr>
              <a:t>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4000" b="1" dirty="0" smtClean="0">
                <a:latin typeface="Courier New"/>
              </a:rPr>
              <a:t> v = value()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get() = v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762000"/>
            <a:ext cx="77187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2743200"/>
            <a:ext cx="124206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4000" dirty="0" smtClean="0"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4000" b="1" dirty="0" smtClean="0">
                <a:latin typeface="Courier New"/>
              </a:rPr>
              <a:t> method[T](</a:t>
            </a:r>
            <a:r>
              <a:rPr lang="en-US" sz="4000" b="1" dirty="0" err="1" smtClean="0">
                <a:latin typeface="Courier New"/>
              </a:rPr>
              <a:t>params</a:t>
            </a:r>
            <a:r>
              <a:rPr lang="en-US" sz="4000" b="1" dirty="0" smtClean="0">
                <a:latin typeface="Courier New"/>
              </a:rPr>
              <a:t>: </a:t>
            </a:r>
            <a:r>
              <a:rPr lang="en-US" sz="4000" b="1" dirty="0" err="1" smtClean="0">
                <a:latin typeface="Courier New"/>
              </a:rPr>
              <a:t>LazyParameter</a:t>
            </a:r>
            <a:r>
              <a:rPr lang="en-US" sz="4000" b="1" dirty="0" smtClean="0">
                <a:latin typeface="Courier New"/>
              </a:rPr>
              <a:t>[T]*)</a:t>
            </a: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  <a:p>
            <a:endParaRPr lang="en-US" sz="40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502400" y="17526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733800" cy="6096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Sunday, July 18,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32453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String) 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&gt;&gt;(e: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Example(d, e)</a:t>
            </a:r>
          </a:p>
          <a:p>
            <a:r>
              <a:rPr lang="en-US" sz="3200" b="1" dirty="0" smtClean="0">
                <a:latin typeface="Courier New"/>
              </a:rPr>
              <a:t>}</a:t>
            </a: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5400" y="9144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538710"/>
            <a:ext cx="12192000" cy="55707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00B050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contexts</a:t>
            </a:r>
            <a:endParaRPr lang="en-US" sz="40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"A full stack" </a:t>
            </a:r>
            <a:r>
              <a:rPr lang="en-US" sz="3600" b="1" dirty="0" smtClean="0">
                <a:latin typeface="Courier New"/>
              </a:rPr>
              <a:t>-&gt;-(</a:t>
            </a:r>
            <a:r>
              <a:rPr lang="en-US" sz="3600" b="1" dirty="0" err="1" smtClean="0">
                <a:latin typeface="Courier New"/>
              </a:rPr>
              <a:t>fullStack</a:t>
            </a:r>
            <a:r>
              <a:rPr lang="en-US" sz="3600" b="1" dirty="0" smtClean="0">
                <a:latin typeface="Courier New"/>
              </a:rPr>
              <a:t>) should </a:t>
            </a:r>
            <a:r>
              <a:rPr lang="en-US" sz="3600" dirty="0" smtClean="0">
                <a:latin typeface="Courier New"/>
              </a:rPr>
              <a:t>{ … }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matchers </a:t>
            </a:r>
          </a:p>
          <a:p>
            <a:r>
              <a:rPr lang="en-US" sz="3600" b="1" dirty="0" smtClean="0">
                <a:latin typeface="Courier New"/>
              </a:rPr>
              <a:t> xml must \\(&lt;node/&gt;)</a:t>
            </a: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repl</a:t>
            </a:r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matcher</a:t>
            </a:r>
          </a:p>
          <a:p>
            <a:r>
              <a:rPr lang="en-US" sz="3600" b="1" dirty="0" smtClean="0">
                <a:latin typeface="Courier New"/>
              </a:rPr>
              <a:t> &gt; </a:t>
            </a:r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"This is the expected result"</a:t>
            </a:r>
          </a:p>
          <a:p>
            <a:endParaRPr lang="en-US" sz="2800" dirty="0" smtClean="0"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1457" y="990600"/>
            <a:ext cx="4068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Operators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6096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41024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sym typeface="Arial" charset="0"/>
              </a:rPr>
              <a:t>DataTables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0396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Fit</a:t>
            </a:r>
            <a:r>
              <a:rPr lang="en-US" sz="3200" b="1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b="1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a | b | c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1 | 2 | 3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  | 2 | 2 | 4 |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</a:t>
            </a:r>
          </a:p>
          <a:p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 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858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987800" y="69342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Arial" charset="0"/>
              </a:rPr>
              <a:t>‘</a:t>
            </a:r>
            <a:r>
              <a:rPr lang="en-US" sz="4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7800" y="8382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286000"/>
            <a:ext cx="1234440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DataTablesSpec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600" b="1" dirty="0" smtClean="0">
                <a:latin typeface="Courier New"/>
              </a:rPr>
              <a:t> Specification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with </a:t>
            </a:r>
            <a:r>
              <a:rPr lang="en-US" sz="3600" b="1" dirty="0" err="1" smtClean="0">
                <a:latin typeface="Courier New"/>
              </a:rPr>
              <a:t>DataTables</a:t>
            </a:r>
            <a:r>
              <a:rPr lang="en-US" sz="3600" b="1" dirty="0" smtClean="0">
                <a:latin typeface="Courier New"/>
              </a:rPr>
              <a:t> {</a:t>
            </a:r>
          </a:p>
          <a:p>
            <a:r>
              <a:rPr lang="en-US" sz="3600" dirty="0" smtClean="0">
                <a:solidFill>
                  <a:srgbClr val="2A00FF"/>
                </a:solidFill>
                <a:latin typeface="Courier New"/>
              </a:rPr>
              <a:t>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"lots of examples"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600" b="1" dirty="0" smtClean="0">
                <a:latin typeface="Courier New"/>
              </a:rPr>
              <a:t> |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600" b="1" dirty="0" smtClean="0">
                <a:latin typeface="Courier New"/>
              </a:rPr>
              <a:t> |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600" b="1" dirty="0" smtClean="0">
                <a:latin typeface="Courier New"/>
              </a:rPr>
              <a:t> |</a:t>
            </a:r>
          </a:p>
          <a:p>
            <a:r>
              <a:rPr lang="en-US" sz="3600" b="1" dirty="0" smtClean="0">
                <a:latin typeface="Courier New"/>
              </a:rPr>
              <a:t>     1  !  2  !    3    |</a:t>
            </a:r>
          </a:p>
          <a:p>
            <a:r>
              <a:rPr lang="en-US" sz="3600" b="1" dirty="0" smtClean="0">
                <a:latin typeface="Courier New"/>
              </a:rPr>
              <a:t>     2  !  2  !    4    |</a:t>
            </a:r>
          </a:p>
          <a:p>
            <a:r>
              <a:rPr lang="pt-BR" sz="3600" b="1" dirty="0" smtClean="0">
                <a:latin typeface="Courier New"/>
              </a:rPr>
              <a:t>     2  !  3  !    4    |&gt; { (a, b, c) =&gt;</a:t>
            </a:r>
          </a:p>
          <a:p>
            <a:r>
              <a:rPr lang="en-US" sz="3600" b="1" dirty="0" smtClean="0">
                <a:latin typeface="Courier New"/>
              </a:rPr>
              <a:t>       a + b must_== c</a:t>
            </a:r>
          </a:p>
          <a:p>
            <a:r>
              <a:rPr lang="en-US" sz="3600" b="1" dirty="0" smtClean="0">
                <a:latin typeface="Courier New"/>
              </a:rPr>
              <a:t>    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9200" y="762000"/>
            <a:ext cx="41120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err="1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DataTables</a:t>
            </a:r>
            <a:endParaRPr lang="en-US" sz="6600" kern="0" dirty="0" smtClean="0">
              <a:solidFill>
                <a:srgbClr val="00CC66"/>
              </a:solidFill>
              <a:latin typeface="Calibri" pitchFamily="34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383572"/>
            <a:ext cx="1188720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dirty="0" smtClean="0">
              <a:latin typeface="Courier New"/>
            </a:endParaRP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4400" b="1" dirty="0" smtClean="0">
                <a:solidFill>
                  <a:srgbClr val="3F7F5F"/>
                </a:solidFill>
                <a:latin typeface="Courier New"/>
              </a:rPr>
              <a:t>// the ‘play’ operator |&gt;</a:t>
            </a:r>
          </a:p>
          <a:p>
            <a:r>
              <a:rPr lang="pt-BR" sz="4000" b="1" dirty="0" smtClean="0">
                <a:latin typeface="Courier New"/>
              </a:rPr>
              <a:t> 2  !  3  !  4   |&gt; { (a, b, c) =&gt;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558800" y="5334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2165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How to avoid </a:t>
            </a:r>
          </a:p>
          <a:p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 // 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throwA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(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classOf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[</a:t>
            </a:r>
            <a:r>
              <a:rPr lang="en-US" sz="4000" b="1" dirty="0" err="1" smtClean="0">
                <a:solidFill>
                  <a:srgbClr val="3F7F5F"/>
                </a:solidFill>
                <a:latin typeface="Courier New"/>
              </a:rPr>
              <a:t>FailureException</a:t>
            </a:r>
            <a:r>
              <a:rPr lang="en-US" sz="4000" b="1" dirty="0" smtClean="0">
                <a:solidFill>
                  <a:srgbClr val="3F7F5F"/>
                </a:solidFill>
                <a:latin typeface="Courier New"/>
              </a:rPr>
              <a:t>])</a:t>
            </a:r>
            <a:endParaRPr lang="en-US" sz="4000" b="1" dirty="0" smtClean="0">
              <a:latin typeface="Courier New"/>
            </a:endParaRPr>
          </a:p>
          <a:p>
            <a:r>
              <a:rPr lang="en-US" sz="4400" b="1" dirty="0" smtClean="0">
                <a:latin typeface="Courier New"/>
              </a:rPr>
              <a:t> (1 must_== 2) must         </a:t>
            </a:r>
          </a:p>
          <a:p>
            <a:r>
              <a:rPr lang="en-US" sz="4400" b="1" dirty="0" smtClean="0">
                <a:latin typeface="Courier New"/>
              </a:rPr>
              <a:t>            </a:t>
            </a:r>
            <a:r>
              <a:rPr lang="en-US" sz="4400" b="1" dirty="0" err="1" smtClean="0">
                <a:latin typeface="Courier New"/>
              </a:rPr>
              <a:t>throwA</a:t>
            </a:r>
            <a:r>
              <a:rPr lang="en-US" sz="4400" b="1" dirty="0" smtClean="0">
                <a:latin typeface="Courier New"/>
              </a:rPr>
              <a:t>[</a:t>
            </a:r>
            <a:r>
              <a:rPr lang="en-US" sz="4400" b="1" dirty="0" err="1" smtClean="0">
                <a:latin typeface="Courier New"/>
              </a:rPr>
              <a:t>FailureException</a:t>
            </a:r>
            <a:r>
              <a:rPr lang="en-US" sz="4400" b="1" dirty="0" smtClean="0">
                <a:latin typeface="Courier New"/>
              </a:rPr>
              <a:t>]</a:t>
            </a:r>
            <a:endParaRPr lang="en-US" sz="44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77800" y="2667000"/>
            <a:ext cx="12649200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scala.reflect</a:t>
            </a:r>
            <a:r>
              <a:rPr lang="en-US" sz="3600" b="1" dirty="0" smtClean="0">
                <a:latin typeface="Courier New"/>
              </a:rPr>
              <a:t>._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throwA</a:t>
            </a:r>
            <a:r>
              <a:rPr lang="en-US" sz="3600" b="1" dirty="0" smtClean="0">
                <a:latin typeface="Courier New"/>
              </a:rPr>
              <a:t>[T](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m: </a:t>
            </a:r>
            <a:r>
              <a:rPr lang="en-US" sz="3600" b="1" dirty="0" err="1" smtClean="0">
                <a:latin typeface="Courier New"/>
              </a:rPr>
              <a:t>ClassManifest</a:t>
            </a:r>
            <a:r>
              <a:rPr lang="en-US" sz="3600" b="1" dirty="0" smtClean="0">
                <a:latin typeface="Courier New"/>
              </a:rPr>
              <a:t>[T]) =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Matcher[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] {</a:t>
            </a:r>
          </a:p>
          <a:p>
            <a:r>
              <a:rPr lang="en-US" sz="3600" b="1" dirty="0" smtClean="0">
                <a:solidFill>
                  <a:srgbClr val="3F7F5F"/>
                </a:solidFill>
                <a:latin typeface="Courier New"/>
              </a:rPr>
              <a:t>  // use </a:t>
            </a:r>
            <a:r>
              <a:rPr lang="en-US" sz="3600" b="1" dirty="0" err="1" smtClean="0">
                <a:solidFill>
                  <a:srgbClr val="3F7F5F"/>
                </a:solidFill>
                <a:latin typeface="Courier New"/>
              </a:rPr>
              <a:t>m.erasure</a:t>
            </a:r>
            <a:r>
              <a:rPr lang="en-US" sz="3600" dirty="0" smtClean="0">
                <a:latin typeface="Courier New"/>
              </a:rPr>
              <a:t> 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914400"/>
            <a:ext cx="55595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Class manifests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3399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54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32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"When I setup the system"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  "And a customer is entered"</a:t>
            </a:r>
            <a:r>
              <a:rPr lang="en-US" sz="3600" b="1" dirty="0" smtClean="0">
                <a:latin typeface="Courier New"/>
              </a:rPr>
              <a:t> &gt;&gt; {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has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  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"if he doesn't have a discount"</a:t>
            </a:r>
            <a:r>
              <a:rPr lang="en-US" sz="3600" b="1" dirty="0" smtClean="0">
                <a:latin typeface="Courier New"/>
              </a:rPr>
              <a:t> &gt;&gt; {}</a:t>
            </a:r>
          </a:p>
          <a:p>
            <a:r>
              <a:rPr lang="en-US" sz="3600" b="1" dirty="0" smtClean="0">
                <a:latin typeface="Courier New"/>
              </a:rPr>
              <a:t>  }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5334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2692400" y="7543800"/>
            <a:ext cx="9753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>
              <a:buFont typeface="Wingdings"/>
              <a:buChar char="ð"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Discover leaves without executing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?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82600" y="2209800"/>
            <a:ext cx="121158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fr-FR" sz="40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40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4000" b="1" dirty="0" smtClean="0">
                <a:latin typeface="Courier New"/>
              </a:rPr>
              <a:t> in[T : </a:t>
            </a:r>
            <a:r>
              <a:rPr lang="fr-FR" sz="4000" b="1" dirty="0" err="1" smtClean="0">
                <a:latin typeface="Courier New"/>
              </a:rPr>
              <a:t>Manifest</a:t>
            </a:r>
            <a:r>
              <a:rPr lang="fr-FR" sz="4000" b="1" dirty="0" smtClean="0">
                <a:latin typeface="Courier New"/>
              </a:rPr>
              <a:t>](e: =&gt;T) = {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err="1" smtClean="0">
                <a:latin typeface="Courier New"/>
              </a:rPr>
              <a:t>expectationsAre</a:t>
            </a:r>
            <a:r>
              <a:rPr lang="en-US" sz="4000" b="1" dirty="0" smtClean="0">
                <a:latin typeface="Courier New"/>
              </a:rPr>
              <a:t>(e)</a:t>
            </a:r>
          </a:p>
          <a:p>
            <a:endParaRPr lang="en-US" sz="4000" dirty="0" smtClean="0">
              <a:latin typeface="Courier New"/>
            </a:endParaRP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4000" b="1" dirty="0" smtClean="0">
                <a:latin typeface="Courier New"/>
              </a:rPr>
              <a:t> (manifest[T].erasure == </a:t>
            </a:r>
            <a:r>
              <a:rPr lang="en-US" sz="4000" b="1" dirty="0" err="1" smtClean="0">
                <a:latin typeface="Courier New"/>
              </a:rPr>
              <a:t>getClass</a:t>
            </a:r>
            <a:r>
              <a:rPr lang="en-US" sz="4000" b="1" dirty="0" smtClean="0">
                <a:latin typeface="Courier New"/>
              </a:rPr>
              <a:t>)</a:t>
            </a:r>
          </a:p>
          <a:p>
            <a:r>
              <a:rPr lang="en-US" sz="4000" dirty="0" smtClean="0">
                <a:latin typeface="Courier New"/>
              </a:rPr>
              <a:t>    </a:t>
            </a:r>
            <a:r>
              <a:rPr lang="en-US" sz="4000" b="1" dirty="0" err="1" smtClean="0">
                <a:latin typeface="Courier New"/>
              </a:rPr>
              <a:t>hasNestedExamples</a:t>
            </a:r>
            <a:r>
              <a:rPr lang="en-US" sz="4000" b="1" dirty="0" smtClean="0">
                <a:latin typeface="Courier New"/>
              </a:rPr>
              <a:t> =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true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b="1" dirty="0" smtClean="0">
                <a:solidFill>
                  <a:srgbClr val="7F0055"/>
                </a:solidFill>
                <a:latin typeface="Courier New"/>
              </a:rPr>
              <a:t>this</a:t>
            </a:r>
          </a:p>
          <a:p>
            <a:r>
              <a:rPr lang="en-US" sz="4000" dirty="0" smtClean="0">
                <a:latin typeface="Courier New"/>
              </a:rPr>
              <a:t>}</a:t>
            </a:r>
          </a:p>
          <a:p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6096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35400" y="838200"/>
            <a:ext cx="53078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Make a guess</a:t>
            </a:r>
            <a:endParaRPr lang="en-US" sz="7200" i="1" dirty="0">
              <a:solidFill>
                <a:srgbClr val="00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340600" y="990600"/>
            <a:ext cx="38100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7C026093-F925-4923-9870-9F119E4CFC85}" type="datetime2">
              <a:rPr kumimoji="0" lang="en-US" sz="4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Sunday, July 18, 2010</a:t>
            </a:fld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</a:p>
          <a:p>
            <a:pPr lvl="0"/>
            <a:endParaRPr lang="en-US" sz="3200" dirty="0" smtClean="0">
              <a:latin typeface="Lucida Handwriting" pitchFamily="66" charset="0"/>
            </a:endParaRPr>
          </a:p>
          <a:p>
            <a:pPr lvl="0"/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pPr lvl="0"/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Restrict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Combine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Add ,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add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Be lazy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!&amp;%$#&gt;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r>
              <a:rPr lang="en-US" sz="3200" dirty="0" smtClean="0">
                <a:latin typeface="Lucida Handwriting" pitchFamily="66" charset="0"/>
              </a:rPr>
              <a:t>Resources</a:t>
            </a:r>
          </a:p>
          <a:p>
            <a:endParaRPr lang="en-US" sz="3200" dirty="0" smtClean="0">
              <a:latin typeface="Lucida Handwriting" pitchFamily="66" charset="0"/>
            </a:endParaRPr>
          </a:p>
          <a:p>
            <a:endParaRPr lang="en-US" sz="32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34289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2600" y="1455003"/>
            <a:ext cx="1198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http://code.google.com/p/specs</a:t>
            </a:r>
            <a:endParaRPr lang="en-US" sz="4800" b="1" kern="0" dirty="0" smtClean="0">
              <a:solidFill>
                <a:srgbClr val="0C0F20"/>
              </a:solidFill>
              <a:latin typeface="Corbel" pitchFamily="34" charset="0"/>
              <a:sym typeface="Arial" charset="0"/>
            </a:endParaRPr>
          </a:p>
          <a:p>
            <a:r>
              <a:rPr lang="en-US" sz="4800" b="1" kern="0" dirty="0" smtClean="0">
                <a:solidFill>
                  <a:srgbClr val="0C0F20"/>
                </a:solidFill>
                <a:latin typeface="Corbel" pitchFamily="34" charset="0"/>
                <a:sym typeface="Arial" charset="0"/>
                <a:hlinkClick r:id="rId4"/>
              </a:rPr>
              <a:t>http://etorreborre.blogspot.com/oscon-2010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290" name="AutoShape 2" descr="data:image/jpg;base64,/9j/4AAQSkZJRgABAQAAAQABAAD/2wBDAAkGBwgHBgkIBwgKCgkLDRYPDQwMDRsUFRAWIB0iIiAdHx8kKDQsJCYxJx8fLT0tMTU3Ojo6Iys/RD84QzQ5Ojf/2wBDAQoKCg0MDRoPDxo3JR8lNzc3Nzc3Nzc3Nzc3Nzc3Nzc3Nzc3Nzc3Nzc3Nzc3Nzc3Nzc3Nzc3Nzc3Nzc3Nzc3Nzf/wAARCABeAGQDASIAAhEBAxEB/8QAHAAAAgIDAQEAAAAAAAAAAAAABgcABQEDBAII/8QAPxAAAQMDAQQHBQUGBgMAAAAAAQIDBAAFEQYSITFBBxMiUWGBoRQycZGxFSMzQtEWQ1JjovA0U2RyweFzwtL/xAAaAQACAwEBAAAAAAAAAAAAAAADBAACBQEG/8QALREAAQQBAwMDAwMFAAAAAAAAAQACAxEEEiExBUFRMmGRIiNxExSBQqGxwfD/2gAMAwEAAhEDEQA/AHjUqVgnFRRZryeNeXXm2W1OOrShtAKlKUcAAcyaXOpulKLGUpixNCU4N3XuZDfkOKvQUxj4s2Q7TE20OSRsYtxTGWtCEFS1JSlO8lRwBQ5ddd6dtpKHbgl50cW46S4fTcPnSWut9vOoHgmZKekFR7LKNyfJI3fU1uh6Su8oD7hLSP5pwfkMn6VtN6LDCNWVKB7BJnLe8/baj6X0twkKIh2uQ6O91xLfoNqqt7pcuKifZ7XEQP5jilfTFVH7COspSqfcmGQo4GQBk92VEVaM9G6XG0rTLeUFAEFKE4OaNo6NFubPyq3luNLWOli9jeqFbyPAL/8AquuL0uyxul2lhXi08U/UGqleiYa31x416ZL6FbKmipBUCN2MBWar7lom8QgVNtpkpH8Bwr5H/g0cRdIk2rT8hU1ZTe9p36eurd7tUe4stKaS8nOwsgqTvI34+FWQoU6Om1sacitrBBDaeyRgg8T9aKxXlJmtbK5reAStNhJaCVmpUqUNWWK5bjOjW+G7LmOhphpO0tZ5f3w866VZ2TSW6SdRu3+9Cz28qcjR3NgJT++d4E/AbwPM03hYhypdHAG5PgIU0ojbfdcGrtW3DVMz2SIl1ELaw3GT7zh5FWOJ8OA9a6rJoN6TsuXFw78fctn6q/SinRWkm4TSVKSFvqH3jpHoPCiy8uuWSxyplvhiS+wjbS3vG0Ofpk1pzdSEdY+Hs3z5S7McH7kptB09Nl0U1GTLjOpEkkAR2wpRAxkqJIPPxo0tTdtlRGJMXDjT6A42VDBIPPFJDVmpLlqNbD1xjtsttBXUhtspzkjO8nfwrMNyfp+XDdgSNq5SGkpaCe0G217gMHdk/IYosnSHOia5z/uG+9j57e6o3KDXkAbBHfTOwgWe2uJQBsySNw70H9Kt+i19TmkorS8kNhWySeA21bvKlxd9S3C+6XXHu6w7Ihzmyl3ZAKklDiSDjdkEetMXoqGNMMZ/hJ/qVQsuF0HTxG/kO/0rRPD5yRwQgXVDUGHcr0m5RFhxyRIUguMEh4LH3ZSvGE7Kt57/AEqjsuq7vZ1AR5KnWOcd/toPwBOR5Yp+3C2RrgkCQjO7HCg6/dG9vmJW5DSGHTwU2Nn5jgamH1LGDf08hlg178KS4z71MKsdE6ptd8ZWzHR7LMT23IqlZ3d6TzH050WpOa+dbhbrrpG7MrUSy80rbYfT7qsf3vB5eFPHSV9Z1DZmZzXZcPZeb/y1jiPoR4EUt1LBZDU0Jth/siY8xd9L/UFd1KxUrKTSHtc3k2PTUuS2rD6khpnwWrcD5bz5Uu+jSw9coT5CSVOHDeeOz+Y+ZyKtOmSQp9+z2tB/FcU4R47kp+qqNdL29uHBaCEbKUpCEjuA3Vq6/wBtgAN5kJv8BK1+pMb4CXip09iTqZKL63JjGM4Wm2H9otkHcQn8uOG6hCFf71DgvIhz5aGS6lbjiXFEg4IAzyB7vAVthIIul7yN7ceWPUirWzQEyOj68upQOsbUXCefZKf+Aa3WshgZ9bQ4EtHA8JIl7+9crl1NLVctMWWa+srk7b7TyjuyUkYPy9a5bgt8XyIWnWmVojMBtx04SgdUN5PLn51iQhbmi4qkpUoNznQSBnilP6UfK0bH1Fp23vqK2prLSUbSRgrRj3SD3En1rkmRFiAB3FuH4XRG6Ukj2QIXIZ0xNixttx1mQ044+RgOgq2cjmOPP9aanRcMaYjf7f8A2VXFa9DQRbXIDzS+pcKStZVhS1Dgc+HyrXp+6SLLqlOmPYNmElsbL5JJ93IOeBSTkd+aycvJZlROjivY6t/H/dk1FGY3Bzu6Ops2LAZL02Q1HayBtuuBCc8hk17jvtSWEvR3EOtLGUrQoKSoeBHGgTpkKP2bjgqSFCUkgZ342VZqt07q+NpnRNvElovvL2g0yggEjaJJJ5Ck2YDpMdsrNyTVIpnDZC09ke6hskW+2x6HKQntJ7C8b0K5KFLLozmSLFq2VY5hx1xU2U8utQTg+Yz86PdGasj6pivLbYUw8woBxorCtx4EHmOPIUC6uZ9k6U4brG5T/Uuq+OFJPoimsMPAlxJRWxNeCN0KUglsrU3xvqV4ZVttIV3gGpWLRTdpXdJ52da2Fah2dhPH/wAhz9RTMggJiNbsdml90zQXVQ7ddGU/4ZxSFqHLawUn5p9aMNJ3Nq8WCJKaUDtIwsZ91Q4g1p5I14cMg7WD82l4zUr2nvRS501YZLWsbo1c4a0svFxI209lxKl8jzGDRrE0/brDb7g2poC2KaWp1JUVEpxv554CiNyGy48l4pHWJ/NVfqyW5b9N3KWyhta2mFKCHE5SfAjuoMuVLkyC9uNldsbY2n+UBWq/WCzaddlwIkp2A7ILHUqwHELI2snJPId9W1p6QtPMsRWlmQyZA2lJUjaDR2iMKIPhncOFLeVP9s0q40IrEZLU5BCY6SlKsoXvwSd+7v51y3W0Lt9st0tSiVS0qKhjck7iMeR9K3h0yCQkSkhxJ7+yS/cPHoG1K61Xe7tqjUD0SEt0sMPKEdps7ITsnBWT35Gc8sjFbze7h+3ShKmSFx25CttouFSQ2E5IAO4bhyrmu8RzTv2Zfbc+kGYjbLCzntYBUMc0HO/uJrU+oXHWE56MgjrmXHEI5jaY4f1UdkcRYA1o0aSPe9rtD1ODrve1W3eVNva5l5lOFQ61KEhSjgZ4JT3YArwmQG59uW40p8MMoKWgPeO9QHzrUiW6qzKgIZGwl3rnF8+ASPh/3RKdLXCTZ7bebO4OsDKUOgK2SkjgoHhw3U0+SOFga+gNwPjZDDXPO25RD0UxDGkynFOI9qWrD7KVAqbTvwCORz+nfXJcXftjpTeW1hbcNHVgjvSnB/qUr5Vqs6HNDW2Vc5DiXJ0pHVoRnIKjvAB544k+FdvRfa3FJVPkbSnZK9vbPEp7/M5PwxWJLTTNkh1g/SD5vmvYJ1oJ0x17posgBpAHJIqVsAwMVK8/unlxXa3R7pbZECUnaZeQUqHd4jxB30pNMXeToHUcm0XYKMJahtqAyEjglxPeCOPPzGKc54UM610pH1LBxkNzWQSy6B/Se8Gn8LJYy4ZvQ7n2PYoE0ZNObyERMPtvtIeZWlba0hSVpOQQeYNVGtxtaRu4/wBKv6UqbPqC/aEmm3zWFORQo/cOHsnxQrl8PSmBE1jpvUsB2HIlCP7Q2W1syD1ZwRggKO4+RokvT5cd4kb9TObCq2dr2lp2KWFos0u66VkpgNF1xExLhRkAlISQcZ3fmFFV9sE246FtyIscuS4a09YgEZA2MH5UWaP0+zYutYjLU7GWStK1KztZx3DHKiVphppBS2gBKuI5UXJ6o8zamcB1j/CqzHboo+KSUZ0pdbhPiKuS8xUNISlIVvCQPcA5b+J8aZUXTMbbYmJYablpGOs2O0U4wBnj4VfoiMISAG04ByM99ctxvdstTe1PnR447lrAJ+A4nypSbMnySB47BFZEyMWqyTpC2POyMRmENSfxkJbCdr5Y5760yJtt0XZ1JlrAbHZjsJOVOAcAAfqdw50O6i6VGG0qZsEdTyzu9ofSQkfBPEn44oWg2C7amm/aF6dd2VkHK/xFDuA/KP7xTcWC/Try3aWeDyfwgumF6YhZXhP2hrm9dfJT1UJtWyEJGEtp/hT3qPM/9U5NPwEw4qcJ2eyAlOMYHKuHT9gYgMNpQ2G20JwlA+vjREkAYxwxSmblichrBTG8BGhi0bncnleqlSpSSMpWDwrNYNRRVl6skK8x1MzGULB5kZpbXzowU2ortzpCTv2V9pP6/Wm5WMU1j5s+MftuoIb4WSeoL59c0zqC3KPs7boIPGM9j0BFaVnVDZ2FuXfw+9cOfWvoN2Ky777aT5VzKtENX7vHwrSb1x59cbT/AAljhN7OISFRC1NJOyftJQPJb6wPPJqyt2g58heZbyGgriEdtR8+H1p0C0RB+7rpaiste42kVWTrc5FRtDfwutw2f1ElAtg0NEhKS4hjLgH4ru9Xl3eVGUK2sRQCBlXeeVdtZrJlmkldqebKaaxrRTVAKzUqUNWUqVKlRR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data:image/jpg;base64,/9j/4AAQSkZJRgABAQAAAQABAAD/2wBDAAkGBwgHBgkIBwgKCgkLDRYPDQwMDRsUFRAWIB0iIiAdHx8kKDQsJCYxJx8fLT0tMTU3Ojo6Iys/RD84QzQ5Ojf/2wBDAQoKCg0MDRoPDxo3JR8lNzc3Nzc3Nzc3Nzc3Nzc3Nzc3Nzc3Nzc3Nzc3Nzc3Nzc3Nzc3Nzc3Nzc3Nzc3Nzc3Nzf/wAARCABeAGQDASIAAhEBAxEB/8QAHAAAAgIDAQEAAAAAAAAAAAAABgcABQEDBAII/8QAPxAAAQMDAQQHBQUGBgMAAAAAAQIDBAAFEQYSITFBBxMiUWGBoRQycZGxFSMzQtEWQ1JjovA0U2RyweFzwtL/xAAaAQACAwEBAAAAAAAAAAAAAAADBAACBQEG/8QALREAAQQBAwMDAwMFAAAAAAAAAQACAxEEEiExBUFRMmGRIiNxExSBQqGxwfD/2gAMAwEAAhEDEQA/AHjUqVgnFRRZryeNeXXm2W1OOrShtAKlKUcAAcyaXOpulKLGUpixNCU4N3XuZDfkOKvQUxj4s2Q7TE20OSRsYtxTGWtCEFS1JSlO8lRwBQ5ddd6dtpKHbgl50cW46S4fTcPnSWut9vOoHgmZKekFR7LKNyfJI3fU1uh6Su8oD7hLSP5pwfkMn6VtN6LDCNWVKB7BJnLe8/baj6X0twkKIh2uQ6O91xLfoNqqt7pcuKifZ7XEQP5jilfTFVH7COspSqfcmGQo4GQBk92VEVaM9G6XG0rTLeUFAEFKE4OaNo6NFubPyq3luNLWOli9jeqFbyPAL/8AquuL0uyxul2lhXi08U/UGqleiYa31x416ZL6FbKmipBUCN2MBWar7lom8QgVNtpkpH8Bwr5H/g0cRdIk2rT8hU1ZTe9p36eurd7tUe4stKaS8nOwsgqTvI34+FWQoU6Om1sacitrBBDaeyRgg8T9aKxXlJmtbK5reAStNhJaCVmpUqUNWWK5bjOjW+G7LmOhphpO0tZ5f3w866VZ2TSW6SdRu3+9Cz28qcjR3NgJT++d4E/AbwPM03hYhypdHAG5PgIU0ojbfdcGrtW3DVMz2SIl1ELaw3GT7zh5FWOJ8OA9a6rJoN6TsuXFw78fctn6q/SinRWkm4TSVKSFvqH3jpHoPCiy8uuWSxyplvhiS+wjbS3vG0Ofpk1pzdSEdY+Hs3z5S7McH7kptB09Nl0U1GTLjOpEkkAR2wpRAxkqJIPPxo0tTdtlRGJMXDjT6A42VDBIPPFJDVmpLlqNbD1xjtsttBXUhtspzkjO8nfwrMNyfp+XDdgSNq5SGkpaCe0G217gMHdk/IYosnSHOia5z/uG+9j57e6o3KDXkAbBHfTOwgWe2uJQBsySNw70H9Kt+i19TmkorS8kNhWySeA21bvKlxd9S3C+6XXHu6w7Ihzmyl3ZAKklDiSDjdkEetMXoqGNMMZ/hJ/qVQsuF0HTxG/kO/0rRPD5yRwQgXVDUGHcr0m5RFhxyRIUguMEh4LH3ZSvGE7Kt57/AEqjsuq7vZ1AR5KnWOcd/toPwBOR5Yp+3C2RrgkCQjO7HCg6/dG9vmJW5DSGHTwU2Nn5jgamH1LGDf08hlg178KS4z71MKsdE6ptd8ZWzHR7LMT23IqlZ3d6TzH050WpOa+dbhbrrpG7MrUSy80rbYfT7qsf3vB5eFPHSV9Z1DZmZzXZcPZeb/y1jiPoR4EUt1LBZDU0Jth/siY8xd9L/UFd1KxUrKTSHtc3k2PTUuS2rD6khpnwWrcD5bz5Uu+jSw9coT5CSVOHDeeOz+Y+ZyKtOmSQp9+z2tB/FcU4R47kp+qqNdL29uHBaCEbKUpCEjuA3Vq6/wBtgAN5kJv8BK1+pMb4CXip09iTqZKL63JjGM4Wm2H9otkHcQn8uOG6hCFf71DgvIhz5aGS6lbjiXFEg4IAzyB7vAVthIIul7yN7ceWPUirWzQEyOj68upQOsbUXCefZKf+Aa3WshgZ9bQ4EtHA8JIl7+9crl1NLVctMWWa+srk7b7TyjuyUkYPy9a5bgt8XyIWnWmVojMBtx04SgdUN5PLn51iQhbmi4qkpUoNznQSBnilP6UfK0bH1Fp23vqK2prLSUbSRgrRj3SD3En1rkmRFiAB3FuH4XRG6Ukj2QIXIZ0xNixttx1mQ044+RgOgq2cjmOPP9aanRcMaYjf7f8A2VXFa9DQRbXIDzS+pcKStZVhS1Dgc+HyrXp+6SLLqlOmPYNmElsbL5JJ93IOeBSTkd+aycvJZlROjivY6t/H/dk1FGY3Bzu6Ops2LAZL02Q1HayBtuuBCc8hk17jvtSWEvR3EOtLGUrQoKSoeBHGgTpkKP2bjgqSFCUkgZ342VZqt07q+NpnRNvElovvL2g0yggEjaJJJ5Ck2YDpMdsrNyTVIpnDZC09ke6hskW+2x6HKQntJ7C8b0K5KFLLozmSLFq2VY5hx1xU2U8utQTg+Yz86PdGasj6pivLbYUw8woBxorCtx4EHmOPIUC6uZ9k6U4brG5T/Uuq+OFJPoimsMPAlxJRWxNeCN0KUglsrU3xvqV4ZVttIV3gGpWLRTdpXdJ52da2Fah2dhPH/wAhz9RTMggJiNbsdml90zQXVQ7ddGU/4ZxSFqHLawUn5p9aMNJ3Nq8WCJKaUDtIwsZ91Q4g1p5I14cMg7WD82l4zUr2nvRS501YZLWsbo1c4a0svFxI209lxKl8jzGDRrE0/brDb7g2poC2KaWp1JUVEpxv554CiNyGy48l4pHWJ/NVfqyW5b9N3KWyhta2mFKCHE5SfAjuoMuVLkyC9uNldsbY2n+UBWq/WCzaddlwIkp2A7ILHUqwHELI2snJPId9W1p6QtPMsRWlmQyZA2lJUjaDR2iMKIPhncOFLeVP9s0q40IrEZLU5BCY6SlKsoXvwSd+7v51y3W0Lt9st0tSiVS0qKhjck7iMeR9K3h0yCQkSkhxJ7+yS/cPHoG1K61Xe7tqjUD0SEt0sMPKEdps7ITsnBWT35Gc8sjFbze7h+3ShKmSFx25CttouFSQ2E5IAO4bhyrmu8RzTv2Zfbc+kGYjbLCzntYBUMc0HO/uJrU+oXHWE56MgjrmXHEI5jaY4f1UdkcRYA1o0aSPe9rtD1ODrve1W3eVNva5l5lOFQ61KEhSjgZ4JT3YArwmQG59uW40p8MMoKWgPeO9QHzrUiW6qzKgIZGwl3rnF8+ASPh/3RKdLXCTZ7bebO4OsDKUOgK2SkjgoHhw3U0+SOFga+gNwPjZDDXPO25RD0UxDGkynFOI9qWrD7KVAqbTvwCORz+nfXJcXftjpTeW1hbcNHVgjvSnB/qUr5Vqs6HNDW2Vc5DiXJ0pHVoRnIKjvAB544k+FdvRfa3FJVPkbSnZK9vbPEp7/M5PwxWJLTTNkh1g/SD5vmvYJ1oJ0x17posgBpAHJIqVsAwMVK8/unlxXa3R7pbZECUnaZeQUqHd4jxB30pNMXeToHUcm0XYKMJahtqAyEjglxPeCOPPzGKc54UM610pH1LBxkNzWQSy6B/Se8Gn8LJYy4ZvQ7n2PYoE0ZNObyERMPtvtIeZWlba0hSVpOQQeYNVGtxtaRu4/wBKv6UqbPqC/aEmm3zWFORQo/cOHsnxQrl8PSmBE1jpvUsB2HIlCP7Q2W1syD1ZwRggKO4+RokvT5cd4kb9TObCq2dr2lp2KWFos0u66VkpgNF1xExLhRkAlISQcZ3fmFFV9sE246FtyIscuS4a09YgEZA2MH5UWaP0+zYutYjLU7GWStK1KztZx3DHKiVphppBS2gBKuI5UXJ6o8zamcB1j/CqzHboo+KSUZ0pdbhPiKuS8xUNISlIVvCQPcA5b+J8aZUXTMbbYmJYablpGOs2O0U4wBnj4VfoiMISAG04ByM99ctxvdstTe1PnR447lrAJ+A4nypSbMnySB47BFZEyMWqyTpC2POyMRmENSfxkJbCdr5Y5760yJtt0XZ1JlrAbHZjsJOVOAcAAfqdw50O6i6VGG0qZsEdTyzu9ofSQkfBPEn44oWg2C7amm/aF6dd2VkHK/xFDuA/KP7xTcWC/Try3aWeDyfwgumF6YhZXhP2hrm9dfJT1UJtWyEJGEtp/hT3qPM/9U5NPwEw4qcJ2eyAlOMYHKuHT9gYgMNpQ2G20JwlA+vjREkAYxwxSmblichrBTG8BGhi0bncnleqlSpSSMpWDwrNYNRRVl6skK8x1MzGULB5kZpbXzowU2ortzpCTv2V9pP6/Wm5WMU1j5s+MftuoIb4WSeoL59c0zqC3KPs7boIPGM9j0BFaVnVDZ2FuXfw+9cOfWvoN2Ky777aT5VzKtENX7vHwrSb1x59cbT/AAljhN7OISFRC1NJOyftJQPJb6wPPJqyt2g58heZbyGgriEdtR8+H1p0C0RB+7rpaiste42kVWTrc5FRtDfwutw2f1ElAtg0NEhKS4hjLgH4ru9Xl3eVGUK2sRQCBlXeeVdtZrJlmkldqebKaaxrRTVAKzUqUNWUqVKlRR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017000" y="5105400"/>
            <a:ext cx="3329098" cy="3133598"/>
            <a:chOff x="9169400" y="5105400"/>
            <a:chExt cx="3329098" cy="3133598"/>
          </a:xfrm>
        </p:grpSpPr>
        <p:pic>
          <p:nvPicPr>
            <p:cNvPr id="12294" name="Picture 6" descr="http://paulcomputers.com/NewFiles/IntelInside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169400" y="5105400"/>
              <a:ext cx="3329098" cy="3133598"/>
            </a:xfrm>
            <a:prstGeom prst="rect">
              <a:avLst/>
            </a:prstGeom>
            <a:noFill/>
          </p:spPr>
        </p:pic>
        <p:sp>
          <p:nvSpPr>
            <p:cNvPr id="13" name="Oval 12"/>
            <p:cNvSpPr/>
            <p:nvPr/>
          </p:nvSpPr>
          <p:spPr bwMode="auto">
            <a:xfrm rot="20057683">
              <a:off x="10587860" y="6323598"/>
              <a:ext cx="1529755" cy="5651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0057683">
              <a:off x="9818360" y="5701739"/>
              <a:ext cx="1595857" cy="101267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20057683">
              <a:off x="10008393" y="6444295"/>
              <a:ext cx="2234873" cy="121629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20057683">
              <a:off x="9485748" y="5946858"/>
              <a:ext cx="1651517" cy="101267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907933">
              <a:off x="9397705" y="5735926"/>
              <a:ext cx="28345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err="1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Scala</a:t>
              </a:r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 </a:t>
              </a:r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2.8.0</a:t>
              </a:r>
            </a:p>
            <a:p>
              <a:pPr lvl="0" algn="ctr"/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 </a:t>
              </a:r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cs typeface="Tahoma" pitchFamily="34" charset="0"/>
                </a:rPr>
                <a:t>inside !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32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9596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kern="0" dirty="0" smtClean="0">
                <a:solidFill>
                  <a:srgbClr val="00CC66"/>
                </a:solidFill>
                <a:latin typeface="Calibri" pitchFamily="34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928513" y="71487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897935" y="609221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729812" y="650791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992144" y="683553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850684" y="7341871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10191142" y="682602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903880" y="688243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10012920" y="6049694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9127443" y="548890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44600" y="1676400"/>
            <a:ext cx="2032000" cy="914400"/>
            <a:chOff x="1244600" y="1676400"/>
            <a:chExt cx="2032000" cy="914400"/>
          </a:xfrm>
        </p:grpSpPr>
        <p:sp>
          <p:nvSpPr>
            <p:cNvPr id="19" name="Rectangle 1"/>
            <p:cNvSpPr txBox="1">
              <a:spLocks noChangeArrowheads="1"/>
            </p:cNvSpPr>
            <p:nvPr/>
          </p:nvSpPr>
          <p:spPr bwMode="auto">
            <a:xfrm>
              <a:off x="1244600" y="1676400"/>
              <a:ext cx="20320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50800" tIns="50800" rIns="50800" bIns="5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b="1" kern="0" dirty="0" smtClean="0">
                  <a:solidFill>
                    <a:srgbClr val="FF0000"/>
                  </a:solidFill>
                  <a:latin typeface="Copperplate Gothic Light" pitchFamily="34" charset="0"/>
                  <a:ea typeface="+mj-ea"/>
                  <a:cs typeface="+mj-cs"/>
                  <a:sym typeface="Arial" charset="0"/>
                </a:rPr>
                <a:t>Test</a:t>
              </a:r>
              <a:endPara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pperplate Gothic Light" pitchFamily="34" charset="0"/>
                <a:ea typeface="+mj-ea"/>
                <a:cs typeface="+mj-cs"/>
                <a:sym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855551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 rot="19739239">
              <a:off x="1486578" y="2161818"/>
              <a:ext cx="1524000" cy="76200"/>
            </a:xfrm>
            <a:prstGeom prst="rect">
              <a:avLst/>
            </a:prstGeom>
            <a:solidFill>
              <a:srgbClr val="84DCA8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163746" y="5181600"/>
            <a:ext cx="26340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kern="0" dirty="0" smtClean="0">
                <a:solidFill>
                  <a:srgbClr val="0C0F20"/>
                </a:solidFill>
                <a:latin typeface="Calibri" pitchFamily="34" charset="0"/>
                <a:cs typeface="+mj-cs"/>
                <a:sym typeface="Arial" charset="0"/>
              </a:rPr>
              <a:t>specify</a:t>
            </a:r>
            <a:endParaRPr lang="en-US" sz="66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719155" y="1238071"/>
            <a:ext cx="4764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Bag of tricks</a:t>
            </a:r>
            <a:endParaRPr lang="en-US" sz="7200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13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00" y="1295399"/>
            <a:ext cx="990600" cy="990601"/>
          </a:xfrm>
          <a:prstGeom prst="rect">
            <a:avLst/>
          </a:prstGeom>
          <a:noFill/>
        </p:spPr>
      </p:pic>
      <p:pic>
        <p:nvPicPr>
          <p:cNvPr id="142340" name="Picture 4" descr="http://www.npl.lib.va.us/images/2000/hat&amp;wan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1600" y="2743200"/>
            <a:ext cx="5105400" cy="51054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9200" y="8382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2590800"/>
            <a:ext cx="115824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how to write: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b="1" dirty="0" smtClean="0">
                <a:solidFill>
                  <a:srgbClr val="3F5FBF"/>
                </a:solidFill>
                <a:latin typeface="Courier New"/>
              </a:rPr>
              <a:t>I want a pony ??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762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58800" y="5181600"/>
            <a:ext cx="11582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2 solutions: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a.pony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) =&gt;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ScalaTest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  (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I.want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(a)).pony =&gt; specs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*/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5406" y="1143000"/>
            <a:ext cx="56973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58800" y="3200400"/>
            <a:ext cx="116586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urier New"/>
              </a:rPr>
              <a:t>list must have size(3)</a:t>
            </a:r>
          </a:p>
          <a:p>
            <a:r>
              <a:rPr lang="en-US" sz="3200" dirty="0" smtClean="0">
                <a:latin typeface="Courier New"/>
              </a:rPr>
              <a:t>list must be empty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latin typeface="Courier New"/>
              </a:rPr>
              <a:t>list must have size(2) or have size(3)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latin typeface="Courier New"/>
              </a:rPr>
              <a:t>(((list must have).size(2)).or(have)).size(3)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711200" y="838200"/>
            <a:ext cx="1828800" cy="1371600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68580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Fancy but difficult</a:t>
            </a:r>
            <a:r>
              <a:rPr kumimoji="0" lang="en-US" sz="48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to reason about</a:t>
            </a: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dirty="0" smtClean="0">
                <a:latin typeface="Courier New"/>
              </a:rPr>
              <a:t> Word;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dirty="0" smtClean="0">
                <a:latin typeface="Courier New"/>
              </a:rPr>
              <a:t> Word</a:t>
            </a:r>
          </a:p>
          <a:p>
            <a:endParaRPr lang="en-US" sz="32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Result[T](v: T)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dirty="0" smtClean="0">
                <a:latin typeface="Courier New"/>
              </a:rPr>
              <a:t> Expectable[T](v: T)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want(a: Word)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Result[T](v)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theValue</a:t>
            </a:r>
            <a:r>
              <a:rPr lang="fr-FR" sz="3200" dirty="0" smtClean="0">
                <a:latin typeface="Courier New"/>
              </a:rPr>
              <a:t>[T](v: T): </a:t>
            </a:r>
            <a:r>
              <a:rPr lang="fr-FR" sz="3200" dirty="0" err="1" smtClean="0">
                <a:latin typeface="Courier New"/>
              </a:rPr>
              <a:t>Expectable</a:t>
            </a:r>
            <a:r>
              <a:rPr lang="fr-FR" sz="3200" dirty="0" smtClean="0">
                <a:latin typeface="Courier New"/>
              </a:rPr>
              <a:t>[T] = …</a:t>
            </a:r>
          </a:p>
          <a:p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dirty="0" smtClean="0">
                <a:latin typeface="Courier New"/>
              </a:rPr>
              <a:t> </a:t>
            </a:r>
            <a:r>
              <a:rPr lang="fr-FR" sz="3200" dirty="0" err="1" smtClean="0">
                <a:latin typeface="Courier New"/>
              </a:rPr>
              <a:t>ponyable</a:t>
            </a:r>
            <a:r>
              <a:rPr lang="fr-FR" sz="3200" dirty="0" smtClean="0">
                <a:latin typeface="Courier New"/>
              </a:rPr>
              <a:t>[T](r: </a:t>
            </a:r>
            <a:r>
              <a:rPr lang="fr-FR" sz="3200" dirty="0" err="1" smtClean="0">
                <a:latin typeface="Courier New"/>
              </a:rPr>
              <a:t>Result</a:t>
            </a:r>
            <a:r>
              <a:rPr lang="fr-FR" sz="3200" dirty="0" smtClean="0">
                <a:latin typeface="Courier New"/>
              </a:rPr>
              <a:t>[T])</a:t>
            </a:r>
            <a:r>
              <a:rPr lang="en-US" sz="3200" dirty="0" smtClean="0">
                <a:latin typeface="Courier New"/>
              </a:rPr>
              <a:t> {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dirty="0" smtClean="0">
                <a:latin typeface="Courier New"/>
              </a:rPr>
              <a:t> pony =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check the result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a =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dirty="0" smtClean="0">
                <a:latin typeface="Courier New"/>
              </a:rPr>
              <a:t> </a:t>
            </a:r>
            <a:r>
              <a:rPr lang="en-US" sz="3200" dirty="0" err="1" smtClean="0">
                <a:latin typeface="Courier New"/>
              </a:rPr>
              <a:t>Aword</a:t>
            </a:r>
            <a:r>
              <a:rPr lang="en-US" sz="3200" dirty="0" smtClean="0">
                <a:latin typeface="Courier New"/>
              </a:rPr>
              <a:t>; </a:t>
            </a:r>
            <a:r>
              <a:rPr lang="en-US" sz="3200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dirty="0" smtClean="0">
                <a:latin typeface="Courier New"/>
              </a:rPr>
              <a:t> I = 1 </a:t>
            </a:r>
          </a:p>
          <a:p>
            <a:r>
              <a:rPr lang="en-US" sz="3200" b="1" dirty="0" smtClean="0">
                <a:latin typeface="Courier New"/>
              </a:rPr>
              <a:t>I want a pony</a:t>
            </a:r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838200"/>
            <a:ext cx="1295400" cy="12954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35400" y="838200"/>
            <a:ext cx="5396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I want a pony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1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DBContext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800" b="1" dirty="0" smtClean="0">
                <a:latin typeface="Courier New"/>
              </a:rPr>
              <a:t> setup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SpecContext</a:t>
            </a:r>
            <a:r>
              <a:rPr lang="en-US" sz="2800" b="1" dirty="0" smtClean="0">
                <a:latin typeface="Courier New"/>
              </a:rPr>
              <a:t> {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beforeExample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deleteUsersTable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  </a:t>
            </a:r>
            <a:r>
              <a:rPr lang="en-US" sz="2800" dirty="0" err="1" smtClean="0">
                <a:latin typeface="Courier New"/>
              </a:rPr>
              <a:t>aroundExpectations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dirty="0" err="1" smtClean="0">
                <a:latin typeface="Courier New"/>
              </a:rPr>
              <a:t>inDatabaseSession</a:t>
            </a:r>
            <a:r>
              <a:rPr lang="en-US" sz="2800" dirty="0" smtClean="0">
                <a:latin typeface="Courier New"/>
              </a:rPr>
              <a:t>(_))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object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RepositorySpecification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// equivalent to: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DBContext.setup.apply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(this)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    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err="1" smtClean="0">
                <a:latin typeface="Courier New"/>
              </a:rPr>
              <a:t>DBContext.setup</a:t>
            </a:r>
            <a:r>
              <a:rPr lang="en-US" sz="2800" dirty="0" smtClean="0">
                <a:latin typeface="Courier New"/>
              </a:rPr>
              <a:t>(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2800" b="1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Users repository"</a:t>
            </a:r>
            <a:r>
              <a:rPr lang="en-US" sz="2800" dirty="0" smtClean="0">
                <a:latin typeface="Courier New"/>
              </a:rPr>
              <a:t> can { </a:t>
            </a:r>
            <a:r>
              <a:rPr lang="en-US" sz="2800" dirty="0" smtClean="0">
                <a:solidFill>
                  <a:srgbClr val="3F7F5F"/>
                </a:solidFill>
                <a:latin typeface="Courier New"/>
              </a:rPr>
              <a:t>/*...*/ </a:t>
            </a:r>
            <a:r>
              <a:rPr lang="en-US" sz="2800" dirty="0" smtClean="0">
                <a:latin typeface="Courier New"/>
              </a:rPr>
              <a:t>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7800" y="905470"/>
            <a:ext cx="2260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apply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762000"/>
            <a:ext cx="1676400" cy="1676401"/>
          </a:xfrm>
          <a:prstGeom prst="rect">
            <a:avLst/>
          </a:prstGeom>
          <a:noFill/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302000" y="7696200"/>
            <a:ext cx="90678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err="1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object.apply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Wingdings"/>
              </a:rPr>
              <a:t>(object)  verb(object)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8761" y="1178004"/>
            <a:ext cx="32656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4478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0200" y="990600"/>
            <a:ext cx="24240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i="1" kern="0" dirty="0" smtClean="0">
                <a:solidFill>
                  <a:srgbClr val="00CC66"/>
                </a:solidFill>
                <a:latin typeface="Calibri" pitchFamily="34" charset="0"/>
                <a:cs typeface="+mj-cs"/>
                <a:sym typeface="Arial" charset="0"/>
              </a:rPr>
              <a:t>typing</a:t>
            </a:r>
            <a:endParaRPr lang="en-US" sz="6600" i="1" dirty="0">
              <a:solidFill>
                <a:srgbClr val="00CC66"/>
              </a:solidFill>
              <a:latin typeface="Calibri" pitchFamily="34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78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068" y="762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implicit conversion without explicit result type is visible only in the text following its own 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2600" y="1143000"/>
            <a:ext cx="11963400" cy="698652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IncredibleStringReverser</a:t>
            </a:r>
            <a:r>
              <a:rPr lang="en-US" sz="2800" b="1" dirty="0" smtClean="0">
                <a:latin typeface="Courier New"/>
              </a:rPr>
              <a:t>._</a:t>
            </a:r>
          </a:p>
          <a:p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ReverserSpec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dirty="0" smtClean="0">
                <a:latin typeface="Courier New"/>
              </a:rPr>
              <a:t> Specification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) must_==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dirty="0" smtClean="0">
                <a:latin typeface="Courier New"/>
              </a:rPr>
              <a:t>  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800" b="1" dirty="0" smtClean="0">
                <a:latin typeface="Courier New"/>
              </a:rPr>
              <a:t> in {</a:t>
            </a:r>
          </a:p>
          <a:p>
            <a:r>
              <a:rPr lang="en-US" sz="2800" b="1" dirty="0" smtClean="0">
                <a:latin typeface="Courier New"/>
              </a:rPr>
              <a:t>    reverse(</a:t>
            </a:r>
            <a:r>
              <a:rPr lang="en-US" sz="2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800" b="1" dirty="0" smtClean="0">
                <a:latin typeface="Courier New"/>
              </a:rPr>
              <a:t>) must be empty</a:t>
            </a:r>
          </a:p>
          <a:p>
            <a:r>
              <a:rPr lang="en-US" sz="2800" b="1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"a longer string must also be reversed. Whoops!"</a:t>
            </a:r>
            <a:r>
              <a:rPr lang="en-US" sz="2800" dirty="0" smtClean="0">
                <a:latin typeface="Courier New"/>
              </a:rPr>
              <a:t> in {</a:t>
            </a:r>
          </a:p>
          <a:p>
            <a:r>
              <a:rPr lang="en-US" sz="2800" dirty="0" smtClean="0">
                <a:latin typeface="Courier New"/>
              </a:rPr>
              <a:t>    reverse(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 must be_==(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latin typeface="Courier New"/>
              </a:rPr>
              <a:t>)</a:t>
            </a:r>
          </a:p>
          <a:p>
            <a:r>
              <a:rPr lang="en-US" sz="2800" dirty="0" smtClean="0">
                <a:latin typeface="Courier New"/>
              </a:rPr>
              <a:t>  }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3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6400" y="1143000"/>
            <a:ext cx="12268200" cy="600164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2800" b="1" dirty="0" smtClean="0">
              <a:solidFill>
                <a:srgbClr val="2A00FF"/>
              </a:solidFill>
              <a:latin typeface="Courier New"/>
            </a:endParaRPr>
          </a:p>
          <a:p>
            <a:endParaRPr lang="en-US" sz="3600" b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3600" b="1" dirty="0" smtClean="0">
                <a:latin typeface="Courier New"/>
              </a:rPr>
              <a:t> in {</a:t>
            </a:r>
          </a:p>
          <a:p>
            <a:r>
              <a:rPr lang="en-US" sz="3600" b="1" dirty="0" smtClean="0">
                <a:latin typeface="Courier New"/>
              </a:rPr>
              <a:t>  reverse(</a:t>
            </a:r>
            <a:r>
              <a:rPr lang="en-US" sz="36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3600" b="1" dirty="0" smtClean="0">
                <a:latin typeface="Courier New"/>
              </a:rPr>
              <a:t>) must be empty</a:t>
            </a:r>
          </a:p>
          <a:p>
            <a:r>
              <a:rPr lang="en-US" sz="3600" b="1" dirty="0" smtClean="0">
                <a:latin typeface="Courier New"/>
              </a:rPr>
              <a:t>}</a:t>
            </a:r>
          </a:p>
          <a:p>
            <a:endParaRPr lang="en-US" sz="3600" b="1" dirty="0" smtClean="0">
              <a:latin typeface="Courier New"/>
            </a:endParaRPr>
          </a:p>
          <a:p>
            <a:endParaRPr lang="en-US" sz="36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  <a:p>
            <a:endParaRPr lang="en-US" sz="2800" b="1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22132</TotalTime>
  <Pages>0</Pages>
  <Words>2759</Words>
  <Characters>0</Characters>
  <PresentationFormat>Custom</PresentationFormat>
  <Lines>0</Lines>
  <Paragraphs>800</Paragraphs>
  <Slides>76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Master #3</vt:lpstr>
      <vt:lpstr>Master #4</vt:lpstr>
      <vt:lpstr>specs and Scala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Slide 31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58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Slide 68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129</cp:revision>
  <dcterms:modified xsi:type="dcterms:W3CDTF">2010-07-19T05:40:40Z</dcterms:modified>
</cp:coreProperties>
</file>