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75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267" r:id="rId15"/>
    <p:sldId id="273" r:id="rId16"/>
    <p:sldId id="268" r:id="rId17"/>
    <p:sldId id="350" r:id="rId18"/>
    <p:sldId id="274" r:id="rId19"/>
    <p:sldId id="269" r:id="rId20"/>
    <p:sldId id="351" r:id="rId21"/>
    <p:sldId id="270" r:id="rId22"/>
    <p:sldId id="275" r:id="rId23"/>
    <p:sldId id="277" r:id="rId24"/>
    <p:sldId id="276" r:id="rId25"/>
    <p:sldId id="352" r:id="rId26"/>
    <p:sldId id="278" r:id="rId27"/>
    <p:sldId id="279" r:id="rId28"/>
    <p:sldId id="280" r:id="rId29"/>
    <p:sldId id="281" r:id="rId30"/>
    <p:sldId id="339" r:id="rId31"/>
    <p:sldId id="345" r:id="rId32"/>
    <p:sldId id="324" r:id="rId33"/>
    <p:sldId id="283" r:id="rId34"/>
    <p:sldId id="353" r:id="rId35"/>
    <p:sldId id="284" r:id="rId36"/>
    <p:sldId id="325" r:id="rId37"/>
    <p:sldId id="310" r:id="rId38"/>
    <p:sldId id="287" r:id="rId39"/>
    <p:sldId id="326" r:id="rId40"/>
    <p:sldId id="340" r:id="rId41"/>
    <p:sldId id="354" r:id="rId42"/>
    <p:sldId id="341" r:id="rId43"/>
    <p:sldId id="333" r:id="rId44"/>
    <p:sldId id="355" r:id="rId45"/>
    <p:sldId id="334" r:id="rId46"/>
    <p:sldId id="360" r:id="rId47"/>
    <p:sldId id="336" r:id="rId48"/>
    <p:sldId id="357" r:id="rId49"/>
    <p:sldId id="335" r:id="rId50"/>
    <p:sldId id="327" r:id="rId51"/>
    <p:sldId id="361" r:id="rId52"/>
    <p:sldId id="328" r:id="rId53"/>
    <p:sldId id="362" r:id="rId54"/>
    <p:sldId id="330" r:id="rId55"/>
    <p:sldId id="344" r:id="rId56"/>
    <p:sldId id="331" r:id="rId57"/>
    <p:sldId id="347" r:id="rId58"/>
    <p:sldId id="316" r:id="rId59"/>
    <p:sldId id="317" r:id="rId60"/>
    <p:sldId id="318" r:id="rId61"/>
    <p:sldId id="297" r:id="rId62"/>
    <p:sldId id="301" r:id="rId63"/>
    <p:sldId id="302" r:id="rId64"/>
    <p:sldId id="348" r:id="rId65"/>
    <p:sldId id="323" r:id="rId66"/>
    <p:sldId id="337" r:id="rId67"/>
    <p:sldId id="358" r:id="rId68"/>
    <p:sldId id="359" r:id="rId69"/>
    <p:sldId id="342" r:id="rId70"/>
    <p:sldId id="343" r:id="rId71"/>
    <p:sldId id="338" r:id="rId72"/>
    <p:sldId id="306" r:id="rId73"/>
    <p:sldId id="309" r:id="rId74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5145"/>
    <a:srgbClr val="FFFFFF"/>
    <a:srgbClr val="00CC66"/>
    <a:srgbClr val="F79BC9"/>
    <a:srgbClr val="84DCA8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56" autoAdjust="0"/>
    <p:restoredTop sz="90987" autoAdjust="0"/>
  </p:normalViewPr>
  <p:slideViewPr>
    <p:cSldViewPr>
      <p:cViewPr varScale="1">
        <p:scale>
          <a:sx n="59" d="100"/>
          <a:sy n="59" d="100"/>
        </p:scale>
        <p:origin x="-25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3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4435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hello(s: String)= &lt;div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2800" b="1" dirty="0" smtClean="0">
                <a:latin typeface="Courier New"/>
              </a:rPr>
              <a:t>&gt;Hello {s}&lt;/div&gt;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dirty="0" smtClean="0">
                <a:latin typeface="Courier New"/>
              </a:rPr>
              <a:t>) 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88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</a:t>
            </a:r>
            <a:r>
              <a:rPr lang="en-US" sz="4800" b="1" dirty="0" smtClean="0">
                <a:latin typeface="Courier New"/>
              </a:rPr>
              <a:t>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</a:t>
            </a:r>
            <a:r>
              <a:rPr lang="en-US" sz="4800" b="1" dirty="0" smtClean="0">
                <a:latin typeface="Courier New"/>
              </a:rPr>
              <a:t>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81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reverse applied twice must return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the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same string"</a:t>
            </a:r>
            <a:r>
              <a:rPr lang="en-US" sz="3600" b="1" dirty="0" smtClean="0">
                <a:latin typeface="Courier New"/>
              </a:rPr>
              <a:t> verifies {   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</a:t>
            </a:r>
            <a:r>
              <a:rPr lang="en-US" sz="3600" b="1" dirty="0" smtClean="0">
                <a:latin typeface="Courier New"/>
              </a:rPr>
              <a:t>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dirty="0" smtClean="0">
                <a:latin typeface="Courier New"/>
              </a:rPr>
              <a:t>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An observable notifies its observers if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3600" dirty="0" smtClean="0">
                <a:latin typeface="Courier New"/>
              </a:rPr>
              <a:t>+</a:t>
            </a:r>
            <a:endParaRPr lang="en-US" sz="36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"changed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dirty="0" smtClean="0">
                <a:latin typeface="Courier New"/>
              </a:rPr>
              <a:t> &gt;&gt;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observable.changed</a:t>
            </a:r>
            <a:r>
              <a:rPr lang="en-US" sz="3600" dirty="0" smtClean="0">
                <a:latin typeface="Courier New"/>
              </a:rPr>
              <a:t>(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  there </a:t>
            </a:r>
            <a:r>
              <a:rPr lang="en-US" sz="3600" b="1" dirty="0" smtClean="0">
                <a:latin typeface="Courier New"/>
              </a:rPr>
              <a:t>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792851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3124200"/>
            <a:ext cx="11963400" cy="37856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496003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dirty="0" smtClean="0">
                <a:latin typeface="Courier New"/>
              </a:rPr>
              <a:t> Example(description: String)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err="1" smtClean="0">
                <a:latin typeface="Courier New"/>
              </a:rPr>
              <a:t>forExample</a:t>
            </a:r>
            <a:r>
              <a:rPr lang="en-US" sz="3600" dirty="0" smtClean="0">
                <a:latin typeface="Courier New"/>
              </a:rPr>
              <a:t>(d: String) =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074809" y="1524000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143887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endParaRPr lang="en-US" sz="5400" dirty="0" smtClean="0">
              <a:latin typeface="Courier New"/>
            </a:endParaRPr>
          </a:p>
          <a:p>
            <a:r>
              <a:rPr lang="en-US" sz="5400" dirty="0" err="1" smtClean="0">
                <a:latin typeface="Courier New"/>
              </a:rPr>
              <a:t>forExample</a:t>
            </a:r>
            <a:r>
              <a:rPr lang="en-US" sz="5400" dirty="0" smtClean="0">
                <a:latin typeface="Courier New"/>
              </a:rPr>
              <a:t>(</a:t>
            </a:r>
            <a:r>
              <a:rPr lang="en-US" sz="5400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dirty="0" smtClean="0">
                <a:latin typeface="Courier New"/>
              </a:rPr>
              <a:t>) in {</a:t>
            </a:r>
          </a:p>
          <a:p>
            <a:r>
              <a:rPr lang="en-US" sz="5400" dirty="0" smtClean="0">
                <a:latin typeface="Courier New"/>
              </a:rPr>
              <a:t>  1 + 1</a:t>
            </a:r>
          </a:p>
          <a:p>
            <a:r>
              <a:rPr lang="en-US" sz="5400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 }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85671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956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</a:t>
            </a:r>
            <a:r>
              <a:rPr lang="pl-PL" sz="2800" b="1" dirty="0" smtClean="0">
                <a:latin typeface="Courier New"/>
              </a:rPr>
              <a:t>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</a:t>
            </a:r>
            <a:r>
              <a:rPr lang="pl-PL" sz="2800" b="1" dirty="0" smtClean="0">
                <a:latin typeface="Courier New"/>
              </a:rPr>
              <a:t>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1430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371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result </a:t>
            </a:r>
            <a:r>
              <a:rPr lang="en-US" sz="4800" b="1" dirty="0" smtClean="0">
                <a:latin typeface="Courier New"/>
              </a:rPr>
              <a:t>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?</a:t>
            </a:r>
          </a:p>
          <a:p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customers 'Bob, Lee'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have size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the </a:t>
            </a:r>
            <a:endParaRPr lang="en-US" sz="4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slow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latin typeface="Courier New"/>
              </a:rPr>
              <a:t>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latin typeface="Courier New"/>
              </a:rPr>
              <a:t>include(slow </a:t>
            </a:r>
            <a:r>
              <a:rPr lang="en-US" sz="4800" b="1" dirty="0" smtClean="0">
                <a:latin typeface="Courier New"/>
              </a:rPr>
              <a:t>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smtClean="0">
                <a:latin typeface="Courier New"/>
              </a:rPr>
              <a:t>fast)  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store the tag and return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</a:t>
            </a:r>
            <a:r>
              <a:rPr lang="en-US" sz="4400" b="1" dirty="0" smtClean="0">
                <a:latin typeface="Courier New"/>
              </a:rPr>
              <a:t>reverse(reverse(s</a:t>
            </a:r>
            <a:r>
              <a:rPr lang="en-US" sz="4400" b="1" dirty="0" smtClean="0">
                <a:latin typeface="Courier New"/>
              </a:rPr>
              <a:t>)) == s 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default 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configuration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200" b="1" dirty="0" smtClean="0">
                <a:latin typeface="Courier New"/>
              </a:rPr>
              <a:t> </a:t>
            </a:r>
            <a:r>
              <a:rPr lang="en-US" sz="4200" b="1" dirty="0" smtClean="0">
                <a:latin typeface="Courier New"/>
              </a:rPr>
              <a:t>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</a:t>
            </a:r>
            <a:r>
              <a:rPr lang="en-US" sz="3200" b="1" dirty="0" smtClean="0">
                <a:latin typeface="Courier New"/>
              </a:rPr>
              <a:t>check(prop</a:t>
            </a:r>
            <a:r>
              <a:rPr lang="en-US" sz="3200" b="1" dirty="0" smtClean="0">
                <a:latin typeface="Courier New"/>
              </a:rPr>
              <a:t>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10668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in {</a:t>
            </a:r>
          </a:p>
          <a:p>
            <a:r>
              <a:rPr lang="en-US" sz="4400" b="1" dirty="0" smtClean="0">
                <a:latin typeface="Courier New"/>
              </a:rPr>
              <a:t>  </a:t>
            </a:r>
            <a:r>
              <a:rPr lang="en-US" sz="4400" b="1" dirty="0" smtClean="0">
                <a:latin typeface="Courier New"/>
              </a:rPr>
              <a:t>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2046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762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2046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</a:t>
            </a:r>
            <a:r>
              <a:rPr lang="en-US" sz="5400" b="1" dirty="0" smtClean="0">
                <a:latin typeface="Courier New"/>
              </a:rPr>
              <a:t>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</a:t>
            </a:r>
            <a:r>
              <a:rPr lang="en-US" sz="5400" b="1" dirty="0" smtClean="0">
                <a:latin typeface="Courier New"/>
              </a:rPr>
              <a:t>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762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(a, b) = (x, y</a:t>
            </a:r>
            <a:r>
              <a:rPr lang="es-ES" sz="4000" b="1" dirty="0" smtClean="0">
                <a:latin typeface="Courier New"/>
              </a:rPr>
              <a:t>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14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// not legal!!</a:t>
            </a:r>
            <a:endParaRPr lang="en-US" sz="44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</a:t>
            </a:r>
            <a:r>
              <a:rPr lang="en-US" sz="4400" b="1" dirty="0" smtClean="0">
                <a:latin typeface="Courier New"/>
              </a:rPr>
              <a:t>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  <a:endParaRPr lang="en-US" sz="4400" b="1" dirty="0" smtClean="0">
              <a:latin typeface="Courier New"/>
            </a:endParaRP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method(1.,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</a:t>
            </a:r>
            <a:r>
              <a:rPr lang="en-US" sz="4400" b="1" dirty="0" smtClean="0">
                <a:latin typeface="Courier New"/>
              </a:rPr>
              <a:t>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956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lazyfy</a:t>
            </a:r>
            <a:r>
              <a:rPr lang="en-US" sz="3200" b="1" dirty="0" smtClean="0">
                <a:latin typeface="Courier New"/>
              </a:rPr>
              <a:t>[T](value: =&gt;T): … = 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[T](value: () =&gt; 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get() 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[T]*)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method(1., 2., </a:t>
            </a:r>
            <a:r>
              <a:rPr lang="en-US" sz="3200" b="1" dirty="0" err="1" smtClean="0">
                <a:latin typeface="Courier New"/>
              </a:rPr>
              <a:t>math.pow</a:t>
            </a:r>
            <a:r>
              <a:rPr lang="en-US" sz="3200" b="1" dirty="0" smtClean="0">
                <a:latin typeface="Courier New"/>
              </a:rPr>
              <a:t>(100, 100))</a:t>
            </a: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String, 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12192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90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4000" y="12954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Precedence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6400" y="1143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   1  !  2  !    3    |</a:t>
            </a:r>
          </a:p>
          <a:p>
            <a:r>
              <a:rPr lang="en-US" sz="3200" dirty="0" smtClean="0">
                <a:latin typeface="Courier New"/>
              </a:rPr>
              <a:t>     2  !  2  !    4    |</a:t>
            </a:r>
          </a:p>
          <a:p>
            <a:r>
              <a:rPr lang="pt-BR" sz="3200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200" dirty="0" smtClean="0">
                <a:latin typeface="Courier New"/>
              </a:rPr>
              <a:t>       a + b must_== c</a:t>
            </a:r>
          </a:p>
          <a:p>
            <a:r>
              <a:rPr lang="en-US" sz="3200" dirty="0" smtClean="0">
                <a:latin typeface="Courier New"/>
              </a:rPr>
              <a:t>    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// How to avoid ‘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b="1" dirty="0" smtClean="0">
                <a:latin typeface="Courier New"/>
              </a:rPr>
              <a:t>‘</a:t>
            </a:r>
          </a:p>
          <a:p>
            <a:r>
              <a:rPr lang="en-US" sz="2800" b="1" dirty="0" smtClean="0">
                <a:latin typeface="Courier New"/>
              </a:rPr>
              <a:t>{ 1 must_== 2 } must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</a:t>
            </a:r>
            <a:r>
              <a:rPr lang="en-US" sz="2800" b="1" dirty="0" err="1" smtClean="0">
                <a:latin typeface="Courier New"/>
              </a:rPr>
              <a:t>FailureException</a:t>
            </a:r>
            <a:r>
              <a:rPr lang="en-US" sz="2800" b="1" dirty="0" smtClean="0">
                <a:latin typeface="Courier New"/>
              </a:rPr>
              <a:t>]</a:t>
            </a:r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[T]) = 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{ v }</a:t>
            </a:r>
            <a:r>
              <a:rPr lang="en-US" sz="2800" dirty="0" smtClean="0">
                <a:latin typeface="Courier New"/>
              </a:rPr>
              <a:t>     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11430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1430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65532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600" b="1" dirty="0" smtClean="0">
                <a:latin typeface="Courier New"/>
              </a:rPr>
              <a:t> in[T](e: =&gt;T)</a:t>
            </a:r>
          </a:p>
          <a:p>
            <a:r>
              <a:rPr lang="fr-FR" sz="3600" b="1" dirty="0" smtClean="0">
                <a:latin typeface="Courier New"/>
              </a:rPr>
              <a:t>         (</a:t>
            </a:r>
            <a:r>
              <a:rPr lang="fr-FR" sz="36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600" b="1" dirty="0" smtClean="0">
                <a:latin typeface="Courier New"/>
              </a:rPr>
              <a:t> m: </a:t>
            </a:r>
            <a:r>
              <a:rPr lang="fr-FR" sz="3600" b="1" dirty="0" err="1" smtClean="0">
                <a:latin typeface="Courier New"/>
              </a:rPr>
              <a:t>ClassManifest</a:t>
            </a:r>
            <a:r>
              <a:rPr lang="fr-FR" sz="3600" b="1" dirty="0" smtClean="0">
                <a:latin typeface="Courier New"/>
              </a:rPr>
              <a:t>[T]) =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err="1" smtClean="0">
                <a:latin typeface="Courier New"/>
              </a:rPr>
              <a:t>expectationsAre</a:t>
            </a:r>
            <a:r>
              <a:rPr lang="en-US" sz="3600" dirty="0" smtClean="0">
                <a:latin typeface="Courier New"/>
              </a:rPr>
              <a:t>(e)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600" b="1" dirty="0" smtClean="0">
                <a:latin typeface="Courier New"/>
              </a:rPr>
              <a:t> (</a:t>
            </a:r>
            <a:r>
              <a:rPr lang="en-US" sz="3600" b="1" dirty="0" err="1" smtClean="0">
                <a:latin typeface="Courier New"/>
              </a:rPr>
              <a:t>m.erasure</a:t>
            </a:r>
            <a:r>
              <a:rPr lang="en-US" sz="3600" b="1" dirty="0" smtClean="0">
                <a:latin typeface="Courier New"/>
              </a:rPr>
              <a:t> == </a:t>
            </a:r>
            <a:r>
              <a:rPr lang="en-US" sz="3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err="1" smtClean="0">
                <a:latin typeface="Courier New"/>
              </a:rPr>
              <a:t>.getClass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dirty="0" smtClean="0">
                <a:latin typeface="Courier New"/>
              </a:rPr>
              <a:t>    </a:t>
            </a:r>
            <a:r>
              <a:rPr lang="en-US" sz="3600" dirty="0" err="1" smtClean="0">
                <a:latin typeface="Courier New"/>
              </a:rPr>
              <a:t>hasNestedExamples</a:t>
            </a:r>
            <a:r>
              <a:rPr lang="en-US" sz="3600" dirty="0" smtClean="0">
                <a:latin typeface="Courier New"/>
              </a:rPr>
              <a:t>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87800" y="11430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722" y="143887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 new</a:t>
            </a:r>
            <a:r>
              <a:rPr lang="fr-FR" sz="3200" b="1" dirty="0" smtClean="0">
                <a:latin typeface="Courier New"/>
              </a:rPr>
              <a:t> 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{ 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8072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6999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6693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5012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7635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6220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9625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6752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7843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8988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303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55564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a reversed empty string must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be empty"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 {</a:t>
            </a:r>
          </a:p>
          <a:p>
            <a:r>
              <a:rPr lang="en-US" sz="3600" b="1" dirty="0" smtClean="0">
                <a:latin typeface="Courier New"/>
              </a:rPr>
              <a:t>  reverse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20508</TotalTime>
  <Pages>0</Pages>
  <Words>2754</Words>
  <Characters>0</Characters>
  <PresentationFormat>Custom</PresentationFormat>
  <Lines>0</Lines>
  <Paragraphs>765</Paragraphs>
  <Slides>72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30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56</vt:lpstr>
      <vt:lpstr>     DSL</vt:lpstr>
      <vt:lpstr>     DSL</vt:lpstr>
      <vt:lpstr>     DSL</vt:lpstr>
      <vt:lpstr>     DSL</vt:lpstr>
      <vt:lpstr>     DSL</vt:lpstr>
      <vt:lpstr>     DSL</vt:lpstr>
      <vt:lpstr>Slide 63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117</cp:revision>
  <dcterms:modified xsi:type="dcterms:W3CDTF">2010-07-03T08:49:14Z</dcterms:modified>
</cp:coreProperties>
</file>