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7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68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Layouts/slideLayout16.xml" ContentType="application/vnd.openxmlformats-officedocument.presentationml.slideLayout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1" r:id="rId2"/>
  </p:sldMasterIdLst>
  <p:notesMasterIdLst>
    <p:notesMasterId r:id="rId79"/>
  </p:notesMasterIdLst>
  <p:sldIdLst>
    <p:sldId id="258" r:id="rId3"/>
    <p:sldId id="346" r:id="rId4"/>
    <p:sldId id="259" r:id="rId5"/>
    <p:sldId id="261" r:id="rId6"/>
    <p:sldId id="262" r:id="rId7"/>
    <p:sldId id="263" r:id="rId8"/>
    <p:sldId id="271" r:id="rId9"/>
    <p:sldId id="264" r:id="rId10"/>
    <p:sldId id="349" r:id="rId11"/>
    <p:sldId id="265" r:id="rId12"/>
    <p:sldId id="272" r:id="rId13"/>
    <p:sldId id="266" r:id="rId14"/>
    <p:sldId id="367" r:id="rId15"/>
    <p:sldId id="267" r:id="rId16"/>
    <p:sldId id="273" r:id="rId17"/>
    <p:sldId id="268" r:id="rId18"/>
    <p:sldId id="350" r:id="rId19"/>
    <p:sldId id="274" r:id="rId20"/>
    <p:sldId id="269" r:id="rId21"/>
    <p:sldId id="351" r:id="rId22"/>
    <p:sldId id="270" r:id="rId23"/>
    <p:sldId id="275" r:id="rId24"/>
    <p:sldId id="277" r:id="rId25"/>
    <p:sldId id="276" r:id="rId26"/>
    <p:sldId id="352" r:id="rId27"/>
    <p:sldId id="278" r:id="rId28"/>
    <p:sldId id="279" r:id="rId29"/>
    <p:sldId id="280" r:id="rId30"/>
    <p:sldId id="281" r:id="rId31"/>
    <p:sldId id="339" r:id="rId32"/>
    <p:sldId id="345" r:id="rId33"/>
    <p:sldId id="324" r:id="rId34"/>
    <p:sldId id="283" r:id="rId35"/>
    <p:sldId id="353" r:id="rId36"/>
    <p:sldId id="284" r:id="rId37"/>
    <p:sldId id="325" r:id="rId38"/>
    <p:sldId id="310" r:id="rId39"/>
    <p:sldId id="287" r:id="rId40"/>
    <p:sldId id="326" r:id="rId41"/>
    <p:sldId id="340" r:id="rId42"/>
    <p:sldId id="354" r:id="rId43"/>
    <p:sldId id="341" r:id="rId44"/>
    <p:sldId id="333" r:id="rId45"/>
    <p:sldId id="355" r:id="rId46"/>
    <p:sldId id="334" r:id="rId47"/>
    <p:sldId id="360" r:id="rId48"/>
    <p:sldId id="336" r:id="rId49"/>
    <p:sldId id="357" r:id="rId50"/>
    <p:sldId id="335" r:id="rId51"/>
    <p:sldId id="327" r:id="rId52"/>
    <p:sldId id="361" r:id="rId53"/>
    <p:sldId id="328" r:id="rId54"/>
    <p:sldId id="362" r:id="rId55"/>
    <p:sldId id="330" r:id="rId56"/>
    <p:sldId id="344" r:id="rId57"/>
    <p:sldId id="331" r:id="rId58"/>
    <p:sldId id="363" r:id="rId59"/>
    <p:sldId id="347" r:id="rId60"/>
    <p:sldId id="316" r:id="rId61"/>
    <p:sldId id="364" r:id="rId62"/>
    <p:sldId id="317" r:id="rId63"/>
    <p:sldId id="318" r:id="rId64"/>
    <p:sldId id="365" r:id="rId65"/>
    <p:sldId id="297" r:id="rId66"/>
    <p:sldId id="366" r:id="rId67"/>
    <p:sldId id="301" r:id="rId68"/>
    <p:sldId id="302" r:id="rId69"/>
    <p:sldId id="348" r:id="rId70"/>
    <p:sldId id="323" r:id="rId71"/>
    <p:sldId id="337" r:id="rId72"/>
    <p:sldId id="358" r:id="rId73"/>
    <p:sldId id="359" r:id="rId74"/>
    <p:sldId id="342" r:id="rId75"/>
    <p:sldId id="306" r:id="rId76"/>
    <p:sldId id="338" r:id="rId77"/>
    <p:sldId id="309" r:id="rId78"/>
  </p:sldIdLst>
  <p:sldSz cx="13004800" cy="97536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62F00"/>
    <a:srgbClr val="BEE0B2"/>
    <a:srgbClr val="84DCA8"/>
    <a:srgbClr val="FFFF99"/>
    <a:srgbClr val="E75145"/>
    <a:srgbClr val="FFFFFF"/>
    <a:srgbClr val="00CC66"/>
    <a:srgbClr val="F79BC9"/>
    <a:srgbClr val="70BB5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56" autoAdjust="0"/>
    <p:restoredTop sz="90987" autoAdjust="0"/>
  </p:normalViewPr>
  <p:slideViewPr>
    <p:cSldViewPr>
      <p:cViewPr varScale="1">
        <p:scale>
          <a:sx n="58" d="100"/>
          <a:sy n="58" d="100"/>
        </p:scale>
        <p:origin x="-792" y="-96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69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363" name="Rectangle 3"/>
          <p:cNvSpPr>
            <a:spLocks noGrp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365" name="Rectangle 5"/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366" name="Rectangle 6"/>
          <p:cNvSpPr>
            <a:spLocks noGrp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367" name="Rectangle 7"/>
          <p:cNvSpPr>
            <a:spLocks noGrp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D705A2C8-7DDB-4E90-A7D6-F4493C9ACA7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E66E72-E4CD-408E-9F50-4CB9CFA06EBC}" type="slidenum">
              <a:rPr lang="en-US"/>
              <a:pPr/>
              <a:t>1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I got interested in specs?</a:t>
            </a:r>
          </a:p>
          <a:p>
            <a:r>
              <a:rPr lang="en-US" dirty="0" smtClean="0"/>
              <a:t>How specs can help you?</a:t>
            </a:r>
          </a:p>
          <a:p>
            <a:r>
              <a:rPr lang="en-US" dirty="0" smtClean="0"/>
              <a:t>How to achieve the wonderful syntax? </a:t>
            </a:r>
          </a:p>
          <a:p>
            <a:r>
              <a:rPr lang="en-US" dirty="0" smtClean="0"/>
              <a:t>Implicit</a:t>
            </a:r>
          </a:p>
          <a:p>
            <a:r>
              <a:rPr lang="en-US" dirty="0" smtClean="0"/>
              <a:t>restrict-combine-</a:t>
            </a:r>
            <a:r>
              <a:rPr lang="en-US" dirty="0" err="1" smtClean="0"/>
              <a:t>add,add</a:t>
            </a:r>
            <a:r>
              <a:rPr lang="en-US" dirty="0" smtClean="0"/>
              <a:t>-be lazy</a:t>
            </a:r>
          </a:p>
          <a:p>
            <a:r>
              <a:rPr lang="en-US" dirty="0" smtClean="0"/>
              <a:t>bag of tricks: operators, class manifests	</a:t>
            </a:r>
          </a:p>
          <a:p>
            <a:r>
              <a:rPr lang="en-US" dirty="0" smtClean="0"/>
              <a:t>resources + QA</a:t>
            </a:r>
          </a:p>
          <a:p>
            <a:r>
              <a:rPr lang="en-US" dirty="0" smtClean="0"/>
              <a:t>Buy a clicker!!!!</a:t>
            </a: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60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61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62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63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64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65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66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67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68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69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BDD </a:t>
            </a:r>
            <a:r>
              <a:rPr lang="en-US" dirty="0" err="1" smtClean="0"/>
              <a:t>linguo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>
              <a:buFontTx/>
              <a:buChar char="-"/>
            </a:pPr>
            <a:r>
              <a:rPr lang="en-US" baseline="0" dirty="0" smtClean="0"/>
              <a:t> Tests come after the fact so TDD is more like specifying the behavior to implement</a:t>
            </a:r>
          </a:p>
          <a:p>
            <a:pPr>
              <a:buFontTx/>
              <a:buNone/>
            </a:pPr>
            <a:r>
              <a:rPr lang="en-US" baseline="0" dirty="0" smtClean="0"/>
              <a:t>-  Then what is a specification? At the most basic level it is a bunch of examples</a:t>
            </a:r>
            <a:endParaRPr lang="en-US" dirty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70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71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72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73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74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75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76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6575" y="0"/>
            <a:ext cx="1851025" cy="975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0" y="0"/>
            <a:ext cx="5400675" cy="975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100" y="1028700"/>
            <a:ext cx="6178550" cy="760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3050" y="1028700"/>
            <a:ext cx="6178550" cy="760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64700" y="0"/>
            <a:ext cx="3136900" cy="863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" y="0"/>
            <a:ext cx="9258300" cy="863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0" y="4787900"/>
            <a:ext cx="3625850" cy="4965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1750" y="4787900"/>
            <a:ext cx="3625850" cy="4965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0" y="4787900"/>
            <a:ext cx="7404100" cy="4965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charset="0"/>
              </a:rPr>
              <a:t>Second level</a:t>
            </a:r>
          </a:p>
          <a:p>
            <a:pPr lvl="2"/>
            <a:r>
              <a:rPr lang="en-US" smtClean="0">
                <a:sym typeface="Arial" charset="0"/>
              </a:rPr>
              <a:t>Third level</a:t>
            </a:r>
          </a:p>
          <a:p>
            <a:pPr lvl="3"/>
            <a:r>
              <a:rPr lang="en-US" smtClean="0">
                <a:sym typeface="Arial" charset="0"/>
              </a:rPr>
              <a:t>Fourth level</a:t>
            </a:r>
          </a:p>
          <a:p>
            <a:pPr lvl="4"/>
            <a:r>
              <a:rPr lang="en-US" smtClean="0">
                <a:sym typeface="Arial" charset="0"/>
              </a:rPr>
              <a:t>Fifth level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43500" y="0"/>
            <a:ext cx="7404100" cy="4699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fade/>
  </p:transition>
  <p:txStyles>
    <p:titleStyle>
      <a:lvl1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+mj-lt"/>
          <a:ea typeface="+mj-ea"/>
          <a:cs typeface="+mj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cs typeface="+mn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54000" y="0"/>
            <a:ext cx="125095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2100" y="1028700"/>
            <a:ext cx="12509500" cy="7607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charset="0"/>
              </a:rPr>
              <a:t>Second level</a:t>
            </a:r>
          </a:p>
          <a:p>
            <a:pPr lvl="2"/>
            <a:r>
              <a:rPr lang="en-US" smtClean="0">
                <a:sym typeface="Arial" charset="0"/>
              </a:rPr>
              <a:t>Third level</a:t>
            </a:r>
          </a:p>
          <a:p>
            <a:pPr lvl="3"/>
            <a:r>
              <a:rPr lang="en-US" smtClean="0">
                <a:sym typeface="Arial" charset="0"/>
              </a:rPr>
              <a:t>Fourth level</a:t>
            </a:r>
          </a:p>
          <a:p>
            <a:pPr lvl="4"/>
            <a:r>
              <a:rPr lang="en-US" smtClean="0">
                <a:sym typeface="Arial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fade/>
  </p:transition>
  <p:txStyles>
    <p:titleStyle>
      <a:lvl1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+mj-lt"/>
          <a:ea typeface="+mj-ea"/>
          <a:cs typeface="+mj-cs"/>
          <a:sym typeface="Arial" charset="0"/>
        </a:defRPr>
      </a:lvl1pPr>
      <a:lvl2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9pPr>
    </p:titleStyle>
    <p:bodyStyle>
      <a:lvl1pPr marL="381000" indent="-344488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Wingdings" pitchFamily="1" charset="2"/>
        <a:buChar char="§"/>
        <a:defRPr sz="3300">
          <a:solidFill>
            <a:srgbClr val="000406"/>
          </a:solidFill>
          <a:latin typeface="+mn-lt"/>
          <a:ea typeface="+mn-ea"/>
          <a:cs typeface="+mn-cs"/>
          <a:sym typeface="Arial" charset="0"/>
        </a:defRPr>
      </a:lvl1pPr>
      <a:lvl2pPr marL="7747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2pPr>
      <a:lvl3pPr marL="12192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3pPr>
      <a:lvl4pPr marL="16637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4pPr>
      <a:lvl5pPr marL="21082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5pPr>
      <a:lvl6pPr marL="25654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6pPr>
      <a:lvl7pPr marL="30226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7pPr>
      <a:lvl8pPr marL="34798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8pPr>
      <a:lvl9pPr marL="39370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3.jpeg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1.png"/><Relationship Id="rId4" Type="http://schemas.openxmlformats.org/officeDocument/2006/relationships/image" Target="../media/image34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5.jpeg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jpeg"/><Relationship Id="rId10" Type="http://schemas.openxmlformats.org/officeDocument/2006/relationships/image" Target="../media/image16.jpeg"/><Relationship Id="rId4" Type="http://schemas.openxmlformats.org/officeDocument/2006/relationships/image" Target="../media/image10.png"/><Relationship Id="rId9" Type="http://schemas.openxmlformats.org/officeDocument/2006/relationships/image" Target="../media/image15.gi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6.jpeg"/><Relationship Id="rId4" Type="http://schemas.openxmlformats.org/officeDocument/2006/relationships/image" Target="../media/image3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7.jpeg"/><Relationship Id="rId5" Type="http://schemas.openxmlformats.org/officeDocument/2006/relationships/image" Target="../media/image10.png"/><Relationship Id="rId4" Type="http://schemas.openxmlformats.org/officeDocument/2006/relationships/hyperlink" Target="http://code.google.com/p/spec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8.gif"/><Relationship Id="rId4" Type="http://schemas.openxmlformats.org/officeDocument/2006/relationships/image" Target="../media/image3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specs and </a:t>
            </a:r>
            <a:r>
              <a:rPr lang="en-US" dirty="0" err="1" smtClean="0"/>
              <a:t>Scala</a:t>
            </a:r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sz="6000" b="1" dirty="0" smtClean="0">
                <a:cs typeface="+mj-cs"/>
              </a:rPr>
              <a:t>Tips and tricks for a friendly DSL syntax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11200" y="1295400"/>
            <a:ext cx="11734800" cy="674030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600" dirty="0" smtClean="0"/>
              <a:t>Specification "</a:t>
            </a:r>
            <a:r>
              <a:rPr lang="en-US" sz="3600" dirty="0" err="1" smtClean="0"/>
              <a:t>ReverserSpec</a:t>
            </a:r>
            <a:r>
              <a:rPr lang="en-US" sz="3600" dirty="0" smtClean="0"/>
              <a:t>"</a:t>
            </a:r>
          </a:p>
          <a:p>
            <a:r>
              <a:rPr lang="en-US" sz="3600" dirty="0" smtClean="0"/>
              <a:t>  </a:t>
            </a:r>
          </a:p>
          <a:p>
            <a:r>
              <a:rPr lang="en-US" sz="3600" dirty="0" smtClean="0"/>
              <a:t>  </a:t>
            </a:r>
            <a:r>
              <a:rPr lang="en-US" sz="3600" dirty="0" smtClean="0">
                <a:solidFill>
                  <a:srgbClr val="00B050"/>
                </a:solidFill>
              </a:rPr>
              <a:t>+ a reversed empty string must be empty</a:t>
            </a:r>
          </a:p>
          <a:p>
            <a:r>
              <a:rPr lang="en-US" sz="3600" dirty="0" smtClean="0">
                <a:solidFill>
                  <a:srgbClr val="00B050"/>
                </a:solidFill>
              </a:rPr>
              <a:t>  + a reversed empty string must really *be empty*</a:t>
            </a:r>
          </a:p>
          <a:p>
            <a:r>
              <a:rPr lang="en-US" sz="3600" dirty="0" smtClean="0">
                <a:solidFill>
                  <a:srgbClr val="00B050"/>
                </a:solidFill>
              </a:rPr>
              <a:t>  + a reversed string must be reversed </a:t>
            </a:r>
            <a:r>
              <a:rPr lang="en-US" sz="3600" dirty="0" err="1" smtClean="0">
                <a:solidFill>
                  <a:srgbClr val="00B050"/>
                </a:solidFill>
              </a:rPr>
              <a:t>abc</a:t>
            </a:r>
            <a:r>
              <a:rPr lang="en-US" sz="3600" dirty="0" smtClean="0">
                <a:solidFill>
                  <a:srgbClr val="00B050"/>
                </a:solidFill>
              </a:rPr>
              <a:t> -&gt; </a:t>
            </a:r>
            <a:r>
              <a:rPr lang="en-US" sz="3600" dirty="0" err="1" smtClean="0">
                <a:solidFill>
                  <a:srgbClr val="00B050"/>
                </a:solidFill>
              </a:rPr>
              <a:t>cba</a:t>
            </a:r>
            <a:endParaRPr lang="en-US" sz="3600" dirty="0" smtClean="0">
              <a:solidFill>
                <a:srgbClr val="00B050"/>
              </a:solidFill>
            </a:endParaRPr>
          </a:p>
          <a:p>
            <a:r>
              <a:rPr lang="en-US" sz="3600" dirty="0" smtClean="0"/>
              <a:t>  </a:t>
            </a:r>
            <a:r>
              <a:rPr lang="en-US" sz="3600" dirty="0" smtClean="0">
                <a:solidFill>
                  <a:srgbClr val="E75145"/>
                </a:solidFill>
              </a:rPr>
              <a:t>x a longer string must also be reversed. Whoops!</a:t>
            </a:r>
          </a:p>
          <a:p>
            <a:r>
              <a:rPr lang="en-US" sz="3600" dirty="0" smtClean="0">
                <a:solidFill>
                  <a:srgbClr val="E75145"/>
                </a:solidFill>
              </a:rPr>
              <a:t>    '</a:t>
            </a:r>
            <a:r>
              <a:rPr lang="en-US" sz="3600" dirty="0" err="1" smtClean="0">
                <a:solidFill>
                  <a:srgbClr val="E75145"/>
                </a:solidFill>
              </a:rPr>
              <a:t>fedcba</a:t>
            </a:r>
            <a:r>
              <a:rPr lang="en-US" sz="3600" dirty="0" smtClean="0">
                <a:solidFill>
                  <a:srgbClr val="E75145"/>
                </a:solidFill>
              </a:rPr>
              <a:t>' is not equal to '</a:t>
            </a:r>
            <a:r>
              <a:rPr lang="en-US" sz="3600" dirty="0" err="1" smtClean="0">
                <a:solidFill>
                  <a:srgbClr val="E75145"/>
                </a:solidFill>
              </a:rPr>
              <a:t>xxxxx</a:t>
            </a:r>
            <a:r>
              <a:rPr lang="en-US" sz="3600" dirty="0" smtClean="0">
                <a:solidFill>
                  <a:srgbClr val="E75145"/>
                </a:solidFill>
              </a:rPr>
              <a:t>' (</a:t>
            </a:r>
            <a:r>
              <a:rPr lang="en-US" sz="3600" u="sng" dirty="0" smtClean="0">
                <a:solidFill>
                  <a:srgbClr val="E75145"/>
                </a:solidFill>
              </a:rPr>
              <a:t>ReverserSpec.scala:17)</a:t>
            </a:r>
          </a:p>
          <a:p>
            <a:endParaRPr lang="en-US" sz="3600" dirty="0" smtClean="0"/>
          </a:p>
          <a:p>
            <a:r>
              <a:rPr lang="en-US" sz="3600" dirty="0" smtClean="0"/>
              <a:t>Total for specification "</a:t>
            </a:r>
            <a:r>
              <a:rPr lang="en-US" sz="3600" dirty="0" err="1" smtClean="0"/>
              <a:t>ReverserSpec</a:t>
            </a:r>
            <a:r>
              <a:rPr lang="en-US" sz="3600" dirty="0" smtClean="0"/>
              <a:t>":</a:t>
            </a:r>
          </a:p>
          <a:p>
            <a:r>
              <a:rPr lang="en-US" sz="3600" dirty="0" smtClean="0"/>
              <a:t>Finished in 0 second, 140 ms</a:t>
            </a:r>
          </a:p>
          <a:p>
            <a:r>
              <a:rPr lang="en-US" sz="3600" dirty="0" smtClean="0"/>
              <a:t>4 examples, 4 expectations, 1 failure, 0 error</a:t>
            </a:r>
            <a:endParaRPr lang="en-US" sz="3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3937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73328" y="228600"/>
            <a:ext cx="2287772" cy="642969"/>
          </a:xfrm>
          <a:prstGeom prst="rect">
            <a:avLst/>
          </a:prstGeom>
          <a:noFill/>
        </p:spPr>
      </p:pic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8331200" y="5715000"/>
            <a:ext cx="3962400" cy="2590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rgbClr val="00CC66"/>
                </a:solidFill>
                <a:latin typeface="Calibri" pitchFamily="34" charset="0"/>
                <a:ea typeface="+mj-ea"/>
                <a:cs typeface="+mj-cs"/>
                <a:sym typeface="Arial" charset="0"/>
              </a:rPr>
              <a:t>System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 smtClean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Under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rgbClr val="00CC66"/>
                </a:solidFill>
                <a:latin typeface="Calibri" pitchFamily="34" charset="0"/>
                <a:ea typeface="+mj-ea"/>
                <a:cs typeface="+mj-cs"/>
                <a:sym typeface="Arial" charset="0"/>
              </a:rPr>
              <a:t>Specification</a:t>
            </a:r>
            <a:endParaRPr kumimoji="0" lang="en-US" sz="5400" b="1" i="0" u="none" strike="noStrike" kern="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939800" y="17526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pic>
        <p:nvPicPr>
          <p:cNvPr id="56322" name="Picture 2" descr="box, package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01662" y="2667000"/>
            <a:ext cx="2362200" cy="2362202"/>
          </a:xfrm>
          <a:prstGeom prst="rect">
            <a:avLst/>
          </a:prstGeom>
          <a:noFill/>
        </p:spPr>
      </p:pic>
      <p:sp>
        <p:nvSpPr>
          <p:cNvPr id="22" name="Rectangle 1"/>
          <p:cNvSpPr txBox="1">
            <a:spLocks noChangeArrowheads="1"/>
          </p:cNvSpPr>
          <p:nvPr/>
        </p:nvSpPr>
        <p:spPr bwMode="auto">
          <a:xfrm>
            <a:off x="1092200" y="20574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3" name="Rectangle 1"/>
          <p:cNvSpPr txBox="1">
            <a:spLocks noChangeArrowheads="1"/>
          </p:cNvSpPr>
          <p:nvPr/>
        </p:nvSpPr>
        <p:spPr bwMode="auto">
          <a:xfrm>
            <a:off x="1244600" y="14478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4" name="Rectangle 1"/>
          <p:cNvSpPr txBox="1">
            <a:spLocks noChangeArrowheads="1"/>
          </p:cNvSpPr>
          <p:nvPr/>
        </p:nvSpPr>
        <p:spPr bwMode="auto">
          <a:xfrm>
            <a:off x="1397000" y="22860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5" name="Rectangle 1"/>
          <p:cNvSpPr txBox="1">
            <a:spLocks noChangeArrowheads="1"/>
          </p:cNvSpPr>
          <p:nvPr/>
        </p:nvSpPr>
        <p:spPr bwMode="auto">
          <a:xfrm>
            <a:off x="787400" y="25908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6" name="Rectangle 1"/>
          <p:cNvSpPr txBox="1">
            <a:spLocks noChangeArrowheads="1"/>
          </p:cNvSpPr>
          <p:nvPr/>
        </p:nvSpPr>
        <p:spPr bwMode="auto">
          <a:xfrm>
            <a:off x="635000" y="12192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664926" y="4724400"/>
            <a:ext cx="381867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kern="0" dirty="0" smtClean="0">
                <a:solidFill>
                  <a:srgbClr val="0C0F20"/>
                </a:solidFill>
                <a:latin typeface="Calibri" pitchFamily="34" charset="0"/>
                <a:cs typeface="+mj-cs"/>
                <a:sym typeface="Arial" charset="0"/>
              </a:rPr>
              <a:t>organize</a:t>
            </a:r>
            <a:endParaRPr lang="en-US" sz="8000" dirty="0"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  <p:bldP spid="22" grpId="0"/>
      <p:bldP spid="23" grpId="0"/>
      <p:bldP spid="24" grpId="0"/>
      <p:bldP spid="25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3937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733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11200" y="1066800"/>
            <a:ext cx="11734800" cy="760208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400" b="1" dirty="0" smtClean="0">
                <a:latin typeface="Courier New"/>
              </a:rPr>
              <a:t> Reverser2Spec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400" b="1" dirty="0" smtClean="0">
                <a:latin typeface="Courier New"/>
              </a:rPr>
              <a:t> Specification {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"a reversed empty string"</a:t>
            </a:r>
            <a:r>
              <a:rPr lang="en-US" sz="2800" b="1" dirty="0" smtClean="0">
                <a:latin typeface="Courier New"/>
              </a:rPr>
              <a:t> should {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    val</a:t>
            </a:r>
            <a:r>
              <a:rPr lang="en-US" sz="2400" b="1" dirty="0" smtClean="0">
                <a:latin typeface="Courier New"/>
              </a:rPr>
              <a:t> reversed = reverse(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400" b="1" dirty="0" smtClean="0">
                <a:latin typeface="Courier New"/>
              </a:rPr>
              <a:t>)  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"be empty"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  reversed must_==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400" dirty="0" smtClean="0">
                <a:latin typeface="Courier New"/>
              </a:rPr>
              <a:t>  </a:t>
            </a:r>
          </a:p>
          <a:p>
            <a:r>
              <a:rPr lang="en-US" sz="2400" dirty="0" smtClean="0">
                <a:latin typeface="Courier New"/>
              </a:rPr>
              <a:t>    }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"really *be empty*"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  reversed must be empty</a:t>
            </a:r>
          </a:p>
          <a:p>
            <a:r>
              <a:rPr lang="en-US" sz="2400" dirty="0" smtClean="0">
                <a:latin typeface="Courier New"/>
              </a:rPr>
              <a:t>    }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"a reversed non-empty string"</a:t>
            </a:r>
            <a:r>
              <a:rPr lang="en-US" sz="2800" b="1" dirty="0" smtClean="0">
                <a:latin typeface="Courier New"/>
              </a:rPr>
              <a:t> should {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    val</a:t>
            </a:r>
            <a:r>
              <a:rPr lang="en-US" sz="2400" b="1" dirty="0" smtClean="0">
                <a:latin typeface="Courier New"/>
              </a:rPr>
              <a:t> reversed = reverse(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b="1" dirty="0" err="1" smtClean="0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b="1" dirty="0" smtClean="0">
                <a:latin typeface="Courier New"/>
              </a:rPr>
              <a:t>)  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"be reversed 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-&gt; 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cba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  reversed must be_==(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cba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)</a:t>
            </a:r>
          </a:p>
          <a:p>
            <a:r>
              <a:rPr lang="en-US" sz="2400" dirty="0" smtClean="0">
                <a:latin typeface="Courier New"/>
              </a:rPr>
              <a:t>    }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"have the same size as the original string"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  reversed must have size(3)</a:t>
            </a:r>
          </a:p>
          <a:p>
            <a:r>
              <a:rPr lang="en-US" sz="2400" dirty="0" smtClean="0">
                <a:latin typeface="Courier New"/>
              </a:rPr>
              <a:t>    }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}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3937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733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06400" y="1219736"/>
            <a:ext cx="12268200" cy="624786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2A00FF"/>
                </a:solidFill>
                <a:latin typeface="Courier New"/>
              </a:rPr>
              <a:t>"a reversed empty string"</a:t>
            </a:r>
            <a:r>
              <a:rPr lang="en-US" sz="4000" b="1" dirty="0" smtClean="0">
                <a:latin typeface="Courier New"/>
              </a:rPr>
              <a:t> should {</a:t>
            </a:r>
          </a:p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  val</a:t>
            </a:r>
            <a:r>
              <a:rPr lang="en-US" sz="4000" b="1" dirty="0" smtClean="0">
                <a:latin typeface="Courier New"/>
              </a:rPr>
              <a:t> reversed = reverse(</a:t>
            </a:r>
            <a:r>
              <a:rPr lang="en-US" sz="4000" b="1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4000" b="1" dirty="0" smtClean="0">
                <a:latin typeface="Courier New"/>
              </a:rPr>
              <a:t>)  </a:t>
            </a:r>
          </a:p>
          <a:p>
            <a:r>
              <a:rPr lang="en-US" sz="4000" b="1" dirty="0" smtClean="0">
                <a:latin typeface="Courier New"/>
              </a:rPr>
              <a:t>  …</a:t>
            </a:r>
          </a:p>
          <a:p>
            <a:r>
              <a:rPr lang="en-US" sz="4000" b="1" dirty="0" smtClean="0">
                <a:latin typeface="Courier New"/>
              </a:rPr>
              <a:t>}</a:t>
            </a:r>
          </a:p>
          <a:p>
            <a:endParaRPr lang="en-US" sz="4000" b="1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4000" b="1" dirty="0" smtClean="0">
                <a:solidFill>
                  <a:srgbClr val="2A00FF"/>
                </a:solidFill>
                <a:latin typeface="Courier New"/>
              </a:rPr>
              <a:t>"a reversed non-empty string"</a:t>
            </a:r>
            <a:r>
              <a:rPr lang="en-US" sz="4000" b="1" dirty="0" smtClean="0">
                <a:latin typeface="Courier New"/>
              </a:rPr>
              <a:t> should {</a:t>
            </a:r>
          </a:p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  val</a:t>
            </a:r>
            <a:r>
              <a:rPr lang="en-US" sz="4000" b="1" dirty="0" smtClean="0">
                <a:latin typeface="Courier New"/>
              </a:rPr>
              <a:t> reversed = reverse(</a:t>
            </a:r>
            <a:r>
              <a:rPr lang="en-US" sz="40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4000" b="1" dirty="0" err="1" smtClean="0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sz="40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4000" b="1" dirty="0" smtClean="0">
                <a:latin typeface="Courier New"/>
              </a:rPr>
              <a:t>)  </a:t>
            </a:r>
          </a:p>
          <a:p>
            <a:r>
              <a:rPr lang="en-US" sz="4000" b="1" dirty="0" smtClean="0">
                <a:latin typeface="Courier New"/>
              </a:rPr>
              <a:t>  …</a:t>
            </a:r>
          </a:p>
          <a:p>
            <a:r>
              <a:rPr lang="en-US" sz="4000" b="1" dirty="0" smtClean="0">
                <a:latin typeface="Courier New"/>
              </a:rPr>
              <a:t>}</a:t>
            </a:r>
          </a:p>
          <a:p>
            <a:endParaRPr lang="en-US" sz="40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4699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49528" y="228600"/>
            <a:ext cx="2287772" cy="642969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 l="2477" t="18307" r="71667" b="65217"/>
          <a:stretch>
            <a:fillRect/>
          </a:stretch>
        </p:blipFill>
        <p:spPr bwMode="auto">
          <a:xfrm>
            <a:off x="1122947" y="2362200"/>
            <a:ext cx="1083622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3937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73328" y="228600"/>
            <a:ext cx="2287772" cy="642969"/>
          </a:xfrm>
          <a:prstGeom prst="rect">
            <a:avLst/>
          </a:prstGeom>
          <a:noFill/>
        </p:spPr>
      </p:pic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8483600" y="6934200"/>
            <a:ext cx="40386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="1" kern="0" dirty="0" smtClean="0">
                <a:solidFill>
                  <a:srgbClr val="00CC66"/>
                </a:solidFill>
                <a:latin typeface="Calibri" pitchFamily="34" charset="0"/>
                <a:ea typeface="+mj-ea"/>
                <a:cs typeface="+mj-cs"/>
                <a:sym typeface="Arial" charset="0"/>
              </a:rPr>
              <a:t>Matchers</a:t>
            </a:r>
            <a:endParaRPr kumimoji="0" lang="en-US" sz="6600" b="1" i="0" u="none" strike="noStrike" kern="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  <p:pic>
        <p:nvPicPr>
          <p:cNvPr id="58370" name="Picture 2" descr="application, code, html, xml icon"/>
          <p:cNvPicPr>
            <a:picLocks noChangeAspect="1" noChangeArrowheads="1"/>
          </p:cNvPicPr>
          <p:nvPr/>
        </p:nvPicPr>
        <p:blipFill>
          <a:blip r:embed="rId4" cstate="print"/>
          <a:srcRect l="17647" t="35294" r="17647" b="35294"/>
          <a:stretch>
            <a:fillRect/>
          </a:stretch>
        </p:blipFill>
        <p:spPr bwMode="auto">
          <a:xfrm>
            <a:off x="558800" y="1447800"/>
            <a:ext cx="1676400" cy="762000"/>
          </a:xfrm>
          <a:prstGeom prst="rect">
            <a:avLst/>
          </a:prstGeom>
          <a:noFill/>
        </p:spPr>
      </p:pic>
      <p:pic>
        <p:nvPicPr>
          <p:cNvPr id="58373" name="Picture 5" descr="microscope ico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78400" y="2743200"/>
            <a:ext cx="2743200" cy="2743202"/>
          </a:xfrm>
          <a:prstGeom prst="rect">
            <a:avLst/>
          </a:prstGeom>
          <a:noFill/>
        </p:spPr>
      </p:pic>
      <p:pic>
        <p:nvPicPr>
          <p:cNvPr id="15" name="Picture 2" descr="application, code, html, xml icon"/>
          <p:cNvPicPr>
            <a:picLocks noChangeAspect="1" noChangeArrowheads="1"/>
          </p:cNvPicPr>
          <p:nvPr/>
        </p:nvPicPr>
        <p:blipFill>
          <a:blip r:embed="rId4" cstate="print"/>
          <a:srcRect l="17647" t="35294" r="17647" b="35294"/>
          <a:stretch>
            <a:fillRect/>
          </a:stretch>
        </p:blipFill>
        <p:spPr bwMode="auto">
          <a:xfrm>
            <a:off x="863600" y="2362200"/>
            <a:ext cx="1676400" cy="762000"/>
          </a:xfrm>
          <a:prstGeom prst="rect">
            <a:avLst/>
          </a:prstGeom>
          <a:noFill/>
        </p:spPr>
      </p:pic>
      <p:pic>
        <p:nvPicPr>
          <p:cNvPr id="16" name="Picture 2" descr="application, code, html, xml icon"/>
          <p:cNvPicPr>
            <a:picLocks noChangeAspect="1" noChangeArrowheads="1"/>
          </p:cNvPicPr>
          <p:nvPr/>
        </p:nvPicPr>
        <p:blipFill>
          <a:blip r:embed="rId4" cstate="print"/>
          <a:srcRect l="17647" t="35294" r="17647" b="35294"/>
          <a:stretch>
            <a:fillRect/>
          </a:stretch>
        </p:blipFill>
        <p:spPr bwMode="auto">
          <a:xfrm>
            <a:off x="2235200" y="1828800"/>
            <a:ext cx="1676400" cy="762000"/>
          </a:xfrm>
          <a:prstGeom prst="rect">
            <a:avLst/>
          </a:prstGeom>
          <a:noFill/>
        </p:spPr>
      </p:pic>
      <p:sp>
        <p:nvSpPr>
          <p:cNvPr id="18" name="Rectangle 17"/>
          <p:cNvSpPr/>
          <p:nvPr/>
        </p:nvSpPr>
        <p:spPr>
          <a:xfrm>
            <a:off x="4519796" y="5257800"/>
            <a:ext cx="388760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kern="0" dirty="0" smtClean="0">
                <a:solidFill>
                  <a:srgbClr val="0C0F20"/>
                </a:solidFill>
                <a:latin typeface="Calibri" pitchFamily="34" charset="0"/>
                <a:cs typeface="+mj-cs"/>
                <a:sym typeface="Arial" charset="0"/>
              </a:rPr>
              <a:t>Be specific</a:t>
            </a:r>
            <a:endParaRPr lang="en-US" sz="6600" dirty="0"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3937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733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558800" y="1358205"/>
            <a:ext cx="12115800" cy="230832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err="1" smtClean="0">
                <a:latin typeface="Courier New"/>
              </a:rPr>
              <a:t>HelloWorldSnippet</a:t>
            </a:r>
            <a:r>
              <a:rPr lang="en-US" sz="3600" b="1" dirty="0" smtClean="0">
                <a:latin typeface="Courier New"/>
              </a:rPr>
              <a:t> {</a:t>
            </a:r>
          </a:p>
          <a:p>
            <a:r>
              <a:rPr lang="en-US" sz="3600" dirty="0" smtClean="0">
                <a:latin typeface="Courier New"/>
              </a:rPr>
              <a:t> 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600" b="1" dirty="0" smtClean="0">
                <a:latin typeface="Courier New"/>
              </a:rPr>
              <a:t> hello(s: String)= </a:t>
            </a:r>
          </a:p>
          <a:p>
            <a:r>
              <a:rPr lang="en-US" sz="3600" b="1" dirty="0" smtClean="0">
                <a:latin typeface="Courier New"/>
              </a:rPr>
              <a:t>          &lt;div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600" b="1" dirty="0" smtClean="0">
                <a:latin typeface="Courier New"/>
              </a:rPr>
              <a:t>=</a:t>
            </a:r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"txt"</a:t>
            </a:r>
            <a:r>
              <a:rPr lang="en-US" sz="3600" b="1" dirty="0" smtClean="0">
                <a:latin typeface="Courier New"/>
              </a:rPr>
              <a:t>&gt;Hello {s}&lt;/div&gt;</a:t>
            </a:r>
          </a:p>
          <a:p>
            <a:r>
              <a:rPr lang="en-US" sz="3600" dirty="0" smtClean="0">
                <a:latin typeface="Courier New"/>
              </a:rPr>
              <a:t>}</a:t>
            </a:r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8800" y="4573012"/>
            <a:ext cx="12115800" cy="3046988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2A00FF"/>
                </a:solidFill>
                <a:latin typeface="Courier New"/>
              </a:rPr>
              <a:t>"the snippet must output a div element"</a:t>
            </a:r>
            <a:r>
              <a:rPr lang="en-US" sz="3200" b="1" dirty="0" smtClean="0">
                <a:latin typeface="Courier New"/>
              </a:rPr>
              <a:t> &gt;&gt; {</a:t>
            </a:r>
          </a:p>
          <a:p>
            <a:r>
              <a:rPr lang="en-US" sz="3200" b="1" dirty="0" smtClean="0">
                <a:latin typeface="Courier New"/>
              </a:rPr>
              <a:t>  hello(</a:t>
            </a:r>
            <a:r>
              <a:rPr lang="en-US" sz="3200" b="1" dirty="0" smtClean="0">
                <a:solidFill>
                  <a:srgbClr val="2A00FF"/>
                </a:solidFill>
                <a:latin typeface="Courier New"/>
              </a:rPr>
              <a:t>"Eric"</a:t>
            </a:r>
            <a:r>
              <a:rPr lang="en-US" sz="3200" b="1" dirty="0" smtClean="0">
                <a:latin typeface="Courier New"/>
              </a:rPr>
              <a:t>) must \\(&lt;div/&gt;)</a:t>
            </a:r>
          </a:p>
          <a:p>
            <a:r>
              <a:rPr lang="en-US" sz="3200" b="1" dirty="0" smtClean="0">
                <a:latin typeface="Courier New"/>
              </a:rPr>
              <a:t>}</a:t>
            </a:r>
          </a:p>
          <a:p>
            <a:r>
              <a:rPr lang="en-US" sz="3200" b="1" dirty="0" smtClean="0">
                <a:solidFill>
                  <a:srgbClr val="2A00FF"/>
                </a:solidFill>
                <a:latin typeface="Courier New"/>
              </a:rPr>
              <a:t>"it must have an attribute class=txt"</a:t>
            </a:r>
            <a:r>
              <a:rPr lang="en-US" sz="3200" b="1" dirty="0" smtClean="0">
                <a:latin typeface="Courier New"/>
              </a:rPr>
              <a:t> &gt;&gt; {</a:t>
            </a:r>
          </a:p>
          <a:p>
            <a:r>
              <a:rPr lang="en-US" sz="3200" b="1" dirty="0" smtClean="0">
                <a:latin typeface="Courier New"/>
              </a:rPr>
              <a:t>  hello(</a:t>
            </a:r>
            <a:r>
              <a:rPr lang="en-US" sz="3200" b="1" dirty="0" smtClean="0">
                <a:solidFill>
                  <a:srgbClr val="2A00FF"/>
                </a:solidFill>
                <a:latin typeface="Courier New"/>
              </a:rPr>
              <a:t>"You"</a:t>
            </a:r>
            <a:r>
              <a:rPr lang="en-US" sz="3200" b="1" dirty="0" smtClean="0">
                <a:latin typeface="Courier New"/>
              </a:rPr>
              <a:t>) must \\(&lt;div/&gt;, </a:t>
            </a:r>
            <a:r>
              <a:rPr lang="en-US" sz="3200" b="1" dirty="0" smtClean="0">
                <a:solidFill>
                  <a:srgbClr val="2A00FF"/>
                </a:solidFill>
                <a:latin typeface="Courier New"/>
              </a:rPr>
              <a:t>"class"</a:t>
            </a:r>
            <a:r>
              <a:rPr lang="en-US" sz="3200" b="1" dirty="0" smtClean="0">
                <a:latin typeface="Courier New"/>
              </a:rPr>
              <a:t> -&gt; </a:t>
            </a:r>
            <a:r>
              <a:rPr lang="en-US" sz="3200" b="1" dirty="0" smtClean="0">
                <a:solidFill>
                  <a:srgbClr val="2A00FF"/>
                </a:solidFill>
                <a:latin typeface="Courier New"/>
              </a:rPr>
              <a:t>"txt"</a:t>
            </a:r>
            <a:r>
              <a:rPr lang="en-US" sz="3200" b="1" dirty="0" smtClean="0">
                <a:latin typeface="Courier New"/>
              </a:rPr>
              <a:t>)</a:t>
            </a:r>
          </a:p>
          <a:p>
            <a:r>
              <a:rPr lang="en-US" sz="3200" b="1" dirty="0" smtClean="0">
                <a:latin typeface="Courier New"/>
              </a:rPr>
              <a:t>}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3937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73328" y="228600"/>
            <a:ext cx="2287772" cy="642969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406400" y="2057400"/>
            <a:ext cx="12115800" cy="477053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3200" b="1" dirty="0" smtClean="0">
              <a:latin typeface="Courier New"/>
            </a:endParaRPr>
          </a:p>
          <a:p>
            <a:endParaRPr lang="en-US" sz="3200" b="1" dirty="0" smtClean="0">
              <a:latin typeface="Courier New"/>
            </a:endParaRPr>
          </a:p>
          <a:p>
            <a:endParaRPr lang="en-US" sz="3200" b="1" dirty="0" smtClean="0">
              <a:latin typeface="Courier New"/>
            </a:endParaRPr>
          </a:p>
          <a:p>
            <a:endParaRPr lang="en-US" sz="3200" b="1" dirty="0" smtClean="0">
              <a:latin typeface="Courier New"/>
            </a:endParaRPr>
          </a:p>
          <a:p>
            <a:r>
              <a:rPr lang="en-US" sz="4800" b="1" dirty="0" smtClean="0">
                <a:latin typeface="Courier New"/>
              </a:rPr>
              <a:t>  hello(</a:t>
            </a:r>
            <a:r>
              <a:rPr lang="en-US" sz="4800" b="1" dirty="0" smtClean="0">
                <a:solidFill>
                  <a:srgbClr val="2A00FF"/>
                </a:solidFill>
                <a:latin typeface="Courier New"/>
              </a:rPr>
              <a:t>"Eric"</a:t>
            </a:r>
            <a:r>
              <a:rPr lang="en-US" sz="4800" b="1" dirty="0" smtClean="0">
                <a:latin typeface="Courier New"/>
              </a:rPr>
              <a:t>) must \\(&lt;div/&gt;)</a:t>
            </a:r>
          </a:p>
          <a:p>
            <a:endParaRPr lang="en-US" sz="3200" b="1" dirty="0" smtClean="0">
              <a:latin typeface="Courier New"/>
            </a:endParaRPr>
          </a:p>
          <a:p>
            <a:endParaRPr lang="en-US" sz="3200" b="1" dirty="0" smtClean="0">
              <a:latin typeface="Courier New"/>
            </a:endParaRPr>
          </a:p>
          <a:p>
            <a:endParaRPr lang="en-US" sz="3200" b="1" dirty="0" smtClean="0">
              <a:latin typeface="Courier New"/>
            </a:endParaRPr>
          </a:p>
          <a:p>
            <a:endParaRPr lang="en-US" sz="3200" b="1" dirty="0" smtClean="0">
              <a:latin typeface="Courier New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3937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73328" y="228600"/>
            <a:ext cx="2287772" cy="642969"/>
          </a:xfrm>
          <a:prstGeom prst="rect">
            <a:avLst/>
          </a:prstGeom>
          <a:noFill/>
        </p:spPr>
      </p:pic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8636000" y="7010400"/>
            <a:ext cx="40386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="1" kern="0" dirty="0" smtClean="0">
                <a:solidFill>
                  <a:srgbClr val="00CC66"/>
                </a:solidFill>
                <a:latin typeface="Calibri" pitchFamily="34" charset="0"/>
                <a:ea typeface="+mj-ea"/>
                <a:cs typeface="+mj-cs"/>
                <a:sym typeface="Arial" charset="0"/>
              </a:rPr>
              <a:t>Properties</a:t>
            </a:r>
            <a:endParaRPr kumimoji="0" lang="en-US" sz="6600" b="1" i="0" u="none" strike="noStrike" kern="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084354" y="5181600"/>
            <a:ext cx="50850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kern="0" dirty="0" smtClean="0">
                <a:solidFill>
                  <a:srgbClr val="0C0F20"/>
                </a:solidFill>
                <a:latin typeface="Calibri" pitchFamily="34" charset="0"/>
                <a:cs typeface="+mj-cs"/>
                <a:sym typeface="Arial" charset="0"/>
              </a:rPr>
              <a:t>Be exhaustive</a:t>
            </a:r>
            <a:endParaRPr lang="en-US" sz="6600" dirty="0">
              <a:latin typeface="Calibri" pitchFamily="34" charset="0"/>
            </a:endParaRPr>
          </a:p>
        </p:txBody>
      </p:sp>
      <p:pic>
        <p:nvPicPr>
          <p:cNvPr id="60418" name="Picture 2" descr="binary, tree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800" y="1219200"/>
            <a:ext cx="2438400" cy="2438402"/>
          </a:xfrm>
          <a:prstGeom prst="rect">
            <a:avLst/>
          </a:prstGeom>
          <a:noFill/>
        </p:spPr>
      </p:pic>
      <p:pic>
        <p:nvPicPr>
          <p:cNvPr id="60428" name="Picture 12" descr="http://cdn.iconfinder.net/data/icons/humano2/128x128/apps/stock_tas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30800" y="2895600"/>
            <a:ext cx="2286000" cy="228600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3937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733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30200" y="1143000"/>
            <a:ext cx="12344400" cy="674030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400" b="1" dirty="0" smtClean="0">
                <a:latin typeface="Courier New"/>
              </a:rPr>
              <a:t> Reverser3Spec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400" b="1" dirty="0" smtClean="0">
                <a:latin typeface="Courier New"/>
              </a:rPr>
              <a:t> Specification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with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ScalaCheck</a:t>
            </a:r>
            <a:r>
              <a:rPr lang="en-US" sz="2400" b="1" dirty="0" smtClean="0">
                <a:latin typeface="Courier New"/>
              </a:rPr>
              <a:t> {</a:t>
            </a:r>
          </a:p>
          <a:p>
            <a:endParaRPr lang="en-US" sz="2400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"reverse must preserve the length of a string"</a:t>
            </a:r>
            <a:r>
              <a:rPr lang="en-US" sz="2400" dirty="0" smtClean="0">
                <a:latin typeface="Courier New"/>
              </a:rPr>
              <a:t> verifies { </a:t>
            </a:r>
          </a:p>
          <a:p>
            <a:r>
              <a:rPr lang="en-US" sz="2400" dirty="0" smtClean="0">
                <a:latin typeface="Courier New"/>
              </a:rPr>
              <a:t>    s: String =&gt; reverse(s).size == </a:t>
            </a:r>
            <a:r>
              <a:rPr lang="en-US" sz="2400" dirty="0" err="1" smtClean="0">
                <a:latin typeface="Courier New"/>
              </a:rPr>
              <a:t>s.size</a:t>
            </a:r>
            <a:r>
              <a:rPr lang="en-US" sz="2400" dirty="0" smtClean="0">
                <a:latin typeface="Courier New"/>
              </a:rPr>
              <a:t> 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"reverse applied twice must return the same string"</a:t>
            </a:r>
            <a:r>
              <a:rPr lang="en-US" sz="2400" b="1" dirty="0" smtClean="0">
                <a:latin typeface="Courier New"/>
              </a:rPr>
              <a:t> verifies {   </a:t>
            </a:r>
          </a:p>
          <a:p>
            <a:r>
              <a:rPr lang="en-US" sz="2400" b="1" dirty="0" smtClean="0">
                <a:latin typeface="Courier New"/>
              </a:rPr>
              <a:t>    s: String =&gt; reverse(reverse(s)) == s </a:t>
            </a:r>
          </a:p>
          <a:p>
            <a:r>
              <a:rPr lang="en-US" sz="2400" b="1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"reverse 2 concatenated strings must return the reversed second </a:t>
            </a: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 string concatenated with the reversed first one"</a:t>
            </a:r>
            <a:r>
              <a:rPr lang="en-US" sz="2400" dirty="0" smtClean="0">
                <a:latin typeface="Courier New"/>
              </a:rPr>
              <a:t> verifies {</a:t>
            </a:r>
          </a:p>
          <a:p>
            <a:r>
              <a:rPr lang="en-US" sz="2400" dirty="0" smtClean="0">
                <a:latin typeface="Courier New"/>
              </a:rPr>
              <a:t>    (s1: String, s2: String) =&gt; reverse(s1 + s2) == </a:t>
            </a:r>
          </a:p>
          <a:p>
            <a:r>
              <a:rPr lang="en-US" sz="2400" dirty="0" smtClean="0">
                <a:latin typeface="Courier New"/>
              </a:rPr>
              <a:t>                                reverse(s2) + reverse(s1) 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dirty="0" smtClean="0">
                <a:latin typeface="Courier New"/>
              </a:rPr>
              <a:t>center(s: String) = s(</a:t>
            </a:r>
            <a:r>
              <a:rPr lang="en-US" sz="2400" dirty="0" err="1" smtClean="0">
                <a:latin typeface="Courier New"/>
              </a:rPr>
              <a:t>s.size</a:t>
            </a:r>
            <a:r>
              <a:rPr lang="en-US" sz="2400" dirty="0" smtClean="0">
                <a:latin typeface="Courier New"/>
              </a:rPr>
              <a:t> / 2)</a:t>
            </a: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"keep the same 'center' character - Whoops!"</a:t>
            </a:r>
            <a:r>
              <a:rPr lang="en-US" sz="2400" dirty="0" smtClean="0">
                <a:latin typeface="Courier New"/>
              </a:rPr>
              <a:t> verifies { </a:t>
            </a:r>
          </a:p>
          <a:p>
            <a:r>
              <a:rPr lang="en-US" sz="2400" dirty="0" smtClean="0">
                <a:latin typeface="Courier New"/>
              </a:rPr>
              <a:t>    s: String =&gt; </a:t>
            </a:r>
            <a:r>
              <a:rPr lang="en-US" sz="2400" dirty="0" err="1" smtClean="0">
                <a:latin typeface="Courier New"/>
              </a:rPr>
              <a:t>s.isEmpty</a:t>
            </a:r>
            <a:r>
              <a:rPr lang="en-US" sz="2400" dirty="0" smtClean="0">
                <a:latin typeface="Courier New"/>
              </a:rPr>
              <a:t> || center(reverse(s)) == center(s) 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}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6" name="Picture 8" descr="http://www.image-av.co.uk/Images/our_products/digitalsignage/examples/menu.jpg"/>
          <p:cNvPicPr>
            <a:picLocks noChangeAspect="1" noChangeArrowheads="1"/>
          </p:cNvPicPr>
          <p:nvPr/>
        </p:nvPicPr>
        <p:blipFill>
          <a:blip r:embed="rId3" cstate="print"/>
          <a:srcRect r="25286"/>
          <a:stretch>
            <a:fillRect/>
          </a:stretch>
        </p:blipFill>
        <p:spPr bwMode="auto">
          <a:xfrm>
            <a:off x="1625600" y="685800"/>
            <a:ext cx="9829800" cy="7429614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 bwMode="auto">
          <a:xfrm>
            <a:off x="7188200" y="990600"/>
            <a:ext cx="3886200" cy="685800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fld id="{7C026093-F925-4923-9870-9F119E4CFC85}" type="datetime2">
              <a:rPr kumimoji="0" lang="en-US" sz="4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reestyle Script" pitchFamily="66" charset="0"/>
                <a:sym typeface="Gill Sans" pitchFamily="1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t>Tuesday, September 21, 2010</a:t>
            </a:fld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eestyle Script" pitchFamily="66" charset="0"/>
              <a:sym typeface="Gill Sans" pitchFamily="1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9304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endParaRPr lang="en-US" sz="1400" dirty="0" smtClean="0">
              <a:latin typeface="Lucida Handwriting" pitchFamily="66" charset="0"/>
            </a:endParaRPr>
          </a:p>
          <a:p>
            <a:pPr lvl="0"/>
            <a:r>
              <a:rPr lang="en-US" sz="3600" dirty="0" smtClean="0">
                <a:latin typeface="Lucida Handwriting" pitchFamily="66" charset="0"/>
              </a:rPr>
              <a:t>About…</a:t>
            </a:r>
          </a:p>
          <a:p>
            <a:pPr lvl="0"/>
            <a:endParaRPr lang="en-US" sz="3600" dirty="0" smtClean="0">
              <a:latin typeface="Lucida Handwriting" pitchFamily="66" charset="0"/>
            </a:endParaRPr>
          </a:p>
          <a:p>
            <a:pPr lvl="0"/>
            <a:r>
              <a:rPr lang="en-US" sz="3600" dirty="0" smtClean="0">
                <a:latin typeface="Lucida Handwriting" pitchFamily="66" charset="0"/>
              </a:rPr>
              <a:t>specs tour</a:t>
            </a:r>
          </a:p>
          <a:p>
            <a:pPr lvl="0"/>
            <a:endParaRPr lang="en-US" sz="3200" dirty="0" smtClean="0">
              <a:latin typeface="Lucida Handwriting" pitchFamily="66" charset="0"/>
            </a:endParaRPr>
          </a:p>
          <a:p>
            <a:pPr lvl="0"/>
            <a:r>
              <a:rPr lang="en-US" sz="3200" dirty="0" smtClean="0">
                <a:latin typeface="Lucida Handwriting" pitchFamily="66" charset="0"/>
              </a:rPr>
              <a:t>Implicit def</a:t>
            </a:r>
          </a:p>
          <a:p>
            <a:pPr lvl="0"/>
            <a:endParaRPr lang="en-US" sz="3600" dirty="0">
              <a:latin typeface="Lucida Handwriting" pitchFamily="6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1308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3200" dirty="0" smtClean="0">
                <a:latin typeface="Lucida Handwriting" pitchFamily="66" charset="0"/>
              </a:rPr>
              <a:t>Restrict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Combine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Handwriting" pitchFamily="66" charset="0"/>
                <a:ea typeface="ヒラギノ角ゴ ProN W3" pitchFamily="1" charset="-128"/>
                <a:sym typeface="Gill Sans" pitchFamily="1" charset="0"/>
              </a:rPr>
              <a:t>Add ,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Handwriting" pitchFamily="66" charset="0"/>
                <a:ea typeface="ヒラギノ角ゴ ProN W3" pitchFamily="1" charset="-128"/>
                <a:sym typeface="Gill Sans" pitchFamily="1" charset="0"/>
              </a:rPr>
              <a:t> add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Be lazy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2550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!&amp;%$#&gt;</a:t>
            </a:r>
          </a:p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Manifests</a:t>
            </a:r>
          </a:p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Resources</a:t>
            </a:r>
          </a:p>
          <a:p>
            <a:endParaRPr lang="en-US" sz="3200" dirty="0" smtClean="0">
              <a:latin typeface="Lucida Handwriting" pitchFamily="66" charset="0"/>
            </a:endParaRPr>
          </a:p>
          <a:p>
            <a:endParaRPr lang="en-US" sz="3200" dirty="0" smtClean="0">
              <a:latin typeface="Lucida Handwriting" pitchFamily="66" charset="0"/>
            </a:endParaRPr>
          </a:p>
          <a:p>
            <a:pPr lvl="0"/>
            <a:endParaRPr lang="en-US" sz="3000" dirty="0">
              <a:latin typeface="Lucida Handwriting" pitchFamily="66" charset="0"/>
            </a:endParaRPr>
          </a:p>
          <a:p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3937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733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30200" y="1465957"/>
            <a:ext cx="12344400" cy="6001643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2400" b="1" dirty="0" smtClean="0">
              <a:solidFill>
                <a:srgbClr val="2A00FF"/>
              </a:solidFill>
              <a:latin typeface="Courier New"/>
            </a:endParaRPr>
          </a:p>
          <a:p>
            <a:endParaRPr lang="en-US" sz="2400" b="1" dirty="0" smtClean="0">
              <a:solidFill>
                <a:srgbClr val="2A00FF"/>
              </a:solidFill>
              <a:latin typeface="Courier New"/>
            </a:endParaRPr>
          </a:p>
          <a:p>
            <a:endParaRPr lang="en-US" sz="2400" b="1" dirty="0" smtClean="0">
              <a:solidFill>
                <a:srgbClr val="2A00FF"/>
              </a:solidFill>
              <a:latin typeface="Courier New"/>
            </a:endParaRPr>
          </a:p>
          <a:p>
            <a:endParaRPr lang="en-US" sz="2400" b="1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  "reverse applied twice must return " </a:t>
            </a:r>
            <a:r>
              <a:rPr lang="en-US" sz="3600" b="1" dirty="0" smtClean="0">
                <a:latin typeface="Courier New"/>
              </a:rPr>
              <a:t>+</a:t>
            </a:r>
            <a:endParaRPr lang="en-US" sz="3600" b="1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  "the same string"</a:t>
            </a:r>
            <a:r>
              <a:rPr lang="en-US" sz="3600" b="1" dirty="0" smtClean="0">
                <a:latin typeface="Courier New"/>
              </a:rPr>
              <a:t> verifies {   </a:t>
            </a:r>
          </a:p>
          <a:p>
            <a:endParaRPr lang="en-US" sz="3600" b="1" dirty="0" smtClean="0">
              <a:latin typeface="Courier New"/>
            </a:endParaRPr>
          </a:p>
          <a:p>
            <a:r>
              <a:rPr lang="en-US" sz="3600" b="1" dirty="0" smtClean="0">
                <a:latin typeface="Courier New"/>
              </a:rPr>
              <a:t>    s: String =&gt; reverse(reverse(s)) == s </a:t>
            </a:r>
          </a:p>
          <a:p>
            <a:endParaRPr lang="en-US" sz="3600" b="1" dirty="0" smtClean="0">
              <a:latin typeface="Courier New"/>
            </a:endParaRPr>
          </a:p>
          <a:p>
            <a:r>
              <a:rPr lang="en-US" sz="3600" b="1" dirty="0" smtClean="0">
                <a:latin typeface="Courier New"/>
              </a:rPr>
              <a:t>  }</a:t>
            </a:r>
          </a:p>
          <a:p>
            <a:endParaRPr lang="en-US" sz="3600" b="1" dirty="0" smtClean="0">
              <a:latin typeface="Courier New"/>
            </a:endParaRPr>
          </a:p>
          <a:p>
            <a:endParaRPr lang="en-US" sz="3600" b="1" dirty="0" smtClean="0">
              <a:latin typeface="Courier New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3937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733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30200" y="1522274"/>
            <a:ext cx="12344400" cy="175432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E75145"/>
                </a:solidFill>
                <a:latin typeface="Courier New"/>
              </a:rPr>
              <a:t>x keep the same 'center' character - Whoops!</a:t>
            </a:r>
          </a:p>
          <a:p>
            <a:r>
              <a:rPr lang="en-US" sz="3600" b="1" dirty="0" smtClean="0">
                <a:solidFill>
                  <a:srgbClr val="E75145"/>
                </a:solidFill>
                <a:latin typeface="Courier New"/>
              </a:rPr>
              <a:t>  A counter-example is '</a:t>
            </a:r>
            <a:r>
              <a:rPr lang="en-US" sz="3600" b="1" dirty="0" err="1" smtClean="0">
                <a:solidFill>
                  <a:srgbClr val="E75145"/>
                </a:solidFill>
                <a:latin typeface="Courier New"/>
              </a:rPr>
              <a:t>bc</a:t>
            </a:r>
            <a:r>
              <a:rPr lang="en-US" sz="3600" b="1" dirty="0" smtClean="0">
                <a:solidFill>
                  <a:srgbClr val="E75145"/>
                </a:solidFill>
                <a:latin typeface="Courier New"/>
              </a:rPr>
              <a:t>' </a:t>
            </a:r>
          </a:p>
          <a:p>
            <a:r>
              <a:rPr lang="en-US" sz="3600" b="1" dirty="0" smtClean="0">
                <a:solidFill>
                  <a:srgbClr val="E75145"/>
                </a:solidFill>
                <a:latin typeface="Courier New"/>
              </a:rPr>
              <a:t>  (after 1 try – </a:t>
            </a:r>
            <a:r>
              <a:rPr lang="en-US" sz="3600" b="1" dirty="0" err="1" smtClean="0">
                <a:solidFill>
                  <a:srgbClr val="E75145"/>
                </a:solidFill>
                <a:latin typeface="Courier New"/>
              </a:rPr>
              <a:t>shrinked</a:t>
            </a:r>
            <a:r>
              <a:rPr lang="en-US" sz="3600" b="1" dirty="0" smtClean="0">
                <a:solidFill>
                  <a:srgbClr val="E75145"/>
                </a:solidFill>
                <a:latin typeface="Courier New"/>
              </a:rPr>
              <a:t> ('</a:t>
            </a:r>
            <a:r>
              <a:rPr lang="en-US" sz="3600" b="1" dirty="0" err="1" smtClean="0">
                <a:solidFill>
                  <a:srgbClr val="E75145"/>
                </a:solidFill>
                <a:latin typeface="Courier New"/>
              </a:rPr>
              <a:t>bcab</a:t>
            </a:r>
            <a:r>
              <a:rPr lang="en-US" sz="3600" b="1" dirty="0" smtClean="0">
                <a:solidFill>
                  <a:srgbClr val="E75145"/>
                </a:solidFill>
                <a:latin typeface="Courier New"/>
              </a:rPr>
              <a:t>' -&gt; '</a:t>
            </a:r>
            <a:r>
              <a:rPr lang="en-US" sz="3600" b="1" dirty="0" err="1" smtClean="0">
                <a:solidFill>
                  <a:srgbClr val="E75145"/>
                </a:solidFill>
                <a:latin typeface="Courier New"/>
              </a:rPr>
              <a:t>bc</a:t>
            </a:r>
            <a:r>
              <a:rPr lang="en-US" sz="3600" b="1" dirty="0" smtClean="0">
                <a:solidFill>
                  <a:srgbClr val="E75145"/>
                </a:solidFill>
                <a:latin typeface="Courier New"/>
              </a:rPr>
              <a:t>'))</a:t>
            </a:r>
            <a:endParaRPr lang="en-US" sz="3600" b="1" u="sng" dirty="0" smtClean="0">
              <a:solidFill>
                <a:srgbClr val="E75145"/>
              </a:solidFill>
              <a:latin typeface="Courier New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3937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73328" y="228600"/>
            <a:ext cx="2287772" cy="642969"/>
          </a:xfrm>
          <a:prstGeom prst="rect">
            <a:avLst/>
          </a:prstGeom>
          <a:noFill/>
        </p:spPr>
      </p:pic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8178800" y="6858000"/>
            <a:ext cx="40386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="1" kern="0" dirty="0" smtClean="0">
                <a:solidFill>
                  <a:srgbClr val="00CC66"/>
                </a:solidFill>
                <a:latin typeface="Calibri" pitchFamily="34" charset="0"/>
                <a:ea typeface="+mj-ea"/>
                <a:cs typeface="+mj-cs"/>
                <a:sym typeface="Arial" charset="0"/>
              </a:rPr>
              <a:t>Mocks</a:t>
            </a:r>
            <a:endParaRPr kumimoji="0" lang="en-US" sz="6600" b="1" i="0" u="none" strike="noStrike" kern="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70901" y="5257800"/>
            <a:ext cx="255069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kern="0" dirty="0" smtClean="0">
                <a:solidFill>
                  <a:srgbClr val="0C0F20"/>
                </a:solidFill>
                <a:latin typeface="Calibri" pitchFamily="34" charset="0"/>
                <a:cs typeface="+mj-cs"/>
                <a:sym typeface="Arial" charset="0"/>
              </a:rPr>
              <a:t>Isolate</a:t>
            </a:r>
            <a:endParaRPr lang="en-US" sz="6600" dirty="0">
              <a:latin typeface="Calibri" pitchFamily="34" charset="0"/>
            </a:endParaRPr>
          </a:p>
        </p:txBody>
      </p:sp>
      <p:pic>
        <p:nvPicPr>
          <p:cNvPr id="60428" name="Picture 12" descr="http://cdn.iconfinder.net/data/icons/humano2/128x128/apps/stock_tas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54600" y="2895600"/>
            <a:ext cx="2286000" cy="2286002"/>
          </a:xfrm>
          <a:prstGeom prst="rect">
            <a:avLst/>
          </a:prstGeom>
          <a:noFill/>
        </p:spPr>
      </p:pic>
      <p:pic>
        <p:nvPicPr>
          <p:cNvPr id="62468" name="Picture 4" descr="box, brick, file, format, lego, module ico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68400" y="1447800"/>
            <a:ext cx="2133600" cy="213360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30200" y="990600"/>
            <a:ext cx="12344400" cy="747897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/**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* A simple Observable</a:t>
            </a:r>
            <a:r>
              <a:rPr lang="en-US" sz="3200" dirty="0" smtClean="0">
                <a:solidFill>
                  <a:srgbClr val="7F7F9F"/>
                </a:solidFill>
                <a:latin typeface="Courier New"/>
              </a:rPr>
              <a:t>-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Observer implementation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*/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3200" b="1" dirty="0" smtClean="0">
                <a:latin typeface="Courier New"/>
              </a:rPr>
              <a:t> Observable {</a:t>
            </a:r>
          </a:p>
          <a:p>
            <a:r>
              <a:rPr lang="nb-NO" sz="3200" dirty="0" smtClean="0">
                <a:latin typeface="Courier New"/>
              </a:rPr>
              <a:t>  </a:t>
            </a:r>
            <a:r>
              <a:rPr lang="nb-NO" sz="3200" b="1" dirty="0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nb-NO" sz="3200" b="1" dirty="0" smtClean="0">
                <a:latin typeface="Courier New"/>
              </a:rPr>
              <a:t> </a:t>
            </a:r>
            <a:r>
              <a:rPr lang="nb-NO" sz="3200" b="1" dirty="0" smtClean="0">
                <a:solidFill>
                  <a:srgbClr val="7F0055"/>
                </a:solidFill>
                <a:latin typeface="Courier New"/>
              </a:rPr>
              <a:t>var</a:t>
            </a:r>
            <a:r>
              <a:rPr lang="nb-NO" sz="3200" b="1" dirty="0" smtClean="0">
                <a:latin typeface="Courier New"/>
              </a:rPr>
              <a:t> observers: List[Observer] = Nil</a:t>
            </a:r>
          </a:p>
          <a:p>
            <a:endParaRPr lang="nb-NO" sz="3200" b="1" dirty="0" smtClean="0">
              <a:latin typeface="Courier New"/>
            </a:endParaRPr>
          </a:p>
          <a:p>
            <a:r>
              <a:rPr lang="pt-BR" sz="3200" dirty="0" smtClean="0">
                <a:latin typeface="Courier New"/>
              </a:rPr>
              <a:t> </a:t>
            </a:r>
            <a:r>
              <a:rPr lang="pt-BR" sz="3200" b="1" dirty="0" smtClean="0">
                <a:latin typeface="Courier New"/>
              </a:rPr>
              <a:t> </a:t>
            </a:r>
            <a:r>
              <a:rPr lang="pt-BR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pt-BR" sz="3200" b="1" dirty="0" smtClean="0">
                <a:latin typeface="Courier New"/>
              </a:rPr>
              <a:t> add(o: Observer) = </a:t>
            </a:r>
          </a:p>
          <a:p>
            <a:r>
              <a:rPr lang="pt-BR" sz="3200" b="1" dirty="0" smtClean="0">
                <a:latin typeface="Courier New"/>
              </a:rPr>
              <a:t>            observers = o :: observers</a:t>
            </a:r>
          </a:p>
          <a:p>
            <a:endParaRPr lang="pt-BR" sz="3200" b="1" dirty="0" smtClean="0">
              <a:latin typeface="Courier New"/>
            </a:endParaRPr>
          </a:p>
          <a:p>
            <a:r>
              <a:rPr lang="en-US" sz="3200" b="1" dirty="0" smtClean="0">
                <a:latin typeface="Courier New"/>
              </a:rPr>
              <a:t> 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changed(event: String) = </a:t>
            </a:r>
          </a:p>
          <a:p>
            <a:r>
              <a:rPr lang="en-US" sz="3200" b="1" dirty="0" smtClean="0">
                <a:latin typeface="Courier New"/>
              </a:rPr>
              <a:t>     observers </a:t>
            </a:r>
            <a:r>
              <a:rPr lang="en-US" sz="3200" b="1" dirty="0" err="1" smtClean="0">
                <a:latin typeface="Courier New"/>
              </a:rPr>
              <a:t>foreach</a:t>
            </a:r>
            <a:r>
              <a:rPr lang="en-US" sz="3200" b="1" dirty="0" smtClean="0">
                <a:latin typeface="Courier New"/>
              </a:rPr>
              <a:t> (_.notify(event))</a:t>
            </a:r>
          </a:p>
          <a:p>
            <a:r>
              <a:rPr lang="en-US" sz="3200" b="1" dirty="0" smtClean="0">
                <a:latin typeface="Courier New"/>
              </a:rPr>
              <a:t>}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3200" b="1" dirty="0" smtClean="0">
                <a:latin typeface="Courier New"/>
              </a:rPr>
              <a:t> Observer {</a:t>
            </a:r>
          </a:p>
          <a:p>
            <a:r>
              <a:rPr lang="en-US" sz="3200" b="1" dirty="0" smtClean="0">
                <a:latin typeface="Courier New"/>
              </a:rPr>
              <a:t> 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notify(event: String)</a:t>
            </a:r>
          </a:p>
          <a:p>
            <a:r>
              <a:rPr lang="en-US" sz="3200" b="1" dirty="0" smtClean="0">
                <a:latin typeface="Courier New"/>
              </a:rPr>
              <a:t>}</a:t>
            </a:r>
            <a:endParaRPr lang="en-US" sz="32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30200" y="1143000"/>
            <a:ext cx="12344400" cy="612475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ObservableSpec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800" b="1" dirty="0" smtClean="0">
                <a:latin typeface="Courier New"/>
              </a:rPr>
              <a:t> Specification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with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Mockito</a:t>
            </a:r>
            <a:r>
              <a:rPr lang="en-US" sz="2800" b="1" dirty="0" smtClean="0">
                <a:latin typeface="Courier New"/>
              </a:rPr>
              <a:t> {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800" b="1" dirty="0" smtClean="0">
                <a:latin typeface="Courier New"/>
              </a:rPr>
              <a:t> observer = mock[Observer]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800" b="1" dirty="0" smtClean="0">
                <a:latin typeface="Courier New"/>
              </a:rPr>
              <a:t> observable =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dirty="0" smtClean="0">
                <a:latin typeface="Courier New"/>
              </a:rPr>
              <a:t> Observable { add(observer) }</a:t>
            </a:r>
          </a:p>
          <a:p>
            <a:r>
              <a:rPr lang="en-US" sz="2800" dirty="0" smtClean="0">
                <a:latin typeface="Courier New"/>
              </a:rPr>
              <a:t>  </a:t>
            </a:r>
          </a:p>
          <a:p>
            <a:r>
              <a:rPr lang="en-US" sz="2800" b="1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"An observable notifies its observers if changed"</a:t>
            </a:r>
            <a:r>
              <a:rPr lang="en-US" sz="2800" b="1" dirty="0" smtClean="0">
                <a:latin typeface="Courier New"/>
              </a:rPr>
              <a:t> &gt;&gt; {</a:t>
            </a:r>
          </a:p>
          <a:p>
            <a:r>
              <a:rPr lang="en-US" sz="2800" b="1" dirty="0" smtClean="0">
                <a:latin typeface="Courier New"/>
              </a:rPr>
              <a:t>    </a:t>
            </a:r>
            <a:r>
              <a:rPr lang="en-US" sz="2800" b="1" dirty="0" err="1" smtClean="0">
                <a:latin typeface="Courier New"/>
              </a:rPr>
              <a:t>observable.changed</a:t>
            </a:r>
            <a:r>
              <a:rPr lang="en-US" sz="2800" b="1" dirty="0" smtClean="0">
                <a:latin typeface="Courier New"/>
              </a:rPr>
              <a:t>(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"event"</a:t>
            </a:r>
            <a:r>
              <a:rPr lang="en-US" sz="2800" b="1" dirty="0" smtClean="0">
                <a:latin typeface="Courier New"/>
              </a:rPr>
              <a:t>)</a:t>
            </a:r>
          </a:p>
          <a:p>
            <a:r>
              <a:rPr lang="en-US" sz="2800" b="1" dirty="0" smtClean="0">
                <a:latin typeface="Courier New"/>
              </a:rPr>
              <a:t>    there was one(observer).notify(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"event"</a:t>
            </a:r>
            <a:r>
              <a:rPr lang="en-US" sz="2800" b="1" dirty="0" smtClean="0">
                <a:latin typeface="Courier New"/>
              </a:rPr>
              <a:t>)</a:t>
            </a:r>
          </a:p>
          <a:p>
            <a:r>
              <a:rPr lang="en-US" sz="2800" b="1" dirty="0" smtClean="0">
                <a:latin typeface="Courier New"/>
              </a:rPr>
              <a:t>  }</a:t>
            </a:r>
          </a:p>
          <a:p>
            <a:r>
              <a:rPr lang="en-US" sz="2800" b="1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"Each change event is notified" </a:t>
            </a:r>
            <a:r>
              <a:rPr lang="en-US" sz="2800" b="1" dirty="0" smtClean="0">
                <a:latin typeface="Courier New"/>
              </a:rPr>
              <a:t>&gt;&gt; {</a:t>
            </a:r>
          </a:p>
          <a:p>
            <a:r>
              <a:rPr lang="en-US" sz="2800" b="1" dirty="0" smtClean="0">
                <a:latin typeface="Courier New"/>
              </a:rPr>
              <a:t>    </a:t>
            </a:r>
            <a:r>
              <a:rPr lang="en-US" sz="2800" b="1" dirty="0" err="1" smtClean="0">
                <a:latin typeface="Courier New"/>
              </a:rPr>
              <a:t>observable.changed</a:t>
            </a:r>
            <a:r>
              <a:rPr lang="en-US" sz="2800" b="1" dirty="0" smtClean="0">
                <a:latin typeface="Courier New"/>
              </a:rPr>
              <a:t>(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"event1"</a:t>
            </a:r>
            <a:r>
              <a:rPr lang="en-US" sz="2800" b="1" dirty="0" smtClean="0">
                <a:latin typeface="Courier New"/>
              </a:rPr>
              <a:t>)</a:t>
            </a:r>
          </a:p>
          <a:p>
            <a:r>
              <a:rPr lang="en-US" sz="2800" b="1" dirty="0" smtClean="0">
                <a:latin typeface="Courier New"/>
              </a:rPr>
              <a:t>    </a:t>
            </a:r>
            <a:r>
              <a:rPr lang="en-US" sz="2800" b="1" dirty="0" err="1" smtClean="0">
                <a:latin typeface="Courier New"/>
              </a:rPr>
              <a:t>observable.changed</a:t>
            </a:r>
            <a:r>
              <a:rPr lang="en-US" sz="2800" b="1" dirty="0" smtClean="0">
                <a:latin typeface="Courier New"/>
              </a:rPr>
              <a:t>(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"event2"</a:t>
            </a:r>
            <a:r>
              <a:rPr lang="en-US" sz="2800" b="1" dirty="0" smtClean="0">
                <a:latin typeface="Courier New"/>
              </a:rPr>
              <a:t>)</a:t>
            </a:r>
          </a:p>
          <a:p>
            <a:r>
              <a:rPr lang="en-US" sz="2800" b="1" dirty="0" smtClean="0">
                <a:latin typeface="Courier New"/>
              </a:rPr>
              <a:t>    there was two(observer).notify(</a:t>
            </a:r>
            <a:r>
              <a:rPr lang="en-US" sz="2800" b="1" dirty="0" err="1" smtClean="0">
                <a:latin typeface="Courier New"/>
              </a:rPr>
              <a:t>startWith</a:t>
            </a:r>
            <a:r>
              <a:rPr lang="en-US" sz="2800" b="1" dirty="0" smtClean="0">
                <a:latin typeface="Courier New"/>
              </a:rPr>
              <a:t>(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"event"</a:t>
            </a:r>
            <a:r>
              <a:rPr lang="en-US" sz="2800" b="1" dirty="0" smtClean="0">
                <a:latin typeface="Courier New"/>
              </a:rPr>
              <a:t>))</a:t>
            </a:r>
          </a:p>
          <a:p>
            <a:r>
              <a:rPr lang="en-US" sz="2800" b="1" dirty="0" smtClean="0">
                <a:latin typeface="Courier New"/>
              </a:rPr>
              <a:t>  }</a:t>
            </a:r>
          </a:p>
          <a:p>
            <a:r>
              <a:rPr lang="en-US" sz="2800" b="1" dirty="0" smtClean="0">
                <a:latin typeface="Courier New"/>
              </a:rPr>
              <a:t>}</a:t>
            </a:r>
            <a:endParaRPr lang="en-US" sz="28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3937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733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30200" y="1143000"/>
            <a:ext cx="12344400" cy="729430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2800" dirty="0" smtClean="0">
              <a:solidFill>
                <a:srgbClr val="2A00FF"/>
              </a:solidFill>
              <a:latin typeface="Courier New"/>
            </a:endParaRPr>
          </a:p>
          <a:p>
            <a:endParaRPr lang="en-US" sz="2800" dirty="0" smtClean="0">
              <a:solidFill>
                <a:srgbClr val="2A00FF"/>
              </a:solidFill>
              <a:latin typeface="Courier New"/>
            </a:endParaRPr>
          </a:p>
          <a:p>
            <a:endParaRPr lang="en-US" sz="2800" dirty="0" smtClean="0">
              <a:solidFill>
                <a:srgbClr val="2A00FF"/>
              </a:solidFill>
              <a:latin typeface="Courier New"/>
            </a:endParaRPr>
          </a:p>
          <a:p>
            <a:endParaRPr lang="en-US" sz="2800" b="1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"An observable notifies its observers if " </a:t>
            </a:r>
            <a:r>
              <a:rPr lang="en-US" sz="3600" b="1" dirty="0" smtClean="0">
                <a:latin typeface="Courier New"/>
              </a:rPr>
              <a:t>+</a:t>
            </a:r>
            <a:endParaRPr lang="en-US" sz="3600" b="1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"changed"</a:t>
            </a:r>
            <a:r>
              <a:rPr lang="en-US" sz="3600" b="1" dirty="0" smtClean="0">
                <a:latin typeface="Courier New"/>
              </a:rPr>
              <a:t> &gt;&gt; {</a:t>
            </a:r>
          </a:p>
          <a:p>
            <a:r>
              <a:rPr lang="en-US" sz="3600" b="1" dirty="0" smtClean="0">
                <a:latin typeface="Courier New"/>
              </a:rPr>
              <a:t>  </a:t>
            </a:r>
            <a:r>
              <a:rPr lang="en-US" sz="3600" b="1" dirty="0" err="1" smtClean="0">
                <a:latin typeface="Courier New"/>
              </a:rPr>
              <a:t>observable.changed</a:t>
            </a:r>
            <a:r>
              <a:rPr lang="en-US" sz="3600" b="1" dirty="0" smtClean="0">
                <a:latin typeface="Courier New"/>
              </a:rPr>
              <a:t>(</a:t>
            </a:r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"event"</a:t>
            </a:r>
            <a:r>
              <a:rPr lang="en-US" sz="3600" b="1" dirty="0" smtClean="0">
                <a:latin typeface="Courier New"/>
              </a:rPr>
              <a:t>)</a:t>
            </a:r>
          </a:p>
          <a:p>
            <a:endParaRPr lang="en-US" sz="3600" b="1" dirty="0" smtClean="0">
              <a:latin typeface="Courier New"/>
            </a:endParaRPr>
          </a:p>
          <a:p>
            <a:r>
              <a:rPr lang="en-US" sz="3600" b="1" dirty="0" smtClean="0">
                <a:latin typeface="Courier New"/>
              </a:rPr>
              <a:t>  there was one(observer).notify(</a:t>
            </a:r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"event"</a:t>
            </a:r>
            <a:r>
              <a:rPr lang="en-US" sz="3600" b="1" dirty="0" smtClean="0">
                <a:latin typeface="Courier New"/>
              </a:rPr>
              <a:t>)</a:t>
            </a:r>
          </a:p>
          <a:p>
            <a:r>
              <a:rPr lang="en-US" sz="3600" b="1" dirty="0" smtClean="0">
                <a:latin typeface="Courier New"/>
              </a:rPr>
              <a:t>}</a:t>
            </a:r>
          </a:p>
          <a:p>
            <a:endParaRPr lang="en-US" sz="2800" dirty="0" smtClean="0">
              <a:latin typeface="Courier New"/>
            </a:endParaRPr>
          </a:p>
          <a:p>
            <a:endParaRPr lang="en-US" sz="2800" dirty="0" smtClean="0">
              <a:latin typeface="Courier New"/>
            </a:endParaRPr>
          </a:p>
          <a:p>
            <a:endParaRPr lang="en-US" sz="2800" dirty="0" smtClean="0">
              <a:latin typeface="Courier New"/>
            </a:endParaRPr>
          </a:p>
          <a:p>
            <a:endParaRPr lang="en-US" sz="2800" dirty="0" smtClean="0">
              <a:latin typeface="Courier New"/>
            </a:endParaRPr>
          </a:p>
          <a:p>
            <a:endParaRPr lang="en-US" sz="2800" dirty="0" smtClean="0">
              <a:latin typeface="Courier New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64516" name="Picture 4" descr="help, question mark, support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3200" y="2514598"/>
            <a:ext cx="2362200" cy="2362202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2540000" y="5029200"/>
            <a:ext cx="812914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kern="0" dirty="0" smtClean="0">
                <a:solidFill>
                  <a:srgbClr val="0C0F20"/>
                </a:solidFill>
                <a:latin typeface="Calibri" pitchFamily="34" charset="0"/>
                <a:cs typeface="+mj-cs"/>
                <a:sym typeface="Arial" charset="0"/>
              </a:rPr>
              <a:t>How does it work?</a:t>
            </a:r>
            <a:endParaRPr lang="en-US" sz="8000" dirty="0">
              <a:latin typeface="Calibri" pitchFamily="34" charset="0"/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08209" y="873204"/>
            <a:ext cx="868539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C0F20"/>
                </a:solidFill>
                <a:latin typeface="Calibri" pitchFamily="34" charset="0"/>
                <a:cs typeface="+mj-cs"/>
                <a:sym typeface="Arial" charset="0"/>
              </a:rPr>
              <a:t>The  best tool in the box</a:t>
            </a:r>
            <a:endParaRPr lang="en-US" sz="6600" i="1" dirty="0">
              <a:latin typeface="Calibri" pitchFamily="34" charset="0"/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482600" y="2514600"/>
            <a:ext cx="11963400" cy="526297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4800" b="1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4800" b="1" dirty="0" smtClean="0">
                <a:solidFill>
                  <a:srgbClr val="2A00FF"/>
                </a:solidFill>
                <a:latin typeface="Courier New"/>
              </a:rPr>
              <a:t>"This is ok"</a:t>
            </a:r>
            <a:r>
              <a:rPr lang="en-US" sz="4800" b="1" dirty="0" smtClean="0">
                <a:latin typeface="Courier New"/>
              </a:rPr>
              <a:t> in {</a:t>
            </a:r>
          </a:p>
          <a:p>
            <a:r>
              <a:rPr lang="en-US" sz="4800" b="1" dirty="0" smtClean="0">
                <a:latin typeface="Courier New"/>
              </a:rPr>
              <a:t>  1 + 1</a:t>
            </a:r>
          </a:p>
          <a:p>
            <a:r>
              <a:rPr lang="en-US" sz="4800" b="1" dirty="0" smtClean="0">
                <a:latin typeface="Courier New"/>
              </a:rPr>
              <a:t>}</a:t>
            </a:r>
          </a:p>
          <a:p>
            <a:r>
              <a:rPr lang="en-US" sz="4800" b="1" dirty="0" smtClean="0">
                <a:solidFill>
                  <a:srgbClr val="3F7F5F"/>
                </a:solidFill>
                <a:latin typeface="Courier New"/>
              </a:rPr>
              <a:t>// is the same as</a:t>
            </a:r>
          </a:p>
          <a:p>
            <a:r>
              <a:rPr lang="en-US" sz="4800" b="1" dirty="0" smtClean="0">
                <a:solidFill>
                  <a:srgbClr val="2A00FF"/>
                </a:solidFill>
                <a:latin typeface="Courier New"/>
              </a:rPr>
              <a:t>"This is </a:t>
            </a:r>
            <a:r>
              <a:rPr lang="en-US" sz="4800" b="1" dirty="0" err="1" smtClean="0">
                <a:solidFill>
                  <a:srgbClr val="2A00FF"/>
                </a:solidFill>
                <a:latin typeface="Courier New"/>
              </a:rPr>
              <a:t>ok"</a:t>
            </a:r>
            <a:r>
              <a:rPr lang="en-US" sz="4800" b="1" dirty="0" err="1" smtClean="0">
                <a:latin typeface="Courier New"/>
              </a:rPr>
              <a:t>.in</a:t>
            </a:r>
            <a:r>
              <a:rPr lang="en-US" sz="4800" b="1" dirty="0" smtClean="0">
                <a:latin typeface="Courier New"/>
              </a:rPr>
              <a:t>(1 + 1)</a:t>
            </a:r>
          </a:p>
          <a:p>
            <a:endParaRPr lang="en-US" sz="48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12" name="Rectangle 1"/>
          <p:cNvSpPr txBox="1">
            <a:spLocks noChangeArrowheads="1"/>
          </p:cNvSpPr>
          <p:nvPr/>
        </p:nvSpPr>
        <p:spPr bwMode="auto">
          <a:xfrm>
            <a:off x="4064000" y="7848600"/>
            <a:ext cx="86106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/>
            <a:r>
              <a:rPr lang="en-US" sz="5400" kern="0" dirty="0" smtClean="0">
                <a:solidFill>
                  <a:srgbClr val="E75145"/>
                </a:solidFill>
                <a:latin typeface="Courier New" pitchFamily="49" charset="0"/>
                <a:ea typeface="+mj-ea"/>
                <a:cs typeface="Courier New" pitchFamily="49" charset="0"/>
                <a:sym typeface="Arial" charset="0"/>
              </a:rPr>
              <a:t>"</a:t>
            </a:r>
            <a:r>
              <a:rPr kumimoji="0" lang="en-US" sz="540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Courier New" pitchFamily="49" charset="0"/>
                <a:ea typeface="+mj-ea"/>
                <a:cs typeface="Courier New" pitchFamily="49" charset="0"/>
                <a:sym typeface="Arial" charset="0"/>
              </a:rPr>
              <a:t>In</a:t>
            </a:r>
            <a:r>
              <a:rPr lang="en-US" sz="5400" kern="0" dirty="0" smtClean="0">
                <a:solidFill>
                  <a:srgbClr val="E75145"/>
                </a:solidFill>
                <a:latin typeface="Courier New" pitchFamily="49" charset="0"/>
                <a:cs typeface="Courier New" pitchFamily="49" charset="0"/>
                <a:sym typeface="Arial" charset="0"/>
              </a:rPr>
              <a:t>"</a:t>
            </a:r>
            <a:r>
              <a:rPr kumimoji="0" lang="en-US" sz="400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Courier New" pitchFamily="49" charset="0"/>
                <a:ea typeface="+mj-ea"/>
                <a:cs typeface="Courier New" pitchFamily="49" charset="0"/>
                <a:sym typeface="Arial" charset="0"/>
              </a:rPr>
              <a:t> </a:t>
            </a:r>
            <a:r>
              <a:rPr kumimoji="0" lang="en-US" sz="6000" i="1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method  on String ?!</a:t>
            </a:r>
            <a:endParaRPr kumimoji="0" lang="en-US" sz="6000" i="1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  <p:pic>
        <p:nvPicPr>
          <p:cNvPr id="72706" name="Picture 2" descr="toolbox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0200" y="533400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558800" y="2743200"/>
            <a:ext cx="12039600" cy="5078313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600" b="1" dirty="0" smtClean="0">
                <a:latin typeface="Courier New"/>
              </a:rPr>
              <a:t> Example(description: String) {</a:t>
            </a: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600" b="1" dirty="0" smtClean="0">
                <a:latin typeface="Courier New"/>
              </a:rPr>
              <a:t> in(e: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600" b="1" dirty="0" smtClean="0">
                <a:latin typeface="Courier New"/>
              </a:rPr>
              <a:t>) = e</a:t>
            </a:r>
          </a:p>
          <a:p>
            <a:r>
              <a:rPr lang="en-US" sz="3600" b="1" dirty="0" smtClean="0">
                <a:latin typeface="Courier New"/>
              </a:rPr>
              <a:t>}</a:t>
            </a:r>
          </a:p>
          <a:p>
            <a:endParaRPr lang="en-US" sz="3600" b="1" dirty="0" smtClean="0">
              <a:latin typeface="Courier New"/>
            </a:endParaRP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err="1" smtClean="0">
                <a:latin typeface="Courier New"/>
              </a:rPr>
              <a:t>forExample</a:t>
            </a:r>
            <a:r>
              <a:rPr lang="en-US" sz="3600" b="1" dirty="0" smtClean="0">
                <a:latin typeface="Courier New"/>
              </a:rPr>
              <a:t>(d: String) = {</a:t>
            </a: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 new</a:t>
            </a:r>
            <a:r>
              <a:rPr lang="en-US" sz="3600" b="1" dirty="0" smtClean="0">
                <a:latin typeface="Courier New"/>
              </a:rPr>
              <a:t> Example(d)</a:t>
            </a:r>
          </a:p>
          <a:p>
            <a:r>
              <a:rPr lang="en-US" sz="3600" b="1" dirty="0" smtClean="0">
                <a:latin typeface="Courier New"/>
              </a:rPr>
              <a:t>}</a:t>
            </a:r>
          </a:p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15" name="Picture 2" descr="toolbox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400" y="609600"/>
            <a:ext cx="1676400" cy="1676401"/>
          </a:xfrm>
          <a:prstGeom prst="rect">
            <a:avLst/>
          </a:prstGeom>
          <a:noFill/>
        </p:spPr>
      </p:pic>
      <p:sp>
        <p:nvSpPr>
          <p:cNvPr id="16" name="Rectangle 15"/>
          <p:cNvSpPr/>
          <p:nvPr/>
        </p:nvSpPr>
        <p:spPr>
          <a:xfrm>
            <a:off x="3608209" y="873204"/>
            <a:ext cx="868539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C0F20"/>
                </a:solidFill>
                <a:latin typeface="Calibri" pitchFamily="34" charset="0"/>
                <a:cs typeface="+mj-cs"/>
                <a:sym typeface="Arial" charset="0"/>
              </a:rPr>
              <a:t>The  best tool in the box</a:t>
            </a:r>
            <a:endParaRPr lang="en-US" sz="6600" i="1" dirty="0"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19487" y="838200"/>
            <a:ext cx="309251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Naming</a:t>
            </a:r>
            <a:endParaRPr lang="en-US" sz="7200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2600" y="6858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330200" y="2895600"/>
            <a:ext cx="12344400" cy="4247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5400" dirty="0" smtClean="0">
              <a:latin typeface="Courier New"/>
            </a:endParaRPr>
          </a:p>
          <a:p>
            <a:r>
              <a:rPr lang="en-US" sz="5400" b="1" dirty="0" err="1" smtClean="0">
                <a:latin typeface="Courier New"/>
              </a:rPr>
              <a:t>forExample</a:t>
            </a:r>
            <a:r>
              <a:rPr lang="en-US" sz="5400" b="1" dirty="0" smtClean="0">
                <a:latin typeface="Courier New"/>
              </a:rPr>
              <a:t>(</a:t>
            </a:r>
            <a:r>
              <a:rPr lang="en-US" sz="5400" b="1" dirty="0" smtClean="0">
                <a:solidFill>
                  <a:srgbClr val="2A00FF"/>
                </a:solidFill>
                <a:latin typeface="Courier New"/>
              </a:rPr>
              <a:t>"this works"</a:t>
            </a:r>
            <a:r>
              <a:rPr lang="en-US" sz="5400" b="1" dirty="0" smtClean="0">
                <a:latin typeface="Courier New"/>
              </a:rPr>
              <a:t>) in {</a:t>
            </a:r>
          </a:p>
          <a:p>
            <a:r>
              <a:rPr lang="en-US" sz="5400" b="1" dirty="0" smtClean="0">
                <a:latin typeface="Courier New"/>
              </a:rPr>
              <a:t>  1 + 1</a:t>
            </a:r>
          </a:p>
          <a:p>
            <a:r>
              <a:rPr lang="en-US" sz="5400" b="1" dirty="0" smtClean="0">
                <a:latin typeface="Courier New"/>
              </a:rPr>
              <a:t>}</a:t>
            </a:r>
          </a:p>
          <a:p>
            <a:endParaRPr lang="en-US" sz="5400" dirty="0" smtClean="0">
              <a:latin typeface="Courier New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About…</a:t>
            </a:r>
            <a:endParaRPr lang="en-US" dirty="0"/>
          </a:p>
        </p:txBody>
      </p:sp>
      <p:pic>
        <p:nvPicPr>
          <p:cNvPr id="8201" name="Picture 9" descr="http://www.southafrica.to/transport/Airlines/cheapest-flight-survey/2007/Nice-map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96390" y="1143000"/>
            <a:ext cx="7010400" cy="6627021"/>
          </a:xfrm>
          <a:prstGeom prst="rect">
            <a:avLst/>
          </a:prstGeom>
          <a:noFill/>
        </p:spPr>
      </p:pic>
      <p:pic>
        <p:nvPicPr>
          <p:cNvPr id="8197" name="Picture 5" descr="http://people.ucalgary.ca/~ymartin/Y_personal/y-%20nice%20france.jp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2790" y="4876800"/>
            <a:ext cx="4525010" cy="339375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87800" y="838200"/>
            <a:ext cx="569739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Some examples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558800" y="2209800"/>
            <a:ext cx="12039600" cy="61863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4400" b="1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4400" b="1" dirty="0" smtClean="0">
                <a:solidFill>
                  <a:srgbClr val="2A00FF"/>
                </a:solidFill>
                <a:latin typeface="Courier New"/>
              </a:rPr>
              <a:t>"This is true"</a:t>
            </a:r>
            <a:r>
              <a:rPr lang="en-US" sz="4400" b="1" dirty="0" smtClean="0">
                <a:latin typeface="Courier New"/>
              </a:rPr>
              <a:t> in { </a:t>
            </a:r>
          </a:p>
          <a:p>
            <a:r>
              <a:rPr lang="en-US" sz="4400" b="1" dirty="0" smtClean="0">
                <a:solidFill>
                  <a:srgbClr val="7F0055"/>
                </a:solidFill>
                <a:latin typeface="Courier New"/>
              </a:rPr>
              <a:t>  true</a:t>
            </a:r>
            <a:r>
              <a:rPr lang="en-US" sz="4400" b="1" dirty="0" smtClean="0">
                <a:latin typeface="Courier New"/>
              </a:rPr>
              <a:t> must </a:t>
            </a:r>
            <a:r>
              <a:rPr lang="en-US" sz="4400" b="1" dirty="0" err="1" smtClean="0">
                <a:latin typeface="Courier New"/>
              </a:rPr>
              <a:t>beTrue</a:t>
            </a:r>
            <a:r>
              <a:rPr lang="en-US" sz="4400" b="1" dirty="0" smtClean="0">
                <a:latin typeface="Courier New"/>
              </a:rPr>
              <a:t> </a:t>
            </a:r>
          </a:p>
          <a:p>
            <a:r>
              <a:rPr lang="en-US" sz="4400" b="1" dirty="0" smtClean="0">
                <a:latin typeface="Courier New"/>
              </a:rPr>
              <a:t>}</a:t>
            </a:r>
          </a:p>
          <a:p>
            <a:endParaRPr lang="en-US" sz="4400" b="1" dirty="0" smtClean="0">
              <a:latin typeface="Courier New"/>
            </a:endParaRPr>
          </a:p>
          <a:p>
            <a:r>
              <a:rPr lang="en-US" sz="4400" b="1" dirty="0" smtClean="0">
                <a:latin typeface="Courier New"/>
              </a:rPr>
              <a:t>3.seconds</a:t>
            </a:r>
          </a:p>
          <a:p>
            <a:r>
              <a:rPr lang="en-US" sz="4400" b="1" dirty="0" smtClean="0">
                <a:latin typeface="Courier New"/>
              </a:rPr>
              <a:t>3 seconds</a:t>
            </a:r>
          </a:p>
          <a:p>
            <a:r>
              <a:rPr lang="en-US" sz="4400" b="1" dirty="0" smtClean="0">
                <a:latin typeface="Courier New"/>
              </a:rPr>
              <a:t>3 times { </a:t>
            </a:r>
            <a:r>
              <a:rPr lang="en-US" sz="4400" b="1" dirty="0" err="1" smtClean="0">
                <a:latin typeface="Courier New"/>
              </a:rPr>
              <a:t>i</a:t>
            </a:r>
            <a:r>
              <a:rPr lang="en-US" sz="4400" b="1" dirty="0" smtClean="0">
                <a:latin typeface="Courier New"/>
              </a:rPr>
              <a:t> =&gt; </a:t>
            </a:r>
            <a:r>
              <a:rPr lang="en-US" sz="4400" b="1" dirty="0" err="1" smtClean="0">
                <a:latin typeface="Courier New"/>
              </a:rPr>
              <a:t>println</a:t>
            </a:r>
            <a:r>
              <a:rPr lang="en-US" sz="4400" b="1" dirty="0" smtClean="0">
                <a:latin typeface="Courier New"/>
              </a:rPr>
              <a:t>(</a:t>
            </a:r>
            <a:r>
              <a:rPr lang="en-US" sz="4400" b="1" dirty="0" err="1" smtClean="0">
                <a:latin typeface="Courier New"/>
              </a:rPr>
              <a:t>i</a:t>
            </a:r>
            <a:r>
              <a:rPr lang="en-US" sz="4400" b="1" dirty="0" smtClean="0">
                <a:latin typeface="Courier New"/>
              </a:rPr>
              <a:t>) }</a:t>
            </a:r>
          </a:p>
          <a:p>
            <a:endParaRPr lang="en-US" sz="44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4758" name="Picture 6" descr="film, film roll, media, picture, video icon"/>
          <p:cNvPicPr>
            <a:picLocks noChangeAspect="1" noChangeArrowheads="1"/>
          </p:cNvPicPr>
          <p:nvPr/>
        </p:nvPicPr>
        <p:blipFill>
          <a:blip r:embed="rId4" cstate="print"/>
          <a:srcRect b="25000"/>
          <a:stretch>
            <a:fillRect/>
          </a:stretch>
        </p:blipFill>
        <p:spPr bwMode="auto">
          <a:xfrm>
            <a:off x="482600" y="609600"/>
            <a:ext cx="1828800" cy="13716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6" name="Picture 8" descr="http://www.image-av.co.uk/Images/our_products/digitalsignage/examples/menu.jpg"/>
          <p:cNvPicPr>
            <a:picLocks noChangeAspect="1" noChangeArrowheads="1"/>
          </p:cNvPicPr>
          <p:nvPr/>
        </p:nvPicPr>
        <p:blipFill>
          <a:blip r:embed="rId3" cstate="print"/>
          <a:srcRect r="25286"/>
          <a:stretch>
            <a:fillRect/>
          </a:stretch>
        </p:blipFill>
        <p:spPr bwMode="auto">
          <a:xfrm>
            <a:off x="1625600" y="685800"/>
            <a:ext cx="9829800" cy="7429614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 bwMode="auto">
          <a:xfrm>
            <a:off x="7416800" y="990600"/>
            <a:ext cx="3733800" cy="762000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fld id="{7C026093-F925-4923-9870-9F119E4CFC85}" type="datetime2">
              <a:rPr kumimoji="0" lang="en-US" sz="4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reestyle Script" pitchFamily="66" charset="0"/>
                <a:sym typeface="Gill Sans" pitchFamily="1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t>Tuesday, September 21, 2010</a:t>
            </a:fld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eestyle Script" pitchFamily="66" charset="0"/>
              <a:sym typeface="Gill Sans" pitchFamily="1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9304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endParaRPr lang="en-US" sz="1400" dirty="0" smtClean="0">
              <a:latin typeface="Lucida Handwriting" pitchFamily="66" charset="0"/>
            </a:endParaRPr>
          </a:p>
          <a:p>
            <a:pPr lvl="0"/>
            <a:r>
              <a:rPr lang="en-US" sz="3600" dirty="0" smtClean="0">
                <a:latin typeface="Lucida Handwriting" pitchFamily="66" charset="0"/>
              </a:rPr>
              <a:t>About…</a:t>
            </a:r>
          </a:p>
          <a:p>
            <a:pPr lvl="0"/>
            <a:endParaRPr lang="en-US" sz="3600" dirty="0" smtClean="0">
              <a:latin typeface="Lucida Handwriting" pitchFamily="66" charset="0"/>
            </a:endParaRPr>
          </a:p>
          <a:p>
            <a:pPr lvl="0"/>
            <a:r>
              <a:rPr lang="en-US" sz="3600" dirty="0" smtClean="0">
                <a:latin typeface="Lucida Handwriting" pitchFamily="66" charset="0"/>
              </a:rPr>
              <a:t>specs tour</a:t>
            </a:r>
          </a:p>
          <a:p>
            <a:pPr lvl="0"/>
            <a:endParaRPr lang="en-US" sz="3200" dirty="0" smtClean="0">
              <a:latin typeface="Lucida Handwriting" pitchFamily="66" charset="0"/>
            </a:endParaRPr>
          </a:p>
          <a:p>
            <a:pPr lvl="0"/>
            <a:r>
              <a:rPr lang="en-US" sz="3200" dirty="0" smtClean="0">
                <a:latin typeface="Lucida Handwriting" pitchFamily="66" charset="0"/>
              </a:rPr>
              <a:t>Implicit def</a:t>
            </a:r>
          </a:p>
          <a:p>
            <a:pPr lvl="0"/>
            <a:endParaRPr lang="en-US" sz="3600" dirty="0">
              <a:latin typeface="Lucida Handwriting" pitchFamily="6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1308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3200" dirty="0" smtClean="0">
                <a:latin typeface="Lucida Handwriting" pitchFamily="66" charset="0"/>
              </a:rPr>
              <a:t>Restrict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Combine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Handwriting" pitchFamily="66" charset="0"/>
                <a:ea typeface="ヒラギノ角ゴ ProN W3" pitchFamily="1" charset="-128"/>
                <a:sym typeface="Gill Sans" pitchFamily="1" charset="0"/>
              </a:rPr>
              <a:t>Add ,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Handwriting" pitchFamily="66" charset="0"/>
                <a:ea typeface="ヒラギノ角ゴ ProN W3" pitchFamily="1" charset="-128"/>
                <a:sym typeface="Gill Sans" pitchFamily="1" charset="0"/>
              </a:rPr>
              <a:t> add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Be lazy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2550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!&amp;%$#&gt;</a:t>
            </a:r>
          </a:p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Manifests</a:t>
            </a:r>
          </a:p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Resources</a:t>
            </a:r>
          </a:p>
          <a:p>
            <a:endParaRPr lang="en-US" sz="3200" dirty="0" smtClean="0">
              <a:latin typeface="Lucida Handwriting" pitchFamily="66" charset="0"/>
            </a:endParaRPr>
          </a:p>
          <a:p>
            <a:endParaRPr lang="en-US" sz="3200" dirty="0" smtClean="0">
              <a:latin typeface="Lucida Handwriting" pitchFamily="66" charset="0"/>
            </a:endParaRPr>
          </a:p>
          <a:p>
            <a:pPr lvl="0"/>
            <a:endParaRPr lang="en-US" sz="3000" dirty="0">
              <a:latin typeface="Lucida Handwriting" pitchFamily="66" charset="0"/>
            </a:endParaRPr>
          </a:p>
          <a:p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461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74951" y="1143000"/>
            <a:ext cx="3685624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8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Restrict</a:t>
            </a:r>
            <a:endParaRPr lang="en-US" sz="8800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75100" y="76200"/>
            <a:ext cx="2279542" cy="679257"/>
          </a:xfrm>
          <a:prstGeom prst="rect">
            <a:avLst/>
          </a:prstGeom>
          <a:noFill/>
        </p:spPr>
      </p:pic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83000" y="1371599"/>
            <a:ext cx="990600" cy="990601"/>
          </a:xfrm>
          <a:prstGeom prst="rect">
            <a:avLst/>
          </a:prstGeom>
          <a:noFill/>
        </p:spPr>
      </p:pic>
      <p:pic>
        <p:nvPicPr>
          <p:cNvPr id="89090" name="Picture 2" descr="http://biobreak.files.wordpress.com/2009/08/insane-insanity-plea-straight-jacket-crazy-nuts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97200" y="2743200"/>
            <a:ext cx="6756398" cy="50673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461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751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276600"/>
            <a:ext cx="12344400" cy="28007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4400" b="1" dirty="0" smtClean="0">
                <a:latin typeface="Courier New"/>
              </a:rPr>
              <a:t> Example(description: String) {</a:t>
            </a:r>
          </a:p>
          <a:p>
            <a:r>
              <a:rPr lang="en-US" sz="44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4400" b="1" dirty="0" smtClean="0">
                <a:latin typeface="Courier New"/>
              </a:rPr>
              <a:t> in(e: </a:t>
            </a:r>
            <a:r>
              <a:rPr lang="en-US" sz="44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4400" b="1" dirty="0" smtClean="0">
                <a:latin typeface="Courier New"/>
              </a:rPr>
              <a:t>) = expectations</a:t>
            </a:r>
          </a:p>
          <a:p>
            <a:r>
              <a:rPr lang="en-US" sz="44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4400" b="1" dirty="0" smtClean="0">
                <a:latin typeface="Courier New"/>
              </a:rPr>
              <a:t> tag(t: String) = this</a:t>
            </a:r>
          </a:p>
          <a:p>
            <a:r>
              <a:rPr lang="en-US" sz="4400" b="1" dirty="0" smtClean="0">
                <a:latin typeface="Courier New"/>
              </a:rPr>
              <a:t>}</a:t>
            </a:r>
            <a:endParaRPr lang="en-US" sz="44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5000" y="914400"/>
            <a:ext cx="1295400" cy="1295401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4064000" y="1143000"/>
            <a:ext cx="305083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Restrict</a:t>
            </a:r>
            <a:endParaRPr lang="en-US" sz="7200" dirty="0">
              <a:solidFill>
                <a:srgbClr val="00CC66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124200"/>
            <a:ext cx="12344400" cy="3631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4400" b="1" dirty="0" smtClean="0">
              <a:solidFill>
                <a:srgbClr val="2A00FF"/>
              </a:solidFill>
              <a:latin typeface="Courier New"/>
            </a:endParaRPr>
          </a:p>
          <a:p>
            <a:endParaRPr lang="en-US" sz="4400" b="1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5400" b="1" dirty="0" smtClean="0">
                <a:solidFill>
                  <a:srgbClr val="2A00FF"/>
                </a:solidFill>
                <a:latin typeface="Courier New"/>
              </a:rPr>
              <a:t> "this is a"</a:t>
            </a:r>
            <a:r>
              <a:rPr lang="en-US" sz="5400" b="1" dirty="0" smtClean="0">
                <a:latin typeface="Courier New"/>
              </a:rPr>
              <a:t> tag (</a:t>
            </a:r>
            <a:r>
              <a:rPr lang="en-US" sz="5400" b="1" dirty="0" smtClean="0">
                <a:solidFill>
                  <a:srgbClr val="2A00FF"/>
                </a:solidFill>
                <a:latin typeface="Courier New"/>
              </a:rPr>
              <a:t>"really?"</a:t>
            </a:r>
            <a:r>
              <a:rPr lang="en-US" sz="5400" b="1" dirty="0" smtClean="0">
                <a:latin typeface="Courier New"/>
              </a:rPr>
              <a:t>)</a:t>
            </a:r>
            <a:endParaRPr lang="en-US" sz="5400" b="1" dirty="0" smtClean="0">
              <a:solidFill>
                <a:srgbClr val="7F0055"/>
              </a:solidFill>
              <a:latin typeface="Courier New"/>
            </a:endParaRPr>
          </a:p>
          <a:p>
            <a:endParaRPr lang="en-US" sz="4400" b="1" dirty="0" smtClean="0">
              <a:solidFill>
                <a:srgbClr val="7F0055"/>
              </a:solidFill>
              <a:highlight>
                <a:srgbClr val="E8F2FE"/>
              </a:highlight>
              <a:latin typeface="Courier New"/>
            </a:endParaRPr>
          </a:p>
          <a:p>
            <a:endParaRPr lang="en-US" sz="44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4064000" y="1143000"/>
            <a:ext cx="305083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Restrict</a:t>
            </a:r>
            <a:endParaRPr lang="en-US" sz="7200" dirty="0">
              <a:solidFill>
                <a:srgbClr val="00CC66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209800"/>
            <a:ext cx="12344400" cy="61863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err="1" smtClean="0">
                <a:latin typeface="Courier New"/>
              </a:rPr>
              <a:t>ExampleDesc</a:t>
            </a:r>
            <a:r>
              <a:rPr lang="en-US" sz="3600" b="1" dirty="0" smtClean="0">
                <a:latin typeface="Courier New"/>
              </a:rPr>
              <a:t>(description: String) {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   </a:t>
            </a: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600" b="1" dirty="0" smtClean="0">
                <a:latin typeface="Courier New"/>
              </a:rPr>
              <a:t> in(e: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600" b="1" dirty="0" smtClean="0">
                <a:latin typeface="Courier New"/>
              </a:rPr>
              <a:t>): Example =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600" b="1" dirty="0" smtClean="0">
                <a:latin typeface="Courier New"/>
              </a:rPr>
              <a:t>   </a:t>
            </a:r>
          </a:p>
          <a:p>
            <a:r>
              <a:rPr lang="en-US" sz="3600" b="1" dirty="0" smtClean="0">
                <a:latin typeface="Courier New"/>
              </a:rPr>
              <a:t>    Example(description, e)</a:t>
            </a:r>
          </a:p>
          <a:p>
            <a:r>
              <a:rPr lang="en-US" sz="3600" dirty="0" smtClean="0">
                <a:latin typeface="Courier New"/>
              </a:rPr>
              <a:t> </a:t>
            </a:r>
            <a:r>
              <a:rPr lang="en-US" sz="3600" b="1" dirty="0" smtClean="0">
                <a:latin typeface="Courier New"/>
              </a:rPr>
              <a:t> }</a:t>
            </a:r>
          </a:p>
          <a:p>
            <a:r>
              <a:rPr lang="en-US" sz="3600" b="1" dirty="0" smtClean="0">
                <a:latin typeface="Courier New"/>
              </a:rPr>
              <a:t>}</a:t>
            </a:r>
          </a:p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600" b="1" dirty="0" smtClean="0">
                <a:latin typeface="Courier New"/>
              </a:rPr>
              <a:t> Example(d: String, e: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600" b="1" dirty="0" smtClean="0">
                <a:latin typeface="Courier New"/>
              </a:rPr>
              <a:t>) {</a:t>
            </a: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600" b="1" dirty="0" smtClean="0">
                <a:latin typeface="Courier New"/>
              </a:rPr>
              <a:t> tag(t: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String</a:t>
            </a:r>
            <a:r>
              <a:rPr lang="en-US" sz="3600" b="1" dirty="0" smtClean="0">
                <a:latin typeface="Courier New"/>
              </a:rPr>
              <a:t>): Example =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3600" b="1" dirty="0" smtClean="0">
                <a:latin typeface="Courier New"/>
              </a:rPr>
              <a:t>   </a:t>
            </a:r>
          </a:p>
          <a:p>
            <a:r>
              <a:rPr lang="en-US" sz="3600" b="1" dirty="0" smtClean="0">
                <a:latin typeface="Courier New"/>
              </a:rPr>
              <a:t>}</a:t>
            </a:r>
          </a:p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5000" y="6096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3835400" y="762000"/>
            <a:ext cx="305083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Restrict</a:t>
            </a:r>
            <a:endParaRPr lang="en-US" sz="7200" dirty="0">
              <a:solidFill>
                <a:srgbClr val="00CC66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pic>
        <p:nvPicPr>
          <p:cNvPr id="10" name="Picture 2" descr="http://sarahcr.files.wordpress.com/2009/10/rubik-original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54400" y="2514600"/>
            <a:ext cx="5715000" cy="5715000"/>
          </a:xfrm>
          <a:prstGeom prst="rect">
            <a:avLst/>
          </a:prstGeom>
          <a:noFill/>
        </p:spPr>
      </p:pic>
      <p:pic>
        <p:nvPicPr>
          <p:cNvPr id="13" name="Picture 6" descr="magic, wizard ico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25800" y="1295399"/>
            <a:ext cx="990600" cy="990601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4465351" y="1143000"/>
            <a:ext cx="428835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8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Combine</a:t>
            </a:r>
            <a:endParaRPr lang="en-US" sz="8800" dirty="0">
              <a:solidFill>
                <a:srgbClr val="00CC66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558800" y="2667000"/>
            <a:ext cx="11811000" cy="526297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2800" b="1" dirty="0" smtClean="0">
                <a:latin typeface="Courier New"/>
              </a:rPr>
              <a:t> Matcher[-T] {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apply(y: =&gt;T): (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2800" b="1" dirty="0" smtClean="0">
                <a:latin typeface="Courier New"/>
              </a:rPr>
              <a:t>, String, String)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not: Matcher[T]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when(condition: =&gt;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2800" b="1" dirty="0" smtClean="0">
                <a:latin typeface="Courier New"/>
              </a:rPr>
              <a:t>): Matcher[T]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unless(condition: =&gt;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2800" b="1" dirty="0" smtClean="0">
                <a:latin typeface="Courier New"/>
              </a:rPr>
              <a:t>): Matcher[T]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orSkip</a:t>
            </a:r>
            <a:r>
              <a:rPr lang="en-US" sz="2800" b="1" dirty="0" smtClean="0">
                <a:latin typeface="Courier New"/>
              </a:rPr>
              <a:t>: Matcher[T]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or[S &lt;: T](m: Matcher[S]): Matcher[S]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xor</a:t>
            </a:r>
            <a:r>
              <a:rPr lang="en-US" sz="2800" b="1" dirty="0" smtClean="0">
                <a:latin typeface="Courier New"/>
              </a:rPr>
              <a:t>[S &lt;: T](m: Matcher[S]): Matcher[S]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and[S &lt;: T](m: Matcher[S]): Matcher[S]</a:t>
            </a:r>
          </a:p>
          <a:p>
            <a:r>
              <a:rPr lang="pl-PL" sz="2800" dirty="0" smtClean="0">
                <a:latin typeface="Courier New"/>
              </a:rPr>
              <a:t>  </a:t>
            </a:r>
            <a:r>
              <a:rPr lang="pl-PL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pl-PL" sz="2800" b="1" dirty="0" smtClean="0">
                <a:latin typeface="Courier New"/>
              </a:rPr>
              <a:t> ^^[S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pl-PL" sz="2800" b="1" dirty="0" smtClean="0">
                <a:latin typeface="Courier New"/>
              </a:rPr>
              <a:t>&lt;: T, U](f: S =&gt; U): Matcher[U]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toIterable</a:t>
            </a:r>
            <a:r>
              <a:rPr lang="en-US" sz="2800" b="1" dirty="0" smtClean="0">
                <a:latin typeface="Courier New"/>
              </a:rPr>
              <a:t>: Matcher[</a:t>
            </a:r>
            <a:r>
              <a:rPr lang="en-US" sz="2800" b="1" dirty="0" err="1" smtClean="0">
                <a:latin typeface="Courier New"/>
              </a:rPr>
              <a:t>Iterable</a:t>
            </a:r>
            <a:r>
              <a:rPr lang="en-US" sz="2800" b="1" dirty="0" smtClean="0">
                <a:latin typeface="Courier New"/>
              </a:rPr>
              <a:t>[T]]</a:t>
            </a:r>
          </a:p>
          <a:p>
            <a:r>
              <a:rPr lang="en-US" sz="2800" b="1" dirty="0" smtClean="0">
                <a:latin typeface="Courier New"/>
              </a:rPr>
              <a:t>}</a:t>
            </a:r>
            <a:r>
              <a:rPr lang="en-US" sz="2800" dirty="0" smtClean="0">
                <a:latin typeface="Courier New"/>
              </a:rPr>
              <a:t> </a:t>
            </a:r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9" name="Picture 6" descr="magic, wizard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800" y="685800"/>
            <a:ext cx="1295400" cy="1295401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4064000" y="1143000"/>
            <a:ext cx="354456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Combine</a:t>
            </a:r>
            <a:endParaRPr lang="en-US" sz="7200" dirty="0">
              <a:solidFill>
                <a:srgbClr val="00CC66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4826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35400" y="914400"/>
            <a:ext cx="557075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Some examples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116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743200"/>
            <a:ext cx="12344400" cy="5078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600" b="1" dirty="0" smtClean="0">
                <a:latin typeface="Courier New"/>
              </a:rPr>
              <a:t>def </a:t>
            </a:r>
            <a:r>
              <a:rPr lang="en-US" sz="3600" b="1" dirty="0" err="1" smtClean="0">
                <a:latin typeface="Courier New"/>
              </a:rPr>
              <a:t>beFalse</a:t>
            </a:r>
            <a:r>
              <a:rPr lang="en-US" sz="3600" b="1" dirty="0" smtClean="0">
                <a:latin typeface="Courier New"/>
              </a:rPr>
              <a:t> = </a:t>
            </a:r>
            <a:r>
              <a:rPr lang="en-US" sz="3600" b="1" dirty="0" err="1" smtClean="0">
                <a:latin typeface="Courier New"/>
              </a:rPr>
              <a:t>beTrue.not</a:t>
            </a:r>
            <a:endParaRPr lang="en-US" sz="3600" b="1" dirty="0" smtClean="0">
              <a:latin typeface="Courier New"/>
            </a:endParaRPr>
          </a:p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condition </a:t>
            </a:r>
            <a:r>
              <a:rPr lang="en-US" sz="3600" b="1" dirty="0" smtClean="0">
                <a:latin typeface="Courier New"/>
              </a:rPr>
              <a:t>must </a:t>
            </a:r>
            <a:r>
              <a:rPr lang="en-US" sz="3600" b="1" dirty="0" err="1" smtClean="0">
                <a:latin typeface="Courier New"/>
              </a:rPr>
              <a:t>beTrue</a:t>
            </a:r>
            <a:r>
              <a:rPr lang="en-US" sz="3600" b="1" dirty="0" smtClean="0">
                <a:latin typeface="Courier New"/>
              </a:rPr>
              <a:t> or </a:t>
            </a:r>
            <a:r>
              <a:rPr lang="en-US" sz="3600" b="1" dirty="0" err="1" smtClean="0">
                <a:latin typeface="Courier New"/>
              </a:rPr>
              <a:t>beFalse</a:t>
            </a:r>
            <a:endParaRPr lang="en-US" sz="3600" b="1" dirty="0" smtClean="0">
              <a:latin typeface="Courier New"/>
            </a:endParaRPr>
          </a:p>
          <a:p>
            <a:endParaRPr lang="en-US" sz="3600" b="1" dirty="0" smtClean="0">
              <a:latin typeface="Courier New"/>
            </a:endParaRP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condition</a:t>
            </a:r>
            <a:r>
              <a:rPr lang="en-US" sz="3600" b="1" dirty="0" smtClean="0">
                <a:latin typeface="Courier New"/>
              </a:rPr>
              <a:t> must </a:t>
            </a:r>
            <a:r>
              <a:rPr lang="en-US" sz="3600" b="1" dirty="0" err="1" smtClean="0">
                <a:latin typeface="Courier New"/>
              </a:rPr>
              <a:t>beTrue.unless</a:t>
            </a:r>
            <a:r>
              <a:rPr lang="en-US" sz="3600" b="1" dirty="0" smtClean="0">
                <a:latin typeface="Courier New"/>
              </a:rPr>
              <a:t>(condition2)</a:t>
            </a:r>
          </a:p>
          <a:p>
            <a:endParaRPr lang="en-US" sz="3600" b="1" dirty="0" smtClean="0">
              <a:latin typeface="Courier New"/>
            </a:endParaRPr>
          </a:p>
          <a:p>
            <a:r>
              <a:rPr lang="en-US" sz="3600" b="1" dirty="0" smtClean="0">
                <a:latin typeface="Courier New"/>
              </a:rPr>
              <a:t>def </a:t>
            </a:r>
            <a:r>
              <a:rPr lang="en-US" sz="3600" b="1" dirty="0" err="1" smtClean="0">
                <a:latin typeface="Courier New"/>
              </a:rPr>
              <a:t>trimmedSize</a:t>
            </a:r>
            <a:r>
              <a:rPr lang="en-US" sz="3600" b="1" dirty="0" smtClean="0">
                <a:latin typeface="Courier New"/>
              </a:rPr>
              <a:t>(</a:t>
            </a:r>
            <a:r>
              <a:rPr lang="en-US" sz="3600" b="1" dirty="0" err="1" smtClean="0">
                <a:latin typeface="Courier New"/>
              </a:rPr>
              <a:t>i</a:t>
            </a:r>
            <a:r>
              <a:rPr lang="en-US" sz="3600" b="1" dirty="0" smtClean="0">
                <a:latin typeface="Courier New"/>
              </a:rPr>
              <a:t>: </a:t>
            </a:r>
            <a:r>
              <a:rPr lang="en-US" sz="3600" b="1" dirty="0" err="1" smtClean="0">
                <a:latin typeface="Courier New"/>
              </a:rPr>
              <a:t>Int</a:t>
            </a:r>
            <a:r>
              <a:rPr lang="en-US" sz="3600" b="1" dirty="0" smtClean="0">
                <a:latin typeface="Courier New"/>
              </a:rPr>
              <a:t>) = </a:t>
            </a:r>
            <a:r>
              <a:rPr lang="en-US" sz="3200" b="1" dirty="0" smtClean="0">
                <a:latin typeface="Courier New"/>
              </a:rPr>
              <a:t>size(</a:t>
            </a:r>
            <a:r>
              <a:rPr lang="en-US" sz="3200" b="1" dirty="0" err="1" smtClean="0">
                <a:latin typeface="Courier New"/>
              </a:rPr>
              <a:t>i</a:t>
            </a:r>
            <a:r>
              <a:rPr lang="en-US" sz="3200" b="1" dirty="0" smtClean="0">
                <a:latin typeface="Courier New"/>
              </a:rPr>
              <a:t>) ^^ (_.trim)</a:t>
            </a:r>
          </a:p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string </a:t>
            </a:r>
            <a:r>
              <a:rPr lang="en-US" sz="3600" b="1" dirty="0" smtClean="0">
                <a:latin typeface="Courier New"/>
              </a:rPr>
              <a:t>must have </a:t>
            </a:r>
            <a:r>
              <a:rPr lang="en-US" sz="3600" b="1" dirty="0" err="1" smtClean="0">
                <a:latin typeface="Courier New"/>
              </a:rPr>
              <a:t>trimmedSize</a:t>
            </a:r>
            <a:r>
              <a:rPr lang="en-US" sz="3600" b="1" dirty="0" smtClean="0">
                <a:latin typeface="Courier New"/>
              </a:rPr>
              <a:t>(3)</a:t>
            </a:r>
          </a:p>
        </p:txBody>
      </p:sp>
      <p:pic>
        <p:nvPicPr>
          <p:cNvPr id="74758" name="Picture 6" descr="film, film roll, media, picture, video icon"/>
          <p:cNvPicPr>
            <a:picLocks noChangeAspect="1" noChangeArrowheads="1"/>
          </p:cNvPicPr>
          <p:nvPr/>
        </p:nvPicPr>
        <p:blipFill>
          <a:blip r:embed="rId4" cstate="print"/>
          <a:srcRect b="25000"/>
          <a:stretch>
            <a:fillRect/>
          </a:stretch>
        </p:blipFill>
        <p:spPr bwMode="auto">
          <a:xfrm>
            <a:off x="635000" y="685800"/>
            <a:ext cx="1828800" cy="13716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461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75100" y="76200"/>
            <a:ext cx="2279542" cy="679257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3931951" y="1143000"/>
            <a:ext cx="539602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Add, add, add</a:t>
            </a:r>
            <a:endParaRPr lang="en-US" sz="7200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13" name="Picture 6" descr="magic, wizard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2400" y="1295399"/>
            <a:ext cx="990600" cy="990601"/>
          </a:xfrm>
          <a:prstGeom prst="rect">
            <a:avLst/>
          </a:prstGeom>
          <a:noFill/>
        </p:spPr>
      </p:pic>
      <p:pic>
        <p:nvPicPr>
          <p:cNvPr id="136194" name="Picture 2" descr="http://www.2dayblog.com/images/2007/june/worldtallest_legotower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59200" y="2523392"/>
            <a:ext cx="5029200" cy="5496659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About…</a:t>
            </a:r>
            <a:endParaRPr lang="en-US" dirty="0"/>
          </a:p>
        </p:txBody>
      </p:sp>
      <p:pic>
        <p:nvPicPr>
          <p:cNvPr id="74756" name="Picture 4" descr="http://turkeymacedonia.files.wordpress.com/2009/10/australia-ma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000" y="1219200"/>
            <a:ext cx="7696200" cy="5638800"/>
          </a:xfrm>
          <a:prstGeom prst="rect">
            <a:avLst/>
          </a:prstGeom>
          <a:noFill/>
        </p:spPr>
      </p:pic>
      <p:pic>
        <p:nvPicPr>
          <p:cNvPr id="74754" name="Picture 2" descr="Sydney Opera House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21550" y="5105400"/>
            <a:ext cx="3952875" cy="31623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35400" y="990600"/>
            <a:ext cx="765786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Repeated parameters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1168400" y="3752433"/>
            <a:ext cx="10820400" cy="28007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4400" b="1" dirty="0" smtClean="0">
                <a:latin typeface="Courier New"/>
              </a:rPr>
              <a:t>include(spec1)</a:t>
            </a:r>
          </a:p>
          <a:p>
            <a:r>
              <a:rPr lang="en-US" sz="4400" b="1" dirty="0" smtClean="0">
                <a:latin typeface="Courier New"/>
              </a:rPr>
              <a:t>include(spec1, spec2)</a:t>
            </a:r>
          </a:p>
          <a:p>
            <a:endParaRPr lang="en-US" sz="4400" b="1" dirty="0" smtClean="0">
              <a:latin typeface="Courier New"/>
            </a:endParaRPr>
          </a:p>
          <a:p>
            <a:r>
              <a:rPr lang="en-US" sz="4400" b="1" dirty="0" smtClean="0">
                <a:latin typeface="Courier New"/>
              </a:rPr>
              <a:t>1 must </a:t>
            </a:r>
            <a:r>
              <a:rPr lang="en-US" sz="4400" b="1" dirty="0" err="1" smtClean="0">
                <a:latin typeface="Courier New"/>
              </a:rPr>
              <a:t>beOneOf</a:t>
            </a:r>
            <a:r>
              <a:rPr lang="en-US" sz="4400" b="1" dirty="0" smtClean="0">
                <a:latin typeface="Courier New"/>
              </a:rPr>
              <a:t>(1, 2, 3)</a:t>
            </a:r>
          </a:p>
        </p:txBody>
      </p:sp>
      <p:pic>
        <p:nvPicPr>
          <p:cNvPr id="9" name="Picture 2" descr="toolbox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800" y="685800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46100" y="43934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22700" y="990600"/>
            <a:ext cx="466986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Use and pass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75100" y="120134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558800" y="2590800"/>
            <a:ext cx="12039600" cy="56323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4400" b="1" dirty="0" smtClean="0">
              <a:latin typeface="Courier New"/>
            </a:endParaRPr>
          </a:p>
          <a:p>
            <a:endParaRPr lang="en-US" sz="4400" b="1" dirty="0" smtClean="0">
              <a:latin typeface="Courier New"/>
            </a:endParaRPr>
          </a:p>
          <a:p>
            <a:endParaRPr lang="en-US" sz="4400" b="1" dirty="0" smtClean="0">
              <a:latin typeface="Courier New"/>
            </a:endParaRPr>
          </a:p>
          <a:p>
            <a:r>
              <a:rPr lang="en-US" sz="4800" b="1" dirty="0" smtClean="0">
                <a:latin typeface="Courier New"/>
              </a:rPr>
              <a:t> result + 1    </a:t>
            </a:r>
            <a:r>
              <a:rPr lang="en-US" sz="4800" b="1" dirty="0" smtClean="0">
                <a:solidFill>
                  <a:srgbClr val="3F7F5F"/>
                </a:solidFill>
                <a:latin typeface="Courier New"/>
              </a:rPr>
              <a:t>// result = ? </a:t>
            </a:r>
          </a:p>
          <a:p>
            <a:r>
              <a:rPr lang="en-US" sz="4800" b="1" dirty="0" smtClean="0">
                <a:latin typeface="Courier New"/>
              </a:rPr>
              <a:t> </a:t>
            </a:r>
            <a:r>
              <a:rPr lang="en-US" sz="4800" b="1" dirty="0" err="1" smtClean="0">
                <a:latin typeface="Courier New"/>
              </a:rPr>
              <a:t>result</a:t>
            </a:r>
            <a:r>
              <a:rPr lang="en-US" sz="4800" b="1" dirty="0" err="1" smtClean="0">
                <a:solidFill>
                  <a:srgbClr val="2A00FF"/>
                </a:solidFill>
                <a:latin typeface="Courier New"/>
              </a:rPr>
              <a:t>.pp</a:t>
            </a:r>
            <a:r>
              <a:rPr lang="en-US" sz="4800" b="1" dirty="0" smtClean="0">
                <a:latin typeface="Courier New"/>
              </a:rPr>
              <a:t> + 1 </a:t>
            </a:r>
            <a:r>
              <a:rPr lang="en-US" sz="4800" b="1" dirty="0" smtClean="0">
                <a:solidFill>
                  <a:srgbClr val="3F7F5F"/>
                </a:solidFill>
                <a:latin typeface="Courier New"/>
              </a:rPr>
              <a:t>// print and pass</a:t>
            </a:r>
          </a:p>
          <a:p>
            <a:endParaRPr lang="en-US" sz="4400" b="1" dirty="0" smtClean="0">
              <a:latin typeface="Courier New"/>
            </a:endParaRPr>
          </a:p>
          <a:p>
            <a:endParaRPr lang="en-US" sz="4400" b="1" dirty="0" smtClean="0">
              <a:latin typeface="Courier New"/>
            </a:endParaRPr>
          </a:p>
          <a:p>
            <a:endParaRPr lang="en-US" sz="4400" b="1" dirty="0" smtClean="0">
              <a:latin typeface="Courier New"/>
            </a:endParaRPr>
          </a:p>
        </p:txBody>
      </p:sp>
      <p:pic>
        <p:nvPicPr>
          <p:cNvPr id="74758" name="Picture 6" descr="film, film roll, media, picture, video icon"/>
          <p:cNvPicPr>
            <a:picLocks noChangeAspect="1" noChangeArrowheads="1"/>
          </p:cNvPicPr>
          <p:nvPr/>
        </p:nvPicPr>
        <p:blipFill>
          <a:blip r:embed="rId4" cstate="print"/>
          <a:srcRect b="25000"/>
          <a:stretch>
            <a:fillRect/>
          </a:stretch>
        </p:blipFill>
        <p:spPr bwMode="auto">
          <a:xfrm>
            <a:off x="711200" y="762000"/>
            <a:ext cx="1828800" cy="13716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35400" y="914400"/>
            <a:ext cx="466986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Use and pass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558800" y="2667000"/>
            <a:ext cx="12039600" cy="56938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4400" b="1" dirty="0" smtClean="0">
              <a:latin typeface="Courier New"/>
            </a:endParaRPr>
          </a:p>
          <a:p>
            <a:r>
              <a:rPr lang="en-US" sz="4800" b="1" dirty="0" err="1" smtClean="0">
                <a:latin typeface="Courier New"/>
              </a:rPr>
              <a:t>Customers.findBy</a:t>
            </a:r>
            <a:r>
              <a:rPr lang="en-US" sz="4800" b="1" dirty="0" smtClean="0">
                <a:latin typeface="Courier New"/>
              </a:rPr>
              <a:t>(_.age &gt;= 18) </a:t>
            </a:r>
          </a:p>
          <a:p>
            <a:r>
              <a:rPr lang="en-US" sz="4800" b="1" dirty="0" smtClean="0">
                <a:latin typeface="Courier New"/>
              </a:rPr>
              <a:t>  aka </a:t>
            </a:r>
            <a:r>
              <a:rPr lang="en-US" sz="4800" b="1" dirty="0" smtClean="0">
                <a:solidFill>
                  <a:srgbClr val="2A00FF"/>
                </a:solidFill>
                <a:latin typeface="Courier New"/>
              </a:rPr>
              <a:t>"adult customers"</a:t>
            </a:r>
            <a:r>
              <a:rPr lang="en-US" sz="4800" b="1" dirty="0" smtClean="0">
                <a:latin typeface="Courier New"/>
              </a:rPr>
              <a:t> </a:t>
            </a:r>
          </a:p>
          <a:p>
            <a:r>
              <a:rPr lang="en-US" sz="4800" b="1" dirty="0" smtClean="0">
                <a:latin typeface="Courier New"/>
              </a:rPr>
              <a:t>  must </a:t>
            </a:r>
            <a:r>
              <a:rPr lang="en-US" sz="4800" b="1" dirty="0" err="1" smtClean="0">
                <a:latin typeface="Courier New"/>
              </a:rPr>
              <a:t>haveSize</a:t>
            </a:r>
            <a:r>
              <a:rPr lang="en-US" sz="4800" b="1" dirty="0" smtClean="0">
                <a:latin typeface="Courier New"/>
              </a:rPr>
              <a:t>(3)</a:t>
            </a:r>
          </a:p>
          <a:p>
            <a:endParaRPr lang="en-US" sz="4400" b="1" dirty="0" smtClean="0">
              <a:latin typeface="Courier New"/>
            </a:endParaRPr>
          </a:p>
          <a:p>
            <a:r>
              <a:rPr lang="en-US" sz="4400" b="1" dirty="0" smtClean="0">
                <a:solidFill>
                  <a:srgbClr val="3F7F5F"/>
                </a:solidFill>
                <a:latin typeface="Courier New"/>
              </a:rPr>
              <a:t>&gt; adult customers 'Bob, Lee'   </a:t>
            </a:r>
          </a:p>
          <a:p>
            <a:r>
              <a:rPr lang="en-US" sz="4400" b="1" dirty="0" smtClean="0">
                <a:solidFill>
                  <a:srgbClr val="3F7F5F"/>
                </a:solidFill>
                <a:latin typeface="Courier New"/>
              </a:rPr>
              <a:t>  doesn't have size 3</a:t>
            </a:r>
          </a:p>
          <a:p>
            <a:endParaRPr lang="en-US" sz="4400" b="1" dirty="0" smtClean="0">
              <a:latin typeface="Courier New"/>
            </a:endParaRPr>
          </a:p>
        </p:txBody>
      </p:sp>
      <p:pic>
        <p:nvPicPr>
          <p:cNvPr id="74758" name="Picture 6" descr="film, film roll, media, picture, video icon"/>
          <p:cNvPicPr>
            <a:picLocks noChangeAspect="1" noChangeArrowheads="1"/>
          </p:cNvPicPr>
          <p:nvPr/>
        </p:nvPicPr>
        <p:blipFill>
          <a:blip r:embed="rId4" cstate="print"/>
          <a:srcRect b="25000"/>
          <a:stretch>
            <a:fillRect/>
          </a:stretch>
        </p:blipFill>
        <p:spPr bwMode="auto">
          <a:xfrm>
            <a:off x="711200" y="762000"/>
            <a:ext cx="1828800" cy="13716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667000"/>
            <a:ext cx="12344400" cy="563231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4000" b="1" dirty="0" smtClean="0">
              <a:solidFill>
                <a:srgbClr val="7F0055"/>
              </a:solidFill>
              <a:latin typeface="Courier New"/>
            </a:endParaRPr>
          </a:p>
          <a:p>
            <a:endParaRPr lang="en-US" sz="40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48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4800" b="1" dirty="0" smtClean="0">
                <a:latin typeface="Courier New"/>
              </a:rPr>
              <a:t> </a:t>
            </a:r>
            <a:r>
              <a:rPr lang="en-US" sz="4800" b="1" dirty="0" err="1" smtClean="0">
                <a:latin typeface="Courier New"/>
              </a:rPr>
              <a:t>BigSpec</a:t>
            </a:r>
            <a:r>
              <a:rPr lang="en-US" sz="4800" b="1" dirty="0" smtClean="0">
                <a:latin typeface="Courier New"/>
              </a:rPr>
              <a:t> </a:t>
            </a:r>
            <a:r>
              <a:rPr lang="en-US" sz="48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4800" b="1" dirty="0" smtClean="0">
                <a:latin typeface="Courier New"/>
              </a:rPr>
              <a:t> Spec {</a:t>
            </a:r>
          </a:p>
          <a:p>
            <a:r>
              <a:rPr lang="en-US" sz="4800" b="1" dirty="0" smtClean="0">
                <a:latin typeface="Courier New"/>
              </a:rPr>
              <a:t>  </a:t>
            </a:r>
            <a:r>
              <a:rPr lang="en-US" sz="4800" b="1" dirty="0" smtClean="0">
                <a:solidFill>
                  <a:srgbClr val="3F7F5F"/>
                </a:solidFill>
                <a:latin typeface="Courier New"/>
              </a:rPr>
              <a:t>// I want to </a:t>
            </a:r>
            <a:r>
              <a:rPr lang="en-US" sz="4800" b="1" dirty="0" smtClean="0">
                <a:solidFill>
                  <a:srgbClr val="3F7F5F"/>
                </a:solidFill>
                <a:latin typeface="Courier New"/>
                <a:cs typeface="Courier New"/>
              </a:rPr>
              <a:t>"</a:t>
            </a:r>
            <a:r>
              <a:rPr lang="en-US" sz="4800" b="1" dirty="0" smtClean="0">
                <a:solidFill>
                  <a:srgbClr val="3F7F5F"/>
                </a:solidFill>
                <a:latin typeface="Courier New"/>
              </a:rPr>
              <a:t>tag</a:t>
            </a:r>
            <a:r>
              <a:rPr lang="en-US" sz="4800" b="1" dirty="0" smtClean="0">
                <a:solidFill>
                  <a:srgbClr val="3F7F5F"/>
                </a:solidFill>
                <a:latin typeface="Courier New"/>
                <a:cs typeface="Courier New"/>
              </a:rPr>
              <a:t>"</a:t>
            </a:r>
            <a:r>
              <a:rPr lang="en-US" sz="4800" b="1" dirty="0" smtClean="0">
                <a:solidFill>
                  <a:srgbClr val="3F7F5F"/>
                </a:solidFill>
                <a:latin typeface="Courier New"/>
              </a:rPr>
              <a:t> the </a:t>
            </a:r>
          </a:p>
          <a:p>
            <a:r>
              <a:rPr lang="en-US" sz="4800" b="1" dirty="0" smtClean="0">
                <a:solidFill>
                  <a:srgbClr val="3F7F5F"/>
                </a:solidFill>
                <a:latin typeface="Courier New"/>
              </a:rPr>
              <a:t>  // slow spec as slow</a:t>
            </a:r>
            <a:endParaRPr lang="en-US" sz="4800" b="1" dirty="0" smtClean="0">
              <a:latin typeface="Courier New"/>
            </a:endParaRPr>
          </a:p>
          <a:p>
            <a:r>
              <a:rPr lang="en-US" sz="4800" b="1" dirty="0" smtClean="0">
                <a:latin typeface="Courier New"/>
              </a:rPr>
              <a:t>  include(</a:t>
            </a:r>
            <a:r>
              <a:rPr lang="en-US" sz="4800" b="1" dirty="0" err="1" smtClean="0">
                <a:latin typeface="Courier New"/>
              </a:rPr>
              <a:t>slowSpec</a:t>
            </a:r>
            <a:r>
              <a:rPr lang="en-US" sz="4800" b="1" dirty="0" smtClean="0">
                <a:latin typeface="Courier New"/>
              </a:rPr>
              <a:t>, </a:t>
            </a:r>
            <a:r>
              <a:rPr lang="en-US" sz="4800" b="1" dirty="0" err="1" smtClean="0">
                <a:latin typeface="Courier New"/>
              </a:rPr>
              <a:t>fastSpec</a:t>
            </a:r>
            <a:r>
              <a:rPr lang="en-US" sz="4800" b="1" dirty="0" smtClean="0">
                <a:latin typeface="Courier New"/>
              </a:rPr>
              <a:t>)  </a:t>
            </a:r>
          </a:p>
          <a:p>
            <a:r>
              <a:rPr lang="en-US" sz="4800" b="1" dirty="0" smtClean="0">
                <a:latin typeface="Courier New"/>
              </a:rPr>
              <a:t>}</a:t>
            </a:r>
          </a:p>
          <a:p>
            <a:endParaRPr lang="en-US" sz="40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35400" y="857071"/>
            <a:ext cx="34579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i="1" kern="0" dirty="0" err="1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this.type</a:t>
            </a:r>
            <a:endParaRPr lang="en-US" sz="7200" i="1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12" name="Picture 2" descr="toolbox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800" y="685800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971801"/>
            <a:ext cx="12344400" cy="538609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4000" b="1" dirty="0" smtClean="0">
              <a:solidFill>
                <a:srgbClr val="7F0055"/>
              </a:solidFill>
              <a:latin typeface="Courier New"/>
            </a:endParaRPr>
          </a:p>
          <a:p>
            <a:endParaRPr lang="en-US" sz="40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48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4800" b="1" dirty="0" smtClean="0">
                <a:latin typeface="Courier New"/>
              </a:rPr>
              <a:t> </a:t>
            </a:r>
            <a:r>
              <a:rPr lang="en-US" sz="4800" b="1" dirty="0" err="1" smtClean="0">
                <a:latin typeface="Courier New"/>
              </a:rPr>
              <a:t>BigSpec</a:t>
            </a:r>
            <a:r>
              <a:rPr lang="en-US" sz="4800" b="1" dirty="0" smtClean="0">
                <a:latin typeface="Courier New"/>
              </a:rPr>
              <a:t> </a:t>
            </a:r>
            <a:r>
              <a:rPr lang="en-US" sz="48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4800" b="1" dirty="0" smtClean="0">
                <a:latin typeface="Courier New"/>
              </a:rPr>
              <a:t> Spec {</a:t>
            </a:r>
          </a:p>
          <a:p>
            <a:r>
              <a:rPr lang="en-US" sz="4800" b="1" dirty="0" smtClean="0">
                <a:latin typeface="Courier New"/>
              </a:rPr>
              <a:t>  include(slow tag </a:t>
            </a:r>
            <a:r>
              <a:rPr lang="en-US" sz="4800" b="1" dirty="0" smtClean="0">
                <a:solidFill>
                  <a:srgbClr val="2A00FF"/>
                </a:solidFill>
                <a:latin typeface="Courier New"/>
              </a:rPr>
              <a:t>"slow"</a:t>
            </a:r>
            <a:r>
              <a:rPr lang="en-US" sz="4800" b="1" dirty="0" smtClean="0">
                <a:latin typeface="Courier New"/>
              </a:rPr>
              <a:t>, fast)  </a:t>
            </a:r>
          </a:p>
          <a:p>
            <a:r>
              <a:rPr lang="en-US" sz="4800" b="1" dirty="0" smtClean="0">
                <a:latin typeface="Courier New"/>
              </a:rPr>
              <a:t>}</a:t>
            </a:r>
          </a:p>
          <a:p>
            <a:endParaRPr lang="en-US" sz="4000" b="1" dirty="0" smtClean="0">
              <a:latin typeface="Courier New"/>
            </a:endParaRPr>
          </a:p>
          <a:p>
            <a:endParaRPr lang="en-US" sz="4000" b="1" dirty="0" smtClean="0">
              <a:latin typeface="Courier New"/>
            </a:endParaRPr>
          </a:p>
          <a:p>
            <a:endParaRPr lang="en-US" sz="4000" b="1" dirty="0" smtClean="0">
              <a:latin typeface="Courier New"/>
            </a:endParaRPr>
          </a:p>
        </p:txBody>
      </p:sp>
      <p:pic>
        <p:nvPicPr>
          <p:cNvPr id="12" name="Picture 2" descr="toolbox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800" y="838200"/>
            <a:ext cx="1676400" cy="1676401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3987800" y="1066800"/>
            <a:ext cx="34579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i="1" kern="0" dirty="0" err="1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this.type</a:t>
            </a:r>
            <a:endParaRPr lang="en-US" sz="7200" i="1" dirty="0">
              <a:solidFill>
                <a:srgbClr val="00CC66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06400" y="2755642"/>
            <a:ext cx="12344400" cy="563231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40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4000" b="1" dirty="0" smtClean="0">
                <a:latin typeface="Courier New"/>
              </a:rPr>
              <a:t> Spec </a:t>
            </a:r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4000" b="1" dirty="0" smtClean="0">
                <a:latin typeface="Courier New"/>
              </a:rPr>
              <a:t> Tagged {</a:t>
            </a:r>
          </a:p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4000" b="1" dirty="0" smtClean="0">
                <a:latin typeface="Courier New"/>
              </a:rPr>
              <a:t> include(other: Spec*) = …</a:t>
            </a:r>
            <a:endParaRPr lang="en-US" sz="40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4000" dirty="0" smtClean="0">
                <a:latin typeface="Courier New"/>
              </a:rPr>
              <a:t>}</a:t>
            </a:r>
          </a:p>
          <a:p>
            <a:endParaRPr lang="en-US" sz="4000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4000" b="1" dirty="0" smtClean="0">
                <a:latin typeface="Courier New"/>
              </a:rPr>
              <a:t> Tagged {</a:t>
            </a:r>
          </a:p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4000" b="1" dirty="0" smtClean="0">
                <a:latin typeface="Courier New"/>
              </a:rPr>
              <a:t> tag(t: String): </a:t>
            </a:r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?</a:t>
            </a:r>
            <a:r>
              <a:rPr lang="en-US" sz="4000" b="1" dirty="0" smtClean="0">
                <a:latin typeface="Courier New"/>
              </a:rPr>
              <a:t> </a:t>
            </a:r>
          </a:p>
          <a:p>
            <a:r>
              <a:rPr lang="en-US" sz="4000" b="1" dirty="0" smtClean="0">
                <a:latin typeface="Courier New"/>
              </a:rPr>
              <a:t>}</a:t>
            </a:r>
          </a:p>
          <a:p>
            <a:endParaRPr lang="en-US" sz="40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pic>
        <p:nvPicPr>
          <p:cNvPr id="12" name="Picture 2" descr="toolbox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800" y="685800"/>
            <a:ext cx="1676400" cy="1676401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3987800" y="1066800"/>
            <a:ext cx="34579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i="1" kern="0" dirty="0" err="1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this.type</a:t>
            </a:r>
            <a:endParaRPr lang="en-US" sz="7200" i="1" dirty="0">
              <a:solidFill>
                <a:srgbClr val="00CC66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pic>
        <p:nvPicPr>
          <p:cNvPr id="12" name="Picture 2" descr="toolbox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800" y="838200"/>
            <a:ext cx="1676400" cy="1676401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3987800" y="1066800"/>
            <a:ext cx="34579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i="1" kern="0" dirty="0" err="1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this.type</a:t>
            </a:r>
            <a:endParaRPr lang="en-US" sz="7200" i="1" dirty="0">
              <a:solidFill>
                <a:srgbClr val="00CC66"/>
              </a:solidFill>
              <a:latin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0200" y="3330238"/>
            <a:ext cx="12344400" cy="390876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4000" b="1" dirty="0" smtClean="0">
              <a:solidFill>
                <a:srgbClr val="3F7F5F"/>
              </a:solidFill>
              <a:latin typeface="Courier New"/>
            </a:endParaRPr>
          </a:p>
          <a:p>
            <a:endParaRPr lang="en-US" sz="4000" b="1" dirty="0" smtClean="0">
              <a:solidFill>
                <a:srgbClr val="3F7F5F"/>
              </a:solidFill>
              <a:latin typeface="Courier New"/>
            </a:endParaRPr>
          </a:p>
          <a:p>
            <a:r>
              <a:rPr lang="en-US" sz="4400" b="1" dirty="0" smtClean="0">
                <a:solidFill>
                  <a:srgbClr val="3F7F5F"/>
                </a:solidFill>
                <a:latin typeface="Courier New"/>
              </a:rPr>
              <a:t>// store the tag and return this</a:t>
            </a:r>
          </a:p>
          <a:p>
            <a:r>
              <a:rPr lang="en-US" sz="44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4400" b="1" dirty="0" smtClean="0">
                <a:latin typeface="Courier New"/>
              </a:rPr>
              <a:t> tag(t: String): </a:t>
            </a:r>
            <a:r>
              <a:rPr lang="en-US" sz="4400" b="1" dirty="0" err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4400" b="1" dirty="0" err="1" smtClean="0">
                <a:latin typeface="Courier New"/>
              </a:rPr>
              <a:t>.</a:t>
            </a:r>
            <a:r>
              <a:rPr lang="en-US" sz="4400" b="1" dirty="0" err="1" smtClean="0">
                <a:solidFill>
                  <a:srgbClr val="7F0055"/>
                </a:solidFill>
                <a:latin typeface="Courier New"/>
              </a:rPr>
              <a:t>type</a:t>
            </a:r>
            <a:r>
              <a:rPr lang="en-US" sz="4400" b="1" dirty="0" smtClean="0">
                <a:latin typeface="Courier New"/>
              </a:rPr>
              <a:t> = </a:t>
            </a:r>
            <a:r>
              <a:rPr lang="en-US" sz="4400" b="1" dirty="0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4400" b="1" dirty="0" smtClean="0">
                <a:latin typeface="Courier New"/>
              </a:rPr>
              <a:t> </a:t>
            </a:r>
          </a:p>
          <a:p>
            <a:endParaRPr lang="en-US" sz="4000" b="1" dirty="0" smtClean="0">
              <a:latin typeface="Courier New"/>
            </a:endParaRPr>
          </a:p>
          <a:p>
            <a:endParaRPr lang="en-US" sz="4000" b="1" dirty="0" smtClean="0">
              <a:latin typeface="Courier New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819400"/>
            <a:ext cx="12344400" cy="517064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4400" b="1" dirty="0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4400" b="1" dirty="0" smtClean="0">
                <a:latin typeface="Courier New"/>
              </a:rPr>
              <a:t> prop = </a:t>
            </a:r>
            <a:r>
              <a:rPr lang="en-US" sz="4400" b="1" dirty="0" err="1" smtClean="0">
                <a:latin typeface="Courier New"/>
              </a:rPr>
              <a:t>forAll</a:t>
            </a:r>
            <a:r>
              <a:rPr lang="en-US" sz="4400" b="1" dirty="0" smtClean="0">
                <a:latin typeface="Courier New"/>
              </a:rPr>
              <a:t> { (s: String) =&gt; </a:t>
            </a:r>
          </a:p>
          <a:p>
            <a:r>
              <a:rPr lang="en-US" sz="4400" b="1" dirty="0" smtClean="0">
                <a:latin typeface="Courier New"/>
              </a:rPr>
              <a:t>  reverse(reverse(s)) == s </a:t>
            </a:r>
          </a:p>
          <a:p>
            <a:r>
              <a:rPr lang="en-US" sz="4400" b="1" dirty="0" smtClean="0">
                <a:latin typeface="Courier New"/>
              </a:rPr>
              <a:t>} </a:t>
            </a:r>
          </a:p>
          <a:p>
            <a:endParaRPr lang="en-US" sz="4400" b="1" dirty="0" smtClean="0">
              <a:latin typeface="Courier New"/>
            </a:endParaRPr>
          </a:p>
          <a:p>
            <a:r>
              <a:rPr lang="en-US" sz="4200" b="1" dirty="0" smtClean="0">
                <a:solidFill>
                  <a:srgbClr val="2A00FF"/>
                </a:solidFill>
                <a:latin typeface="Courier New"/>
              </a:rPr>
              <a:t>"With the default configuration"</a:t>
            </a:r>
            <a:r>
              <a:rPr lang="en-US" sz="4200" b="1" dirty="0" smtClean="0">
                <a:latin typeface="Courier New"/>
              </a:rPr>
              <a:t> in {</a:t>
            </a:r>
          </a:p>
          <a:p>
            <a:r>
              <a:rPr lang="en-US" sz="4200" b="1" dirty="0" smtClean="0">
                <a:latin typeface="Courier New"/>
              </a:rPr>
              <a:t>  prop must pass</a:t>
            </a:r>
          </a:p>
          <a:p>
            <a:r>
              <a:rPr lang="en-US" sz="4200" b="1" dirty="0" smtClean="0">
                <a:latin typeface="Courier New"/>
              </a:rPr>
              <a:t>}</a:t>
            </a:r>
            <a:endParaRPr lang="en-US" sz="42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64000" y="990600"/>
            <a:ext cx="488787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Configuration</a:t>
            </a:r>
          </a:p>
        </p:txBody>
      </p:sp>
      <p:pic>
        <p:nvPicPr>
          <p:cNvPr id="9" name="Picture 6" descr="film, film roll, media, picture, video icon"/>
          <p:cNvPicPr>
            <a:picLocks noChangeAspect="1" noChangeArrowheads="1"/>
          </p:cNvPicPr>
          <p:nvPr/>
        </p:nvPicPr>
        <p:blipFill>
          <a:blip r:embed="rId4" cstate="print"/>
          <a:srcRect b="25000"/>
          <a:stretch>
            <a:fillRect/>
          </a:stretch>
        </p:blipFill>
        <p:spPr bwMode="auto">
          <a:xfrm>
            <a:off x="787400" y="838200"/>
            <a:ext cx="1828800" cy="13716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819400"/>
            <a:ext cx="12344400" cy="5078313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3600" b="1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"With a 3 tests ok"</a:t>
            </a:r>
            <a:r>
              <a:rPr lang="en-US" sz="3600" b="1" dirty="0" smtClean="0">
                <a:latin typeface="Courier New"/>
              </a:rPr>
              <a:t> in {</a:t>
            </a:r>
          </a:p>
          <a:p>
            <a:r>
              <a:rPr lang="en-US" sz="3600" b="1" dirty="0" smtClean="0">
                <a:latin typeface="Courier New"/>
              </a:rPr>
              <a:t>  prop must pass(set(</a:t>
            </a:r>
            <a:r>
              <a:rPr lang="en-US" sz="3600" b="1" dirty="0" err="1" smtClean="0">
                <a:latin typeface="Courier New"/>
              </a:rPr>
              <a:t>minTestsOk</a:t>
            </a:r>
            <a:r>
              <a:rPr lang="en-US" sz="3600" b="1" dirty="0" smtClean="0">
                <a:latin typeface="Courier New"/>
              </a:rPr>
              <a:t> -&gt; 3))</a:t>
            </a:r>
          </a:p>
          <a:p>
            <a:r>
              <a:rPr lang="en-US" sz="3600" b="1" dirty="0" smtClean="0">
                <a:latin typeface="Courier New"/>
              </a:rPr>
              <a:t>}</a:t>
            </a:r>
          </a:p>
          <a:p>
            <a:endParaRPr lang="en-US" sz="3600" b="1" dirty="0" smtClean="0">
              <a:latin typeface="Courier New"/>
            </a:endParaRPr>
          </a:p>
          <a:p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"With 3 tests ok – in the console"</a:t>
            </a:r>
            <a:r>
              <a:rPr lang="en-US" sz="3600" b="1" dirty="0" smtClean="0">
                <a:latin typeface="Courier New"/>
              </a:rPr>
              <a:t> in {</a:t>
            </a:r>
          </a:p>
          <a:p>
            <a:r>
              <a:rPr lang="en-US" sz="3600" b="1" dirty="0" smtClean="0">
                <a:latin typeface="Courier New"/>
              </a:rPr>
              <a:t>  prop must pass(display(</a:t>
            </a:r>
            <a:r>
              <a:rPr lang="en-US" sz="3600" b="1" dirty="0" err="1" smtClean="0">
                <a:latin typeface="Courier New"/>
              </a:rPr>
              <a:t>minTestsOk</a:t>
            </a:r>
            <a:r>
              <a:rPr lang="en-US" sz="3600" b="1" dirty="0" smtClean="0">
                <a:latin typeface="Courier New"/>
              </a:rPr>
              <a:t> -&gt; 3))</a:t>
            </a:r>
          </a:p>
          <a:p>
            <a:r>
              <a:rPr lang="en-US" sz="3600" b="1" dirty="0" smtClean="0">
                <a:latin typeface="Courier New"/>
              </a:rPr>
              <a:t>}</a:t>
            </a:r>
          </a:p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64000" y="990600"/>
            <a:ext cx="488787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Configuration</a:t>
            </a:r>
          </a:p>
        </p:txBody>
      </p:sp>
      <p:pic>
        <p:nvPicPr>
          <p:cNvPr id="9" name="Picture 6" descr="film, film roll, media, picture, video icon"/>
          <p:cNvPicPr>
            <a:picLocks noChangeAspect="1" noChangeArrowheads="1"/>
          </p:cNvPicPr>
          <p:nvPr/>
        </p:nvPicPr>
        <p:blipFill>
          <a:blip r:embed="rId4" cstate="print"/>
          <a:srcRect b="25000"/>
          <a:stretch>
            <a:fillRect/>
          </a:stretch>
        </p:blipFill>
        <p:spPr bwMode="auto">
          <a:xfrm>
            <a:off x="787400" y="838200"/>
            <a:ext cx="1828800" cy="13716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691110"/>
            <a:ext cx="12344400" cy="538609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4000" b="1" dirty="0" smtClean="0">
                <a:latin typeface="Courier New"/>
              </a:rPr>
              <a:t> pass(</a:t>
            </a:r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en-US" sz="4000" b="1" dirty="0" smtClean="0">
                <a:latin typeface="Courier New"/>
              </a:rPr>
              <a:t> p: </a:t>
            </a:r>
            <a:r>
              <a:rPr lang="en-US" sz="4000" b="1" dirty="0" err="1" smtClean="0">
                <a:latin typeface="Courier New"/>
              </a:rPr>
              <a:t>Params</a:t>
            </a:r>
            <a:r>
              <a:rPr lang="en-US" sz="4000" b="1" dirty="0" smtClean="0">
                <a:latin typeface="Courier New"/>
              </a:rPr>
              <a:t>) = {</a:t>
            </a:r>
          </a:p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  new</a:t>
            </a:r>
            <a:r>
              <a:rPr lang="en-US" sz="4000" b="1" dirty="0" smtClean="0">
                <a:latin typeface="Courier New"/>
              </a:rPr>
              <a:t> Matcher[Prop] {</a:t>
            </a:r>
          </a:p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   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apply(prop: =&gt;Prop) = check(prop)(p)</a:t>
            </a:r>
          </a:p>
          <a:p>
            <a:r>
              <a:rPr lang="en-US" sz="4000" dirty="0" smtClean="0">
                <a:latin typeface="Courier New"/>
              </a:rPr>
              <a:t> </a:t>
            </a:r>
            <a:r>
              <a:rPr lang="en-US" sz="4000" b="1" dirty="0" smtClean="0">
                <a:latin typeface="Courier New"/>
              </a:rPr>
              <a:t> }</a:t>
            </a:r>
          </a:p>
          <a:p>
            <a:r>
              <a:rPr lang="en-US" sz="4000" b="1" dirty="0" smtClean="0">
                <a:latin typeface="Courier New"/>
              </a:rPr>
              <a:t>}</a:t>
            </a:r>
          </a:p>
          <a:p>
            <a:endParaRPr lang="en-US" sz="4000" dirty="0" smtClean="0">
              <a:latin typeface="Courier New"/>
            </a:endParaRPr>
          </a:p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en-US" sz="4000" b="1" dirty="0" smtClean="0">
                <a:latin typeface="Courier New"/>
              </a:rPr>
              <a:t> </a:t>
            </a:r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4000" b="1" dirty="0" smtClean="0">
                <a:latin typeface="Courier New"/>
              </a:rPr>
              <a:t> </a:t>
            </a:r>
            <a:r>
              <a:rPr lang="en-US" sz="4000" b="1" dirty="0" err="1" smtClean="0">
                <a:latin typeface="Courier New"/>
              </a:rPr>
              <a:t>defaultParams</a:t>
            </a:r>
            <a:r>
              <a:rPr lang="en-US" sz="4000" b="1" dirty="0" smtClean="0">
                <a:latin typeface="Courier New"/>
              </a:rPr>
              <a:t> = </a:t>
            </a:r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4000" b="1" dirty="0" smtClean="0">
                <a:latin typeface="Courier New"/>
              </a:rPr>
              <a:t> </a:t>
            </a:r>
            <a:r>
              <a:rPr lang="en-US" sz="4000" b="1" dirty="0" err="1" smtClean="0">
                <a:latin typeface="Courier New"/>
              </a:rPr>
              <a:t>Params</a:t>
            </a:r>
            <a:endParaRPr lang="en-US" sz="4000" b="1" dirty="0" smtClean="0">
              <a:latin typeface="Courier New"/>
            </a:endParaRPr>
          </a:p>
          <a:p>
            <a:endParaRPr lang="en-US" sz="3200" dirty="0" smtClean="0">
              <a:latin typeface="Courier New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35400" y="838200"/>
            <a:ext cx="707597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Implicit  parameters</a:t>
            </a:r>
            <a:endParaRPr lang="en-US" sz="6600" i="1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15" name="Picture 2" descr="toolbox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5000" y="609600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About…</a:t>
            </a:r>
            <a:endParaRPr lang="en-US" dirty="0"/>
          </a:p>
        </p:txBody>
      </p:sp>
      <p:pic>
        <p:nvPicPr>
          <p:cNvPr id="76808" name="Picture 8" descr="http://www.classes.cs.uchicago.edu/archive/2005/summer/15200-1/cplusplu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400" y="533400"/>
            <a:ext cx="2143793" cy="2136988"/>
          </a:xfrm>
          <a:prstGeom prst="rect">
            <a:avLst/>
          </a:prstGeom>
          <a:noFill/>
        </p:spPr>
      </p:pic>
      <p:pic>
        <p:nvPicPr>
          <p:cNvPr id="76810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50400" y="7269788"/>
            <a:ext cx="2965342" cy="883612"/>
          </a:xfrm>
          <a:prstGeom prst="rect">
            <a:avLst/>
          </a:prstGeom>
          <a:noFill/>
        </p:spPr>
      </p:pic>
      <p:pic>
        <p:nvPicPr>
          <p:cNvPr id="2050" name="Picture 2" descr="http://www.bbcgoodfood.com/recipes/1052/images/1052_MEDIUM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54200" y="1905000"/>
            <a:ext cx="2286000" cy="2078182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3759200" y="3048000"/>
            <a:ext cx="1600200" cy="2667000"/>
            <a:chOff x="3683000" y="4838700"/>
            <a:chExt cx="1371600" cy="2362200"/>
          </a:xfrm>
        </p:grpSpPr>
        <p:sp>
          <p:nvSpPr>
            <p:cNvPr id="10" name="Rectangle 9"/>
            <p:cNvSpPr/>
            <p:nvPr/>
          </p:nvSpPr>
          <p:spPr bwMode="auto">
            <a:xfrm>
              <a:off x="3683000" y="4838700"/>
              <a:ext cx="1371600" cy="2362200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  <p:pic>
          <p:nvPicPr>
            <p:cNvPr id="76802" name="Picture 2" descr="java_logo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754366" y="4876800"/>
              <a:ext cx="1228868" cy="2286000"/>
            </a:xfrm>
            <a:prstGeom prst="rect">
              <a:avLst/>
            </a:prstGeom>
            <a:solidFill>
              <a:srgbClr val="FFFFFF"/>
            </a:solidFill>
          </p:spPr>
        </p:pic>
      </p:grpSp>
      <p:pic>
        <p:nvPicPr>
          <p:cNvPr id="76806" name="Picture 6" descr="http://www.geekmantra.com/staticcontent/images/j2ee_logo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45000" y="5562600"/>
            <a:ext cx="1714500" cy="1143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</p:pic>
      <p:pic>
        <p:nvPicPr>
          <p:cNvPr id="2052" name="Picture 4" descr="http://scglectures.unibe.ch/p2/wp-content/uploads/design-patterns-book-cover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721600" y="838200"/>
            <a:ext cx="2390969" cy="3124200"/>
          </a:xfrm>
          <a:prstGeom prst="rect">
            <a:avLst/>
          </a:prstGeom>
          <a:noFill/>
        </p:spPr>
      </p:pic>
      <p:pic>
        <p:nvPicPr>
          <p:cNvPr id="76804" name="Picture 4" descr="http://www.dthomas.co.uk/dtalm/images/uml_logo.gif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321800" y="3657600"/>
            <a:ext cx="2343150" cy="1665709"/>
          </a:xfrm>
          <a:prstGeom prst="rect">
            <a:avLst/>
          </a:prstGeom>
          <a:noFill/>
        </p:spPr>
      </p:pic>
      <p:pic>
        <p:nvPicPr>
          <p:cNvPr id="2054" name="Picture 6" descr="http://i40.tinypic.com/1q2vdi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731000" y="5410200"/>
            <a:ext cx="2190750" cy="2752198"/>
          </a:xfrm>
          <a:prstGeom prst="rect">
            <a:avLst/>
          </a:prstGeom>
          <a:noFill/>
        </p:spPr>
      </p:pic>
      <p:pic>
        <p:nvPicPr>
          <p:cNvPr id="2056" name="Picture 8" descr="http://onestepback.org/articles/groovy/images/groovy-logo-big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474200" y="5943600"/>
            <a:ext cx="1885950" cy="930513"/>
          </a:xfrm>
          <a:prstGeom prst="rect">
            <a:avLst/>
          </a:prstGeom>
          <a:noFill/>
        </p:spPr>
      </p:pic>
      <p:pic>
        <p:nvPicPr>
          <p:cNvPr id="2057" name="Picture 9" descr="C:\Documents and Settings\eric_torreborre\My Documents\Downloads\ruby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1607800" y="6019800"/>
            <a:ext cx="838200" cy="84003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4693951" y="1066800"/>
            <a:ext cx="315663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Be</a:t>
            </a:r>
            <a:r>
              <a:rPr lang="en-US" sz="8000" kern="0" dirty="0" smtClean="0">
                <a:solidFill>
                  <a:srgbClr val="00CC66"/>
                </a:solidFill>
                <a:latin typeface="Comic Sans MS" pitchFamily="66" charset="0"/>
                <a:cs typeface="+mj-cs"/>
                <a:sym typeface="Arial" charset="0"/>
              </a:rPr>
              <a:t> </a:t>
            </a:r>
            <a:r>
              <a:rPr lang="en-US" sz="80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lazy</a:t>
            </a:r>
            <a:endParaRPr lang="en-US" sz="8000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13" name="Picture 6" descr="magic, wizard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54400" y="1219199"/>
            <a:ext cx="990600" cy="990601"/>
          </a:xfrm>
          <a:prstGeom prst="rect">
            <a:avLst/>
          </a:prstGeom>
          <a:noFill/>
        </p:spPr>
      </p:pic>
      <p:pic>
        <p:nvPicPr>
          <p:cNvPr id="140290" name="Picture 2" descr="http://www.laughinglarry.com/images/box/lazy_cat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49600" y="2514600"/>
            <a:ext cx="5904501" cy="56388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04446" y="1219200"/>
            <a:ext cx="286168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Be lazy</a:t>
            </a:r>
            <a:endParaRPr lang="en-US" sz="7200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711200" y="2971800"/>
            <a:ext cx="11582400" cy="45858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3200" b="1" dirty="0" smtClean="0">
              <a:solidFill>
                <a:srgbClr val="2A00FF"/>
              </a:solidFill>
              <a:latin typeface="Courier New"/>
            </a:endParaRPr>
          </a:p>
          <a:p>
            <a:endParaRPr lang="en-US" sz="3200" b="1" dirty="0" smtClean="0">
              <a:solidFill>
                <a:srgbClr val="2A00FF"/>
              </a:solidFill>
              <a:latin typeface="Courier New"/>
            </a:endParaRPr>
          </a:p>
          <a:p>
            <a:endParaRPr lang="en-US" sz="3200" b="1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4400" b="1" dirty="0" smtClean="0">
                <a:solidFill>
                  <a:srgbClr val="2A00FF"/>
                </a:solidFill>
                <a:latin typeface="Courier New"/>
              </a:rPr>
              <a:t>"This should not explode"</a:t>
            </a:r>
            <a:r>
              <a:rPr lang="en-US" sz="4400" b="1" dirty="0" smtClean="0">
                <a:latin typeface="Courier New"/>
              </a:rPr>
              <a:t> in {</a:t>
            </a:r>
          </a:p>
          <a:p>
            <a:r>
              <a:rPr lang="en-US" sz="4400" b="1" dirty="0" smtClean="0">
                <a:latin typeface="Courier New"/>
              </a:rPr>
              <a:t>  error(</a:t>
            </a:r>
            <a:r>
              <a:rPr lang="en-US" sz="4400" b="1" dirty="0" smtClean="0">
                <a:solidFill>
                  <a:srgbClr val="2A00FF"/>
                </a:solidFill>
                <a:latin typeface="Courier New"/>
              </a:rPr>
              <a:t>"boom"</a:t>
            </a:r>
            <a:r>
              <a:rPr lang="en-US" sz="4400" b="1" dirty="0" smtClean="0">
                <a:latin typeface="Courier New"/>
              </a:rPr>
              <a:t>)</a:t>
            </a:r>
          </a:p>
          <a:p>
            <a:r>
              <a:rPr lang="en-US" sz="4400" b="1" dirty="0" smtClean="0">
                <a:latin typeface="Courier New"/>
              </a:rPr>
              <a:t>}</a:t>
            </a:r>
          </a:p>
          <a:p>
            <a:endParaRPr lang="en-US" sz="3200" b="1" dirty="0" smtClean="0">
              <a:latin typeface="Courier New"/>
            </a:endParaRPr>
          </a:p>
          <a:p>
            <a:endParaRPr lang="en-US" sz="3200" b="1" dirty="0" smtClean="0"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35400" y="838200"/>
            <a:ext cx="286168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Be lazy</a:t>
            </a:r>
            <a:endParaRPr lang="en-US" sz="7200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438400"/>
            <a:ext cx="12344400" cy="5755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  <a:p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4000" b="1" dirty="0" smtClean="0">
                <a:latin typeface="Courier New"/>
              </a:rPr>
              <a:t> </a:t>
            </a:r>
            <a:r>
              <a:rPr lang="en-US" sz="4000" b="1" dirty="0" err="1" smtClean="0">
                <a:latin typeface="Courier New"/>
              </a:rPr>
              <a:t>ExampleDesc</a:t>
            </a:r>
            <a:r>
              <a:rPr lang="en-US" sz="4000" b="1" dirty="0" smtClean="0">
                <a:latin typeface="Courier New"/>
              </a:rPr>
              <a:t>(d: String) {</a:t>
            </a:r>
          </a:p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4000" b="1" dirty="0" smtClean="0">
                <a:latin typeface="Courier New"/>
              </a:rPr>
              <a:t> in(e: =&gt;</a:t>
            </a:r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4000" b="1" dirty="0" smtClean="0">
                <a:latin typeface="Courier New"/>
              </a:rPr>
              <a:t>) = </a:t>
            </a:r>
          </a:p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    new </a:t>
            </a:r>
            <a:r>
              <a:rPr lang="en-US" sz="4000" b="1" dirty="0" smtClean="0">
                <a:latin typeface="Courier New"/>
              </a:rPr>
              <a:t>Example(description, e)</a:t>
            </a:r>
          </a:p>
          <a:p>
            <a:r>
              <a:rPr lang="en-US" sz="4000" b="1" dirty="0" smtClean="0">
                <a:latin typeface="Courier New"/>
              </a:rPr>
              <a:t>}</a:t>
            </a:r>
          </a:p>
          <a:p>
            <a:endParaRPr lang="en-US" sz="4000" b="1" dirty="0" smtClean="0">
              <a:latin typeface="Courier New"/>
            </a:endParaRPr>
          </a:p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4000" b="1" dirty="0" smtClean="0">
                <a:latin typeface="Courier New"/>
              </a:rPr>
              <a:t> Example(d: String, e: =&gt;</a:t>
            </a:r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4000" b="1" dirty="0" smtClean="0">
                <a:latin typeface="Courier New"/>
              </a:rPr>
              <a:t>)</a:t>
            </a:r>
          </a:p>
          <a:p>
            <a:endParaRPr lang="en-US" sz="3200" b="1" dirty="0" smtClean="0">
              <a:latin typeface="Courier New"/>
            </a:endParaRPr>
          </a:p>
          <a:p>
            <a:endParaRPr lang="en-US" sz="3200" b="1" dirty="0" smtClean="0"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2600" y="685800"/>
            <a:ext cx="1295400" cy="1295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35400" y="762000"/>
            <a:ext cx="286168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Be lazy</a:t>
            </a:r>
            <a:endParaRPr lang="en-US" sz="7200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438400"/>
            <a:ext cx="12344400" cy="56938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  <a:p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  <a:p>
            <a:endParaRPr lang="en-US" sz="4000" b="1" dirty="0" smtClean="0">
              <a:solidFill>
                <a:srgbClr val="7F0055"/>
              </a:solidFill>
              <a:latin typeface="Courier New"/>
            </a:endParaRPr>
          </a:p>
          <a:p>
            <a:endParaRPr lang="en-US" sz="54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54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5400" b="1" dirty="0" smtClean="0">
                <a:latin typeface="Courier New"/>
              </a:rPr>
              <a:t> in(e: =&gt;</a:t>
            </a:r>
            <a:r>
              <a:rPr lang="en-US" sz="54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5400" b="1" dirty="0" smtClean="0">
                <a:latin typeface="Courier New"/>
              </a:rPr>
              <a:t>) = …</a:t>
            </a:r>
          </a:p>
          <a:p>
            <a:endParaRPr lang="en-US" sz="4000" b="1" dirty="0" smtClean="0">
              <a:latin typeface="Courier New"/>
            </a:endParaRPr>
          </a:p>
          <a:p>
            <a:endParaRPr lang="en-US" sz="4000" b="1" dirty="0" smtClean="0">
              <a:latin typeface="Courier New"/>
            </a:endParaRPr>
          </a:p>
          <a:p>
            <a:endParaRPr lang="en-US" sz="4000" b="1" dirty="0" smtClean="0">
              <a:latin typeface="Courier New"/>
            </a:endParaRPr>
          </a:p>
          <a:p>
            <a:endParaRPr lang="en-US" sz="3200" b="1" dirty="0" smtClean="0"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2600" y="685800"/>
            <a:ext cx="1295400" cy="1295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254000" y="2819400"/>
            <a:ext cx="12420600" cy="56323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EqualMatcher</a:t>
            </a:r>
            <a:r>
              <a:rPr lang="en-US" sz="3200" b="1" dirty="0" smtClean="0">
                <a:latin typeface="Courier New"/>
              </a:rPr>
              <a:t>[T](x: =&gt;T)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3200" b="1" dirty="0" smtClean="0">
                <a:latin typeface="Courier New"/>
              </a:rPr>
              <a:t> Matcher[T] { </a:t>
            </a:r>
          </a:p>
          <a:p>
            <a:r>
              <a:rPr lang="en-US" sz="3200" b="1" dirty="0" smtClean="0">
                <a:latin typeface="Courier New"/>
              </a:rPr>
              <a:t> 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apply(y: =&gt;T) = {</a:t>
            </a:r>
          </a:p>
          <a:p>
            <a:endParaRPr lang="es-ES" sz="3200" b="1" dirty="0" smtClean="0">
              <a:latin typeface="Courier New"/>
            </a:endParaRPr>
          </a:p>
          <a:p>
            <a:r>
              <a:rPr lang="es-ES" sz="4000" b="1" dirty="0" smtClean="0">
                <a:latin typeface="Courier New"/>
              </a:rPr>
              <a:t>   </a:t>
            </a:r>
            <a:r>
              <a:rPr lang="es-ES" sz="4000" b="1" dirty="0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s-ES" sz="4000" b="1" dirty="0" smtClean="0">
                <a:latin typeface="Courier New"/>
              </a:rPr>
              <a:t> (a, b) = (x, y)</a:t>
            </a:r>
          </a:p>
          <a:p>
            <a:endParaRPr lang="es-ES" sz="3200" b="1" dirty="0" smtClean="0">
              <a:latin typeface="Courier New"/>
            </a:endParaRPr>
          </a:p>
          <a:p>
            <a:r>
              <a:rPr lang="en-US" sz="3200" b="1" dirty="0" smtClean="0">
                <a:latin typeface="Courier New"/>
              </a:rPr>
              <a:t>    (a == b, a + </a:t>
            </a:r>
            <a:r>
              <a:rPr lang="en-US" sz="3200" b="1" dirty="0" smtClean="0">
                <a:solidFill>
                  <a:srgbClr val="2A00FF"/>
                </a:solidFill>
                <a:latin typeface="Courier New"/>
              </a:rPr>
              <a:t>" is equal to "</a:t>
            </a:r>
            <a:r>
              <a:rPr lang="en-US" sz="3200" b="1" dirty="0" smtClean="0">
                <a:latin typeface="Courier New"/>
              </a:rPr>
              <a:t> + b, </a:t>
            </a:r>
          </a:p>
          <a:p>
            <a:r>
              <a:rPr lang="en-US" sz="3200" b="1" dirty="0" smtClean="0">
                <a:latin typeface="Courier New"/>
              </a:rPr>
              <a:t>             a + </a:t>
            </a:r>
            <a:r>
              <a:rPr lang="en-US" sz="3200" b="1" dirty="0" smtClean="0">
                <a:solidFill>
                  <a:srgbClr val="2A00FF"/>
                </a:solidFill>
                <a:latin typeface="Courier New"/>
              </a:rPr>
              <a:t>" is not equal to "</a:t>
            </a:r>
            <a:r>
              <a:rPr lang="en-US" sz="3200" b="1" dirty="0" smtClean="0">
                <a:latin typeface="Courier New"/>
              </a:rPr>
              <a:t> + b)</a:t>
            </a:r>
          </a:p>
          <a:p>
            <a:r>
              <a:rPr lang="en-US" sz="3200" b="1" dirty="0" smtClean="0">
                <a:latin typeface="Courier New"/>
              </a:rPr>
              <a:t>  }</a:t>
            </a:r>
          </a:p>
          <a:p>
            <a:r>
              <a:rPr lang="en-US" sz="3200" b="1" dirty="0" smtClean="0">
                <a:latin typeface="Courier New"/>
              </a:rPr>
              <a:t>}</a:t>
            </a:r>
          </a:p>
          <a:p>
            <a:endParaRPr lang="en-US" sz="3200" b="1" dirty="0" smtClean="0"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800" y="8382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6426200" y="1905000"/>
            <a:ext cx="48768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/>
            <a:r>
              <a:rPr kumimoji="0" lang="en-US" sz="4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Wingdings"/>
              </a:rPr>
              <a:t></a:t>
            </a:r>
            <a:r>
              <a:rPr kumimoji="0" lang="en-US" sz="4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 Evaluate once!</a:t>
            </a:r>
            <a:endParaRPr kumimoji="0" lang="en-US" sz="4400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06522" y="914400"/>
            <a:ext cx="787747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By name  parameters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87800" y="990600"/>
            <a:ext cx="771878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By name  parameters 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406400" y="2999125"/>
            <a:ext cx="12192000" cy="4832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4400" b="1" dirty="0" smtClean="0">
              <a:latin typeface="Courier New"/>
            </a:endParaRPr>
          </a:p>
          <a:p>
            <a:r>
              <a:rPr lang="en-US" sz="4400" b="1" dirty="0" smtClean="0">
                <a:solidFill>
                  <a:srgbClr val="00B050"/>
                </a:solidFill>
                <a:latin typeface="Courier New"/>
              </a:rPr>
              <a:t> </a:t>
            </a:r>
            <a:r>
              <a:rPr lang="en-US" sz="4000" b="1" dirty="0" smtClean="0">
                <a:solidFill>
                  <a:srgbClr val="3F7F5F"/>
                </a:solidFill>
                <a:latin typeface="Courier New"/>
              </a:rPr>
              <a:t>// not legal!!</a:t>
            </a:r>
            <a:endParaRPr lang="en-US" sz="3600" b="1" dirty="0" smtClean="0">
              <a:solidFill>
                <a:srgbClr val="3F7F5F"/>
              </a:solidFill>
              <a:latin typeface="Courier New"/>
            </a:endParaRPr>
          </a:p>
          <a:p>
            <a:r>
              <a:rPr lang="en-US" sz="4400" b="1" dirty="0" smtClean="0">
                <a:solidFill>
                  <a:srgbClr val="7F0055"/>
                </a:solidFill>
                <a:latin typeface="Courier New"/>
              </a:rPr>
              <a:t> def</a:t>
            </a:r>
            <a:r>
              <a:rPr lang="en-US" sz="4400" b="1" dirty="0" smtClean="0">
                <a:latin typeface="Courier New"/>
              </a:rPr>
              <a:t> method[T](</a:t>
            </a:r>
            <a:r>
              <a:rPr lang="en-US" sz="4400" b="1" dirty="0" err="1" smtClean="0">
                <a:latin typeface="Courier New"/>
              </a:rPr>
              <a:t>params</a:t>
            </a:r>
            <a:r>
              <a:rPr lang="en-US" sz="4400" b="1" dirty="0" smtClean="0">
                <a:latin typeface="Courier New"/>
              </a:rPr>
              <a:t>: =&gt;T*)</a:t>
            </a:r>
          </a:p>
          <a:p>
            <a:r>
              <a:rPr lang="en-US" sz="4400" b="1" dirty="0" smtClean="0">
                <a:latin typeface="Courier New"/>
              </a:rPr>
              <a:t>                                </a:t>
            </a:r>
          </a:p>
          <a:p>
            <a:endParaRPr lang="en-US" sz="4400" dirty="0" smtClean="0">
              <a:latin typeface="Courier New"/>
            </a:endParaRPr>
          </a:p>
          <a:p>
            <a:r>
              <a:rPr lang="en-US" sz="4400" b="1" dirty="0" smtClean="0">
                <a:latin typeface="Courier New"/>
              </a:rPr>
              <a:t> method(1., 2., </a:t>
            </a:r>
            <a:r>
              <a:rPr lang="en-US" sz="4400" b="1" dirty="0" err="1" smtClean="0">
                <a:latin typeface="Courier New"/>
              </a:rPr>
              <a:t>math.pow</a:t>
            </a:r>
            <a:r>
              <a:rPr lang="en-US" sz="4400" b="1" dirty="0" smtClean="0">
                <a:latin typeface="Courier New"/>
              </a:rPr>
              <a:t>(100, 100))</a:t>
            </a:r>
          </a:p>
          <a:p>
            <a:endParaRPr lang="en-US" sz="4400" b="1" dirty="0" smtClean="0"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800" y="6096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6502400" y="1981200"/>
            <a:ext cx="48768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/>
            <a:r>
              <a:rPr kumimoji="0" lang="en-US" sz="4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Wingdings"/>
              </a:rPr>
              <a:t></a:t>
            </a:r>
            <a:r>
              <a:rPr kumimoji="0" lang="en-US" sz="4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 With </a:t>
            </a:r>
            <a:r>
              <a:rPr kumimoji="0" lang="en-US" sz="440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varargs</a:t>
            </a:r>
            <a:r>
              <a:rPr lang="en-US" sz="44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  <a:sym typeface="Arial" charset="0"/>
              </a:rPr>
              <a:t>?</a:t>
            </a:r>
            <a:endParaRPr kumimoji="0" lang="en-US" sz="4400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35400" y="762000"/>
            <a:ext cx="771878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By name  parameters 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254000" y="2743200"/>
            <a:ext cx="12420600" cy="550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en-US" sz="4000" b="1" dirty="0" smtClean="0">
                <a:latin typeface="Courier New"/>
              </a:rPr>
              <a:t> </a:t>
            </a:r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4000" b="1" dirty="0" smtClean="0">
                <a:latin typeface="Courier New"/>
              </a:rPr>
              <a:t> lazyfy[T](value: =&gt;T) =    </a:t>
            </a:r>
          </a:p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  new</a:t>
            </a:r>
            <a:r>
              <a:rPr lang="en-US" sz="4000" b="1" dirty="0" smtClean="0">
                <a:latin typeface="Courier New"/>
              </a:rPr>
              <a:t> LazyParameter(() =&gt; value)</a:t>
            </a:r>
          </a:p>
          <a:p>
            <a:endParaRPr lang="en-US" sz="4000" dirty="0" smtClean="0">
              <a:latin typeface="Courier New"/>
            </a:endParaRPr>
          </a:p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4000" b="1" dirty="0" smtClean="0">
                <a:latin typeface="Courier New"/>
              </a:rPr>
              <a:t> LazyParameter[T](value: () =&gt; T) {</a:t>
            </a:r>
          </a:p>
          <a:p>
            <a:r>
              <a:rPr lang="en-US" sz="4000" dirty="0" smtClean="0">
                <a:latin typeface="Courier New"/>
              </a:rPr>
              <a:t>  </a:t>
            </a:r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lazy</a:t>
            </a:r>
            <a:r>
              <a:rPr lang="en-US" sz="4000" b="1" dirty="0" smtClean="0">
                <a:latin typeface="Courier New"/>
              </a:rPr>
              <a:t> </a:t>
            </a:r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4000" b="1" dirty="0" smtClean="0">
                <a:latin typeface="Courier New"/>
              </a:rPr>
              <a:t> v = value()</a:t>
            </a:r>
          </a:p>
          <a:p>
            <a:r>
              <a:rPr lang="en-US" sz="4000" dirty="0" smtClean="0">
                <a:latin typeface="Courier New"/>
              </a:rPr>
              <a:t>  </a:t>
            </a:r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4000" b="1" dirty="0" smtClean="0">
                <a:latin typeface="Courier New"/>
              </a:rPr>
              <a:t> get() = v</a:t>
            </a:r>
          </a:p>
          <a:p>
            <a:r>
              <a:rPr lang="en-US" sz="4000" dirty="0" smtClean="0">
                <a:latin typeface="Courier New"/>
              </a:rPr>
              <a:t>}</a:t>
            </a:r>
          </a:p>
          <a:p>
            <a:endParaRPr lang="en-US" sz="4000" dirty="0" smtClean="0"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5000" y="6096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6502400" y="1752600"/>
            <a:ext cx="48768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/>
            <a:r>
              <a:rPr kumimoji="0" lang="en-US" sz="4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Wingdings"/>
              </a:rPr>
              <a:t></a:t>
            </a:r>
            <a:r>
              <a:rPr kumimoji="0" lang="en-US" sz="4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 With </a:t>
            </a:r>
            <a:r>
              <a:rPr kumimoji="0" lang="en-US" sz="440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varargs</a:t>
            </a:r>
            <a:r>
              <a:rPr kumimoji="0" lang="en-US" sz="4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!</a:t>
            </a:r>
            <a:endParaRPr kumimoji="0" lang="en-US" sz="4400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35400" y="762000"/>
            <a:ext cx="771878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By name  parameters 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254000" y="2743200"/>
            <a:ext cx="12420600" cy="44012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4000" dirty="0" smtClean="0">
              <a:latin typeface="Courier New"/>
            </a:endParaRPr>
          </a:p>
          <a:p>
            <a:endParaRPr lang="en-US" sz="4000" b="1" dirty="0" smtClean="0">
              <a:solidFill>
                <a:srgbClr val="7F0055"/>
              </a:solidFill>
              <a:latin typeface="Courier New"/>
            </a:endParaRPr>
          </a:p>
          <a:p>
            <a:endParaRPr lang="en-US" sz="40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4000" b="1" dirty="0" smtClean="0">
                <a:latin typeface="Courier New"/>
              </a:rPr>
              <a:t> method[T](</a:t>
            </a:r>
            <a:r>
              <a:rPr lang="en-US" sz="4000" b="1" dirty="0" err="1" smtClean="0">
                <a:latin typeface="Courier New"/>
              </a:rPr>
              <a:t>params</a:t>
            </a:r>
            <a:r>
              <a:rPr lang="en-US" sz="4000" b="1" dirty="0" smtClean="0">
                <a:latin typeface="Courier New"/>
              </a:rPr>
              <a:t>: </a:t>
            </a:r>
            <a:r>
              <a:rPr lang="en-US" sz="4000" b="1" dirty="0" err="1" smtClean="0">
                <a:latin typeface="Courier New"/>
              </a:rPr>
              <a:t>LazyParameter</a:t>
            </a:r>
            <a:r>
              <a:rPr lang="en-US" sz="4000" b="1" dirty="0" smtClean="0">
                <a:latin typeface="Courier New"/>
              </a:rPr>
              <a:t>[T]*)</a:t>
            </a:r>
          </a:p>
          <a:p>
            <a:endParaRPr lang="en-US" sz="4000" dirty="0" smtClean="0">
              <a:latin typeface="Courier New"/>
            </a:endParaRPr>
          </a:p>
          <a:p>
            <a:endParaRPr lang="en-US" sz="4000" dirty="0" smtClean="0">
              <a:latin typeface="Courier New"/>
            </a:endParaRPr>
          </a:p>
          <a:p>
            <a:endParaRPr lang="en-US" sz="4000" dirty="0" smtClean="0"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5000" y="6096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6502400" y="1752600"/>
            <a:ext cx="48768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/>
            <a:r>
              <a:rPr kumimoji="0" lang="en-US" sz="4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Wingdings"/>
              </a:rPr>
              <a:t></a:t>
            </a:r>
            <a:r>
              <a:rPr kumimoji="0" lang="en-US" sz="4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 With </a:t>
            </a:r>
            <a:r>
              <a:rPr kumimoji="0" lang="en-US" sz="440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varargs</a:t>
            </a:r>
            <a:r>
              <a:rPr kumimoji="0" lang="en-US" sz="4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!</a:t>
            </a:r>
            <a:endParaRPr kumimoji="0" lang="en-US" sz="4400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6" name="Picture 8" descr="http://www.image-av.co.uk/Images/our_products/digitalsignage/examples/menu.jpg"/>
          <p:cNvPicPr>
            <a:picLocks noChangeAspect="1" noChangeArrowheads="1"/>
          </p:cNvPicPr>
          <p:nvPr/>
        </p:nvPicPr>
        <p:blipFill>
          <a:blip r:embed="rId3" cstate="print"/>
          <a:srcRect r="25286"/>
          <a:stretch>
            <a:fillRect/>
          </a:stretch>
        </p:blipFill>
        <p:spPr bwMode="auto">
          <a:xfrm>
            <a:off x="1625600" y="685800"/>
            <a:ext cx="9829800" cy="7429614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 bwMode="auto">
          <a:xfrm>
            <a:off x="7416800" y="990600"/>
            <a:ext cx="3733800" cy="609600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fld id="{7C026093-F925-4923-9870-9F119E4CFC85}" type="datetime2">
              <a:rPr kumimoji="0" lang="en-US" sz="4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reestyle Script" pitchFamily="66" charset="0"/>
                <a:sym typeface="Gill Sans" pitchFamily="1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t>Tuesday, September 21, 2010</a:t>
            </a:fld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eestyle Script" pitchFamily="66" charset="0"/>
              <a:sym typeface="Gill Sans" pitchFamily="1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9304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endParaRPr lang="en-US" sz="1400" dirty="0" smtClean="0">
              <a:latin typeface="Lucida Handwriting" pitchFamily="66" charset="0"/>
            </a:endParaRPr>
          </a:p>
          <a:p>
            <a:pPr lvl="0"/>
            <a:r>
              <a:rPr lang="en-US" sz="3600" dirty="0" smtClean="0">
                <a:latin typeface="Lucida Handwriting" pitchFamily="66" charset="0"/>
              </a:rPr>
              <a:t>About…</a:t>
            </a:r>
          </a:p>
          <a:p>
            <a:pPr lvl="0"/>
            <a:endParaRPr lang="en-US" sz="3600" dirty="0" smtClean="0">
              <a:latin typeface="Lucida Handwriting" pitchFamily="66" charset="0"/>
            </a:endParaRPr>
          </a:p>
          <a:p>
            <a:pPr lvl="0"/>
            <a:r>
              <a:rPr lang="en-US" sz="3600" dirty="0" smtClean="0">
                <a:latin typeface="Lucida Handwriting" pitchFamily="66" charset="0"/>
              </a:rPr>
              <a:t>specs tour</a:t>
            </a:r>
          </a:p>
          <a:p>
            <a:pPr lvl="0"/>
            <a:endParaRPr lang="en-US" sz="3200" dirty="0" smtClean="0">
              <a:latin typeface="Lucida Handwriting" pitchFamily="66" charset="0"/>
            </a:endParaRPr>
          </a:p>
          <a:p>
            <a:pPr lvl="0"/>
            <a:r>
              <a:rPr lang="en-US" sz="3200" dirty="0" smtClean="0">
                <a:latin typeface="Lucida Handwriting" pitchFamily="66" charset="0"/>
              </a:rPr>
              <a:t>Implicit def</a:t>
            </a:r>
          </a:p>
          <a:p>
            <a:pPr lvl="0"/>
            <a:endParaRPr lang="en-US" sz="3600" dirty="0">
              <a:latin typeface="Lucida Handwriting" pitchFamily="6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1308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3200" dirty="0" smtClean="0">
                <a:latin typeface="Lucida Handwriting" pitchFamily="66" charset="0"/>
              </a:rPr>
              <a:t>Restrict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Combine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Handwriting" pitchFamily="66" charset="0"/>
                <a:ea typeface="ヒラギノ角ゴ ProN W3" pitchFamily="1" charset="-128"/>
                <a:sym typeface="Gill Sans" pitchFamily="1" charset="0"/>
              </a:rPr>
              <a:t>Add ,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Handwriting" pitchFamily="66" charset="0"/>
                <a:ea typeface="ヒラギノ角ゴ ProN W3" pitchFamily="1" charset="-128"/>
                <a:sym typeface="Gill Sans" pitchFamily="1" charset="0"/>
              </a:rPr>
              <a:t> add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Be lazy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2550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!&amp;%$#&gt;</a:t>
            </a:r>
          </a:p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Manifests</a:t>
            </a:r>
          </a:p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Resources</a:t>
            </a:r>
          </a:p>
          <a:p>
            <a:endParaRPr lang="en-US" sz="3200" dirty="0" smtClean="0">
              <a:latin typeface="Lucida Handwriting" pitchFamily="66" charset="0"/>
            </a:endParaRPr>
          </a:p>
          <a:p>
            <a:endParaRPr lang="en-US" sz="3200" dirty="0" smtClean="0">
              <a:latin typeface="Lucida Handwriting" pitchFamily="66" charset="0"/>
            </a:endParaRPr>
          </a:p>
          <a:p>
            <a:pPr lvl="0"/>
            <a:endParaRPr lang="en-US" sz="3000" dirty="0">
              <a:latin typeface="Lucida Handwriting" pitchFamily="66" charset="0"/>
            </a:endParaRPr>
          </a:p>
          <a:p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971800"/>
            <a:ext cx="12344400" cy="532453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ExampleDesc</a:t>
            </a:r>
            <a:r>
              <a:rPr lang="en-US" sz="3200" b="1" dirty="0" smtClean="0">
                <a:latin typeface="Courier New"/>
              </a:rPr>
              <a:t>(d: String) {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200" b="1" dirty="0" smtClean="0">
                <a:latin typeface="Courier New"/>
              </a:rPr>
              <a:t> &gt;&gt;(e: =&gt;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200" b="1" dirty="0" smtClean="0">
                <a:latin typeface="Courier New"/>
              </a:rPr>
              <a:t>) =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200" b="1" dirty="0" smtClean="0">
                <a:latin typeface="Courier New"/>
              </a:rPr>
              <a:t> Example(d, e)</a:t>
            </a:r>
          </a:p>
          <a:p>
            <a:r>
              <a:rPr lang="en-US" sz="3200" b="1" dirty="0" smtClean="0">
                <a:latin typeface="Courier New"/>
              </a:rPr>
              <a:t>}</a:t>
            </a:r>
          </a:p>
          <a:p>
            <a:endParaRPr lang="en-US" sz="2800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"When I setup the system"</a:t>
            </a:r>
            <a:r>
              <a:rPr lang="en-US" sz="3600" b="1" dirty="0" smtClean="0">
                <a:latin typeface="Courier New"/>
              </a:rPr>
              <a:t> &gt;&gt; {</a:t>
            </a:r>
          </a:p>
          <a:p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  "And a customer is entered"</a:t>
            </a:r>
            <a:r>
              <a:rPr lang="en-US" sz="3600" b="1" dirty="0" smtClean="0">
                <a:latin typeface="Courier New"/>
              </a:rPr>
              <a:t> &gt;&gt; {</a:t>
            </a:r>
          </a:p>
          <a:p>
            <a:r>
              <a:rPr lang="en-US" sz="3600" b="1" dirty="0" smtClean="0">
                <a:latin typeface="Courier New"/>
              </a:rPr>
              <a:t>    </a:t>
            </a:r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"if he has a discount"</a:t>
            </a:r>
            <a:r>
              <a:rPr lang="en-US" sz="3600" b="1" dirty="0" smtClean="0">
                <a:latin typeface="Courier New"/>
              </a:rPr>
              <a:t> &gt;&gt; {}</a:t>
            </a:r>
          </a:p>
          <a:p>
            <a:r>
              <a:rPr lang="en-US" sz="3600" b="1" dirty="0" smtClean="0">
                <a:latin typeface="Courier New"/>
              </a:rPr>
              <a:t>    </a:t>
            </a:r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"if he doesn't have a discount"</a:t>
            </a:r>
            <a:r>
              <a:rPr lang="en-US" sz="3600" b="1" dirty="0" smtClean="0">
                <a:latin typeface="Courier New"/>
              </a:rPr>
              <a:t> &gt;&gt; {}</a:t>
            </a:r>
          </a:p>
          <a:p>
            <a:r>
              <a:rPr lang="en-US" sz="3600" b="1" dirty="0" smtClean="0">
                <a:latin typeface="Courier New"/>
              </a:rPr>
              <a:t>  }</a:t>
            </a:r>
          </a:p>
          <a:p>
            <a:r>
              <a:rPr lang="en-US" sz="3600" b="1" dirty="0" smtClean="0">
                <a:latin typeface="Courier New"/>
              </a:rPr>
              <a:t>}</a:t>
            </a:r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35400" y="914400"/>
            <a:ext cx="406874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Operators</a:t>
            </a:r>
            <a:endParaRPr lang="en-US" sz="7200" i="1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15" name="Picture 2" descr="toolbox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800" y="609600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6223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73328" y="228600"/>
            <a:ext cx="2287772" cy="642969"/>
          </a:xfrm>
          <a:prstGeom prst="rect">
            <a:avLst/>
          </a:prstGeom>
          <a:noFill/>
        </p:spPr>
      </p:pic>
      <p:pic>
        <p:nvPicPr>
          <p:cNvPr id="1028" name="Picture 4" descr="C:\Documents and Settings\eric_torreborre\Desktop\oscon 2010\specs-ma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3600" y="1066800"/>
            <a:ext cx="11125200" cy="717139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406400" y="2538710"/>
            <a:ext cx="12192000" cy="557075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2800" b="1" dirty="0" smtClean="0">
              <a:solidFill>
                <a:srgbClr val="00B050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00B050"/>
                </a:solidFill>
                <a:latin typeface="Courier New"/>
              </a:rPr>
              <a:t> </a:t>
            </a:r>
            <a:r>
              <a:rPr lang="en-US" sz="3600" b="1" dirty="0" smtClean="0">
                <a:solidFill>
                  <a:srgbClr val="3F7F5F"/>
                </a:solidFill>
                <a:latin typeface="Courier New"/>
              </a:rPr>
              <a:t>// contexts</a:t>
            </a:r>
            <a:endParaRPr lang="en-US" sz="4000" b="1" dirty="0" smtClean="0">
              <a:solidFill>
                <a:srgbClr val="3F7F5F"/>
              </a:solidFill>
              <a:latin typeface="Courier New"/>
            </a:endParaRPr>
          </a:p>
          <a:p>
            <a:r>
              <a:rPr lang="en-US" sz="3600" dirty="0" smtClean="0">
                <a:solidFill>
                  <a:srgbClr val="2A00FF"/>
                </a:solidFill>
                <a:latin typeface="Courier New"/>
              </a:rPr>
              <a:t> "A full stack" </a:t>
            </a:r>
            <a:r>
              <a:rPr lang="en-US" sz="3600" b="1" dirty="0" smtClean="0">
                <a:latin typeface="Courier New"/>
              </a:rPr>
              <a:t>-&gt;-(</a:t>
            </a:r>
            <a:r>
              <a:rPr lang="en-US" sz="3600" b="1" dirty="0" err="1" smtClean="0">
                <a:latin typeface="Courier New"/>
              </a:rPr>
              <a:t>fullStack</a:t>
            </a:r>
            <a:r>
              <a:rPr lang="en-US" sz="3600" b="1" dirty="0" smtClean="0">
                <a:latin typeface="Courier New"/>
              </a:rPr>
              <a:t>) should </a:t>
            </a:r>
            <a:r>
              <a:rPr lang="en-US" sz="3600" dirty="0" smtClean="0">
                <a:latin typeface="Courier New"/>
              </a:rPr>
              <a:t>{ … }</a:t>
            </a:r>
          </a:p>
          <a:p>
            <a:r>
              <a:rPr lang="en-US" sz="3600" b="1" dirty="0" smtClean="0">
                <a:solidFill>
                  <a:srgbClr val="00B050"/>
                </a:solidFill>
                <a:latin typeface="Courier New"/>
              </a:rPr>
              <a:t> </a:t>
            </a:r>
          </a:p>
          <a:p>
            <a:r>
              <a:rPr lang="en-US" sz="3200" b="1" dirty="0" smtClean="0">
                <a:solidFill>
                  <a:srgbClr val="00B050"/>
                </a:solidFill>
                <a:latin typeface="Courier New"/>
              </a:rPr>
              <a:t> </a:t>
            </a:r>
            <a:r>
              <a:rPr lang="en-US" sz="3600" b="1" dirty="0" smtClean="0">
                <a:solidFill>
                  <a:srgbClr val="3F7F5F"/>
                </a:solidFill>
                <a:latin typeface="Courier New"/>
              </a:rPr>
              <a:t>// matchers </a:t>
            </a:r>
          </a:p>
          <a:p>
            <a:r>
              <a:rPr lang="en-US" sz="3600" b="1" dirty="0" smtClean="0">
                <a:latin typeface="Courier New"/>
              </a:rPr>
              <a:t> xml must \\(&lt;node/&gt;)</a:t>
            </a:r>
          </a:p>
          <a:p>
            <a:r>
              <a:rPr lang="en-US" sz="3600" b="1" dirty="0" smtClean="0">
                <a:solidFill>
                  <a:srgbClr val="00B050"/>
                </a:solidFill>
                <a:latin typeface="Courier New"/>
              </a:rPr>
              <a:t> </a:t>
            </a:r>
          </a:p>
          <a:p>
            <a:r>
              <a:rPr lang="en-US" sz="3200" b="1" dirty="0" smtClean="0">
                <a:solidFill>
                  <a:srgbClr val="00B050"/>
                </a:solidFill>
                <a:latin typeface="Courier New"/>
              </a:rPr>
              <a:t> </a:t>
            </a:r>
            <a:r>
              <a:rPr lang="en-US" sz="3600" b="1" dirty="0" smtClean="0">
                <a:solidFill>
                  <a:srgbClr val="3F7F5F"/>
                </a:solidFill>
                <a:latin typeface="Courier New"/>
              </a:rPr>
              <a:t>// </a:t>
            </a:r>
            <a:r>
              <a:rPr lang="en-US" sz="3600" b="1" dirty="0" err="1" smtClean="0">
                <a:solidFill>
                  <a:srgbClr val="3F7F5F"/>
                </a:solidFill>
                <a:latin typeface="Courier New"/>
              </a:rPr>
              <a:t>repl</a:t>
            </a:r>
            <a:r>
              <a:rPr lang="en-US" sz="3600" b="1" dirty="0" smtClean="0">
                <a:solidFill>
                  <a:srgbClr val="3F7F5F"/>
                </a:solidFill>
                <a:latin typeface="Courier New"/>
              </a:rPr>
              <a:t> matcher</a:t>
            </a:r>
          </a:p>
          <a:p>
            <a:r>
              <a:rPr lang="en-US" sz="3600" b="1" dirty="0" smtClean="0">
                <a:latin typeface="Courier New"/>
              </a:rPr>
              <a:t> &gt; </a:t>
            </a:r>
            <a:r>
              <a:rPr lang="en-US" sz="3600" dirty="0" smtClean="0">
                <a:solidFill>
                  <a:srgbClr val="2A00FF"/>
                </a:solidFill>
                <a:latin typeface="Courier New"/>
              </a:rPr>
              <a:t>"This is the expected result"</a:t>
            </a:r>
          </a:p>
          <a:p>
            <a:endParaRPr lang="en-US" sz="2800" dirty="0" smtClean="0">
              <a:latin typeface="Courier New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81457" y="990600"/>
            <a:ext cx="406874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Operators</a:t>
            </a:r>
            <a:endParaRPr lang="en-US" sz="7200" i="1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15" name="Picture 2" descr="toolbox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800" y="609600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35400" y="838200"/>
            <a:ext cx="410240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kern="0" dirty="0" err="1" smtClean="0">
                <a:solidFill>
                  <a:srgbClr val="00CC66"/>
                </a:solidFill>
                <a:latin typeface="Calibri" pitchFamily="34" charset="0"/>
                <a:sym typeface="Arial" charset="0"/>
              </a:rPr>
              <a:t>DataTables</a:t>
            </a:r>
            <a:endParaRPr lang="en-US" sz="6600" i="1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406400" y="2667000"/>
            <a:ext cx="12039600" cy="4031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3F5FBF"/>
                </a:solidFill>
                <a:latin typeface="Courier New"/>
              </a:rPr>
              <a:t>/**</a:t>
            </a:r>
          </a:p>
          <a:p>
            <a:r>
              <a:rPr lang="en-US" sz="3200" b="1" dirty="0" smtClean="0">
                <a:solidFill>
                  <a:srgbClr val="3F5FBF"/>
                </a:solidFill>
                <a:latin typeface="Courier New"/>
              </a:rPr>
              <a:t> * Fit</a:t>
            </a:r>
            <a:r>
              <a:rPr lang="en-US" sz="3200" b="1" dirty="0" smtClean="0">
                <a:solidFill>
                  <a:srgbClr val="7F7F9F"/>
                </a:solidFill>
                <a:latin typeface="Courier New"/>
              </a:rPr>
              <a:t>-</a:t>
            </a:r>
            <a:r>
              <a:rPr lang="en-US" sz="3200" b="1" dirty="0" smtClean="0">
                <a:solidFill>
                  <a:srgbClr val="3F5FBF"/>
                </a:solidFill>
                <a:latin typeface="Courier New"/>
              </a:rPr>
              <a:t>like table in </a:t>
            </a:r>
            <a:r>
              <a:rPr lang="en-US" sz="3200" b="1" dirty="0" err="1" smtClean="0">
                <a:solidFill>
                  <a:srgbClr val="3F5FBF"/>
                </a:solidFill>
                <a:latin typeface="Courier New"/>
              </a:rPr>
              <a:t>Scala</a:t>
            </a:r>
            <a:r>
              <a:rPr lang="en-US" sz="3200" b="1" dirty="0" smtClean="0">
                <a:solidFill>
                  <a:srgbClr val="3F5FBF"/>
                </a:solidFill>
                <a:latin typeface="Courier New"/>
              </a:rPr>
              <a:t>?</a:t>
            </a:r>
          </a:p>
          <a:p>
            <a:r>
              <a:rPr lang="en-US" sz="3200" b="1" dirty="0" smtClean="0">
                <a:solidFill>
                  <a:srgbClr val="3F5FBF"/>
                </a:solidFill>
                <a:latin typeface="Courier New"/>
              </a:rPr>
              <a:t> * </a:t>
            </a:r>
          </a:p>
          <a:p>
            <a:r>
              <a:rPr lang="en-US" sz="3200" b="1" dirty="0" smtClean="0">
                <a:solidFill>
                  <a:srgbClr val="3F5FBF"/>
                </a:solidFill>
                <a:latin typeface="Courier New"/>
              </a:rPr>
              <a:t> *  | a | b | c |</a:t>
            </a:r>
          </a:p>
          <a:p>
            <a:r>
              <a:rPr lang="en-US" sz="3200" b="1" dirty="0" smtClean="0">
                <a:solidFill>
                  <a:srgbClr val="3F5FBF"/>
                </a:solidFill>
                <a:latin typeface="Courier New"/>
              </a:rPr>
              <a:t> *  | 1 | 2 | 3 |</a:t>
            </a:r>
          </a:p>
          <a:p>
            <a:r>
              <a:rPr lang="en-US" sz="3200" b="1" dirty="0" smtClean="0">
                <a:solidFill>
                  <a:srgbClr val="3F5FBF"/>
                </a:solidFill>
                <a:latin typeface="Courier New"/>
              </a:rPr>
              <a:t> *  | 2 | 2 | 4 |</a:t>
            </a:r>
          </a:p>
          <a:p>
            <a:r>
              <a:rPr lang="en-US" sz="3200" b="1" dirty="0" smtClean="0">
                <a:solidFill>
                  <a:srgbClr val="3F5FBF"/>
                </a:solidFill>
                <a:latin typeface="Courier New"/>
              </a:rPr>
              <a:t> *</a:t>
            </a:r>
          </a:p>
          <a:p>
            <a:r>
              <a:rPr lang="en-US" sz="3200" b="1" dirty="0" smtClean="0">
                <a:solidFill>
                  <a:srgbClr val="3F5FBF"/>
                </a:solidFill>
                <a:latin typeface="Courier New"/>
              </a:rPr>
              <a:t> */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5000" y="685800"/>
            <a:ext cx="1295400" cy="1295401"/>
          </a:xfrm>
          <a:prstGeom prst="rect">
            <a:avLst/>
          </a:prstGeom>
          <a:noFill/>
        </p:spPr>
      </p:pic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3987800" y="6934200"/>
            <a:ext cx="8686800" cy="129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z="44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  <a:sym typeface="Arial" charset="0"/>
              </a:rPr>
              <a:t>   Use </a:t>
            </a:r>
            <a:r>
              <a:rPr lang="en-US" sz="44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Courier New" pitchFamily="49" charset="0"/>
                <a:sym typeface="Arial" charset="0"/>
              </a:rPr>
              <a:t>‘!</a:t>
            </a:r>
            <a:r>
              <a:rPr lang="en-US" sz="4400" kern="0" dirty="0" smtClean="0">
                <a:solidFill>
                  <a:srgbClr val="FF0000"/>
                </a:solidFill>
                <a:latin typeface="Calibri" pitchFamily="34" charset="0"/>
                <a:cs typeface="Courier New" pitchFamily="49" charset="0"/>
                <a:sym typeface="Arial" charset="0"/>
              </a:rPr>
              <a:t>‘</a:t>
            </a:r>
            <a:r>
              <a:rPr lang="en-US" sz="44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  <a:sym typeface="Arial" charset="0"/>
              </a:rPr>
              <a:t>  to separate cells and</a:t>
            </a:r>
          </a:p>
          <a:p>
            <a:pPr lvl="0"/>
            <a:r>
              <a:rPr lang="en-US" sz="44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  <a:sym typeface="Arial" charset="0"/>
              </a:rPr>
              <a:t>           </a:t>
            </a:r>
            <a:r>
              <a:rPr lang="en-US" sz="4400" kern="0" dirty="0" smtClean="0">
                <a:solidFill>
                  <a:srgbClr val="FF0000"/>
                </a:solidFill>
                <a:latin typeface="Calibri" pitchFamily="34" charset="0"/>
                <a:cs typeface="Courier New" pitchFamily="49" charset="0"/>
                <a:sym typeface="Arial" charset="0"/>
              </a:rPr>
              <a:t>‘</a:t>
            </a:r>
            <a:r>
              <a:rPr lang="en-US" sz="44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Courier New" pitchFamily="49" charset="0"/>
                <a:sym typeface="Arial" charset="0"/>
              </a:rPr>
              <a:t>|</a:t>
            </a:r>
            <a:r>
              <a:rPr lang="en-US" sz="4400" kern="0" dirty="0" smtClean="0">
                <a:solidFill>
                  <a:srgbClr val="FF0000"/>
                </a:solidFill>
                <a:latin typeface="Calibri" pitchFamily="34" charset="0"/>
                <a:cs typeface="Courier New" pitchFamily="49" charset="0"/>
                <a:sym typeface="Arial" charset="0"/>
              </a:rPr>
              <a:t>‘</a:t>
            </a:r>
            <a:r>
              <a:rPr lang="en-US" sz="44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  <a:sym typeface="Arial" charset="0"/>
              </a:rPr>
              <a:t>  to separate rows</a:t>
            </a:r>
            <a:endParaRPr kumimoji="0" lang="en-US" sz="4400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87800" y="838200"/>
            <a:ext cx="411202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kern="0" dirty="0" err="1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DataTables</a:t>
            </a:r>
            <a:endParaRPr lang="en-US" sz="6600" kern="0" dirty="0" smtClean="0">
              <a:solidFill>
                <a:srgbClr val="00CC66"/>
              </a:solidFill>
              <a:latin typeface="Calibri" pitchFamily="34" charset="0"/>
              <a:cs typeface="+mj-cs"/>
              <a:sym typeface="Arial" charset="0"/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406400" y="2286000"/>
            <a:ext cx="12344400" cy="61863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err="1" smtClean="0">
                <a:latin typeface="Courier New"/>
              </a:rPr>
              <a:t>DataTablesSpec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3600" b="1" dirty="0" smtClean="0">
                <a:latin typeface="Courier New"/>
              </a:rPr>
              <a:t> Specification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with </a:t>
            </a:r>
            <a:r>
              <a:rPr lang="en-US" sz="3600" b="1" dirty="0" err="1" smtClean="0">
                <a:latin typeface="Courier New"/>
              </a:rPr>
              <a:t>DataTables</a:t>
            </a:r>
            <a:r>
              <a:rPr lang="en-US" sz="3600" b="1" dirty="0" smtClean="0">
                <a:latin typeface="Courier New"/>
              </a:rPr>
              <a:t> {</a:t>
            </a:r>
          </a:p>
          <a:p>
            <a:r>
              <a:rPr lang="en-US" sz="3600" dirty="0" smtClean="0">
                <a:solidFill>
                  <a:srgbClr val="2A00FF"/>
                </a:solidFill>
                <a:latin typeface="Courier New"/>
              </a:rPr>
              <a:t>  </a:t>
            </a:r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"lots of examples"</a:t>
            </a:r>
            <a:r>
              <a:rPr lang="en-US" sz="3600" b="1" dirty="0" smtClean="0">
                <a:latin typeface="Courier New"/>
              </a:rPr>
              <a:t> &gt;&gt; {</a:t>
            </a:r>
          </a:p>
          <a:p>
            <a:r>
              <a:rPr lang="en-US" sz="3600" b="1" dirty="0" smtClean="0">
                <a:latin typeface="Courier New"/>
              </a:rPr>
              <a:t>    </a:t>
            </a:r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"a"</a:t>
            </a:r>
            <a:r>
              <a:rPr lang="en-US" sz="3600" b="1" dirty="0" smtClean="0">
                <a:latin typeface="Courier New"/>
              </a:rPr>
              <a:t> | </a:t>
            </a:r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"b"</a:t>
            </a:r>
            <a:r>
              <a:rPr lang="en-US" sz="3600" b="1" dirty="0" smtClean="0">
                <a:latin typeface="Courier New"/>
              </a:rPr>
              <a:t> | </a:t>
            </a:r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"a + b"</a:t>
            </a:r>
            <a:r>
              <a:rPr lang="en-US" sz="3600" b="1" dirty="0" smtClean="0">
                <a:latin typeface="Courier New"/>
              </a:rPr>
              <a:t> |</a:t>
            </a:r>
          </a:p>
          <a:p>
            <a:r>
              <a:rPr lang="en-US" sz="3600" b="1" dirty="0" smtClean="0">
                <a:latin typeface="Courier New"/>
              </a:rPr>
              <a:t>     1  !  2  !    3    |</a:t>
            </a:r>
          </a:p>
          <a:p>
            <a:r>
              <a:rPr lang="en-US" sz="3600" b="1" dirty="0" smtClean="0">
                <a:latin typeface="Courier New"/>
              </a:rPr>
              <a:t>     2  !  2  !    4    |</a:t>
            </a:r>
          </a:p>
          <a:p>
            <a:r>
              <a:rPr lang="pt-BR" sz="3600" b="1" dirty="0" smtClean="0">
                <a:latin typeface="Courier New"/>
              </a:rPr>
              <a:t>     2  !  3  !    4    |&gt; { (a, b, c) =&gt;</a:t>
            </a:r>
          </a:p>
          <a:p>
            <a:r>
              <a:rPr lang="en-US" sz="3600" b="1" dirty="0" smtClean="0">
                <a:latin typeface="Courier New"/>
              </a:rPr>
              <a:t>       a + b must_== c</a:t>
            </a:r>
          </a:p>
          <a:p>
            <a:r>
              <a:rPr lang="en-US" sz="3600" b="1" dirty="0" smtClean="0">
                <a:latin typeface="Courier New"/>
              </a:rPr>
              <a:t>    }</a:t>
            </a:r>
          </a:p>
          <a:p>
            <a:r>
              <a:rPr lang="en-US" sz="3600" b="1" dirty="0" smtClean="0">
                <a:latin typeface="Courier New"/>
              </a:rPr>
              <a:t>  }</a:t>
            </a:r>
          </a:p>
          <a:p>
            <a:r>
              <a:rPr lang="en-US" sz="3600" b="1" dirty="0" smtClean="0">
                <a:latin typeface="Courier New"/>
              </a:rPr>
              <a:t>}</a:t>
            </a:r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4758" name="Picture 6" descr="film, film roll, media, picture, video icon"/>
          <p:cNvPicPr>
            <a:picLocks noChangeAspect="1" noChangeArrowheads="1"/>
          </p:cNvPicPr>
          <p:nvPr/>
        </p:nvPicPr>
        <p:blipFill>
          <a:blip r:embed="rId4" cstate="print"/>
          <a:srcRect b="25000"/>
          <a:stretch>
            <a:fillRect/>
          </a:stretch>
        </p:blipFill>
        <p:spPr bwMode="auto">
          <a:xfrm>
            <a:off x="558800" y="533400"/>
            <a:ext cx="1828800" cy="13716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59200" y="762000"/>
            <a:ext cx="411202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kern="0" dirty="0" err="1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DataTables</a:t>
            </a:r>
            <a:endParaRPr lang="en-US" sz="6600" kern="0" dirty="0" smtClean="0">
              <a:solidFill>
                <a:srgbClr val="00CC66"/>
              </a:solidFill>
              <a:latin typeface="Calibri" pitchFamily="34" charset="0"/>
              <a:cs typeface="+mj-cs"/>
              <a:sym typeface="Arial" charset="0"/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558800" y="2383572"/>
            <a:ext cx="11887200" cy="41549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3600" dirty="0" smtClean="0">
              <a:latin typeface="Courier New"/>
            </a:endParaRPr>
          </a:p>
          <a:p>
            <a:endParaRPr lang="en-US" sz="3600" dirty="0" smtClean="0">
              <a:latin typeface="Courier New"/>
            </a:endParaRPr>
          </a:p>
          <a:p>
            <a:r>
              <a:rPr lang="en-US" sz="3600" b="1" dirty="0" smtClean="0">
                <a:solidFill>
                  <a:srgbClr val="00B050"/>
                </a:solidFill>
                <a:latin typeface="Courier New"/>
              </a:rPr>
              <a:t> </a:t>
            </a:r>
            <a:r>
              <a:rPr lang="en-US" sz="4400" b="1" dirty="0" smtClean="0">
                <a:solidFill>
                  <a:srgbClr val="3F7F5F"/>
                </a:solidFill>
                <a:latin typeface="Courier New"/>
              </a:rPr>
              <a:t>// the ‘play’ operator |&gt;</a:t>
            </a:r>
          </a:p>
          <a:p>
            <a:r>
              <a:rPr lang="pt-BR" sz="4000" b="1" dirty="0" smtClean="0">
                <a:latin typeface="Courier New"/>
              </a:rPr>
              <a:t> 2  !  3  !  4   |&gt; { (a, b, c) =&gt;</a:t>
            </a:r>
          </a:p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4758" name="Picture 6" descr="film, film roll, media, picture, video icon"/>
          <p:cNvPicPr>
            <a:picLocks noChangeAspect="1" noChangeArrowheads="1"/>
          </p:cNvPicPr>
          <p:nvPr/>
        </p:nvPicPr>
        <p:blipFill>
          <a:blip r:embed="rId4" cstate="print"/>
          <a:srcRect b="25000"/>
          <a:stretch>
            <a:fillRect/>
          </a:stretch>
        </p:blipFill>
        <p:spPr bwMode="auto">
          <a:xfrm>
            <a:off x="558800" y="533400"/>
            <a:ext cx="1828800" cy="13716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819400"/>
            <a:ext cx="12344400" cy="421653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2800" b="1" dirty="0" smtClean="0">
              <a:solidFill>
                <a:srgbClr val="3F7F5F"/>
              </a:solidFill>
              <a:latin typeface="Courier New"/>
            </a:endParaRPr>
          </a:p>
          <a:p>
            <a:endParaRPr lang="en-US" sz="2800" b="1" dirty="0" smtClean="0">
              <a:solidFill>
                <a:srgbClr val="3F7F5F"/>
              </a:solidFill>
              <a:latin typeface="Courier New"/>
            </a:endParaRPr>
          </a:p>
          <a:p>
            <a:r>
              <a:rPr lang="en-US" sz="4000" b="1" dirty="0" smtClean="0">
                <a:solidFill>
                  <a:srgbClr val="3F7F5F"/>
                </a:solidFill>
                <a:latin typeface="Courier New"/>
              </a:rPr>
              <a:t> // How to avoid </a:t>
            </a:r>
          </a:p>
          <a:p>
            <a:r>
              <a:rPr lang="en-US" sz="4000" b="1" dirty="0" smtClean="0">
                <a:solidFill>
                  <a:srgbClr val="3F7F5F"/>
                </a:solidFill>
                <a:latin typeface="Courier New"/>
              </a:rPr>
              <a:t> // </a:t>
            </a:r>
            <a:r>
              <a:rPr lang="en-US" sz="4000" b="1" dirty="0" err="1" smtClean="0">
                <a:solidFill>
                  <a:srgbClr val="3F7F5F"/>
                </a:solidFill>
                <a:latin typeface="Courier New"/>
              </a:rPr>
              <a:t>throwA</a:t>
            </a:r>
            <a:r>
              <a:rPr lang="en-US" sz="4000" b="1" dirty="0" smtClean="0">
                <a:solidFill>
                  <a:srgbClr val="3F7F5F"/>
                </a:solidFill>
                <a:latin typeface="Courier New"/>
              </a:rPr>
              <a:t>(</a:t>
            </a:r>
            <a:r>
              <a:rPr lang="en-US" sz="4000" b="1" dirty="0" err="1" smtClean="0">
                <a:solidFill>
                  <a:srgbClr val="3F7F5F"/>
                </a:solidFill>
                <a:latin typeface="Courier New"/>
              </a:rPr>
              <a:t>classOf</a:t>
            </a:r>
            <a:r>
              <a:rPr lang="en-US" sz="4000" b="1" dirty="0" smtClean="0">
                <a:solidFill>
                  <a:srgbClr val="3F7F5F"/>
                </a:solidFill>
                <a:latin typeface="Courier New"/>
              </a:rPr>
              <a:t>[</a:t>
            </a:r>
            <a:r>
              <a:rPr lang="en-US" sz="4000" b="1" dirty="0" err="1" smtClean="0">
                <a:solidFill>
                  <a:srgbClr val="3F7F5F"/>
                </a:solidFill>
                <a:latin typeface="Courier New"/>
              </a:rPr>
              <a:t>FailureException</a:t>
            </a:r>
            <a:r>
              <a:rPr lang="en-US" sz="4000" b="1" dirty="0" smtClean="0">
                <a:solidFill>
                  <a:srgbClr val="3F7F5F"/>
                </a:solidFill>
                <a:latin typeface="Courier New"/>
              </a:rPr>
              <a:t>])</a:t>
            </a:r>
            <a:endParaRPr lang="en-US" sz="4000" b="1" dirty="0" smtClean="0">
              <a:latin typeface="Courier New"/>
            </a:endParaRPr>
          </a:p>
          <a:p>
            <a:r>
              <a:rPr lang="en-US" sz="4400" b="1" dirty="0" smtClean="0">
                <a:latin typeface="Courier New"/>
              </a:rPr>
              <a:t> (1 must_== 2) must         </a:t>
            </a:r>
          </a:p>
          <a:p>
            <a:r>
              <a:rPr lang="en-US" sz="4400" b="1" dirty="0" smtClean="0">
                <a:latin typeface="Courier New"/>
              </a:rPr>
              <a:t>            </a:t>
            </a:r>
            <a:r>
              <a:rPr lang="en-US" sz="4400" b="1" dirty="0" err="1" smtClean="0">
                <a:latin typeface="Courier New"/>
              </a:rPr>
              <a:t>throwA</a:t>
            </a:r>
            <a:r>
              <a:rPr lang="en-US" sz="4400" b="1" dirty="0" smtClean="0">
                <a:latin typeface="Courier New"/>
              </a:rPr>
              <a:t>[</a:t>
            </a:r>
            <a:r>
              <a:rPr lang="en-US" sz="4400" b="1" dirty="0" err="1" smtClean="0">
                <a:latin typeface="Courier New"/>
              </a:rPr>
              <a:t>FailureException</a:t>
            </a:r>
            <a:r>
              <a:rPr lang="en-US" sz="4400" b="1" dirty="0" smtClean="0">
                <a:latin typeface="Courier New"/>
              </a:rPr>
              <a:t>]</a:t>
            </a:r>
            <a:endParaRPr lang="en-US" sz="4400" b="1" dirty="0" smtClean="0">
              <a:solidFill>
                <a:srgbClr val="2A00FF"/>
              </a:solidFill>
              <a:latin typeface="Courier New"/>
            </a:endParaRPr>
          </a:p>
          <a:p>
            <a:endParaRPr lang="en-US" sz="40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59200" y="914400"/>
            <a:ext cx="555953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Class manifests</a:t>
            </a:r>
            <a:endParaRPr lang="en-US" sz="6600" i="1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15" name="Picture 2" descr="toolbox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800" y="533399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177800" y="2667000"/>
            <a:ext cx="12649200" cy="563231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err="1" smtClean="0">
                <a:latin typeface="Courier New"/>
              </a:rPr>
              <a:t>scala.reflect</a:t>
            </a:r>
            <a:r>
              <a:rPr lang="en-US" sz="3600" b="1" dirty="0" smtClean="0">
                <a:latin typeface="Courier New"/>
              </a:rPr>
              <a:t>._</a:t>
            </a:r>
          </a:p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err="1" smtClean="0">
                <a:latin typeface="Courier New"/>
              </a:rPr>
              <a:t>throwA</a:t>
            </a:r>
            <a:r>
              <a:rPr lang="en-US" sz="3600" b="1" dirty="0" smtClean="0">
                <a:latin typeface="Courier New"/>
              </a:rPr>
              <a:t>[T](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en-US" sz="3600" b="1" dirty="0" smtClean="0">
                <a:latin typeface="Courier New"/>
              </a:rPr>
              <a:t> m: </a:t>
            </a:r>
            <a:r>
              <a:rPr lang="en-US" sz="3600" b="1" dirty="0" err="1" smtClean="0">
                <a:latin typeface="Courier New"/>
              </a:rPr>
              <a:t>ClassManifest</a:t>
            </a:r>
            <a:r>
              <a:rPr lang="en-US" sz="3600" b="1" dirty="0" smtClean="0">
                <a:latin typeface="Courier New"/>
              </a:rPr>
              <a:t>[T]) = </a:t>
            </a: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 new</a:t>
            </a:r>
            <a:r>
              <a:rPr lang="en-US" sz="3600" b="1" dirty="0" smtClean="0">
                <a:latin typeface="Courier New"/>
              </a:rPr>
              <a:t> Matcher[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600" b="1" dirty="0" smtClean="0">
                <a:latin typeface="Courier New"/>
              </a:rPr>
              <a:t>] {</a:t>
            </a:r>
          </a:p>
          <a:p>
            <a:r>
              <a:rPr lang="en-US" sz="3600" b="1" dirty="0" smtClean="0">
                <a:solidFill>
                  <a:srgbClr val="3F7F5F"/>
                </a:solidFill>
                <a:latin typeface="Courier New"/>
              </a:rPr>
              <a:t>  // use </a:t>
            </a:r>
            <a:r>
              <a:rPr lang="en-US" sz="3600" b="1" dirty="0" err="1" smtClean="0">
                <a:solidFill>
                  <a:srgbClr val="3F7F5F"/>
                </a:solidFill>
                <a:latin typeface="Courier New"/>
              </a:rPr>
              <a:t>m.erasure</a:t>
            </a:r>
            <a:r>
              <a:rPr lang="en-US" sz="3600" dirty="0" smtClean="0">
                <a:latin typeface="Courier New"/>
              </a:rPr>
              <a:t> </a:t>
            </a:r>
          </a:p>
          <a:p>
            <a:r>
              <a:rPr lang="en-US" sz="3600" dirty="0" smtClean="0">
                <a:latin typeface="Courier New"/>
              </a:rPr>
              <a:t>  </a:t>
            </a:r>
            <a:r>
              <a:rPr lang="en-US" sz="3600" b="1" dirty="0" smtClean="0">
                <a:latin typeface="Courier New"/>
              </a:rPr>
              <a:t>}</a:t>
            </a:r>
          </a:p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59200" y="914400"/>
            <a:ext cx="555953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Class manifests</a:t>
            </a:r>
            <a:endParaRPr lang="en-US" sz="6600" i="1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15" name="Picture 2" descr="toolbox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800" y="533399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35400" y="838200"/>
            <a:ext cx="530786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Make a guess</a:t>
            </a:r>
            <a:endParaRPr lang="en-US" sz="7200" i="1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819400"/>
            <a:ext cx="12344400" cy="44012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3200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"When I setup the system"</a:t>
            </a:r>
            <a:r>
              <a:rPr lang="en-US" sz="3600" b="1" dirty="0" smtClean="0">
                <a:latin typeface="Courier New"/>
              </a:rPr>
              <a:t> &gt;&gt; {</a:t>
            </a:r>
          </a:p>
          <a:p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  "And a customer is entered"</a:t>
            </a:r>
            <a:r>
              <a:rPr lang="en-US" sz="3600" b="1" dirty="0" smtClean="0">
                <a:latin typeface="Courier New"/>
              </a:rPr>
              <a:t> &gt;&gt; {</a:t>
            </a:r>
          </a:p>
          <a:p>
            <a:r>
              <a:rPr lang="en-US" sz="3600" b="1" dirty="0" smtClean="0">
                <a:latin typeface="Courier New"/>
              </a:rPr>
              <a:t>    </a:t>
            </a:r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"if he has a discount"</a:t>
            </a:r>
            <a:r>
              <a:rPr lang="en-US" sz="3600" b="1" dirty="0" smtClean="0">
                <a:latin typeface="Courier New"/>
              </a:rPr>
              <a:t> &gt;&gt; {}</a:t>
            </a:r>
          </a:p>
          <a:p>
            <a:r>
              <a:rPr lang="en-US" sz="3600" b="1" dirty="0" smtClean="0">
                <a:latin typeface="Courier New"/>
              </a:rPr>
              <a:t>    </a:t>
            </a:r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"if he doesn't have a discount"</a:t>
            </a:r>
            <a:r>
              <a:rPr lang="en-US" sz="3600" b="1" dirty="0" smtClean="0">
                <a:latin typeface="Courier New"/>
              </a:rPr>
              <a:t> &gt;&gt; {}</a:t>
            </a:r>
          </a:p>
          <a:p>
            <a:r>
              <a:rPr lang="en-US" sz="3600" b="1" dirty="0" smtClean="0">
                <a:latin typeface="Courier New"/>
              </a:rPr>
              <a:t>  }</a:t>
            </a:r>
          </a:p>
          <a:p>
            <a:r>
              <a:rPr lang="en-US" sz="3600" b="1" dirty="0" smtClean="0">
                <a:latin typeface="Courier New"/>
              </a:rPr>
              <a:t>}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  <a:p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800" y="5334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2692400" y="7543800"/>
            <a:ext cx="97536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>
              <a:buFont typeface="Wingdings"/>
              <a:buChar char="ð"/>
            </a:pPr>
            <a:r>
              <a:rPr kumimoji="0" lang="en-US" sz="4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Wingdings"/>
              </a:rPr>
              <a:t>Discover leaves without executing</a:t>
            </a:r>
            <a:r>
              <a:rPr kumimoji="0" lang="en-US" sz="440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Wingdings"/>
              </a:rPr>
              <a:t>?</a:t>
            </a:r>
            <a:endParaRPr kumimoji="0" lang="en-US" sz="4400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482600" y="2209800"/>
            <a:ext cx="12115800" cy="56323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fr-FR" sz="40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fr-FR" sz="4000" b="1" dirty="0" err="1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fr-FR" sz="4000" b="1" dirty="0" smtClean="0">
                <a:latin typeface="Courier New"/>
              </a:rPr>
              <a:t> in[T : </a:t>
            </a:r>
            <a:r>
              <a:rPr lang="fr-FR" sz="4000" b="1" dirty="0" err="1" smtClean="0">
                <a:latin typeface="Courier New"/>
              </a:rPr>
              <a:t>Manifest</a:t>
            </a:r>
            <a:r>
              <a:rPr lang="fr-FR" sz="4000" b="1" dirty="0" smtClean="0">
                <a:latin typeface="Courier New"/>
              </a:rPr>
              <a:t>](e: =&gt;T) = {</a:t>
            </a:r>
          </a:p>
          <a:p>
            <a:r>
              <a:rPr lang="en-US" sz="4000" dirty="0" smtClean="0">
                <a:latin typeface="Courier New"/>
              </a:rPr>
              <a:t>  </a:t>
            </a:r>
            <a:r>
              <a:rPr lang="en-US" sz="4000" b="1" dirty="0" err="1" smtClean="0">
                <a:latin typeface="Courier New"/>
              </a:rPr>
              <a:t>expectationsAre</a:t>
            </a:r>
            <a:r>
              <a:rPr lang="en-US" sz="4000" b="1" dirty="0" smtClean="0">
                <a:latin typeface="Courier New"/>
              </a:rPr>
              <a:t>(e)</a:t>
            </a:r>
          </a:p>
          <a:p>
            <a:endParaRPr lang="en-US" sz="4000" dirty="0" smtClean="0">
              <a:latin typeface="Courier New"/>
            </a:endParaRPr>
          </a:p>
          <a:p>
            <a:r>
              <a:rPr lang="en-US" sz="4000" dirty="0" smtClean="0">
                <a:latin typeface="Courier New"/>
              </a:rPr>
              <a:t>  </a:t>
            </a:r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4000" b="1" dirty="0" smtClean="0">
                <a:latin typeface="Courier New"/>
              </a:rPr>
              <a:t> (manifest[T].erasure == </a:t>
            </a:r>
            <a:r>
              <a:rPr lang="en-US" sz="4000" b="1" dirty="0" err="1" smtClean="0">
                <a:latin typeface="Courier New"/>
              </a:rPr>
              <a:t>getClass</a:t>
            </a:r>
            <a:r>
              <a:rPr lang="en-US" sz="4000" b="1" dirty="0" smtClean="0">
                <a:latin typeface="Courier New"/>
              </a:rPr>
              <a:t>)</a:t>
            </a:r>
          </a:p>
          <a:p>
            <a:r>
              <a:rPr lang="en-US" sz="4000" dirty="0" smtClean="0">
                <a:latin typeface="Courier New"/>
              </a:rPr>
              <a:t>    </a:t>
            </a:r>
            <a:r>
              <a:rPr lang="en-US" sz="4000" b="1" dirty="0" err="1" smtClean="0">
                <a:latin typeface="Courier New"/>
              </a:rPr>
              <a:t>hasNestedExamples</a:t>
            </a:r>
            <a:r>
              <a:rPr lang="en-US" sz="4000" b="1" dirty="0" smtClean="0">
                <a:latin typeface="Courier New"/>
              </a:rPr>
              <a:t> = </a:t>
            </a:r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true</a:t>
            </a:r>
          </a:p>
          <a:p>
            <a:r>
              <a:rPr lang="en-US" sz="4000" dirty="0" smtClean="0">
                <a:latin typeface="Courier New"/>
              </a:rPr>
              <a:t>  </a:t>
            </a:r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this</a:t>
            </a:r>
          </a:p>
          <a:p>
            <a:r>
              <a:rPr lang="en-US" sz="4000" dirty="0" smtClean="0">
                <a:latin typeface="Courier New"/>
              </a:rPr>
              <a:t>}</a:t>
            </a:r>
          </a:p>
          <a:p>
            <a:endParaRPr lang="en-US" sz="40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5000" y="609600"/>
            <a:ext cx="1295400" cy="1295401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3835400" y="838200"/>
            <a:ext cx="530786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Make a guess</a:t>
            </a:r>
            <a:endParaRPr lang="en-US" sz="7200" i="1" dirty="0">
              <a:solidFill>
                <a:srgbClr val="00CC66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6" name="Picture 8" descr="http://www.image-av.co.uk/Images/our_products/digitalsignage/examples/menu.jpg"/>
          <p:cNvPicPr>
            <a:picLocks noChangeAspect="1" noChangeArrowheads="1"/>
          </p:cNvPicPr>
          <p:nvPr/>
        </p:nvPicPr>
        <p:blipFill>
          <a:blip r:embed="rId3" cstate="print"/>
          <a:srcRect r="25286"/>
          <a:stretch>
            <a:fillRect/>
          </a:stretch>
        </p:blipFill>
        <p:spPr bwMode="auto">
          <a:xfrm>
            <a:off x="1625600" y="685800"/>
            <a:ext cx="9829800" cy="7429614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 bwMode="auto">
          <a:xfrm>
            <a:off x="7340600" y="990600"/>
            <a:ext cx="3810000" cy="685800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fld id="{7C026093-F925-4923-9870-9F119E4CFC85}" type="datetime2">
              <a:rPr kumimoji="0" lang="en-US" sz="4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reestyle Script" pitchFamily="66" charset="0"/>
                <a:sym typeface="Gill Sans" pitchFamily="1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t>Tuesday, September 21, 2010</a:t>
            </a:fld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eestyle Script" pitchFamily="66" charset="0"/>
              <a:sym typeface="Gill Sans" pitchFamily="1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9304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endParaRPr lang="en-US" sz="1400" dirty="0" smtClean="0">
              <a:latin typeface="Lucida Handwriting" pitchFamily="66" charset="0"/>
            </a:endParaRPr>
          </a:p>
          <a:p>
            <a:pPr lvl="0"/>
            <a:r>
              <a:rPr lang="en-US" sz="3600" dirty="0" smtClean="0">
                <a:latin typeface="Lucida Handwriting" pitchFamily="66" charset="0"/>
              </a:rPr>
              <a:t>About…</a:t>
            </a:r>
          </a:p>
          <a:p>
            <a:pPr lvl="0"/>
            <a:endParaRPr lang="en-US" sz="3600" dirty="0" smtClean="0">
              <a:latin typeface="Lucida Handwriting" pitchFamily="66" charset="0"/>
            </a:endParaRPr>
          </a:p>
          <a:p>
            <a:pPr lvl="0"/>
            <a:r>
              <a:rPr lang="en-US" sz="3600" dirty="0" smtClean="0">
                <a:latin typeface="Lucida Handwriting" pitchFamily="66" charset="0"/>
              </a:rPr>
              <a:t>specs tour</a:t>
            </a:r>
          </a:p>
          <a:p>
            <a:pPr lvl="0"/>
            <a:endParaRPr lang="en-US" sz="3200" dirty="0" smtClean="0">
              <a:latin typeface="Lucida Handwriting" pitchFamily="66" charset="0"/>
            </a:endParaRPr>
          </a:p>
          <a:p>
            <a:pPr lvl="0"/>
            <a:r>
              <a:rPr lang="en-US" sz="3200" dirty="0" smtClean="0">
                <a:latin typeface="Lucida Handwriting" pitchFamily="66" charset="0"/>
              </a:rPr>
              <a:t>Implicit def</a:t>
            </a:r>
          </a:p>
          <a:p>
            <a:pPr lvl="0"/>
            <a:endParaRPr lang="en-US" sz="3600" dirty="0">
              <a:latin typeface="Lucida Handwriting" pitchFamily="6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1308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3200" dirty="0" smtClean="0">
                <a:latin typeface="Lucida Handwriting" pitchFamily="66" charset="0"/>
              </a:rPr>
              <a:t>Restrict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Combine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Handwriting" pitchFamily="66" charset="0"/>
                <a:ea typeface="ヒラギノ角ゴ ProN W3" pitchFamily="1" charset="-128"/>
                <a:sym typeface="Gill Sans" pitchFamily="1" charset="0"/>
              </a:rPr>
              <a:t>Add ,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Handwriting" pitchFamily="66" charset="0"/>
                <a:ea typeface="ヒラギノ角ゴ ProN W3" pitchFamily="1" charset="-128"/>
                <a:sym typeface="Gill Sans" pitchFamily="1" charset="0"/>
              </a:rPr>
              <a:t> add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Be lazy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2550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!&amp;%$#&gt;</a:t>
            </a:r>
          </a:p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Manifests</a:t>
            </a:r>
          </a:p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Resources</a:t>
            </a:r>
          </a:p>
          <a:p>
            <a:endParaRPr lang="en-US" sz="3200" dirty="0" smtClean="0">
              <a:latin typeface="Lucida Handwriting" pitchFamily="66" charset="0"/>
            </a:endParaRPr>
          </a:p>
          <a:p>
            <a:endParaRPr lang="en-US" sz="3200" dirty="0" smtClean="0">
              <a:latin typeface="Lucida Handwriting" pitchFamily="66" charset="0"/>
            </a:endParaRPr>
          </a:p>
          <a:p>
            <a:pPr lvl="0"/>
            <a:endParaRPr lang="en-US" sz="3000" dirty="0">
              <a:latin typeface="Lucida Handwriting" pitchFamily="66" charset="0"/>
            </a:endParaRPr>
          </a:p>
          <a:p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64516" name="Picture 4" descr="help, question mark, support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07000" y="3428998"/>
            <a:ext cx="2362200" cy="2362202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482600" y="1455003"/>
            <a:ext cx="1198276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kern="0" dirty="0" smtClean="0">
                <a:solidFill>
                  <a:srgbClr val="0C0F20"/>
                </a:solidFill>
                <a:latin typeface="Corbel" pitchFamily="34" charset="0"/>
                <a:sym typeface="Arial" charset="0"/>
                <a:hlinkClick r:id="rId4"/>
              </a:rPr>
              <a:t>http://code.google.com/p/specs</a:t>
            </a:r>
            <a:endParaRPr lang="en-US" sz="4800" b="1" kern="0" dirty="0" smtClean="0">
              <a:solidFill>
                <a:srgbClr val="0C0F20"/>
              </a:solidFill>
              <a:latin typeface="Corbel" pitchFamily="34" charset="0"/>
              <a:sym typeface="Arial" charset="0"/>
            </a:endParaRPr>
          </a:p>
          <a:p>
            <a:r>
              <a:rPr lang="en-US" sz="4800" b="1" kern="0" dirty="0" smtClean="0">
                <a:solidFill>
                  <a:srgbClr val="0C0F20"/>
                </a:solidFill>
                <a:latin typeface="Corbel" pitchFamily="34" charset="0"/>
                <a:sym typeface="Arial" charset="0"/>
                <a:hlinkClick r:id="rId4"/>
              </a:rPr>
              <a:t>http://etorreborre.blogspot.com/oscon-2010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2290" name="AutoShape 2" descr="data:image/jpg;base64,/9j/4AAQSkZJRgABAQAAAQABAAD/2wBDAAkGBwgHBgkIBwgKCgkLDRYPDQwMDRsUFRAWIB0iIiAdHx8kKDQsJCYxJx8fLT0tMTU3Ojo6Iys/RD84QzQ5Ojf/2wBDAQoKCg0MDRoPDxo3JR8lNzc3Nzc3Nzc3Nzc3Nzc3Nzc3Nzc3Nzc3Nzc3Nzc3Nzc3Nzc3Nzc3Nzc3Nzc3Nzc3Nzf/wAARCABeAGQDASIAAhEBAxEB/8QAHAAAAgIDAQEAAAAAAAAAAAAABgcABQEDBAII/8QAPxAAAQMDAQQHBQUGBgMAAAAAAQIDBAAFEQYSITFBBxMiUWGBoRQycZGxFSMzQtEWQ1JjovA0U2RyweFzwtL/xAAaAQACAwEBAAAAAAAAAAAAAAADBAACBQEG/8QALREAAQQBAwMDAwMFAAAAAAAAAQACAxEEEiExBUFRMmGRIiNxExSBQqGxwfD/2gAMAwEAAhEDEQA/AHjUqVgnFRRZryeNeXXm2W1OOrShtAKlKUcAAcyaXOpulKLGUpixNCU4N3XuZDfkOKvQUxj4s2Q7TE20OSRsYtxTGWtCEFS1JSlO8lRwBQ5ddd6dtpKHbgl50cW46S4fTcPnSWut9vOoHgmZKekFR7LKNyfJI3fU1uh6Su8oD7hLSP5pwfkMn6VtN6LDCNWVKB7BJnLe8/baj6X0twkKIh2uQ6O91xLfoNqqt7pcuKifZ7XEQP5jilfTFVH7COspSqfcmGQo4GQBk92VEVaM9G6XG0rTLeUFAEFKE4OaNo6NFubPyq3luNLWOli9jeqFbyPAL/8AquuL0uyxul2lhXi08U/UGqleiYa31x416ZL6FbKmipBUCN2MBWar7lom8QgVNtpkpH8Bwr5H/g0cRdIk2rT8hU1ZTe9p36eurd7tUe4stKaS8nOwsgqTvI34+FWQoU6Om1sacitrBBDaeyRgg8T9aKxXlJmtbK5reAStNhJaCVmpUqUNWWK5bjOjW+G7LmOhphpO0tZ5f3w866VZ2TSW6SdRu3+9Cz28qcjR3NgJT++d4E/AbwPM03hYhypdHAG5PgIU0ojbfdcGrtW3DVMz2SIl1ELaw3GT7zh5FWOJ8OA9a6rJoN6TsuXFw78fctn6q/SinRWkm4TSVKSFvqH3jpHoPCiy8uuWSxyplvhiS+wjbS3vG0Ofpk1pzdSEdY+Hs3z5S7McH7kptB09Nl0U1GTLjOpEkkAR2wpRAxkqJIPPxo0tTdtlRGJMXDjT6A42VDBIPPFJDVmpLlqNbD1xjtsttBXUhtspzkjO8nfwrMNyfp+XDdgSNq5SGkpaCe0G217gMHdk/IYosnSHOia5z/uG+9j57e6o3KDXkAbBHfTOwgWe2uJQBsySNw70H9Kt+i19TmkorS8kNhWySeA21bvKlxd9S3C+6XXHu6w7Ihzmyl3ZAKklDiSDjdkEetMXoqGNMMZ/hJ/qVQsuF0HTxG/kO/0rRPD5yRwQgXVDUGHcr0m5RFhxyRIUguMEh4LH3ZSvGE7Kt57/AEqjsuq7vZ1AR5KnWOcd/toPwBOR5Yp+3C2RrgkCQjO7HCg6/dG9vmJW5DSGHTwU2Nn5jgamH1LGDf08hlg178KS4z71MKsdE6ptd8ZWzHR7LMT23IqlZ3d6TzH050WpOa+dbhbrrpG7MrUSy80rbYfT7qsf3vB5eFPHSV9Z1DZmZzXZcPZeb/y1jiPoR4EUt1LBZDU0Jth/siY8xd9L/UFd1KxUrKTSHtc3k2PTUuS2rD6khpnwWrcD5bz5Uu+jSw9coT5CSVOHDeeOz+Y+ZyKtOmSQp9+z2tB/FcU4R47kp+qqNdL29uHBaCEbKUpCEjuA3Vq6/wBtgAN5kJv8BK1+pMb4CXip09iTqZKL63JjGM4Wm2H9otkHcQn8uOG6hCFf71DgvIhz5aGS6lbjiXFEg4IAzyB7vAVthIIul7yN7ceWPUirWzQEyOj68upQOsbUXCefZKf+Aa3WshgZ9bQ4EtHA8JIl7+9crl1NLVctMWWa+srk7b7TyjuyUkYPy9a5bgt8XyIWnWmVojMBtx04SgdUN5PLn51iQhbmi4qkpUoNznQSBnilP6UfK0bH1Fp23vqK2prLSUbSRgrRj3SD3En1rkmRFiAB3FuH4XRG6Ukj2QIXIZ0xNixttx1mQ044+RgOgq2cjmOPP9aanRcMaYjf7f8A2VXFa9DQRbXIDzS+pcKStZVhS1Dgc+HyrXp+6SLLqlOmPYNmElsbL5JJ93IOeBSTkd+aycvJZlROjivY6t/H/dk1FGY3Bzu6Ops2LAZL02Q1HayBtuuBCc8hk17jvtSWEvR3EOtLGUrQoKSoeBHGgTpkKP2bjgqSFCUkgZ342VZqt07q+NpnRNvElovvL2g0yggEjaJJJ5Ck2YDpMdsrNyTVIpnDZC09ke6hskW+2x6HKQntJ7C8b0K5KFLLozmSLFq2VY5hx1xU2U8utQTg+Yz86PdGasj6pivLbYUw8woBxorCtx4EHmOPIUC6uZ9k6U4brG5T/Uuq+OFJPoimsMPAlxJRWxNeCN0KUglsrU3xvqV4ZVttIV3gGpWLRTdpXdJ52da2Fah2dhPH/wAhz9RTMggJiNbsdml90zQXVQ7ddGU/4ZxSFqHLawUn5p9aMNJ3Nq8WCJKaUDtIwsZ91Q4g1p5I14cMg7WD82l4zUr2nvRS501YZLWsbo1c4a0svFxI209lxKl8jzGDRrE0/brDb7g2poC2KaWp1JUVEpxv554CiNyGy48l4pHWJ/NVfqyW5b9N3KWyhta2mFKCHE5SfAjuoMuVLkyC9uNldsbY2n+UBWq/WCzaddlwIkp2A7ILHUqwHELI2snJPId9W1p6QtPMsRWlmQyZA2lJUjaDR2iMKIPhncOFLeVP9s0q40IrEZLU5BCY6SlKsoXvwSd+7v51y3W0Lt9st0tSiVS0qKhjck7iMeR9K3h0yCQkSkhxJ7+yS/cPHoG1K61Xe7tqjUD0SEt0sMPKEdps7ITsnBWT35Gc8sjFbze7h+3ShKmSFx25CttouFSQ2E5IAO4bhyrmu8RzTv2Zfbc+kGYjbLCzntYBUMc0HO/uJrU+oXHWE56MgjrmXHEI5jaY4f1UdkcRYA1o0aSPe9rtD1ODrve1W3eVNva5l5lOFQ61KEhSjgZ4JT3YArwmQG59uW40p8MMoKWgPeO9QHzrUiW6qzKgIZGwl3rnF8+ASPh/3RKdLXCTZ7bebO4OsDKUOgK2SkjgoHhw3U0+SOFga+gNwPjZDDXPO25RD0UxDGkynFOI9qWrD7KVAqbTvwCORz+nfXJcXftjpTeW1hbcNHVgjvSnB/qUr5Vqs6HNDW2Vc5DiXJ0pHVoRnIKjvAB544k+FdvRfa3FJVPkbSnZK9vbPEp7/M5PwxWJLTTNkh1g/SD5vmvYJ1oJ0x17posgBpAHJIqVsAwMVK8/unlxXa3R7pbZECUnaZeQUqHd4jxB30pNMXeToHUcm0XYKMJahtqAyEjglxPeCOPPzGKc54UM610pH1LBxkNzWQSy6B/Se8Gn8LJYy4ZvQ7n2PYoE0ZNObyERMPtvtIeZWlba0hSVpOQQeYNVGtxtaRu4/wBKv6UqbPqC/aEmm3zWFORQo/cOHsnxQrl8PSmBE1jpvUsB2HIlCP7Q2W1syD1ZwRggKO4+RokvT5cd4kb9TObCq2dr2lp2KWFos0u66VkpgNF1xExLhRkAlISQcZ3fmFFV9sE246FtyIscuS4a09YgEZA2MH5UWaP0+zYutYjLU7GWStK1KztZx3DHKiVphppBS2gBKuI5UXJ6o8zamcB1j/CqzHboo+KSUZ0pdbhPiKuS8xUNISlIVvCQPcA5b+J8aZUXTMbbYmJYablpGOs2O0U4wBnj4VfoiMISAG04ByM99ctxvdstTe1PnR447lrAJ+A4nypSbMnySB47BFZEyMWqyTpC2POyMRmENSfxkJbCdr5Y5760yJtt0XZ1JlrAbHZjsJOVOAcAAfqdw50O6i6VGG0qZsEdTyzu9ofSQkfBPEn44oWg2C7amm/aF6dd2VkHK/xFDuA/KP7xTcWC/Try3aWeDyfwgumF6YhZXhP2hrm9dfJT1UJtWyEJGEtp/hT3qPM/9U5NPwEw4qcJ2eyAlOMYHKuHT9gYgMNpQ2G20JwlA+vjREkAYxwxSmblichrBTG8BGhi0bncnleqlSpSSMpWDwrNYNRRVl6skK8x1MzGULB5kZpbXzowU2ortzpCTv2V9pP6/Wm5WMU1j5s+MftuoIb4WSeoL59c0zqC3KPs7boIPGM9j0BFaVnVDZ2FuXfw+9cOfWvoN2Ky777aT5VzKtENX7vHwrSb1x59cbT/AAljhN7OISFRC1NJOyftJQPJb6wPPJqyt2g58heZbyGgriEdtR8+H1p0C0RB+7rpaiste42kVWTrc5FRtDfwutw2f1ElAtg0NEhKS4hjLgH4ru9Xl3eVGUK2sRQCBlXeeVdtZrJlmkldqebKaaxrRTVAKzUqUNWUqVKlRR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2" name="AutoShape 4" descr="data:image/jpg;base64,/9j/4AAQSkZJRgABAQAAAQABAAD/2wBDAAkGBwgHBgkIBwgKCgkLDRYPDQwMDRsUFRAWIB0iIiAdHx8kKDQsJCYxJx8fLT0tMTU3Ojo6Iys/RD84QzQ5Ojf/2wBDAQoKCg0MDRoPDxo3JR8lNzc3Nzc3Nzc3Nzc3Nzc3Nzc3Nzc3Nzc3Nzc3Nzc3Nzc3Nzc3Nzc3Nzc3Nzc3Nzc3Nzf/wAARCABeAGQDASIAAhEBAxEB/8QAHAAAAgIDAQEAAAAAAAAAAAAABgcABQEDBAII/8QAPxAAAQMDAQQHBQUGBgMAAAAAAQIDBAAFEQYSITFBBxMiUWGBoRQycZGxFSMzQtEWQ1JjovA0U2RyweFzwtL/xAAaAQACAwEBAAAAAAAAAAAAAAADBAACBQEG/8QALREAAQQBAwMDAwMFAAAAAAAAAQACAxEEEiExBUFRMmGRIiNxExSBQqGxwfD/2gAMAwEAAhEDEQA/AHjUqVgnFRRZryeNeXXm2W1OOrShtAKlKUcAAcyaXOpulKLGUpixNCU4N3XuZDfkOKvQUxj4s2Q7TE20OSRsYtxTGWtCEFS1JSlO8lRwBQ5ddd6dtpKHbgl50cW46S4fTcPnSWut9vOoHgmZKekFR7LKNyfJI3fU1uh6Su8oD7hLSP5pwfkMn6VtN6LDCNWVKB7BJnLe8/baj6X0twkKIh2uQ6O91xLfoNqqt7pcuKifZ7XEQP5jilfTFVH7COspSqfcmGQo4GQBk92VEVaM9G6XG0rTLeUFAEFKE4OaNo6NFubPyq3luNLWOli9jeqFbyPAL/8AquuL0uyxul2lhXi08U/UGqleiYa31x416ZL6FbKmipBUCN2MBWar7lom8QgVNtpkpH8Bwr5H/g0cRdIk2rT8hU1ZTe9p36eurd7tUe4stKaS8nOwsgqTvI34+FWQoU6Om1sacitrBBDaeyRgg8T9aKxXlJmtbK5reAStNhJaCVmpUqUNWWK5bjOjW+G7LmOhphpO0tZ5f3w866VZ2TSW6SdRu3+9Cz28qcjR3NgJT++d4E/AbwPM03hYhypdHAG5PgIU0ojbfdcGrtW3DVMz2SIl1ELaw3GT7zh5FWOJ8OA9a6rJoN6TsuXFw78fctn6q/SinRWkm4TSVKSFvqH3jpHoPCiy8uuWSxyplvhiS+wjbS3vG0Ofpk1pzdSEdY+Hs3z5S7McH7kptB09Nl0U1GTLjOpEkkAR2wpRAxkqJIPPxo0tTdtlRGJMXDjT6A42VDBIPPFJDVmpLlqNbD1xjtsttBXUhtspzkjO8nfwrMNyfp+XDdgSNq5SGkpaCe0G217gMHdk/IYosnSHOia5z/uG+9j57e6o3KDXkAbBHfTOwgWe2uJQBsySNw70H9Kt+i19TmkorS8kNhWySeA21bvKlxd9S3C+6XXHu6w7Ihzmyl3ZAKklDiSDjdkEetMXoqGNMMZ/hJ/qVQsuF0HTxG/kO/0rRPD5yRwQgXVDUGHcr0m5RFhxyRIUguMEh4LH3ZSvGE7Kt57/AEqjsuq7vZ1AR5KnWOcd/toPwBOR5Yp+3C2RrgkCQjO7HCg6/dG9vmJW5DSGHTwU2Nn5jgamH1LGDf08hlg178KS4z71MKsdE6ptd8ZWzHR7LMT23IqlZ3d6TzH050WpOa+dbhbrrpG7MrUSy80rbYfT7qsf3vB5eFPHSV9Z1DZmZzXZcPZeb/y1jiPoR4EUt1LBZDU0Jth/siY8xd9L/UFd1KxUrKTSHtc3k2PTUuS2rD6khpnwWrcD5bz5Uu+jSw9coT5CSVOHDeeOz+Y+ZyKtOmSQp9+z2tB/FcU4R47kp+qqNdL29uHBaCEbKUpCEjuA3Vq6/wBtgAN5kJv8BK1+pMb4CXip09iTqZKL63JjGM4Wm2H9otkHcQn8uOG6hCFf71DgvIhz5aGS6lbjiXFEg4IAzyB7vAVthIIul7yN7ceWPUirWzQEyOj68upQOsbUXCefZKf+Aa3WshgZ9bQ4EtHA8JIl7+9crl1NLVctMWWa+srk7b7TyjuyUkYPy9a5bgt8XyIWnWmVojMBtx04SgdUN5PLn51iQhbmi4qkpUoNznQSBnilP6UfK0bH1Fp23vqK2prLSUbSRgrRj3SD3En1rkmRFiAB3FuH4XRG6Ukj2QIXIZ0xNixttx1mQ044+RgOgq2cjmOPP9aanRcMaYjf7f8A2VXFa9DQRbXIDzS+pcKStZVhS1Dgc+HyrXp+6SLLqlOmPYNmElsbL5JJ93IOeBSTkd+aycvJZlROjivY6t/H/dk1FGY3Bzu6Ops2LAZL02Q1HayBtuuBCc8hk17jvtSWEvR3EOtLGUrQoKSoeBHGgTpkKP2bjgqSFCUkgZ342VZqt07q+NpnRNvElovvL2g0yggEjaJJJ5Ck2YDpMdsrNyTVIpnDZC09ke6hskW+2x6HKQntJ7C8b0K5KFLLozmSLFq2VY5hx1xU2U8utQTg+Yz86PdGasj6pivLbYUw8woBxorCtx4EHmOPIUC6uZ9k6U4brG5T/Uuq+OFJPoimsMPAlxJRWxNeCN0KUglsrU3xvqV4ZVttIV3gGpWLRTdpXdJ52da2Fah2dhPH/wAhz9RTMggJiNbsdml90zQXVQ7ddGU/4ZxSFqHLawUn5p9aMNJ3Nq8WCJKaUDtIwsZ91Q4g1p5I14cMg7WD82l4zUr2nvRS501YZLWsbo1c4a0svFxI209lxKl8jzGDRrE0/brDb7g2poC2KaWp1JUVEpxv554CiNyGy48l4pHWJ/NVfqyW5b9N3KWyhta2mFKCHE5SfAjuoMuVLkyC9uNldsbY2n+UBWq/WCzaddlwIkp2A7ILHUqwHELI2snJPId9W1p6QtPMsRWlmQyZA2lJUjaDR2iMKIPhncOFLeVP9s0q40IrEZLU5BCY6SlKsoXvwSd+7v51y3W0Lt9st0tSiVS0qKhjck7iMeR9K3h0yCQkSkhxJ7+yS/cPHoG1K61Xe7tqjUD0SEt0sMPKEdps7ITsnBWT35Gc8sjFbze7h+3ShKmSFx25CttouFSQ2E5IAO4bhyrmu8RzTv2Zfbc+kGYjbLCzntYBUMc0HO/uJrU+oXHWE56MgjrmXHEI5jaY4f1UdkcRYA1o0aSPe9rtD1ODrve1W3eVNva5l5lOFQ61KEhSjgZ4JT3YArwmQG59uW40p8MMoKWgPeO9QHzrUiW6qzKgIZGwl3rnF8+ASPh/3RKdLXCTZ7bebO4OsDKUOgK2SkjgoHhw3U0+SOFga+gNwPjZDDXPO25RD0UxDGkynFOI9qWrD7KVAqbTvwCORz+nfXJcXftjpTeW1hbcNHVgjvSnB/qUr5Vqs6HNDW2Vc5DiXJ0pHVoRnIKjvAB544k+FdvRfa3FJVPkbSnZK9vbPEp7/M5PwxWJLTTNkh1g/SD5vmvYJ1oJ0x17posgBpAHJIqVsAwMVK8/unlxXa3R7pbZECUnaZeQUqHd4jxB30pNMXeToHUcm0XYKMJahtqAyEjglxPeCOPPzGKc54UM610pH1LBxkNzWQSy6B/Se8Gn8LJYy4ZvQ7n2PYoE0ZNObyERMPtvtIeZWlba0hSVpOQQeYNVGtxtaRu4/wBKv6UqbPqC/aEmm3zWFORQo/cOHsnxQrl8PSmBE1jpvUsB2HIlCP7Q2W1syD1ZwRggKO4+RokvT5cd4kb9TObCq2dr2lp2KWFos0u66VkpgNF1xExLhRkAlISQcZ3fmFFV9sE246FtyIscuS4a09YgEZA2MH5UWaP0+zYutYjLU7GWStK1KztZx3DHKiVphppBS2gBKuI5UXJ6o8zamcB1j/CqzHboo+KSUZ0pdbhPiKuS8xUNISlIVvCQPcA5b+J8aZUXTMbbYmJYablpGOs2O0U4wBnj4VfoiMISAG04ByM99ctxvdstTe1PnR447lrAJ+A4nypSbMnySB47BFZEyMWqyTpC2POyMRmENSfxkJbCdr5Y5760yJtt0XZ1JlrAbHZjsJOVOAcAAfqdw50O6i6VGG0qZsEdTyzu9ofSQkfBPEn44oWg2C7amm/aF6dd2VkHK/xFDuA/KP7xTcWC/Try3aWeDyfwgumF6YhZXhP2hrm9dfJT1UJtWyEJGEtp/hT3qPM/9U5NPwEw4qcJ2eyAlOMYHKuHT9gYgMNpQ2G20JwlA+vjREkAYxwxSmblichrBTG8BGhi0bncnleqlSpSSMpWDwrNYNRRVl6skK8x1MzGULB5kZpbXzowU2ortzpCTv2V9pP6/Wm5WMU1j5s+MftuoIb4WSeoL59c0zqC3KPs7boIPGM9j0BFaVnVDZ2FuXfw+9cOfWvoN2Ky777aT5VzKtENX7vHwrSb1x59cbT/AAljhN7OISFRC1NJOyftJQPJb6wPPJqyt2g58heZbyGgriEdtR8+H1p0C0RB+7rpaiste42kVWTrc5FRtDfwutw2f1ElAtg0NEhKS4hjLgH4ru9Xl3eVGUK2sRQCBlXeeVdtZrJlmkldqebKaaxrRTVAKzUqUNWUqVKlRR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9017000" y="5105400"/>
            <a:ext cx="3329098" cy="3133598"/>
            <a:chOff x="9169400" y="5105400"/>
            <a:chExt cx="3329098" cy="3133598"/>
          </a:xfrm>
        </p:grpSpPr>
        <p:pic>
          <p:nvPicPr>
            <p:cNvPr id="12294" name="Picture 6" descr="http://paulcomputers.com/NewFiles/IntelInside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9169400" y="5105400"/>
              <a:ext cx="3329098" cy="3133598"/>
            </a:xfrm>
            <a:prstGeom prst="rect">
              <a:avLst/>
            </a:prstGeom>
            <a:noFill/>
          </p:spPr>
        </p:pic>
        <p:sp>
          <p:nvSpPr>
            <p:cNvPr id="13" name="Oval 12"/>
            <p:cNvSpPr/>
            <p:nvPr/>
          </p:nvSpPr>
          <p:spPr bwMode="auto">
            <a:xfrm rot="20057683">
              <a:off x="10587860" y="6323598"/>
              <a:ext cx="1529755" cy="5651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 rot="20057683">
              <a:off x="9818360" y="5701739"/>
              <a:ext cx="1595857" cy="1012674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 rot="20057683">
              <a:off x="10008393" y="6444295"/>
              <a:ext cx="2234873" cy="1216294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 rot="20057683">
              <a:off x="9485748" y="5946858"/>
              <a:ext cx="1651517" cy="1012674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 rot="19907933">
              <a:off x="9397705" y="5735926"/>
              <a:ext cx="2834582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4000" b="1" dirty="0" err="1" smtClean="0">
                  <a:solidFill>
                    <a:srgbClr val="0000FF"/>
                  </a:solidFill>
                  <a:latin typeface="Comic Sans MS" pitchFamily="66" charset="0"/>
                  <a:cs typeface="Tahoma" pitchFamily="34" charset="0"/>
                </a:rPr>
                <a:t>Scala</a:t>
              </a:r>
              <a:r>
                <a:rPr lang="en-US" sz="4000" b="1" dirty="0" smtClean="0">
                  <a:solidFill>
                    <a:srgbClr val="0000FF"/>
                  </a:solidFill>
                  <a:latin typeface="Comic Sans MS" pitchFamily="66" charset="0"/>
                  <a:cs typeface="Tahoma" pitchFamily="34" charset="0"/>
                </a:rPr>
                <a:t> 2.8.0</a:t>
              </a:r>
            </a:p>
            <a:p>
              <a:pPr lvl="0" algn="ctr"/>
              <a:r>
                <a:rPr lang="en-US" sz="4000" b="1" dirty="0" smtClean="0">
                  <a:solidFill>
                    <a:srgbClr val="0000FF"/>
                  </a:solidFill>
                  <a:latin typeface="Comic Sans MS" pitchFamily="66" charset="0"/>
                  <a:cs typeface="Tahoma" pitchFamily="34" charset="0"/>
                </a:rPr>
                <a:t> inside !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3937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73328" y="228600"/>
            <a:ext cx="2287772" cy="642969"/>
          </a:xfrm>
          <a:prstGeom prst="rect">
            <a:avLst/>
          </a:prstGeom>
          <a:noFill/>
        </p:spPr>
      </p:pic>
      <p:pic>
        <p:nvPicPr>
          <p:cNvPr id="2052" name="Picture 4" descr="exploration, sailing, map, navigation, world, atlas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83200" y="3124200"/>
            <a:ext cx="2514600" cy="2514602"/>
          </a:xfrm>
          <a:prstGeom prst="rect">
            <a:avLst/>
          </a:prstGeom>
          <a:noFill/>
        </p:spPr>
      </p:pic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6959600" y="1752600"/>
            <a:ext cx="54102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kern="0" dirty="0" smtClean="0">
                <a:solidFill>
                  <a:srgbClr val="00CC66"/>
                </a:solidFill>
                <a:latin typeface="Calibri" pitchFamily="34" charset="0"/>
                <a:ea typeface="+mj-ea"/>
                <a:cs typeface="+mj-cs"/>
                <a:sym typeface="Arial" charset="0"/>
              </a:rPr>
              <a:t>Specification</a:t>
            </a:r>
            <a:endParaRPr kumimoji="0" lang="en-US" sz="7200" b="1" i="0" u="none" strike="noStrike" kern="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9" name="Rectangle 1"/>
          <p:cNvSpPr txBox="1">
            <a:spLocks noChangeArrowheads="1"/>
          </p:cNvSpPr>
          <p:nvPr/>
        </p:nvSpPr>
        <p:spPr bwMode="auto">
          <a:xfrm rot="507303">
            <a:off x="9928513" y="7148770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0" name="Rectangle 1"/>
          <p:cNvSpPr txBox="1">
            <a:spLocks noChangeArrowheads="1"/>
          </p:cNvSpPr>
          <p:nvPr/>
        </p:nvSpPr>
        <p:spPr bwMode="auto">
          <a:xfrm rot="20939468">
            <a:off x="8897935" y="6092215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1" name="Rectangle 1"/>
          <p:cNvSpPr txBox="1">
            <a:spLocks noChangeArrowheads="1"/>
          </p:cNvSpPr>
          <p:nvPr/>
        </p:nvSpPr>
        <p:spPr bwMode="auto">
          <a:xfrm rot="530378">
            <a:off x="9729812" y="6507918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2" name="Rectangle 1"/>
          <p:cNvSpPr txBox="1">
            <a:spLocks noChangeArrowheads="1"/>
          </p:cNvSpPr>
          <p:nvPr/>
        </p:nvSpPr>
        <p:spPr bwMode="auto">
          <a:xfrm rot="19204211">
            <a:off x="7992144" y="6835538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3" name="Rectangle 1"/>
          <p:cNvSpPr txBox="1">
            <a:spLocks noChangeArrowheads="1"/>
          </p:cNvSpPr>
          <p:nvPr/>
        </p:nvSpPr>
        <p:spPr bwMode="auto">
          <a:xfrm>
            <a:off x="8850684" y="7341871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4" name="Rectangle 1"/>
          <p:cNvSpPr txBox="1">
            <a:spLocks noChangeArrowheads="1"/>
          </p:cNvSpPr>
          <p:nvPr/>
        </p:nvSpPr>
        <p:spPr bwMode="auto">
          <a:xfrm rot="611805">
            <a:off x="10191142" y="6826020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5" name="Rectangle 1"/>
          <p:cNvSpPr txBox="1">
            <a:spLocks noChangeArrowheads="1"/>
          </p:cNvSpPr>
          <p:nvPr/>
        </p:nvSpPr>
        <p:spPr bwMode="auto">
          <a:xfrm rot="20772122">
            <a:off x="8903880" y="6882433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6" name="Rectangle 1"/>
          <p:cNvSpPr txBox="1">
            <a:spLocks noChangeArrowheads="1"/>
          </p:cNvSpPr>
          <p:nvPr/>
        </p:nvSpPr>
        <p:spPr bwMode="auto">
          <a:xfrm rot="2238096">
            <a:off x="10012920" y="6049694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7" name="Rectangle 1"/>
          <p:cNvSpPr txBox="1">
            <a:spLocks noChangeArrowheads="1"/>
          </p:cNvSpPr>
          <p:nvPr/>
        </p:nvSpPr>
        <p:spPr bwMode="auto">
          <a:xfrm rot="19635102">
            <a:off x="9127443" y="5488908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244600" y="1676400"/>
            <a:ext cx="2032000" cy="914400"/>
            <a:chOff x="1244600" y="1676400"/>
            <a:chExt cx="2032000" cy="914400"/>
          </a:xfrm>
        </p:grpSpPr>
        <p:sp>
          <p:nvSpPr>
            <p:cNvPr id="19" name="Rectangle 1"/>
            <p:cNvSpPr txBox="1">
              <a:spLocks noChangeArrowheads="1"/>
            </p:cNvSpPr>
            <p:nvPr/>
          </p:nvSpPr>
          <p:spPr bwMode="auto">
            <a:xfrm>
              <a:off x="1244600" y="1676400"/>
              <a:ext cx="2032000" cy="9144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50800" tIns="50800" rIns="50800" bIns="5080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5400" b="1" kern="0" dirty="0" smtClean="0">
                  <a:solidFill>
                    <a:srgbClr val="FF0000"/>
                  </a:solidFill>
                  <a:latin typeface="Copperplate Gothic Light" pitchFamily="34" charset="0"/>
                  <a:ea typeface="+mj-ea"/>
                  <a:cs typeface="+mj-cs"/>
                  <a:sym typeface="Arial" charset="0"/>
                </a:rPr>
                <a:t>Test</a:t>
              </a:r>
              <a:endPara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pperplate Gothic Light" pitchFamily="34" charset="0"/>
                <a:ea typeface="+mj-ea"/>
                <a:cs typeface="+mj-cs"/>
                <a:sym typeface="Arial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 rot="1855551">
              <a:off x="1486578" y="2161818"/>
              <a:ext cx="1524000" cy="76200"/>
            </a:xfrm>
            <a:prstGeom prst="rect">
              <a:avLst/>
            </a:prstGeom>
            <a:solidFill>
              <a:srgbClr val="84DCA8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 rot="19739239">
              <a:off x="1486578" y="2161818"/>
              <a:ext cx="1524000" cy="76200"/>
            </a:xfrm>
            <a:prstGeom prst="rect">
              <a:avLst/>
            </a:prstGeom>
            <a:solidFill>
              <a:srgbClr val="84DCA8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5163746" y="5181600"/>
            <a:ext cx="263405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kern="0" dirty="0" smtClean="0">
                <a:solidFill>
                  <a:srgbClr val="0C0F20"/>
                </a:solidFill>
                <a:latin typeface="Calibri" pitchFamily="34" charset="0"/>
                <a:cs typeface="+mj-cs"/>
                <a:sym typeface="Arial" charset="0"/>
              </a:rPr>
              <a:t>specify</a:t>
            </a:r>
            <a:endParaRPr lang="en-US" sz="6600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0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7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1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7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3719155" y="1238071"/>
            <a:ext cx="476444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Bag of tricks</a:t>
            </a:r>
            <a:endParaRPr lang="en-US" sz="7200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13" name="Picture 6" descr="magic, wizard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35200" y="1295399"/>
            <a:ext cx="990600" cy="990601"/>
          </a:xfrm>
          <a:prstGeom prst="rect">
            <a:avLst/>
          </a:prstGeom>
          <a:noFill/>
        </p:spPr>
      </p:pic>
      <p:pic>
        <p:nvPicPr>
          <p:cNvPr id="142340" name="Picture 4" descr="http://www.npl.lib.va.us/images/2000/hat&amp;wand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11600" y="2743200"/>
            <a:ext cx="5105400" cy="510540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59200" y="838200"/>
            <a:ext cx="539602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I want a pony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558800" y="2590800"/>
            <a:ext cx="11582400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/**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*  how to write: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*  </a:t>
            </a:r>
            <a:r>
              <a:rPr lang="en-US" sz="3200" b="1" dirty="0" smtClean="0">
                <a:solidFill>
                  <a:srgbClr val="3F5FBF"/>
                </a:solidFill>
                <a:latin typeface="Courier New"/>
              </a:rPr>
              <a:t>I want a pony ??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*/</a:t>
            </a:r>
            <a:r>
              <a:rPr lang="en-US" sz="3200" dirty="0" smtClean="0">
                <a:latin typeface="Courier New"/>
              </a:rPr>
              <a:t>  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800" y="762000"/>
            <a:ext cx="1295400" cy="1295401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558800" y="5181600"/>
            <a:ext cx="11582400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/**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*  2 solutions: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*  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*  </a:t>
            </a:r>
            <a:r>
              <a:rPr lang="en-US" sz="3200" dirty="0" err="1" smtClean="0">
                <a:solidFill>
                  <a:srgbClr val="3F5FBF"/>
                </a:solidFill>
                <a:latin typeface="Courier New"/>
              </a:rPr>
              <a:t>I.want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(</a:t>
            </a:r>
            <a:r>
              <a:rPr lang="en-US" sz="3200" dirty="0" err="1" smtClean="0">
                <a:solidFill>
                  <a:srgbClr val="3F5FBF"/>
                </a:solidFill>
                <a:latin typeface="Courier New"/>
              </a:rPr>
              <a:t>a.pony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) =&gt; </a:t>
            </a:r>
            <a:r>
              <a:rPr lang="en-US" sz="3200" dirty="0" err="1" smtClean="0">
                <a:solidFill>
                  <a:srgbClr val="3F5FBF"/>
                </a:solidFill>
                <a:latin typeface="Courier New"/>
              </a:rPr>
              <a:t>ScalaTest</a:t>
            </a:r>
            <a:endParaRPr lang="en-US" sz="3200" dirty="0" smtClean="0">
              <a:solidFill>
                <a:srgbClr val="3F5FBF"/>
              </a:solidFill>
              <a:latin typeface="Courier New"/>
            </a:endParaRP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*  (</a:t>
            </a:r>
            <a:r>
              <a:rPr lang="en-US" sz="3200" dirty="0" err="1" smtClean="0">
                <a:solidFill>
                  <a:srgbClr val="3F5FBF"/>
                </a:solidFill>
                <a:latin typeface="Courier New"/>
              </a:rPr>
              <a:t>I.want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(a)).pony =&gt; specs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*/</a:t>
            </a:r>
            <a:r>
              <a:rPr lang="en-US" sz="3200" dirty="0" smtClean="0">
                <a:latin typeface="Courier New"/>
              </a:rPr>
              <a:t>  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05406" y="1143000"/>
            <a:ext cx="569739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Some examples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558800" y="3200400"/>
            <a:ext cx="11658600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Courier New"/>
              </a:rPr>
              <a:t>list must have size(3)</a:t>
            </a:r>
          </a:p>
          <a:p>
            <a:r>
              <a:rPr lang="en-US" sz="3200" dirty="0" smtClean="0">
                <a:latin typeface="Courier New"/>
              </a:rPr>
              <a:t>list must be empty</a:t>
            </a:r>
          </a:p>
          <a:p>
            <a:r>
              <a:rPr lang="en-US" sz="3200" dirty="0" smtClean="0">
                <a:latin typeface="Courier New"/>
              </a:rPr>
              <a:t>  </a:t>
            </a:r>
          </a:p>
          <a:p>
            <a:r>
              <a:rPr lang="en-US" sz="3200" b="1" dirty="0" smtClean="0">
                <a:latin typeface="Courier New"/>
              </a:rPr>
              <a:t>list must have size(2) or have size(3)</a:t>
            </a:r>
          </a:p>
          <a:p>
            <a:endParaRPr lang="en-US" sz="3200" dirty="0" smtClean="0">
              <a:latin typeface="Courier New"/>
            </a:endParaRPr>
          </a:p>
          <a:p>
            <a:r>
              <a:rPr lang="en-US" sz="3200" b="1" dirty="0" smtClean="0">
                <a:latin typeface="Courier New"/>
              </a:rPr>
              <a:t>(((list must have).size(2)).or(have)).size(3)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4758" name="Picture 6" descr="film, film roll, media, picture, video icon"/>
          <p:cNvPicPr>
            <a:picLocks noChangeAspect="1" noChangeArrowheads="1"/>
          </p:cNvPicPr>
          <p:nvPr/>
        </p:nvPicPr>
        <p:blipFill>
          <a:blip r:embed="rId4" cstate="print"/>
          <a:srcRect b="25000"/>
          <a:stretch>
            <a:fillRect/>
          </a:stretch>
        </p:blipFill>
        <p:spPr bwMode="auto">
          <a:xfrm>
            <a:off x="711200" y="838200"/>
            <a:ext cx="1828800" cy="1371600"/>
          </a:xfrm>
          <a:prstGeom prst="rect">
            <a:avLst/>
          </a:prstGeom>
          <a:noFill/>
        </p:spPr>
      </p:pic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5283200" y="6858000"/>
            <a:ext cx="70866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/>
            <a:r>
              <a:rPr kumimoji="0" lang="en-US" sz="48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Wingdings"/>
              </a:rPr>
              <a:t></a:t>
            </a:r>
            <a:r>
              <a:rPr kumimoji="0" lang="en-US" sz="48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 Fancy but difficult</a:t>
            </a:r>
            <a:r>
              <a:rPr kumimoji="0" lang="en-US" sz="480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 to reason about</a:t>
            </a:r>
            <a:endParaRPr kumimoji="0" lang="en-US" sz="4800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590800"/>
            <a:ext cx="12344400" cy="60016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3200" dirty="0" smtClean="0">
                <a:latin typeface="Courier New"/>
              </a:rPr>
              <a:t> Word; </a:t>
            </a:r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dirty="0" smtClean="0">
                <a:latin typeface="Courier New"/>
              </a:rPr>
              <a:t> </a:t>
            </a:r>
            <a:r>
              <a:rPr lang="en-US" sz="3200" dirty="0" err="1" smtClean="0">
                <a:latin typeface="Courier New"/>
              </a:rPr>
              <a:t>AWord</a:t>
            </a:r>
            <a:r>
              <a:rPr lang="en-US" sz="3200" dirty="0" smtClean="0">
                <a:latin typeface="Courier New"/>
              </a:rPr>
              <a:t> </a:t>
            </a:r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3200" dirty="0" smtClean="0">
                <a:latin typeface="Courier New"/>
              </a:rPr>
              <a:t> Word</a:t>
            </a:r>
          </a:p>
          <a:p>
            <a:endParaRPr lang="en-US" sz="3200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dirty="0" smtClean="0">
                <a:latin typeface="Courier New"/>
              </a:rPr>
              <a:t> Result[T](v: T)</a:t>
            </a:r>
          </a:p>
          <a:p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dirty="0" smtClean="0">
                <a:latin typeface="Courier New"/>
              </a:rPr>
              <a:t> Expectable[T](v: T) {</a:t>
            </a:r>
          </a:p>
          <a:p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200" dirty="0" smtClean="0">
                <a:latin typeface="Courier New"/>
              </a:rPr>
              <a:t> want(a: Word) = </a:t>
            </a:r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200" dirty="0" smtClean="0">
                <a:latin typeface="Courier New"/>
              </a:rPr>
              <a:t> Result[T](v)</a:t>
            </a:r>
          </a:p>
          <a:p>
            <a:r>
              <a:rPr lang="en-US" sz="3200" dirty="0" smtClean="0">
                <a:latin typeface="Courier New"/>
              </a:rPr>
              <a:t>}</a:t>
            </a:r>
          </a:p>
          <a:p>
            <a:r>
              <a:rPr lang="fr-FR" sz="3200" dirty="0" err="1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fr-FR" sz="3200" dirty="0" smtClean="0">
                <a:latin typeface="Courier New"/>
              </a:rPr>
              <a:t> </a:t>
            </a:r>
            <a:r>
              <a:rPr lang="fr-FR" sz="3200" dirty="0" err="1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fr-FR" sz="3200" dirty="0" smtClean="0">
                <a:latin typeface="Courier New"/>
              </a:rPr>
              <a:t> </a:t>
            </a:r>
            <a:r>
              <a:rPr lang="fr-FR" sz="3200" dirty="0" err="1" smtClean="0">
                <a:latin typeface="Courier New"/>
              </a:rPr>
              <a:t>theValue</a:t>
            </a:r>
            <a:r>
              <a:rPr lang="fr-FR" sz="3200" dirty="0" smtClean="0">
                <a:latin typeface="Courier New"/>
              </a:rPr>
              <a:t>[T](v: T): </a:t>
            </a:r>
            <a:r>
              <a:rPr lang="fr-FR" sz="3200" dirty="0" err="1" smtClean="0">
                <a:latin typeface="Courier New"/>
              </a:rPr>
              <a:t>Expectable</a:t>
            </a:r>
            <a:r>
              <a:rPr lang="fr-FR" sz="3200" dirty="0" smtClean="0">
                <a:latin typeface="Courier New"/>
              </a:rPr>
              <a:t>[T] = …</a:t>
            </a:r>
          </a:p>
          <a:p>
            <a:r>
              <a:rPr lang="fr-FR" sz="3200" dirty="0" err="1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fr-FR" sz="3200" dirty="0" smtClean="0">
                <a:latin typeface="Courier New"/>
              </a:rPr>
              <a:t> </a:t>
            </a:r>
            <a:r>
              <a:rPr lang="fr-FR" sz="3200" dirty="0" err="1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fr-FR" sz="3200" dirty="0" smtClean="0">
                <a:latin typeface="Courier New"/>
              </a:rPr>
              <a:t> </a:t>
            </a:r>
            <a:r>
              <a:rPr lang="fr-FR" sz="3200" dirty="0" err="1" smtClean="0">
                <a:latin typeface="Courier New"/>
              </a:rPr>
              <a:t>ponyable</a:t>
            </a:r>
            <a:r>
              <a:rPr lang="fr-FR" sz="3200" dirty="0" smtClean="0">
                <a:latin typeface="Courier New"/>
              </a:rPr>
              <a:t>[T](r: </a:t>
            </a:r>
            <a:r>
              <a:rPr lang="fr-FR" sz="3200" dirty="0" err="1" smtClean="0">
                <a:latin typeface="Courier New"/>
              </a:rPr>
              <a:t>Result</a:t>
            </a:r>
            <a:r>
              <a:rPr lang="fr-FR" sz="3200" dirty="0" smtClean="0">
                <a:latin typeface="Courier New"/>
              </a:rPr>
              <a:t>[T])</a:t>
            </a:r>
            <a:r>
              <a:rPr lang="en-US" sz="3200" dirty="0" smtClean="0">
                <a:latin typeface="Courier New"/>
              </a:rPr>
              <a:t> {</a:t>
            </a:r>
          </a:p>
          <a:p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200" dirty="0" smtClean="0">
                <a:latin typeface="Courier New"/>
              </a:rPr>
              <a:t> pony = </a:t>
            </a:r>
            <a:r>
              <a:rPr lang="en-US" sz="3200" dirty="0" smtClean="0">
                <a:solidFill>
                  <a:srgbClr val="3F7F5F"/>
                </a:solidFill>
                <a:latin typeface="Courier New"/>
              </a:rPr>
              <a:t>// check the result</a:t>
            </a:r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latin typeface="Courier New"/>
              </a:rPr>
              <a:t>}</a:t>
            </a:r>
          </a:p>
          <a:p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3200" dirty="0" smtClean="0">
                <a:latin typeface="Courier New"/>
              </a:rPr>
              <a:t> a = </a:t>
            </a:r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200" dirty="0" smtClean="0">
                <a:latin typeface="Courier New"/>
              </a:rPr>
              <a:t> </a:t>
            </a:r>
            <a:r>
              <a:rPr lang="en-US" sz="3200" dirty="0" err="1" smtClean="0">
                <a:latin typeface="Courier New"/>
              </a:rPr>
              <a:t>Aword</a:t>
            </a:r>
            <a:r>
              <a:rPr lang="en-US" sz="3200" dirty="0" smtClean="0">
                <a:latin typeface="Courier New"/>
              </a:rPr>
              <a:t>; </a:t>
            </a:r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3200" dirty="0" smtClean="0">
                <a:latin typeface="Courier New"/>
              </a:rPr>
              <a:t> I = 1 </a:t>
            </a:r>
          </a:p>
          <a:p>
            <a:r>
              <a:rPr lang="en-US" sz="3200" b="1" dirty="0" smtClean="0">
                <a:latin typeface="Courier New"/>
              </a:rPr>
              <a:t>I want a pony</a:t>
            </a:r>
            <a:r>
              <a:rPr lang="en-US" sz="3200" dirty="0" smtClean="0">
                <a:latin typeface="Courier New"/>
              </a:rPr>
              <a:t>  </a:t>
            </a:r>
            <a:endParaRPr lang="en-US" sz="3200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5000" y="838200"/>
            <a:ext cx="1295400" cy="1295401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3835400" y="838200"/>
            <a:ext cx="539602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I want a pony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461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751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819400"/>
            <a:ext cx="12344400" cy="526297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object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DBContext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800" b="1" dirty="0" smtClean="0">
                <a:latin typeface="Courier New"/>
              </a:rPr>
              <a:t> Specification {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800" b="1" dirty="0" smtClean="0">
                <a:latin typeface="Courier New"/>
              </a:rPr>
              <a:t> setup =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SpecContext</a:t>
            </a:r>
            <a:r>
              <a:rPr lang="en-US" sz="2800" b="1" dirty="0" smtClean="0">
                <a:latin typeface="Courier New"/>
              </a:rPr>
              <a:t> {</a:t>
            </a:r>
          </a:p>
          <a:p>
            <a:r>
              <a:rPr lang="en-US" sz="2800" dirty="0" smtClean="0">
                <a:latin typeface="Courier New"/>
              </a:rPr>
              <a:t>    </a:t>
            </a:r>
            <a:r>
              <a:rPr lang="en-US" sz="2800" dirty="0" err="1" smtClean="0">
                <a:latin typeface="Courier New"/>
              </a:rPr>
              <a:t>beforeExample</a:t>
            </a:r>
            <a:r>
              <a:rPr lang="en-US" sz="2800" dirty="0" smtClean="0">
                <a:latin typeface="Courier New"/>
              </a:rPr>
              <a:t>(</a:t>
            </a:r>
            <a:r>
              <a:rPr lang="en-US" sz="2800" dirty="0" err="1" smtClean="0">
                <a:latin typeface="Courier New"/>
              </a:rPr>
              <a:t>deleteUsersTable</a:t>
            </a:r>
            <a:r>
              <a:rPr lang="en-US" sz="2800" dirty="0" smtClean="0">
                <a:latin typeface="Courier New"/>
              </a:rPr>
              <a:t>)</a:t>
            </a:r>
          </a:p>
          <a:p>
            <a:r>
              <a:rPr lang="en-US" sz="2800" dirty="0" smtClean="0">
                <a:latin typeface="Courier New"/>
              </a:rPr>
              <a:t>    </a:t>
            </a:r>
            <a:r>
              <a:rPr lang="en-US" sz="2800" dirty="0" err="1" smtClean="0">
                <a:latin typeface="Courier New"/>
              </a:rPr>
              <a:t>aroundExpectations</a:t>
            </a:r>
            <a:r>
              <a:rPr lang="en-US" sz="2800" dirty="0" smtClean="0">
                <a:latin typeface="Courier New"/>
              </a:rPr>
              <a:t>(</a:t>
            </a:r>
            <a:r>
              <a:rPr lang="en-US" sz="2800" dirty="0" err="1" smtClean="0">
                <a:latin typeface="Courier New"/>
              </a:rPr>
              <a:t>inDatabaseSession</a:t>
            </a:r>
            <a:r>
              <a:rPr lang="en-US" sz="2800" dirty="0" smtClean="0">
                <a:latin typeface="Courier New"/>
              </a:rPr>
              <a:t>(_)) </a:t>
            </a:r>
          </a:p>
          <a:p>
            <a:r>
              <a:rPr lang="en-US" sz="2800" dirty="0" smtClean="0">
                <a:latin typeface="Courier New"/>
              </a:rPr>
              <a:t>  }</a:t>
            </a:r>
          </a:p>
          <a:p>
            <a:r>
              <a:rPr lang="en-US" sz="2800" dirty="0" smtClean="0">
                <a:latin typeface="Courier New"/>
              </a:rPr>
              <a:t>}</a:t>
            </a:r>
          </a:p>
          <a:p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object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RepositorySpecification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800" b="1" dirty="0" smtClean="0">
                <a:latin typeface="Courier New"/>
              </a:rPr>
              <a:t> Specification {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smtClean="0">
                <a:solidFill>
                  <a:srgbClr val="3F7F5F"/>
                </a:solidFill>
                <a:latin typeface="Courier New"/>
              </a:rPr>
              <a:t>// equivalent to: </a:t>
            </a:r>
            <a:r>
              <a:rPr lang="en-US" sz="2800" b="1" dirty="0" err="1" smtClean="0">
                <a:solidFill>
                  <a:srgbClr val="3F7F5F"/>
                </a:solidFill>
                <a:latin typeface="Courier New"/>
              </a:rPr>
              <a:t>DBContext.setup.apply</a:t>
            </a:r>
            <a:r>
              <a:rPr lang="en-US" sz="2800" b="1" dirty="0" smtClean="0">
                <a:solidFill>
                  <a:srgbClr val="3F7F5F"/>
                </a:solidFill>
                <a:latin typeface="Courier New"/>
              </a:rPr>
              <a:t>(this)</a:t>
            </a:r>
            <a:r>
              <a:rPr lang="en-US" sz="2800" dirty="0" smtClean="0">
                <a:solidFill>
                  <a:srgbClr val="3F7F5F"/>
                </a:solidFill>
                <a:latin typeface="Courier New"/>
              </a:rPr>
              <a:t>    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err="1" smtClean="0">
                <a:latin typeface="Courier New"/>
              </a:rPr>
              <a:t>DBContext.setup</a:t>
            </a:r>
            <a:r>
              <a:rPr lang="en-US" sz="2800" dirty="0" smtClean="0">
                <a:latin typeface="Courier New"/>
              </a:rPr>
              <a:t>(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2800" b="1" dirty="0" smtClean="0">
                <a:latin typeface="Courier New"/>
              </a:rPr>
              <a:t>)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"A Users repository"</a:t>
            </a:r>
            <a:r>
              <a:rPr lang="en-US" sz="2800" dirty="0" smtClean="0">
                <a:latin typeface="Courier New"/>
              </a:rPr>
              <a:t> can { </a:t>
            </a:r>
            <a:r>
              <a:rPr lang="en-US" sz="2800" dirty="0" smtClean="0">
                <a:solidFill>
                  <a:srgbClr val="3F7F5F"/>
                </a:solidFill>
                <a:latin typeface="Courier New"/>
              </a:rPr>
              <a:t>/*...*/ </a:t>
            </a:r>
            <a:r>
              <a:rPr lang="en-US" sz="2800" dirty="0" smtClean="0">
                <a:latin typeface="Courier New"/>
              </a:rPr>
              <a:t>}</a:t>
            </a:r>
          </a:p>
          <a:p>
            <a:r>
              <a:rPr lang="en-US" sz="2800" dirty="0" smtClean="0">
                <a:latin typeface="Courier New"/>
              </a:rPr>
              <a:t>}</a:t>
            </a:r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87800" y="905470"/>
            <a:ext cx="22605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apply</a:t>
            </a:r>
            <a:endParaRPr lang="en-US" dirty="0"/>
          </a:p>
        </p:txBody>
      </p:sp>
      <p:pic>
        <p:nvPicPr>
          <p:cNvPr id="15" name="Picture 2" descr="toolbox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800" y="762000"/>
            <a:ext cx="1676400" cy="1676401"/>
          </a:xfrm>
          <a:prstGeom prst="rect">
            <a:avLst/>
          </a:prstGeom>
          <a:noFill/>
        </p:spPr>
      </p:pic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3302000" y="7696200"/>
            <a:ext cx="9067800" cy="685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z="4400" b="1" kern="0" dirty="0" err="1" smtClean="0">
                <a:solidFill>
                  <a:srgbClr val="FF0000"/>
                </a:solidFill>
                <a:latin typeface="Candara" pitchFamily="34" charset="0"/>
                <a:ea typeface="+mj-ea"/>
                <a:cs typeface="+mj-cs"/>
                <a:sym typeface="Wingdings"/>
              </a:rPr>
              <a:t>object.apply</a:t>
            </a:r>
            <a:r>
              <a:rPr lang="en-US" sz="4400" b="1" kern="0" dirty="0" smtClean="0">
                <a:solidFill>
                  <a:srgbClr val="FF0000"/>
                </a:solidFill>
                <a:latin typeface="Candara" pitchFamily="34" charset="0"/>
                <a:ea typeface="+mj-ea"/>
                <a:cs typeface="+mj-cs"/>
                <a:sym typeface="Wingdings"/>
              </a:rPr>
              <a:t>(object)  verb(object)</a:t>
            </a: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98761" y="1178004"/>
            <a:ext cx="326563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Variance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590800"/>
            <a:ext cx="12344400" cy="60016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3200" b="1" dirty="0" smtClean="0">
                <a:latin typeface="Courier New"/>
              </a:rPr>
              <a:t> Matcher[-T] {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apply(y: =&gt;T):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3200" b="1" dirty="0" smtClean="0">
                <a:latin typeface="Courier New"/>
              </a:rPr>
              <a:t> }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EqualMatcher</a:t>
            </a:r>
            <a:r>
              <a:rPr lang="en-US" sz="3200" b="1" dirty="0" smtClean="0">
                <a:latin typeface="Courier New"/>
              </a:rPr>
              <a:t>(x: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200" b="1" dirty="0" smtClean="0">
                <a:latin typeface="Courier New"/>
              </a:rPr>
              <a:t>)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3200" b="1" dirty="0" smtClean="0">
                <a:latin typeface="Courier New"/>
              </a:rPr>
              <a:t> Matcher[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200" b="1" dirty="0" smtClean="0">
                <a:latin typeface="Courier New"/>
              </a:rPr>
              <a:t>] { 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200" b="1" dirty="0" smtClean="0">
                <a:latin typeface="Courier New"/>
              </a:rPr>
              <a:t> apply(y: =&gt;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200" b="1" dirty="0" smtClean="0">
                <a:latin typeface="Courier New"/>
              </a:rPr>
              <a:t>) = x == y</a:t>
            </a:r>
          </a:p>
          <a:p>
            <a:r>
              <a:rPr lang="en-US" sz="3200" dirty="0" smtClean="0">
                <a:latin typeface="Courier New"/>
              </a:rPr>
              <a:t>}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HelloMatcher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3200" b="1" dirty="0" smtClean="0">
                <a:latin typeface="Courier New"/>
              </a:rPr>
              <a:t> Matcher[String] { 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200" b="1" dirty="0" smtClean="0">
                <a:latin typeface="Courier New"/>
              </a:rPr>
              <a:t> apply(x: =&gt;String) = x == </a:t>
            </a:r>
            <a:r>
              <a:rPr lang="en-US" sz="3200" b="1" dirty="0" smtClean="0">
                <a:solidFill>
                  <a:srgbClr val="2A00FF"/>
                </a:solidFill>
                <a:latin typeface="Courier New"/>
              </a:rPr>
              <a:t>"hello"</a:t>
            </a:r>
          </a:p>
          <a:p>
            <a:r>
              <a:rPr lang="en-US" sz="3200" dirty="0" smtClean="0">
                <a:latin typeface="Courier New"/>
              </a:rPr>
              <a:t>}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beHello</a:t>
            </a:r>
            <a:r>
              <a:rPr lang="en-US" sz="3200" b="1" dirty="0" smtClean="0">
                <a:latin typeface="Courier New"/>
              </a:rPr>
              <a:t> =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HelloMatcher</a:t>
            </a:r>
            <a:endParaRPr lang="en-US" sz="3200" b="1" dirty="0" smtClean="0">
              <a:latin typeface="Courier New"/>
            </a:endParaRP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equalToHello</a:t>
            </a:r>
            <a:r>
              <a:rPr lang="en-US" sz="3200" b="1" dirty="0" smtClean="0">
                <a:latin typeface="Courier New"/>
              </a:rPr>
              <a:t> =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EqualMatcher</a:t>
            </a:r>
            <a:r>
              <a:rPr lang="en-US" sz="3200" b="1" dirty="0" smtClean="0">
                <a:latin typeface="Courier New"/>
              </a:rPr>
              <a:t>(</a:t>
            </a:r>
            <a:r>
              <a:rPr lang="en-US" sz="3200" b="1" dirty="0" smtClean="0">
                <a:solidFill>
                  <a:srgbClr val="2A00FF"/>
                </a:solidFill>
                <a:latin typeface="Courier New"/>
              </a:rPr>
              <a:t>"hello"</a:t>
            </a:r>
            <a:r>
              <a:rPr lang="en-US" sz="3200" b="1" dirty="0" smtClean="0">
                <a:latin typeface="Courier New"/>
              </a:rPr>
              <a:t>)</a:t>
            </a:r>
          </a:p>
          <a:p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"hello"</a:t>
            </a:r>
            <a:r>
              <a:rPr lang="en-US" sz="3200" dirty="0" smtClean="0">
                <a:latin typeface="Courier New"/>
              </a:rPr>
              <a:t> must </a:t>
            </a:r>
            <a:r>
              <a:rPr lang="en-US" sz="3200" dirty="0" err="1" smtClean="0">
                <a:latin typeface="Courier New"/>
              </a:rPr>
              <a:t>beHello</a:t>
            </a:r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"hello"</a:t>
            </a:r>
            <a:r>
              <a:rPr lang="en-US" sz="3200" dirty="0" smtClean="0">
                <a:latin typeface="Courier New"/>
              </a:rPr>
              <a:t> must </a:t>
            </a:r>
            <a:r>
              <a:rPr lang="en-US" sz="3200" dirty="0" err="1" smtClean="0">
                <a:latin typeface="Courier New"/>
              </a:rPr>
              <a:t>equalToHello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5283200" y="1447800"/>
            <a:ext cx="70866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/>
            <a:r>
              <a:rPr kumimoji="0" lang="en-US" sz="4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Wingdings"/>
              </a:rPr>
              <a:t></a:t>
            </a:r>
            <a:r>
              <a:rPr kumimoji="0" lang="en-US" sz="4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 Know the rules!</a:t>
            </a:r>
            <a:endParaRPr kumimoji="0" lang="en-US" sz="4400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40200" y="990600"/>
            <a:ext cx="242406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typing</a:t>
            </a:r>
            <a:endParaRPr lang="en-US" sz="6600" i="1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459301"/>
            <a:ext cx="12344400" cy="64633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implicit</a:t>
            </a:r>
            <a:r>
              <a:rPr lang="en-US" sz="3600" b="1" dirty="0" smtClean="0">
                <a:highlight>
                  <a:srgbClr val="E8F2FE"/>
                </a:highlight>
                <a:latin typeface="Courier New"/>
              </a:rPr>
              <a:t> </a:t>
            </a:r>
            <a:r>
              <a:rPr lang="en-US" sz="36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def</a:t>
            </a:r>
            <a:r>
              <a:rPr lang="en-US" sz="3600" b="1" dirty="0" smtClean="0">
                <a:highlight>
                  <a:srgbClr val="E8F2FE"/>
                </a:highlight>
                <a:latin typeface="Courier New"/>
              </a:rPr>
              <a:t> </a:t>
            </a:r>
            <a:r>
              <a:rPr lang="en-US" sz="3600" b="1" dirty="0" err="1" smtClean="0">
                <a:highlight>
                  <a:srgbClr val="E8F2FE"/>
                </a:highlight>
                <a:latin typeface="Courier New"/>
              </a:rPr>
              <a:t>forExample</a:t>
            </a:r>
            <a:r>
              <a:rPr lang="en-US" sz="3600" b="1" dirty="0" smtClean="0">
                <a:highlight>
                  <a:srgbClr val="E8F2FE"/>
                </a:highlight>
                <a:latin typeface="Courier New"/>
              </a:rPr>
              <a:t>(d: String): Example</a:t>
            </a:r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4068" y="7620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3556000" y="4836855"/>
            <a:ext cx="8813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Verdana"/>
              </a:rPr>
              <a:t>“An implicit conversion without explicit result type is visible only in the text following its own definition”</a:t>
            </a:r>
            <a:endParaRPr lang="en-US" sz="4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3937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733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82600" y="1143000"/>
            <a:ext cx="11963400" cy="6986528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IncredibleStringReverser</a:t>
            </a:r>
            <a:r>
              <a:rPr lang="en-US" sz="2800" b="1" dirty="0" smtClean="0">
                <a:latin typeface="Courier New"/>
              </a:rPr>
              <a:t>._</a:t>
            </a:r>
          </a:p>
          <a:p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ReverserSpec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800" b="1" dirty="0" smtClean="0">
                <a:latin typeface="Courier New"/>
              </a:rPr>
              <a:t> Specification {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"a reversed empty string must be empty"</a:t>
            </a:r>
            <a:r>
              <a:rPr lang="en-US" sz="2800" dirty="0" smtClean="0">
                <a:latin typeface="Courier New"/>
              </a:rPr>
              <a:t> in {</a:t>
            </a:r>
          </a:p>
          <a:p>
            <a:r>
              <a:rPr lang="en-US" sz="2800" dirty="0" smtClean="0">
                <a:latin typeface="Courier New"/>
              </a:rPr>
              <a:t>    reverse(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800" dirty="0" smtClean="0">
                <a:latin typeface="Courier New"/>
              </a:rPr>
              <a:t>) must_==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800" dirty="0" smtClean="0">
                <a:latin typeface="Courier New"/>
              </a:rPr>
              <a:t>  </a:t>
            </a:r>
          </a:p>
          <a:p>
            <a:r>
              <a:rPr lang="en-US" sz="2800" dirty="0" smtClean="0">
                <a:latin typeface="Courier New"/>
              </a:rPr>
              <a:t>  }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"a reversed empty string must really *be empty*"</a:t>
            </a:r>
            <a:r>
              <a:rPr lang="en-US" sz="2800" b="1" dirty="0" smtClean="0">
                <a:latin typeface="Courier New"/>
              </a:rPr>
              <a:t> in {</a:t>
            </a:r>
          </a:p>
          <a:p>
            <a:r>
              <a:rPr lang="en-US" sz="2800" b="1" dirty="0" smtClean="0">
                <a:latin typeface="Courier New"/>
              </a:rPr>
              <a:t>    reverse(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800" b="1" dirty="0" smtClean="0">
                <a:latin typeface="Courier New"/>
              </a:rPr>
              <a:t>) must be empty</a:t>
            </a:r>
          </a:p>
          <a:p>
            <a:r>
              <a:rPr lang="en-US" sz="2800" b="1" dirty="0" smtClean="0">
                <a:latin typeface="Courier New"/>
              </a:rPr>
              <a:t>  }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"a reversed string must be reversed </a:t>
            </a:r>
            <a:r>
              <a:rPr lang="en-US" sz="2800" dirty="0" err="1" smtClean="0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 -&gt; </a:t>
            </a:r>
            <a:r>
              <a:rPr lang="en-US" sz="2800" dirty="0" err="1" smtClean="0">
                <a:solidFill>
                  <a:srgbClr val="2A00FF"/>
                </a:solidFill>
                <a:latin typeface="Courier New"/>
              </a:rPr>
              <a:t>cba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latin typeface="Courier New"/>
              </a:rPr>
              <a:t> in {</a:t>
            </a:r>
          </a:p>
          <a:p>
            <a:r>
              <a:rPr lang="en-US" sz="2800" dirty="0" smtClean="0">
                <a:latin typeface="Courier New"/>
              </a:rPr>
              <a:t>    reverse(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err="1" smtClean="0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latin typeface="Courier New"/>
              </a:rPr>
              <a:t>) must be_==(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err="1" smtClean="0">
                <a:solidFill>
                  <a:srgbClr val="2A00FF"/>
                </a:solidFill>
                <a:latin typeface="Courier New"/>
              </a:rPr>
              <a:t>cba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latin typeface="Courier New"/>
              </a:rPr>
              <a:t>)</a:t>
            </a:r>
          </a:p>
          <a:p>
            <a:r>
              <a:rPr lang="en-US" sz="2800" dirty="0" smtClean="0">
                <a:latin typeface="Courier New"/>
              </a:rPr>
              <a:t>  }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"a longer string must also be reversed. Whoops!"</a:t>
            </a:r>
            <a:r>
              <a:rPr lang="en-US" sz="2800" dirty="0" smtClean="0">
                <a:latin typeface="Courier New"/>
              </a:rPr>
              <a:t> in {</a:t>
            </a:r>
          </a:p>
          <a:p>
            <a:r>
              <a:rPr lang="en-US" sz="2800" dirty="0" smtClean="0">
                <a:latin typeface="Courier New"/>
              </a:rPr>
              <a:t>    reverse(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err="1" smtClean="0">
                <a:solidFill>
                  <a:srgbClr val="2A00FF"/>
                </a:solidFill>
                <a:latin typeface="Courier New"/>
              </a:rPr>
              <a:t>abcdef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latin typeface="Courier New"/>
              </a:rPr>
              <a:t>) must be_==(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err="1" smtClean="0">
                <a:solidFill>
                  <a:srgbClr val="2A00FF"/>
                </a:solidFill>
                <a:latin typeface="Courier New"/>
              </a:rPr>
              <a:t>xxxxx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latin typeface="Courier New"/>
              </a:rPr>
              <a:t>)</a:t>
            </a:r>
          </a:p>
          <a:p>
            <a:r>
              <a:rPr lang="en-US" sz="2800" dirty="0" smtClean="0">
                <a:latin typeface="Courier New"/>
              </a:rPr>
              <a:t>  }</a:t>
            </a:r>
          </a:p>
          <a:p>
            <a:r>
              <a:rPr lang="en-US" sz="2800" dirty="0" smtClean="0">
                <a:latin typeface="Courier New"/>
              </a:rPr>
              <a:t>}</a:t>
            </a:r>
            <a:endParaRPr lang="en-US" sz="2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3937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733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06400" y="1143000"/>
            <a:ext cx="12268200" cy="6001643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2800" b="1" dirty="0" smtClean="0">
              <a:solidFill>
                <a:srgbClr val="2A00FF"/>
              </a:solidFill>
              <a:latin typeface="Courier New"/>
            </a:endParaRPr>
          </a:p>
          <a:p>
            <a:endParaRPr lang="en-US" sz="2800" b="1" dirty="0" smtClean="0">
              <a:solidFill>
                <a:srgbClr val="2A00FF"/>
              </a:solidFill>
              <a:latin typeface="Courier New"/>
            </a:endParaRPr>
          </a:p>
          <a:p>
            <a:endParaRPr lang="en-US" sz="2800" b="1" dirty="0" smtClean="0">
              <a:solidFill>
                <a:srgbClr val="2A00FF"/>
              </a:solidFill>
              <a:latin typeface="Courier New"/>
            </a:endParaRPr>
          </a:p>
          <a:p>
            <a:endParaRPr lang="en-US" sz="3600" b="1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"a reversed empty string must be empty"</a:t>
            </a:r>
            <a:r>
              <a:rPr lang="en-US" sz="3600" b="1" dirty="0" smtClean="0">
                <a:latin typeface="Courier New"/>
              </a:rPr>
              <a:t> in {</a:t>
            </a:r>
          </a:p>
          <a:p>
            <a:r>
              <a:rPr lang="en-US" sz="3600" b="1" dirty="0" smtClean="0">
                <a:latin typeface="Courier New"/>
              </a:rPr>
              <a:t>  reverse(</a:t>
            </a:r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3600" b="1" dirty="0" smtClean="0">
                <a:latin typeface="Courier New"/>
              </a:rPr>
              <a:t>) must be empty</a:t>
            </a:r>
          </a:p>
          <a:p>
            <a:r>
              <a:rPr lang="en-US" sz="3600" b="1" dirty="0" smtClean="0">
                <a:latin typeface="Courier New"/>
              </a:rPr>
              <a:t>}</a:t>
            </a:r>
          </a:p>
          <a:p>
            <a:endParaRPr lang="en-US" sz="3600" b="1" dirty="0" smtClean="0">
              <a:latin typeface="Courier New"/>
            </a:endParaRPr>
          </a:p>
          <a:p>
            <a:endParaRPr lang="en-US" sz="3600" b="1" dirty="0" smtClean="0">
              <a:latin typeface="Courier New"/>
            </a:endParaRPr>
          </a:p>
          <a:p>
            <a:endParaRPr lang="en-US" sz="2800" b="1" dirty="0" smtClean="0">
              <a:latin typeface="Courier New"/>
            </a:endParaRPr>
          </a:p>
          <a:p>
            <a:endParaRPr lang="en-US" sz="2800" b="1" dirty="0" smtClean="0">
              <a:latin typeface="Courier New"/>
            </a:endParaRPr>
          </a:p>
          <a:p>
            <a:endParaRPr lang="en-US" sz="2800" b="1" dirty="0" smtClean="0">
              <a:latin typeface="Courier New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Master #3">
  <a:themeElements>
    <a:clrScheme name="Master #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 #3">
      <a:majorFont>
        <a:latin typeface="Arial"/>
        <a:ea typeface="ヒラギノ角ゴ ProN W6"/>
        <a:cs typeface=""/>
      </a:majorFont>
      <a:minorFont>
        <a:latin typeface="Arial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lnDef>
  </a:objectDefaults>
  <a:extraClrSchemeLst>
    <a:extraClrScheme>
      <a:clrScheme name="Master #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aster #4">
  <a:themeElements>
    <a:clrScheme name="Master #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 #4">
      <a:majorFont>
        <a:latin typeface="Arial"/>
        <a:ea typeface="ヒラギノ角ゴ ProN W6"/>
        <a:cs typeface=""/>
      </a:majorFont>
      <a:minorFont>
        <a:latin typeface="Arial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lnDef>
  </a:objectDefaults>
  <a:extraClrSchemeLst>
    <a:extraClrScheme>
      <a:clrScheme name="Master #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22132</TotalTime>
  <Pages>0</Pages>
  <Words>2759</Words>
  <Characters>0</Characters>
  <Application>Microsoft Office PowerPoint</Application>
  <PresentationFormat>Custom</PresentationFormat>
  <Lines>0</Lines>
  <Paragraphs>800</Paragraphs>
  <Slides>76</Slides>
  <Notes>76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76</vt:i4>
      </vt:variant>
    </vt:vector>
  </HeadingPairs>
  <TitlesOfParts>
    <vt:vector size="78" baseType="lpstr">
      <vt:lpstr>Master #3</vt:lpstr>
      <vt:lpstr>Master #4</vt:lpstr>
      <vt:lpstr>specs and Scala</vt:lpstr>
      <vt:lpstr>Slide 2</vt:lpstr>
      <vt:lpstr>About…</vt:lpstr>
      <vt:lpstr>About…</vt:lpstr>
      <vt:lpstr>About…</vt:lpstr>
      <vt:lpstr>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DSL</vt:lpstr>
      <vt:lpstr>     DSL</vt:lpstr>
      <vt:lpstr>     DSL</vt:lpstr>
      <vt:lpstr>     DSL</vt:lpstr>
      <vt:lpstr>     DSL</vt:lpstr>
      <vt:lpstr>Slide 31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Slide 58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Slide 68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Eric</cp:lastModifiedBy>
  <cp:revision>129</cp:revision>
  <dcterms:modified xsi:type="dcterms:W3CDTF">2010-09-21T12:35:55Z</dcterms:modified>
</cp:coreProperties>
</file>