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63"/>
  </p:notesMasterIdLst>
  <p:sldIdLst>
    <p:sldId id="258" r:id="rId3"/>
    <p:sldId id="346" r:id="rId4"/>
    <p:sldId id="259" r:id="rId5"/>
    <p:sldId id="261" r:id="rId6"/>
    <p:sldId id="262" r:id="rId7"/>
    <p:sldId id="263" r:id="rId8"/>
    <p:sldId id="271" r:id="rId9"/>
    <p:sldId id="264" r:id="rId10"/>
    <p:sldId id="265" r:id="rId11"/>
    <p:sldId id="272" r:id="rId12"/>
    <p:sldId id="266" r:id="rId13"/>
    <p:sldId id="267" r:id="rId14"/>
    <p:sldId id="273" r:id="rId15"/>
    <p:sldId id="268" r:id="rId16"/>
    <p:sldId id="274" r:id="rId17"/>
    <p:sldId id="269" r:id="rId18"/>
    <p:sldId id="270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339" r:id="rId27"/>
    <p:sldId id="345" r:id="rId28"/>
    <p:sldId id="324" r:id="rId29"/>
    <p:sldId id="283" r:id="rId30"/>
    <p:sldId id="284" r:id="rId31"/>
    <p:sldId id="325" r:id="rId32"/>
    <p:sldId id="310" r:id="rId33"/>
    <p:sldId id="287" r:id="rId34"/>
    <p:sldId id="326" r:id="rId35"/>
    <p:sldId id="340" r:id="rId36"/>
    <p:sldId id="341" r:id="rId37"/>
    <p:sldId id="333" r:id="rId38"/>
    <p:sldId id="334" r:id="rId39"/>
    <p:sldId id="336" r:id="rId40"/>
    <p:sldId id="335" r:id="rId41"/>
    <p:sldId id="303" r:id="rId42"/>
    <p:sldId id="305" r:id="rId43"/>
    <p:sldId id="327" r:id="rId44"/>
    <p:sldId id="328" r:id="rId45"/>
    <p:sldId id="330" r:id="rId46"/>
    <p:sldId id="344" r:id="rId47"/>
    <p:sldId id="331" r:id="rId48"/>
    <p:sldId id="347" r:id="rId49"/>
    <p:sldId id="337" r:id="rId50"/>
    <p:sldId id="316" r:id="rId51"/>
    <p:sldId id="317" r:id="rId52"/>
    <p:sldId id="318" r:id="rId53"/>
    <p:sldId id="297" r:id="rId54"/>
    <p:sldId id="301" r:id="rId55"/>
    <p:sldId id="302" r:id="rId56"/>
    <p:sldId id="323" r:id="rId57"/>
    <p:sldId id="342" r:id="rId58"/>
    <p:sldId id="343" r:id="rId59"/>
    <p:sldId id="338" r:id="rId60"/>
    <p:sldId id="306" r:id="rId61"/>
    <p:sldId id="309" r:id="rId62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CC66"/>
    <a:srgbClr val="F79BC9"/>
    <a:srgbClr val="84DCA8"/>
    <a:srgbClr val="E75145"/>
    <a:srgbClr val="BEE0B2"/>
    <a:srgbClr val="70BB55"/>
    <a:srgbClr val="5DA743"/>
    <a:srgbClr val="6CB2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7100" autoAdjust="0"/>
    <p:restoredTop sz="90987" autoAdjust="0"/>
  </p:normalViewPr>
  <p:slideViewPr>
    <p:cSldViewPr>
      <p:cViewPr varScale="1">
        <p:scale>
          <a:sx n="59" d="100"/>
          <a:sy n="59" d="100"/>
        </p:scale>
        <p:origin x="-174" y="-8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705A2C8-7DDB-4E90-A7D6-F4493C9ACA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66E72-E4CD-408E-9F50-4CB9CFA06EBC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 got interested in specs?</a:t>
            </a:r>
          </a:p>
          <a:p>
            <a:r>
              <a:rPr lang="en-US" dirty="0" smtClean="0"/>
              <a:t>How specs can help you?</a:t>
            </a:r>
          </a:p>
          <a:p>
            <a:r>
              <a:rPr lang="en-US" dirty="0" smtClean="0"/>
              <a:t>How to achieve the wonderful syntax? </a:t>
            </a:r>
          </a:p>
          <a:p>
            <a:r>
              <a:rPr lang="en-US" dirty="0" smtClean="0"/>
              <a:t>Implicit</a:t>
            </a:r>
          </a:p>
          <a:p>
            <a:r>
              <a:rPr lang="en-US" dirty="0" smtClean="0"/>
              <a:t>restrict-combine-</a:t>
            </a:r>
            <a:r>
              <a:rPr lang="en-US" dirty="0" err="1" smtClean="0"/>
              <a:t>add,add</a:t>
            </a:r>
            <a:r>
              <a:rPr lang="en-US" dirty="0" smtClean="0"/>
              <a:t>-be lazy</a:t>
            </a:r>
          </a:p>
          <a:p>
            <a:r>
              <a:rPr lang="en-US" dirty="0" smtClean="0"/>
              <a:t>bag of tricks: operators, class manifests	</a:t>
            </a:r>
          </a:p>
          <a:p>
            <a:r>
              <a:rPr lang="en-US" dirty="0" smtClean="0"/>
              <a:t>resources + QA</a:t>
            </a:r>
          </a:p>
          <a:p>
            <a:r>
              <a:rPr lang="en-US" dirty="0" smtClean="0"/>
              <a:t>Buy a clicker!!!!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BDD </a:t>
            </a:r>
            <a:r>
              <a:rPr lang="en-US" dirty="0" err="1" smtClean="0"/>
              <a:t>linguo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Tests come after the fact so TDD is more like specifying the behavior to implement</a:t>
            </a:r>
          </a:p>
          <a:p>
            <a:pPr>
              <a:buFontTx/>
              <a:buNone/>
            </a:pPr>
            <a:r>
              <a:rPr lang="en-US" baseline="0" dirty="0" smtClean="0"/>
              <a:t>-  Then what is a specification? At the most basic level it is a bunch of examples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6575" y="0"/>
            <a:ext cx="1851025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0" y="0"/>
            <a:ext cx="5400675" cy="975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05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64700" y="0"/>
            <a:ext cx="3136900" cy="863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0"/>
            <a:ext cx="9258300" cy="863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175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0" y="4787900"/>
            <a:ext cx="7404100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0" y="0"/>
            <a:ext cx="7404100" cy="469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0"/>
            <a:ext cx="125095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28700"/>
            <a:ext cx="12509500" cy="760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marL="381000" indent="-344488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Wingdings" pitchFamily="1" charset="2"/>
        <a:buChar char="§"/>
        <a:defRPr sz="3300">
          <a:solidFill>
            <a:srgbClr val="000406"/>
          </a:solidFill>
          <a:latin typeface="+mn-lt"/>
          <a:ea typeface="+mn-ea"/>
          <a:cs typeface="+mn-cs"/>
          <a:sym typeface="Arial" charset="0"/>
        </a:defRPr>
      </a:lvl1pPr>
      <a:lvl2pPr marL="774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2pPr>
      <a:lvl3pPr marL="1219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3pPr>
      <a:lvl4pPr marL="1663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4pPr>
      <a:lvl5pPr marL="2108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5pPr>
      <a:lvl6pPr marL="25654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6pPr>
      <a:lvl7pPr marL="30226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7pPr>
      <a:lvl8pPr marL="34798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8pPr>
      <a:lvl9pPr marL="39370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jpe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jpe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jpeg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gif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gi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hyperlink" Target="http://code.google.com/p/specs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specs and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6000" b="1" dirty="0" smtClean="0">
                <a:cs typeface="+mj-cs"/>
              </a:rPr>
              <a:t>Tips and tricks for a friendly DSL syntax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331200" y="5715000"/>
            <a:ext cx="3962400" cy="259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System</a:t>
            </a:r>
            <a:endParaRPr lang="en-US" sz="5400" b="1" kern="0" dirty="0" smtClean="0">
              <a:solidFill>
                <a:srgbClr val="00CC66"/>
              </a:solidFill>
              <a:latin typeface="Calibri" pitchFamily="34" charset="0"/>
              <a:ea typeface="+mj-ea"/>
              <a:cs typeface="+mj-cs"/>
              <a:sym typeface="Arial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Under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939800" y="17526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56322" name="Picture 2" descr="box, packag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0662" y="2667000"/>
            <a:ext cx="2362200" cy="2362202"/>
          </a:xfrm>
          <a:prstGeom prst="rect">
            <a:avLst/>
          </a:prstGeom>
          <a:noFill/>
        </p:spPr>
      </p:pic>
      <p:sp>
        <p:nvSpPr>
          <p:cNvPr id="22" name="Rectangle 1"/>
          <p:cNvSpPr txBox="1">
            <a:spLocks noChangeArrowheads="1"/>
          </p:cNvSpPr>
          <p:nvPr/>
        </p:nvSpPr>
        <p:spPr bwMode="auto">
          <a:xfrm>
            <a:off x="1092200" y="20574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3" name="Rectangle 1"/>
          <p:cNvSpPr txBox="1">
            <a:spLocks noChangeArrowheads="1"/>
          </p:cNvSpPr>
          <p:nvPr/>
        </p:nvSpPr>
        <p:spPr bwMode="auto">
          <a:xfrm>
            <a:off x="1244600" y="1447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4" name="Rectangle 1"/>
          <p:cNvSpPr txBox="1">
            <a:spLocks noChangeArrowheads="1"/>
          </p:cNvSpPr>
          <p:nvPr/>
        </p:nvSpPr>
        <p:spPr bwMode="auto">
          <a:xfrm>
            <a:off x="1397000" y="22860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 bwMode="auto">
          <a:xfrm>
            <a:off x="787400" y="2590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6" name="Rectangle 1"/>
          <p:cNvSpPr txBox="1">
            <a:spLocks noChangeArrowheads="1"/>
          </p:cNvSpPr>
          <p:nvPr/>
        </p:nvSpPr>
        <p:spPr bwMode="auto">
          <a:xfrm>
            <a:off x="635000" y="12192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83926" y="4724400"/>
            <a:ext cx="381867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organize</a:t>
            </a:r>
            <a:endParaRPr lang="en-US" sz="8000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22" grpId="0"/>
      <p:bldP spid="23" grpId="0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143000"/>
            <a:ext cx="11734800" cy="760208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Reverser2Spec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 reversed empty string"</a:t>
            </a:r>
            <a:r>
              <a:rPr lang="en-US" sz="2800" b="1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 empty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 reversed non-empty string"</a:t>
            </a:r>
            <a:r>
              <a:rPr lang="en-US" sz="2800" b="1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"have the same size as the original string"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have size(3)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2477" t="18307" r="71667" b="65217"/>
          <a:stretch>
            <a:fillRect/>
          </a:stretch>
        </p:blipFill>
        <p:spPr bwMode="auto">
          <a:xfrm>
            <a:off x="1122947" y="2362200"/>
            <a:ext cx="1083622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483600" y="69342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Matchers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58370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558800" y="1447800"/>
            <a:ext cx="1676400" cy="762000"/>
          </a:xfrm>
          <a:prstGeom prst="rect">
            <a:avLst/>
          </a:prstGeom>
          <a:noFill/>
        </p:spPr>
      </p:pic>
      <p:pic>
        <p:nvPicPr>
          <p:cNvPr id="58373" name="Picture 5" descr="microscop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02200" y="2743200"/>
            <a:ext cx="2743200" cy="2743202"/>
          </a:xfrm>
          <a:prstGeom prst="rect">
            <a:avLst/>
          </a:prstGeom>
          <a:noFill/>
        </p:spPr>
      </p:pic>
      <p:pic>
        <p:nvPicPr>
          <p:cNvPr id="15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863600" y="2362200"/>
            <a:ext cx="1676400" cy="762000"/>
          </a:xfrm>
          <a:prstGeom prst="rect">
            <a:avLst/>
          </a:prstGeom>
          <a:noFill/>
        </p:spPr>
      </p:pic>
      <p:pic>
        <p:nvPicPr>
          <p:cNvPr id="16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2235200" y="1828800"/>
            <a:ext cx="1676400" cy="76200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443596" y="5257800"/>
            <a:ext cx="388760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Be specific</a:t>
            </a:r>
            <a:endParaRPr lang="en-US" sz="6600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58800" y="1358205"/>
            <a:ext cx="12115800" cy="138499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HelloWorldSnippet</a:t>
            </a:r>
            <a:r>
              <a:rPr lang="en-US" sz="2800" b="1" dirty="0" smtClean="0">
                <a:latin typeface="Courier New"/>
              </a:rPr>
              <a:t>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hello(s: String)= &lt;div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=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"txt"</a:t>
            </a:r>
            <a:r>
              <a:rPr lang="en-US" sz="2800" b="1" dirty="0" smtClean="0">
                <a:latin typeface="Courier New"/>
              </a:rPr>
              <a:t>&gt;Hello {s}&lt;/div&gt;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800" y="3675995"/>
            <a:ext cx="12115800" cy="304698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"the snippet must output a div element"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latin typeface="Courier New"/>
              </a:rPr>
              <a:t>hello(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3200" b="1" dirty="0" smtClean="0">
                <a:latin typeface="Courier New"/>
              </a:rPr>
              <a:t>) must \\(&lt;div/&gt;)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"it must have an attribute class=txt"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latin typeface="Courier New"/>
              </a:rPr>
              <a:t>  hello(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"You"</a:t>
            </a:r>
            <a:r>
              <a:rPr lang="en-US" sz="3200" dirty="0" smtClean="0">
                <a:latin typeface="Courier New"/>
              </a:rPr>
              <a:t>) must \\(&lt;div/&gt;,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"class"</a:t>
            </a:r>
            <a:r>
              <a:rPr lang="en-US" sz="3200" dirty="0" smtClean="0">
                <a:latin typeface="Courier New"/>
              </a:rPr>
              <a:t> -&gt;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"txt"</a:t>
            </a:r>
            <a:r>
              <a:rPr lang="en-US" sz="3200" dirty="0" smtClean="0">
                <a:latin typeface="Courier New"/>
              </a:rPr>
              <a:t>)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636000" y="70104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Properties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08154" y="5181600"/>
            <a:ext cx="50850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Be exhaustive</a:t>
            </a:r>
            <a:endParaRPr lang="en-US" sz="6600" dirty="0">
              <a:latin typeface="Calibri" pitchFamily="34" charset="0"/>
            </a:endParaRPr>
          </a:p>
        </p:txBody>
      </p:sp>
      <p:pic>
        <p:nvPicPr>
          <p:cNvPr id="60418" name="Picture 2" descr="binary, tre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219200"/>
            <a:ext cx="2438400" cy="2438402"/>
          </a:xfrm>
          <a:prstGeom prst="rect">
            <a:avLst/>
          </a:prstGeom>
          <a:noFill/>
        </p:spPr>
      </p:pic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54600" y="2895600"/>
            <a:ext cx="2286000" cy="22860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67403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Reverser3Spec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ScalaCheck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endParaRPr lang="en-US" sz="24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must preserve the length of a string"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reverse(s).size == 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"reverse applied twice must return the same string"</a:t>
            </a:r>
            <a:r>
              <a:rPr lang="en-US" sz="2400" b="1" dirty="0" smtClean="0">
                <a:latin typeface="Courier New"/>
              </a:rPr>
              <a:t> verifies {   </a:t>
            </a:r>
          </a:p>
          <a:p>
            <a:r>
              <a:rPr lang="en-US" sz="2400" b="1" dirty="0" smtClean="0">
                <a:latin typeface="Courier New"/>
              </a:rPr>
              <a:t>    s: String =&gt; reverse(reverse(s)) == s </a:t>
            </a:r>
          </a:p>
          <a:p>
            <a:r>
              <a:rPr lang="en-US" sz="2400" b="1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2 concatenated strings must return the reversed second 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 string concatenated with the reversed first one"</a:t>
            </a:r>
            <a:r>
              <a:rPr lang="en-US" sz="2400" dirty="0" smtClean="0">
                <a:latin typeface="Courier New"/>
              </a:rPr>
              <a:t> verifies {</a:t>
            </a:r>
          </a:p>
          <a:p>
            <a:r>
              <a:rPr lang="en-US" sz="2400" dirty="0" smtClean="0">
                <a:latin typeface="Courier New"/>
              </a:rPr>
              <a:t>    (s1: String, s2: String) =&gt; reverse(s1 + s2) == </a:t>
            </a:r>
          </a:p>
          <a:p>
            <a:r>
              <a:rPr lang="en-US" sz="2400" dirty="0" smtClean="0">
                <a:latin typeface="Courier New"/>
              </a:rPr>
              <a:t>                                reverse(s2) + reverse(s1)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center(s: String) = s(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/ 2)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"keep the same 'center' character - Woops!"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</a:t>
            </a:r>
            <a:r>
              <a:rPr lang="en-US" sz="2400" dirty="0" err="1" smtClean="0">
                <a:latin typeface="Courier New"/>
              </a:rPr>
              <a:t>s.isEmpty</a:t>
            </a:r>
            <a:r>
              <a:rPr lang="en-US" sz="2400" dirty="0" smtClean="0">
                <a:latin typeface="Courier New"/>
              </a:rPr>
              <a:t> || center(reverse(s)) == center(s)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369874"/>
            <a:ext cx="12344400" cy="175432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urier New"/>
              </a:rPr>
              <a:t>x keep the same 'center' character - Woops!</a:t>
            </a:r>
          </a:p>
          <a:p>
            <a:r>
              <a:rPr lang="en-US" sz="3600" dirty="0" smtClean="0">
                <a:latin typeface="Courier New"/>
              </a:rPr>
              <a:t>  A counter-example is '</a:t>
            </a:r>
            <a:r>
              <a:rPr lang="en-US" sz="3600" dirty="0" err="1" smtClean="0">
                <a:latin typeface="Courier New"/>
              </a:rPr>
              <a:t>bc</a:t>
            </a:r>
            <a:r>
              <a:rPr lang="en-US" sz="3600" dirty="0" smtClean="0">
                <a:latin typeface="Courier New"/>
              </a:rPr>
              <a:t>' </a:t>
            </a:r>
          </a:p>
          <a:p>
            <a:r>
              <a:rPr lang="en-US" sz="3600" dirty="0" smtClean="0">
                <a:latin typeface="Courier New"/>
              </a:rPr>
              <a:t>  (after 1 try – </a:t>
            </a:r>
            <a:r>
              <a:rPr lang="en-US" sz="3600" dirty="0" err="1" smtClean="0">
                <a:latin typeface="Courier New"/>
              </a:rPr>
              <a:t>shrinked</a:t>
            </a:r>
            <a:r>
              <a:rPr lang="en-US" sz="3600" dirty="0" smtClean="0">
                <a:latin typeface="Courier New"/>
              </a:rPr>
              <a:t> ('</a:t>
            </a:r>
            <a:r>
              <a:rPr lang="en-US" sz="3600" dirty="0" err="1" smtClean="0">
                <a:latin typeface="Courier New"/>
              </a:rPr>
              <a:t>bcab</a:t>
            </a:r>
            <a:r>
              <a:rPr lang="en-US" sz="3600" dirty="0" smtClean="0">
                <a:latin typeface="Courier New"/>
              </a:rPr>
              <a:t>' -&gt; '</a:t>
            </a:r>
            <a:r>
              <a:rPr lang="en-US" sz="3600" dirty="0" err="1" smtClean="0">
                <a:latin typeface="Courier New"/>
              </a:rPr>
              <a:t>bc</a:t>
            </a:r>
            <a:r>
              <a:rPr lang="en-US" sz="3600" dirty="0" smtClean="0">
                <a:latin typeface="Courier New"/>
              </a:rPr>
              <a:t>'))</a:t>
            </a:r>
            <a:endParaRPr lang="en-US" sz="3600" u="sng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Mocks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70901" y="5257800"/>
            <a:ext cx="25506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Isolate</a:t>
            </a:r>
            <a:endParaRPr lang="en-US" sz="6600" dirty="0">
              <a:latin typeface="Calibri" pitchFamily="34" charset="0"/>
            </a:endParaRPr>
          </a:p>
        </p:txBody>
      </p:sp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54600" y="2895600"/>
            <a:ext cx="2286000" cy="2286002"/>
          </a:xfrm>
          <a:prstGeom prst="rect">
            <a:avLst/>
          </a:prstGeom>
          <a:noFill/>
        </p:spPr>
      </p:pic>
      <p:pic>
        <p:nvPicPr>
          <p:cNvPr id="62468" name="Picture 4" descr="box, brick, file, format, lego, modul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68400" y="1447800"/>
            <a:ext cx="2133600" cy="21336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 * A simple Observable</a:t>
            </a:r>
            <a:r>
              <a:rPr lang="en-US" sz="2400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Observer pattern implementation</a:t>
            </a:r>
          </a:p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 */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Observable {</a:t>
            </a:r>
          </a:p>
          <a:p>
            <a:r>
              <a:rPr lang="nb-NO" sz="2400" dirty="0" smtClean="0">
                <a:latin typeface="Courier New"/>
              </a:rPr>
              <a:t>  </a:t>
            </a:r>
            <a:r>
              <a:rPr lang="nb-NO" sz="24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nb-NO" sz="2400" b="1" dirty="0" smtClean="0">
                <a:latin typeface="Courier New"/>
              </a:rPr>
              <a:t> </a:t>
            </a:r>
            <a:r>
              <a:rPr lang="nb-NO" sz="2400" b="1" dirty="0" smtClean="0">
                <a:solidFill>
                  <a:srgbClr val="7F0055"/>
                </a:solidFill>
                <a:latin typeface="Courier New"/>
              </a:rPr>
              <a:t>var</a:t>
            </a:r>
            <a:r>
              <a:rPr lang="nb-NO" sz="2400" b="1" dirty="0" smtClean="0">
                <a:latin typeface="Courier New"/>
              </a:rPr>
              <a:t> observers: List[Observer] = Nil</a:t>
            </a:r>
          </a:p>
          <a:p>
            <a:endParaRPr lang="nb-NO" sz="2400" b="1" dirty="0" smtClean="0">
              <a:latin typeface="Courier New"/>
            </a:endParaRPr>
          </a:p>
          <a:p>
            <a:r>
              <a:rPr lang="pt-BR" sz="2400" dirty="0" smtClean="0">
                <a:latin typeface="Courier New"/>
              </a:rPr>
              <a:t>  </a:t>
            </a:r>
            <a:r>
              <a:rPr lang="pt-BR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t-BR" sz="2400" b="1" dirty="0" smtClean="0">
                <a:latin typeface="Courier New"/>
              </a:rPr>
              <a:t> add(o: Observer) = observers = o :: observers</a:t>
            </a:r>
          </a:p>
          <a:p>
            <a:endParaRPr lang="pt-BR" sz="2400" b="1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changed(event: String) = observers </a:t>
            </a:r>
            <a:r>
              <a:rPr lang="en-US" sz="2400" b="1" dirty="0" err="1" smtClean="0">
                <a:latin typeface="Courier New"/>
              </a:rPr>
              <a:t>foreach</a:t>
            </a:r>
            <a:r>
              <a:rPr lang="en-US" sz="2400" b="1" dirty="0" smtClean="0">
                <a:latin typeface="Courier New"/>
              </a:rPr>
              <a:t> (_.notify(event))</a:t>
            </a:r>
          </a:p>
          <a:p>
            <a:r>
              <a:rPr lang="en-US" sz="2400" dirty="0" smtClean="0">
                <a:latin typeface="Courier New"/>
              </a:rPr>
              <a:t>}</a:t>
            </a: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Observer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notify(event: String)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5814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7C026093-F925-4923-9870-9F119E4CFC85}" type="datetime2">
              <a:rPr kumimoji="0" lang="en-US" sz="4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Tuesday, June 15, 2010</a:t>
            </a:fld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</a:p>
          <a:p>
            <a:pPr lvl="0"/>
            <a:endParaRPr lang="en-US" sz="3200" dirty="0" smtClean="0">
              <a:latin typeface="Lucida Handwriting" pitchFamily="66" charset="0"/>
            </a:endParaRPr>
          </a:p>
          <a:p>
            <a:pPr lvl="0"/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pPr lvl="0"/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Restrict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Combine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Add 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add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Be lazy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!&amp;%$#&gt;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Resources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61247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ObservableSpec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Mockito</a:t>
            </a:r>
            <a:r>
              <a:rPr lang="en-US" sz="2800" b="1" dirty="0" smtClean="0">
                <a:latin typeface="Courier New"/>
              </a:rPr>
              <a:t>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observer = mock[Observer]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observable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Observable { add(observer) }</a:t>
            </a:r>
          </a:p>
          <a:p>
            <a:r>
              <a:rPr lang="en-US" sz="2800" dirty="0" smtClean="0">
                <a:latin typeface="Courier New"/>
              </a:rPr>
              <a:t>  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"An observable notifies its observers if changed"</a:t>
            </a:r>
            <a:r>
              <a:rPr lang="en-US" sz="2800" dirty="0" smtClean="0">
                <a:latin typeface="Courier New"/>
              </a:rPr>
              <a:t> &gt;&gt; {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observable.changed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b="1" dirty="0" smtClean="0">
                <a:latin typeface="Courier New"/>
              </a:rPr>
              <a:t>there was one(observer).notify(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800" b="1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"Each change event is notified" </a:t>
            </a:r>
            <a:r>
              <a:rPr lang="en-US" sz="2800" dirty="0" smtClean="0">
                <a:latin typeface="Courier New"/>
              </a:rPr>
              <a:t>&gt;&gt; {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observable.changed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"event1"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observable.changed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"event2"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  there was two(observer).notify(</a:t>
            </a:r>
            <a:r>
              <a:rPr lang="en-US" sz="2800" dirty="0" err="1" smtClean="0">
                <a:latin typeface="Courier New"/>
              </a:rPr>
              <a:t>startWith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800" dirty="0" smtClean="0">
                <a:latin typeface="Courier New"/>
              </a:rPr>
              <a:t>))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64516" name="Picture 4" descr="help, question mark, support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9400" y="2514598"/>
            <a:ext cx="2362200" cy="236220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792851" y="5029200"/>
            <a:ext cx="812914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How does it work?</a:t>
            </a:r>
            <a:endParaRPr lang="en-US" sz="8000" dirty="0"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74809" y="1524000"/>
            <a:ext cx="86853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The  best tool in the box</a:t>
            </a:r>
            <a:endParaRPr lang="en-US" sz="6600" i="1" dirty="0"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82600" y="3124200"/>
            <a:ext cx="11963400" cy="378565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"This is ok"</a:t>
            </a:r>
            <a:r>
              <a:rPr lang="en-US" sz="4800" b="1" dirty="0" smtClean="0">
                <a:latin typeface="Courier New"/>
              </a:rPr>
              <a:t> in {</a:t>
            </a:r>
          </a:p>
          <a:p>
            <a:r>
              <a:rPr lang="en-US" sz="4800" b="1" dirty="0" smtClean="0">
                <a:latin typeface="Courier New"/>
              </a:rPr>
              <a:t>  1 + 1</a:t>
            </a:r>
          </a:p>
          <a:p>
            <a:r>
              <a:rPr lang="en-US" sz="4800" b="1" dirty="0" smtClean="0">
                <a:latin typeface="Courier New"/>
              </a:rPr>
              <a:t>}</a:t>
            </a:r>
          </a:p>
          <a:p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// is the same as</a:t>
            </a:r>
          </a:p>
          <a:p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"This is </a:t>
            </a:r>
            <a:r>
              <a:rPr lang="en-US" sz="4800" b="1" dirty="0" err="1" smtClean="0">
                <a:solidFill>
                  <a:srgbClr val="2A00FF"/>
                </a:solidFill>
                <a:latin typeface="Courier New"/>
              </a:rPr>
              <a:t>ok"</a:t>
            </a:r>
            <a:r>
              <a:rPr lang="en-US" sz="4800" b="1" dirty="0" err="1" smtClean="0">
                <a:latin typeface="Courier New"/>
              </a:rPr>
              <a:t>.in</a:t>
            </a:r>
            <a:r>
              <a:rPr lang="en-US" sz="4800" b="1" dirty="0" smtClean="0">
                <a:latin typeface="Courier New"/>
              </a:rPr>
              <a:t>(1 + 1)</a:t>
            </a:r>
            <a:endParaRPr lang="en-US" sz="4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4064000" y="7496003"/>
            <a:ext cx="8610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lang="en-US" sz="5400" kern="0" dirty="0" smtClean="0">
                <a:solidFill>
                  <a:srgbClr val="E75145"/>
                </a:solidFill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"</a:t>
            </a:r>
            <a:r>
              <a:rPr kumimoji="0" lang="en-US" sz="540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In</a:t>
            </a:r>
            <a:r>
              <a:rPr lang="en-US" sz="5400" kern="0" dirty="0" smtClean="0">
                <a:solidFill>
                  <a:srgbClr val="E75145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"</a:t>
            </a:r>
            <a:r>
              <a:rPr kumimoji="0" lang="en-US" sz="400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 </a:t>
            </a:r>
            <a:r>
              <a:rPr kumimoji="0" lang="en-US" sz="6000" i="1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method  on String ?!</a:t>
            </a:r>
            <a:endParaRPr kumimoji="0" lang="en-US" sz="6000" i="1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72706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040" y="11430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397031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dirty="0" smtClean="0">
                <a:latin typeface="Courier New"/>
              </a:rPr>
              <a:t> Example(description: String) {</a:t>
            </a:r>
          </a:p>
          <a:p>
            <a:r>
              <a:rPr lang="en-US" sz="3600" dirty="0" smtClean="0">
                <a:solidFill>
                  <a:srgbClr val="7F0055"/>
                </a:solidFill>
                <a:latin typeface="Courier New"/>
              </a:rPr>
              <a:t> 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= e</a:t>
            </a:r>
          </a:p>
          <a:p>
            <a:r>
              <a:rPr lang="en-US" sz="3600" dirty="0" smtClean="0">
                <a:latin typeface="Courier New"/>
              </a:rPr>
              <a:t>}</a:t>
            </a:r>
          </a:p>
          <a:p>
            <a:endParaRPr lang="en-US" sz="3600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600" dirty="0" smtClean="0">
                <a:latin typeface="Courier New"/>
              </a:rPr>
              <a:t> </a:t>
            </a:r>
            <a:r>
              <a:rPr lang="en-US" sz="3600" dirty="0" err="1" smtClean="0">
                <a:latin typeface="Courier New"/>
              </a:rPr>
              <a:t>forExample</a:t>
            </a:r>
            <a:r>
              <a:rPr lang="en-US" sz="3600" dirty="0" smtClean="0">
                <a:latin typeface="Courier New"/>
              </a:rPr>
              <a:t>(d: String) = {</a:t>
            </a:r>
          </a:p>
          <a:p>
            <a:r>
              <a:rPr lang="en-US" sz="3600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3600" dirty="0" smtClean="0">
                <a:latin typeface="Courier New"/>
              </a:rPr>
              <a:t> Example(d)</a:t>
            </a:r>
          </a:p>
          <a:p>
            <a:r>
              <a:rPr lang="en-US" sz="3600" dirty="0" smtClean="0">
                <a:latin typeface="Courier New"/>
              </a:rPr>
              <a:t>}</a:t>
            </a:r>
            <a:endParaRPr lang="en-US" sz="3600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040" y="1143000"/>
            <a:ext cx="1676400" cy="1676401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3074809" y="1524000"/>
            <a:ext cx="86853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The  best tool in the box</a:t>
            </a:r>
            <a:endParaRPr lang="en-US" sz="6600" i="1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41913" y="1438870"/>
            <a:ext cx="30460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naming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2585323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5400" dirty="0" err="1" smtClean="0">
                <a:highlight>
                  <a:srgbClr val="E8F2FE"/>
                </a:highlight>
                <a:latin typeface="Courier New"/>
              </a:rPr>
              <a:t>forExample</a:t>
            </a:r>
            <a:r>
              <a:rPr lang="en-US" sz="5400" dirty="0" smtClean="0">
                <a:highlight>
                  <a:srgbClr val="E8F2FE"/>
                </a:highlight>
                <a:latin typeface="Courier New"/>
              </a:rPr>
              <a:t>(</a:t>
            </a:r>
            <a:r>
              <a:rPr lang="en-US" sz="54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works"</a:t>
            </a:r>
            <a:r>
              <a:rPr lang="en-US" sz="5400" dirty="0" smtClean="0">
                <a:highlight>
                  <a:srgbClr val="E8F2FE"/>
                </a:highlight>
                <a:latin typeface="Courier New"/>
              </a:rPr>
              <a:t>) in { </a:t>
            </a:r>
          </a:p>
          <a:p>
            <a:r>
              <a:rPr lang="en-US" sz="5400" dirty="0" smtClean="0">
                <a:highlight>
                  <a:srgbClr val="E8F2FE"/>
                </a:highlight>
                <a:latin typeface="Courier New"/>
              </a:rPr>
              <a:t>  1 + 1 </a:t>
            </a:r>
          </a:p>
          <a:p>
            <a:r>
              <a:rPr lang="en-US" sz="5400" dirty="0" smtClean="0">
                <a:highlight>
                  <a:srgbClr val="E8F2FE"/>
                </a:highlight>
                <a:latin typeface="Courier New"/>
              </a:rPr>
              <a:t>}</a:t>
            </a:r>
            <a:endParaRPr lang="en-US" sz="54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40200" y="1286470"/>
            <a:ext cx="569739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4832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2A00FF"/>
                </a:solidFill>
                <a:latin typeface="Courier New"/>
              </a:rPr>
              <a:t>"This is true"</a:t>
            </a:r>
            <a:r>
              <a:rPr lang="en-US" sz="4400" b="1" dirty="0" smtClean="0">
                <a:latin typeface="Courier New"/>
              </a:rPr>
              <a:t> in { </a:t>
            </a: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  true</a:t>
            </a:r>
            <a:r>
              <a:rPr lang="en-US" sz="4400" b="1" dirty="0" smtClean="0">
                <a:latin typeface="Courier New"/>
              </a:rPr>
              <a:t> must </a:t>
            </a:r>
            <a:r>
              <a:rPr lang="en-US" sz="4400" b="1" dirty="0" err="1" smtClean="0">
                <a:latin typeface="Courier New"/>
              </a:rPr>
              <a:t>beTrue</a:t>
            </a:r>
            <a:r>
              <a:rPr lang="en-US" sz="4400" b="1" dirty="0" smtClean="0">
                <a:latin typeface="Courier New"/>
              </a:rPr>
              <a:t> </a:t>
            </a:r>
          </a:p>
          <a:p>
            <a:r>
              <a:rPr lang="en-US" sz="4400" b="1" dirty="0" smtClean="0">
                <a:latin typeface="Courier New"/>
              </a:rPr>
              <a:t>}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3.seconds</a:t>
            </a:r>
          </a:p>
          <a:p>
            <a:r>
              <a:rPr lang="en-US" sz="4400" b="1" dirty="0" smtClean="0">
                <a:latin typeface="Courier New"/>
              </a:rPr>
              <a:t>3 seconds</a:t>
            </a:r>
          </a:p>
          <a:p>
            <a:r>
              <a:rPr lang="en-US" sz="4400" b="1" dirty="0" smtClean="0">
                <a:latin typeface="Courier New"/>
              </a:rPr>
              <a:t>3 times { </a:t>
            </a:r>
            <a:r>
              <a:rPr lang="en-US" sz="4400" b="1" dirty="0" err="1" smtClean="0">
                <a:latin typeface="Courier New"/>
              </a:rPr>
              <a:t>i</a:t>
            </a:r>
            <a:r>
              <a:rPr lang="en-US" sz="4400" b="1" dirty="0" smtClean="0">
                <a:latin typeface="Courier New"/>
              </a:rPr>
              <a:t> =&gt; </a:t>
            </a:r>
            <a:r>
              <a:rPr lang="en-US" sz="4400" b="1" dirty="0" err="1" smtClean="0">
                <a:latin typeface="Courier New"/>
              </a:rPr>
              <a:t>println</a:t>
            </a:r>
            <a:r>
              <a:rPr lang="en-US" sz="4400" b="1" dirty="0" smtClean="0">
                <a:latin typeface="Courier New"/>
              </a:rPr>
              <a:t>(</a:t>
            </a:r>
            <a:r>
              <a:rPr lang="en-US" sz="4400" b="1" dirty="0" err="1" smtClean="0">
                <a:latin typeface="Courier New"/>
              </a:rPr>
              <a:t>i</a:t>
            </a:r>
            <a:r>
              <a:rPr lang="en-US" sz="4400" b="1" dirty="0" smtClean="0">
                <a:latin typeface="Courier New"/>
              </a:rPr>
              <a:t>) }</a:t>
            </a:r>
            <a:endParaRPr lang="en-US" sz="44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5814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7C026093-F925-4923-9870-9F119E4CFC85}" type="datetime2">
              <a:rPr kumimoji="0" lang="en-US" sz="4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Tuesday, June 15, 2010</a:t>
            </a:fld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</a:p>
          <a:p>
            <a:pPr lvl="0"/>
            <a:endParaRPr lang="en-US" sz="3200" dirty="0" smtClean="0">
              <a:latin typeface="Lucida Handwriting" pitchFamily="66" charset="0"/>
            </a:endParaRPr>
          </a:p>
          <a:p>
            <a:pPr lvl="0"/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pPr lvl="0"/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Restrict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Combine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Add 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add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Be lazy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!&amp;%$#&gt;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Resources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74951" y="1143000"/>
            <a:ext cx="368562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Restrict</a:t>
            </a:r>
            <a:endParaRPr lang="en-US" sz="88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83000" y="1371599"/>
            <a:ext cx="990600" cy="990601"/>
          </a:xfrm>
          <a:prstGeom prst="rect">
            <a:avLst/>
          </a:prstGeom>
          <a:noFill/>
        </p:spPr>
      </p:pic>
      <p:pic>
        <p:nvPicPr>
          <p:cNvPr id="89090" name="Picture 2" descr="http://biobreak.files.wordpress.com/2009/08/insane-insanity-plea-straight-jacket-crazy-nut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97200" y="2743200"/>
            <a:ext cx="6756398" cy="5067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76600"/>
            <a:ext cx="12344400" cy="4154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400" b="1" dirty="0" smtClean="0">
                <a:latin typeface="Courier New"/>
              </a:rPr>
              <a:t> Example(description: String) {</a:t>
            </a: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400" b="1" dirty="0" smtClean="0">
                <a:latin typeface="Courier New"/>
              </a:rPr>
              <a:t> in(e: </a:t>
            </a:r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4400" b="1" dirty="0" smtClean="0">
                <a:latin typeface="Courier New"/>
              </a:rPr>
              <a:t>) = expectations</a:t>
            </a: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400" b="1" dirty="0" smtClean="0">
                <a:latin typeface="Courier New"/>
              </a:rPr>
              <a:t> tag(t: String) = this</a:t>
            </a:r>
          </a:p>
          <a:p>
            <a:r>
              <a:rPr lang="en-US" sz="4400" dirty="0" smtClean="0">
                <a:latin typeface="Courier New"/>
              </a:rPr>
              <a:t>}</a:t>
            </a:r>
          </a:p>
          <a:p>
            <a:endParaRPr lang="en-US" sz="4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400" b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is a " </a:t>
            </a:r>
            <a:r>
              <a:rPr lang="en-US" sz="4400" b="1" dirty="0" smtClean="0">
                <a:highlight>
                  <a:srgbClr val="E8F2FE"/>
                </a:highlight>
                <a:latin typeface="Courier New"/>
              </a:rPr>
              <a:t>tag (</a:t>
            </a:r>
            <a:r>
              <a:rPr lang="en-US" sz="4400" b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"really?"</a:t>
            </a:r>
            <a:r>
              <a:rPr lang="en-US" sz="4400" b="1" dirty="0" smtClean="0">
                <a:highlight>
                  <a:srgbClr val="E8F2FE"/>
                </a:highlight>
                <a:latin typeface="Courier New"/>
              </a:rPr>
              <a:t>)</a:t>
            </a:r>
            <a:endParaRPr lang="en-US" sz="44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064000" y="1143000"/>
            <a:ext cx="28713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</a:t>
            </a:r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estrict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ExampleDesc</a:t>
            </a:r>
            <a:r>
              <a:rPr lang="en-US" sz="3600" b="1" dirty="0" smtClean="0">
                <a:latin typeface="Courier New"/>
              </a:rPr>
              <a:t>(description: String) {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): Example =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600" b="1" dirty="0" smtClean="0">
                <a:latin typeface="Courier New"/>
              </a:rPr>
              <a:t>   </a:t>
            </a:r>
          </a:p>
          <a:p>
            <a:r>
              <a:rPr lang="en-US" sz="3600" b="1" dirty="0" smtClean="0">
                <a:latin typeface="Courier New"/>
              </a:rPr>
              <a:t>    Example(description, e)</a:t>
            </a:r>
          </a:p>
          <a:p>
            <a:r>
              <a:rPr lang="en-US" sz="3600" dirty="0" smtClean="0">
                <a:latin typeface="Courier New"/>
              </a:rPr>
              <a:t>  }</a:t>
            </a:r>
          </a:p>
          <a:p>
            <a:r>
              <a:rPr lang="en-US" sz="3600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Example(d: String, 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673600" y="1143000"/>
            <a:ext cx="28712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restrict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8201" name="Picture 9" descr="http://www.southafrica.to/transport/Airlines/cheapest-flight-survey/2007/Nice-map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6390" y="1143000"/>
            <a:ext cx="7010400" cy="6627021"/>
          </a:xfrm>
          <a:prstGeom prst="rect">
            <a:avLst/>
          </a:prstGeom>
          <a:noFill/>
        </p:spPr>
      </p:pic>
      <p:pic>
        <p:nvPicPr>
          <p:cNvPr id="8197" name="Picture 5" descr="http://people.ucalgary.ca/~ymartin/Y_personal/y-%20nice%20france.jp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082790" y="4876800"/>
            <a:ext cx="4525010" cy="339375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pic>
        <p:nvPicPr>
          <p:cNvPr id="10" name="Picture 2" descr="http://sarahcr.files.wordpress.com/2009/10/rubik-origin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4400" y="2514600"/>
            <a:ext cx="5715000" cy="5715000"/>
          </a:xfrm>
          <a:prstGeom prst="rect">
            <a:avLst/>
          </a:prstGeom>
          <a:noFill/>
        </p:spPr>
      </p:pic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54400" y="1295399"/>
            <a:ext cx="990600" cy="990601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4693951" y="1143000"/>
            <a:ext cx="416492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combine</a:t>
            </a:r>
            <a:endParaRPr lang="en-US" sz="88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800" b="1" dirty="0" smtClean="0">
                <a:latin typeface="Courier New"/>
              </a:rPr>
              <a:t> Matcher[-T]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apply(y: =&gt;T): 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, String, String)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not: Matcher[T]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when(condition: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): Matcher[T]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unless(condition: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): Matcher[T]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orSkip</a:t>
            </a:r>
            <a:r>
              <a:rPr lang="en-US" sz="2800" b="1" dirty="0" smtClean="0">
                <a:latin typeface="Courier New"/>
              </a:rPr>
              <a:t>: Matcher[T]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or[S &lt;: T](m: Matcher[S]): Matcher[S]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xor</a:t>
            </a:r>
            <a:r>
              <a:rPr lang="en-US" sz="2800" b="1" dirty="0" smtClean="0">
                <a:latin typeface="Courier New"/>
              </a:rPr>
              <a:t>[S &lt;: T](m: Matcher[S]): Matcher[S]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and[S &lt;: T](m: Matcher[S]): Matcher[S]</a:t>
            </a:r>
          </a:p>
          <a:p>
            <a:r>
              <a:rPr lang="pl-PL" sz="2800" dirty="0" smtClean="0">
                <a:latin typeface="Courier New"/>
              </a:rPr>
              <a:t>  </a:t>
            </a:r>
            <a:r>
              <a:rPr lang="pl-PL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l-PL" sz="2800" b="1" dirty="0" smtClean="0">
                <a:latin typeface="Courier New"/>
              </a:rPr>
              <a:t> ^^[S&lt;: T, U](f: S =&gt; U): Matcher[U]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toIterable</a:t>
            </a:r>
            <a:r>
              <a:rPr lang="en-US" sz="2800" b="1" dirty="0" smtClean="0">
                <a:latin typeface="Courier New"/>
              </a:rPr>
              <a:t>: Matcher[</a:t>
            </a:r>
            <a:r>
              <a:rPr lang="en-US" sz="2800" b="1" smtClean="0">
                <a:latin typeface="Courier New"/>
              </a:rPr>
              <a:t>Iterable[T</a:t>
            </a:r>
            <a:r>
              <a:rPr lang="en-US" sz="2800" b="1" dirty="0" smtClean="0">
                <a:latin typeface="Courier New"/>
              </a:rPr>
              <a:t>]]</a:t>
            </a:r>
          </a:p>
          <a:p>
            <a:r>
              <a:rPr lang="en-US" sz="2800" dirty="0" smtClean="0">
                <a:latin typeface="Courier New"/>
              </a:rPr>
              <a:t>} 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9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693951" y="1143000"/>
            <a:ext cx="34435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combine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40200" y="1143000"/>
            <a:ext cx="55707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743200"/>
            <a:ext cx="12344400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Courier New"/>
              </a:rPr>
              <a:t>def </a:t>
            </a:r>
            <a:r>
              <a:rPr lang="en-US" sz="3600" b="1" dirty="0" err="1" smtClean="0">
                <a:latin typeface="Courier New"/>
              </a:rPr>
              <a:t>beFalse</a:t>
            </a:r>
            <a:r>
              <a:rPr lang="en-US" sz="3600" b="1" dirty="0" smtClean="0">
                <a:latin typeface="Courier New"/>
              </a:rPr>
              <a:t> = </a:t>
            </a:r>
            <a:r>
              <a:rPr lang="en-US" sz="3600" b="1" dirty="0" err="1" smtClean="0">
                <a:latin typeface="Courier New"/>
              </a:rPr>
              <a:t>beTrue.not</a:t>
            </a:r>
            <a:endParaRPr lang="en-US" sz="3600" b="1" dirty="0" smtClean="0"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condition </a:t>
            </a:r>
            <a:r>
              <a:rPr lang="en-US" sz="3600" b="1" dirty="0" smtClean="0">
                <a:latin typeface="Courier New"/>
              </a:rPr>
              <a:t>must </a:t>
            </a:r>
            <a:r>
              <a:rPr lang="en-US" sz="3600" b="1" dirty="0" err="1" smtClean="0">
                <a:latin typeface="Courier New"/>
              </a:rPr>
              <a:t>beTrue</a:t>
            </a:r>
            <a:r>
              <a:rPr lang="en-US" sz="3600" b="1" dirty="0" smtClean="0">
                <a:latin typeface="Courier New"/>
              </a:rPr>
              <a:t> or </a:t>
            </a:r>
            <a:r>
              <a:rPr lang="en-US" sz="3600" b="1" dirty="0" err="1" smtClean="0">
                <a:latin typeface="Courier New"/>
              </a:rPr>
              <a:t>beFalse</a:t>
            </a:r>
            <a:endParaRPr lang="en-US" sz="3600" b="1" dirty="0" smtClean="0">
              <a:latin typeface="Courier New"/>
            </a:endParaRP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condition</a:t>
            </a:r>
            <a:r>
              <a:rPr lang="en-US" sz="3600" b="1" dirty="0" smtClean="0">
                <a:latin typeface="Courier New"/>
              </a:rPr>
              <a:t> must </a:t>
            </a:r>
            <a:r>
              <a:rPr lang="en-US" sz="3600" b="1" dirty="0" err="1" smtClean="0">
                <a:latin typeface="Courier New"/>
              </a:rPr>
              <a:t>beTrue.unless</a:t>
            </a:r>
            <a:r>
              <a:rPr lang="en-US" sz="3600" b="1" dirty="0" smtClean="0">
                <a:latin typeface="Courier New"/>
              </a:rPr>
              <a:t>(condition2)</a:t>
            </a: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latin typeface="Courier New"/>
              </a:rPr>
              <a:t>def </a:t>
            </a:r>
            <a:r>
              <a:rPr lang="en-US" sz="3600" b="1" dirty="0" err="1" smtClean="0">
                <a:latin typeface="Courier New"/>
              </a:rPr>
              <a:t>trimmedSize</a:t>
            </a:r>
            <a:r>
              <a:rPr lang="en-US" sz="3600" b="1" dirty="0" smtClean="0">
                <a:latin typeface="Courier New"/>
              </a:rPr>
              <a:t>(</a:t>
            </a:r>
            <a:r>
              <a:rPr lang="en-US" sz="3600" b="1" dirty="0" err="1" smtClean="0">
                <a:latin typeface="Courier New"/>
              </a:rPr>
              <a:t>i</a:t>
            </a:r>
            <a:r>
              <a:rPr lang="en-US" sz="3600" b="1" dirty="0" smtClean="0">
                <a:latin typeface="Courier New"/>
              </a:rPr>
              <a:t>: </a:t>
            </a:r>
            <a:r>
              <a:rPr lang="en-US" sz="3600" b="1" dirty="0" err="1" smtClean="0">
                <a:latin typeface="Courier New"/>
              </a:rPr>
              <a:t>Int</a:t>
            </a:r>
            <a:r>
              <a:rPr lang="en-US" sz="3600" b="1" dirty="0" smtClean="0">
                <a:latin typeface="Courier New"/>
              </a:rPr>
              <a:t>) = </a:t>
            </a:r>
            <a:r>
              <a:rPr lang="en-US" sz="3200" b="1" dirty="0" smtClean="0">
                <a:latin typeface="Courier New"/>
              </a:rPr>
              <a:t>size(</a:t>
            </a:r>
            <a:r>
              <a:rPr lang="en-US" sz="3200" b="1" dirty="0" err="1" smtClean="0">
                <a:latin typeface="Courier New"/>
              </a:rPr>
              <a:t>i</a:t>
            </a:r>
            <a:r>
              <a:rPr lang="en-US" sz="3200" b="1" dirty="0" smtClean="0">
                <a:latin typeface="Courier New"/>
              </a:rPr>
              <a:t>) ^^ (_.trim)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string </a:t>
            </a:r>
            <a:r>
              <a:rPr lang="en-US" sz="3600" b="1" dirty="0" smtClean="0">
                <a:latin typeface="Courier New"/>
              </a:rPr>
              <a:t>must have </a:t>
            </a:r>
            <a:r>
              <a:rPr lang="en-US" sz="3600" b="1" dirty="0" err="1" smtClean="0">
                <a:latin typeface="Courier New"/>
              </a:rPr>
              <a:t>trimmedSize</a:t>
            </a:r>
            <a:r>
              <a:rPr lang="en-US" sz="3600" b="1" dirty="0" smtClean="0">
                <a:latin typeface="Courier New"/>
              </a:rPr>
              <a:t>(3)</a:t>
            </a: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078171" y="1143000"/>
            <a:ext cx="53960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Add, add, add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38620" y="1295399"/>
            <a:ext cx="990600" cy="990601"/>
          </a:xfrm>
          <a:prstGeom prst="rect">
            <a:avLst/>
          </a:prstGeom>
          <a:noFill/>
        </p:spPr>
      </p:pic>
      <p:pic>
        <p:nvPicPr>
          <p:cNvPr id="136194" name="Picture 2" descr="http://www.2dayblog.com/images/2007/june/worldtallest_legotowe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59200" y="2523392"/>
            <a:ext cx="5029200" cy="549665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1286470"/>
            <a:ext cx="765786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Repeated parameters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168400" y="3219033"/>
            <a:ext cx="10820400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400" b="1" dirty="0" smtClean="0">
                <a:latin typeface="Courier New"/>
              </a:rPr>
              <a:t>include(spec1)</a:t>
            </a:r>
          </a:p>
          <a:p>
            <a:r>
              <a:rPr lang="en-US" sz="4400" b="1" dirty="0" smtClean="0">
                <a:latin typeface="Courier New"/>
              </a:rPr>
              <a:t>include(spec1, spec2)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1 must </a:t>
            </a:r>
            <a:r>
              <a:rPr lang="en-US" sz="4400" b="1" dirty="0" err="1" smtClean="0">
                <a:latin typeface="Courier New"/>
              </a:rPr>
              <a:t>beOneOf</a:t>
            </a:r>
            <a:r>
              <a:rPr lang="en-US" sz="4400" b="1" dirty="0" smtClean="0">
                <a:latin typeface="Courier New"/>
              </a:rPr>
              <a:t>(1, 2, 3)</a:t>
            </a:r>
          </a:p>
        </p:txBody>
      </p:sp>
      <p:pic>
        <p:nvPicPr>
          <p:cNvPr id="9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1286470"/>
            <a:ext cx="466986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Use and pass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895600"/>
            <a:ext cx="12039600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400" b="1" dirty="0" err="1" smtClean="0">
                <a:latin typeface="Courier New"/>
              </a:rPr>
              <a:t>result.pp</a:t>
            </a:r>
            <a:r>
              <a:rPr lang="en-US" sz="4400" b="1" dirty="0" smtClean="0">
                <a:latin typeface="Courier New"/>
              </a:rPr>
              <a:t> + 1 </a:t>
            </a:r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// print and pass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400" b="1" dirty="0" err="1" smtClean="0">
                <a:latin typeface="Courier New"/>
              </a:rPr>
              <a:t>Customers.findBy</a:t>
            </a:r>
            <a:r>
              <a:rPr lang="en-US" sz="4400" b="1" dirty="0" smtClean="0">
                <a:latin typeface="Courier New"/>
              </a:rPr>
              <a:t>(_.age &gt;= 18) </a:t>
            </a:r>
          </a:p>
          <a:p>
            <a:r>
              <a:rPr lang="en-US" sz="4400" b="1" dirty="0" smtClean="0">
                <a:latin typeface="Courier New"/>
              </a:rPr>
              <a:t>  aka </a:t>
            </a:r>
            <a:r>
              <a:rPr lang="en-US" sz="4400" b="1" dirty="0" smtClean="0">
                <a:solidFill>
                  <a:srgbClr val="2A00FF"/>
                </a:solidFill>
                <a:latin typeface="Courier New"/>
              </a:rPr>
              <a:t>"adult </a:t>
            </a:r>
            <a:r>
              <a:rPr lang="en-US" sz="4400" b="1" dirty="0" smtClean="0">
                <a:solidFill>
                  <a:srgbClr val="2A00FF"/>
                </a:solidFill>
                <a:latin typeface="Courier New"/>
              </a:rPr>
              <a:t>customers"</a:t>
            </a:r>
            <a:r>
              <a:rPr lang="en-US" sz="4400" b="1" dirty="0" smtClean="0">
                <a:latin typeface="Courier New"/>
              </a:rPr>
              <a:t> </a:t>
            </a:r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  must </a:t>
            </a:r>
            <a:r>
              <a:rPr lang="en-US" sz="4400" b="1" dirty="0" err="1" smtClean="0">
                <a:latin typeface="Courier New"/>
              </a:rPr>
              <a:t>haveSize</a:t>
            </a:r>
            <a:r>
              <a:rPr lang="en-US" sz="4400" b="1" dirty="0" smtClean="0">
                <a:latin typeface="Courier New"/>
              </a:rPr>
              <a:t>(3)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adult customers ‘Bob, Lee’ doesn’t have size 3</a:t>
            </a:r>
            <a:endParaRPr lang="en-US" sz="4400" b="1" dirty="0" smtClean="0"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563231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000" b="1" dirty="0" smtClean="0">
                <a:latin typeface="Courier New"/>
              </a:rPr>
              <a:t> Spec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4000" b="1" dirty="0" smtClean="0">
                <a:latin typeface="Courier New"/>
              </a:rPr>
              <a:t> Tagged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000" b="1" dirty="0" smtClean="0">
                <a:latin typeface="Courier New"/>
              </a:rPr>
              <a:t> include(other: Spec*) =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this</a:t>
            </a:r>
          </a:p>
          <a:p>
            <a:r>
              <a:rPr lang="en-US" sz="4000" dirty="0" smtClean="0">
                <a:latin typeface="Courier New"/>
              </a:rPr>
              <a:t>}</a:t>
            </a: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4000" b="1" dirty="0" smtClean="0">
                <a:latin typeface="Courier New"/>
              </a:rPr>
              <a:t> (slow, fast) = (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4000" b="1" dirty="0" smtClean="0">
                <a:latin typeface="Courier New"/>
              </a:rPr>
              <a:t> Spec,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4000" b="1" dirty="0" smtClean="0">
                <a:latin typeface="Courier New"/>
              </a:rPr>
              <a:t> Spec)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err="1" smtClean="0">
                <a:latin typeface="Courier New"/>
              </a:rPr>
              <a:t>BigSpec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4000" b="1" dirty="0" smtClean="0">
                <a:latin typeface="Courier New"/>
              </a:rPr>
              <a:t> Spec {</a:t>
            </a:r>
          </a:p>
          <a:p>
            <a:r>
              <a:rPr lang="en-US" sz="4000" b="1" dirty="0" smtClean="0">
                <a:latin typeface="Courier New"/>
              </a:rPr>
              <a:t>  </a:t>
            </a:r>
            <a:r>
              <a:rPr lang="en-US" sz="3600" dirty="0" smtClean="0">
                <a:solidFill>
                  <a:srgbClr val="3F7F5F"/>
                </a:solidFill>
                <a:latin typeface="Courier New"/>
              </a:rPr>
              <a:t>// I want to “tag” the slow spec as slow</a:t>
            </a:r>
            <a:endParaRPr lang="en-US" sz="3600" b="1" dirty="0" smtClean="0">
              <a:latin typeface="Courier New"/>
            </a:endParaRPr>
          </a:p>
          <a:p>
            <a:r>
              <a:rPr lang="en-US" sz="4000" dirty="0" smtClean="0">
                <a:latin typeface="Courier New"/>
              </a:rPr>
              <a:t>  include(slow, fast)  </a:t>
            </a:r>
          </a:p>
          <a:p>
            <a:r>
              <a:rPr lang="en-US" sz="4000" dirty="0" smtClean="0">
                <a:latin typeface="Courier New"/>
              </a:rPr>
              <a:t>}</a:t>
            </a:r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0200" y="1371600"/>
            <a:ext cx="3457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this.type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1"/>
            <a:ext cx="12344400" cy="501675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000" dirty="0" smtClean="0">
                <a:latin typeface="Courier New"/>
              </a:rPr>
              <a:t> </a:t>
            </a:r>
            <a:r>
              <a:rPr lang="en-US" sz="4000" dirty="0" err="1" smtClean="0">
                <a:latin typeface="Courier New"/>
              </a:rPr>
              <a:t>BigSpec</a:t>
            </a:r>
            <a:r>
              <a:rPr lang="en-US" sz="4000" dirty="0" smtClean="0">
                <a:latin typeface="Courier New"/>
              </a:rPr>
              <a:t> </a:t>
            </a:r>
            <a:r>
              <a:rPr lang="en-US" sz="4000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4000" dirty="0" smtClean="0">
                <a:latin typeface="Courier New"/>
              </a:rPr>
              <a:t> Spec {</a:t>
            </a:r>
          </a:p>
          <a:p>
            <a:r>
              <a:rPr lang="en-US" sz="4000" dirty="0" smtClean="0">
                <a:latin typeface="Courier New"/>
              </a:rPr>
              <a:t>  include(</a:t>
            </a:r>
            <a:r>
              <a:rPr lang="en-US" sz="4000" b="1" dirty="0" smtClean="0">
                <a:latin typeface="Courier New"/>
              </a:rPr>
              <a:t>slow tag </a:t>
            </a:r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"slow"</a:t>
            </a:r>
            <a:r>
              <a:rPr lang="en-US" sz="4000" dirty="0" smtClean="0">
                <a:latin typeface="Courier New"/>
              </a:rPr>
              <a:t>, fast)  </a:t>
            </a:r>
          </a:p>
          <a:p>
            <a:r>
              <a:rPr lang="en-US" sz="4000" dirty="0" smtClean="0">
                <a:latin typeface="Courier New"/>
              </a:rPr>
              <a:t>}</a:t>
            </a:r>
          </a:p>
          <a:p>
            <a:endParaRPr lang="en-US" sz="4000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4000" dirty="0" smtClean="0">
                <a:latin typeface="Courier New"/>
              </a:rPr>
              <a:t> </a:t>
            </a:r>
            <a:r>
              <a:rPr lang="en-US" sz="4000" dirty="0" smtClean="0">
                <a:latin typeface="Courier New"/>
              </a:rPr>
              <a:t>Tagged {</a:t>
            </a:r>
          </a:p>
          <a:p>
            <a:r>
              <a:rPr lang="en-US" sz="4000" dirty="0" smtClean="0">
                <a:solidFill>
                  <a:srgbClr val="3F7F5F"/>
                </a:solidFill>
                <a:latin typeface="Courier New"/>
              </a:rPr>
              <a:t>  // store the tag and return this</a:t>
            </a:r>
          </a:p>
          <a:p>
            <a:r>
              <a:rPr lang="en-US" sz="4000" b="1" dirty="0" smtClean="0">
                <a:latin typeface="Courier New"/>
              </a:rPr>
              <a:t> 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4000" b="1" dirty="0" smtClean="0">
                <a:latin typeface="Courier New"/>
              </a:rPr>
              <a:t> tag(t: String): </a:t>
            </a:r>
            <a:r>
              <a:rPr lang="en-US" sz="40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4000" b="1" dirty="0" err="1" smtClean="0">
                <a:latin typeface="Courier New"/>
              </a:rPr>
              <a:t>.</a:t>
            </a:r>
            <a:r>
              <a:rPr lang="en-US" sz="4000" b="1" dirty="0" err="1" smtClean="0">
                <a:solidFill>
                  <a:srgbClr val="7F0055"/>
                </a:solidFill>
                <a:latin typeface="Courier New"/>
              </a:rPr>
              <a:t>type</a:t>
            </a:r>
            <a:r>
              <a:rPr lang="en-US" sz="4000" b="1" dirty="0" smtClean="0">
                <a:latin typeface="Courier New"/>
              </a:rPr>
              <a:t> =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4000" b="1" dirty="0" smtClean="0">
                <a:latin typeface="Courier New"/>
              </a:rPr>
              <a:t> </a:t>
            </a:r>
          </a:p>
          <a:p>
            <a:r>
              <a:rPr lang="en-US" sz="4000" dirty="0" smtClean="0">
                <a:latin typeface="Courier New"/>
              </a:rPr>
              <a:t>}</a:t>
            </a:r>
            <a:endParaRPr lang="en-US" sz="4000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035001" y="1295400"/>
            <a:ext cx="3457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this.type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63600" y="6705600"/>
            <a:ext cx="11430000" cy="60960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4000" b="1" dirty="0" smtClean="0">
                <a:latin typeface="Courier New"/>
              </a:rPr>
              <a:t> tag(t: String): ?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48320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prop = </a:t>
            </a:r>
            <a:r>
              <a:rPr lang="en-US" sz="2800" b="1" dirty="0" err="1" smtClean="0">
                <a:latin typeface="Courier New"/>
              </a:rPr>
              <a:t>forAll</a:t>
            </a:r>
            <a:r>
              <a:rPr lang="en-US" sz="2800" b="1" dirty="0" smtClean="0">
                <a:latin typeface="Courier New"/>
              </a:rPr>
              <a:t> { (s: String) =&gt; </a:t>
            </a:r>
          </a:p>
          <a:p>
            <a:r>
              <a:rPr lang="en-US" sz="2800" b="1" dirty="0" smtClean="0">
                <a:latin typeface="Courier New"/>
              </a:rPr>
              <a:t>                              reverse(reverse(s)) == s } </a:t>
            </a: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"The default configuration doesn't display anything"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prop must </a:t>
            </a:r>
            <a:r>
              <a:rPr lang="en-US" sz="2800" b="1" dirty="0" smtClean="0">
                <a:latin typeface="Courier New"/>
              </a:rPr>
              <a:t>pass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"The default configuration can be 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overriden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prop must </a:t>
            </a:r>
            <a:r>
              <a:rPr lang="en-US" sz="2800" b="1" dirty="0" smtClean="0">
                <a:latin typeface="Courier New"/>
              </a:rPr>
              <a:t>pass(set(</a:t>
            </a:r>
            <a:r>
              <a:rPr lang="en-US" sz="2800" b="1" dirty="0" err="1" smtClean="0">
                <a:latin typeface="Courier New"/>
              </a:rPr>
              <a:t>minTestsOk</a:t>
            </a:r>
            <a:r>
              <a:rPr lang="en-US" sz="2800" b="1" dirty="0" smtClean="0">
                <a:latin typeface="Courier New"/>
              </a:rPr>
              <a:t> -&gt; 3))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"The default configuration can be 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overriden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 - 2"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prop must </a:t>
            </a:r>
            <a:r>
              <a:rPr lang="en-US" sz="2800" b="1" dirty="0" smtClean="0">
                <a:latin typeface="Courier New"/>
              </a:rPr>
              <a:t>pass(display(</a:t>
            </a:r>
            <a:r>
              <a:rPr lang="en-US" sz="2800" b="1" dirty="0" err="1" smtClean="0">
                <a:latin typeface="Courier New"/>
              </a:rPr>
              <a:t>minTestsOk</a:t>
            </a:r>
            <a:r>
              <a:rPr lang="en-US" sz="2800" b="1" dirty="0" smtClean="0">
                <a:latin typeface="Courier New"/>
              </a:rPr>
              <a:t> -&gt; 3))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40200" y="1219200"/>
            <a:ext cx="48878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Configuration</a:t>
            </a:r>
          </a:p>
        </p:txBody>
      </p:sp>
      <p:pic>
        <p:nvPicPr>
          <p:cNvPr id="9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5092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defaultParams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Params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pass(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200" b="1" dirty="0" smtClean="0">
                <a:latin typeface="Courier New"/>
              </a:rPr>
              <a:t> p: </a:t>
            </a:r>
            <a:r>
              <a:rPr lang="en-US" sz="3200" b="1" dirty="0" err="1" smtClean="0">
                <a:latin typeface="Courier New"/>
              </a:rPr>
              <a:t>Params</a:t>
            </a:r>
            <a:r>
              <a:rPr lang="en-US" sz="3200" b="1" dirty="0" smtClean="0">
                <a:latin typeface="Courier New"/>
              </a:rPr>
              <a:t>) = {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3200" b="1" dirty="0" smtClean="0">
                <a:latin typeface="Courier New"/>
              </a:rPr>
              <a:t> Matcher[Prop] {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  def</a:t>
            </a:r>
            <a:r>
              <a:rPr lang="en-US" sz="3200" b="1" dirty="0" smtClean="0">
                <a:latin typeface="Courier New"/>
              </a:rPr>
              <a:t> apply(prop: =&gt;Prop) = check(prop)(p)</a:t>
            </a:r>
          </a:p>
          <a:p>
            <a:r>
              <a:rPr lang="en-US" sz="3200" dirty="0" smtClean="0">
                <a:latin typeface="Courier New"/>
              </a:rPr>
              <a:t>  }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object</a:t>
            </a:r>
            <a:r>
              <a:rPr lang="en-US" sz="3200" b="1" dirty="0" smtClean="0">
                <a:latin typeface="Courier New"/>
              </a:rPr>
              <a:t> set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Params</a:t>
            </a:r>
            <a:r>
              <a:rPr lang="en-US" sz="3200" b="1" dirty="0" smtClean="0">
                <a:latin typeface="Courier New"/>
              </a:rPr>
              <a:t>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apply(p: (Symbol, </a:t>
            </a:r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3200" b="1" dirty="0" smtClean="0">
                <a:latin typeface="Courier New"/>
              </a:rPr>
              <a:t>)*)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Params</a:t>
            </a:r>
            <a:r>
              <a:rPr lang="en-US" sz="3200" b="1" dirty="0" smtClean="0">
                <a:latin typeface="Courier New"/>
              </a:rPr>
              <a:t>(p)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35400" y="1219200"/>
            <a:ext cx="707597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Implicit  parameters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8382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4756" name="Picture 4" descr="http://turkeymacedonia.files.wordpress.com/2009/10/australia-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" y="1219200"/>
            <a:ext cx="7696200" cy="5638800"/>
          </a:xfrm>
          <a:prstGeom prst="rect">
            <a:avLst/>
          </a:prstGeom>
          <a:noFill/>
        </p:spPr>
      </p:pic>
      <p:pic>
        <p:nvPicPr>
          <p:cNvPr id="74754" name="Picture 2" descr="Sydney Opera House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321550" y="5105400"/>
            <a:ext cx="3952875" cy="3162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25771" y="1143000"/>
            <a:ext cx="53960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I want a pony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590800"/>
            <a:ext cx="1158240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how to write: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</a:t>
            </a:r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I want a pony ??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*/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9906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558800" y="5181600"/>
            <a:ext cx="115824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2 solutions: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I.want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(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a.pony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) =&gt;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ScalaTest</a:t>
            </a:r>
            <a:endParaRPr lang="en-US" sz="3200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(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I.want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(a)).pony =&gt; specs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*/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05406" y="1143000"/>
            <a:ext cx="56973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3200400"/>
            <a:ext cx="116586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urier New"/>
              </a:rPr>
              <a:t>list must have size(3)</a:t>
            </a:r>
          </a:p>
          <a:p>
            <a:r>
              <a:rPr lang="en-US" sz="3200" dirty="0" smtClean="0">
                <a:latin typeface="Courier New"/>
              </a:rPr>
              <a:t>list must be empty</a:t>
            </a:r>
          </a:p>
          <a:p>
            <a:r>
              <a:rPr lang="en-US" sz="3200" dirty="0" smtClean="0">
                <a:latin typeface="Courier New"/>
              </a:rPr>
              <a:t>  </a:t>
            </a:r>
          </a:p>
          <a:p>
            <a:r>
              <a:rPr lang="en-US" sz="3200" b="1" dirty="0" smtClean="0">
                <a:latin typeface="Courier New"/>
              </a:rPr>
              <a:t>list must have size(2) or have size(3)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latin typeface="Courier New"/>
              </a:rPr>
              <a:t>(((list must have).size(2)).or(have)).size(3)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5283200" y="6858000"/>
            <a:ext cx="7086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Fancy but difficult</a:t>
            </a:r>
            <a:r>
              <a:rPr kumimoji="0" lang="en-US" sz="48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to reason about</a:t>
            </a:r>
            <a:endParaRPr kumimoji="0" lang="en-US" sz="48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693951" y="1066800"/>
            <a:ext cx="315663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Be</a:t>
            </a:r>
            <a:r>
              <a:rPr lang="en-US" sz="8000" kern="0" dirty="0" smtClean="0">
                <a:solidFill>
                  <a:srgbClr val="00CC66"/>
                </a:solidFill>
                <a:latin typeface="Comic Sans MS" pitchFamily="66" charset="0"/>
                <a:cs typeface="+mj-cs"/>
                <a:sym typeface="Arial" charset="0"/>
              </a:rPr>
              <a:t> </a:t>
            </a:r>
            <a:r>
              <a:rPr lang="en-US" sz="80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lazy</a:t>
            </a:r>
            <a:endParaRPr lang="en-US" sz="80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4400" y="1219199"/>
            <a:ext cx="990600" cy="990601"/>
          </a:xfrm>
          <a:prstGeom prst="rect">
            <a:avLst/>
          </a:prstGeom>
          <a:noFill/>
        </p:spPr>
      </p:pic>
      <p:pic>
        <p:nvPicPr>
          <p:cNvPr id="140290" name="Picture 2" descr="http://www.laughinglarry.com/images/box/lazy_cat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9600" y="2514600"/>
            <a:ext cx="5904501" cy="5638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04446" y="1219200"/>
            <a:ext cx="2861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Be lazy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ExampleDesc</a:t>
            </a:r>
            <a:r>
              <a:rPr lang="en-US" sz="3200" dirty="0" smtClean="0">
                <a:latin typeface="Courier New"/>
              </a:rPr>
              <a:t>(d: String) {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dirty="0" smtClean="0">
                <a:latin typeface="Courier New"/>
              </a:rPr>
              <a:t> in(e: </a:t>
            </a:r>
            <a:r>
              <a:rPr lang="en-US" sz="3200" b="1" dirty="0" smtClean="0">
                <a:latin typeface="Courier New"/>
              </a:rPr>
              <a:t>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dirty="0" smtClean="0">
                <a:latin typeface="Courier New"/>
              </a:rPr>
              <a:t>) =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new </a:t>
            </a:r>
            <a:r>
              <a:rPr lang="en-US" sz="3200" dirty="0" smtClean="0">
                <a:latin typeface="Courier New"/>
              </a:rPr>
              <a:t>Example(description, e)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Example(d: String, e: </a:t>
            </a:r>
            <a:r>
              <a:rPr lang="en-US" sz="3200" b="1" dirty="0" smtClean="0">
                <a:latin typeface="Courier New"/>
              </a:rPr>
              <a:t>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dirty="0" smtClean="0">
                <a:latin typeface="Courier New"/>
              </a:rPr>
              <a:t>)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forExample</a:t>
            </a:r>
            <a:r>
              <a:rPr lang="en-US" sz="3200" dirty="0" smtClean="0">
                <a:latin typeface="Courier New"/>
              </a:rPr>
              <a:t>(d: String): </a:t>
            </a:r>
            <a:r>
              <a:rPr lang="en-US" sz="3200" dirty="0" err="1" smtClean="0">
                <a:latin typeface="Courier New"/>
              </a:rPr>
              <a:t>ExampleDesc</a:t>
            </a:r>
            <a:r>
              <a:rPr lang="en-US" sz="3200" dirty="0" smtClean="0">
                <a:latin typeface="Courier New"/>
              </a:rPr>
              <a:t> =   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                          new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ExampleDesc</a:t>
            </a:r>
            <a:r>
              <a:rPr lang="en-US" sz="3200" dirty="0" smtClean="0">
                <a:latin typeface="Courier New"/>
              </a:rPr>
              <a:t>(d)</a:t>
            </a:r>
          </a:p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b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will not explode"</a:t>
            </a:r>
            <a:r>
              <a:rPr lang="en-US" sz="3200" b="1" dirty="0" smtClean="0">
                <a:highlight>
                  <a:srgbClr val="E8F2FE"/>
                </a:highlight>
                <a:latin typeface="Courier New"/>
              </a:rPr>
              <a:t> in error(</a:t>
            </a:r>
            <a:r>
              <a:rPr lang="en-US" sz="3200" b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"boom"</a:t>
            </a:r>
            <a:r>
              <a:rPr lang="en-US" sz="3200" b="1" dirty="0" smtClean="0">
                <a:highlight>
                  <a:srgbClr val="E8F2FE"/>
                </a:highlight>
                <a:latin typeface="Courier New"/>
              </a:rPr>
              <a:t>)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3318570"/>
            <a:ext cx="126746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[T](x: =&gt;T)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Matcher[T] { 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apply(y: =&gt;T) = {</a:t>
            </a:r>
          </a:p>
          <a:p>
            <a:r>
              <a:rPr lang="es-ES" sz="3200" dirty="0" smtClean="0">
                <a:latin typeface="Courier New"/>
              </a:rPr>
              <a:t>    </a:t>
            </a:r>
            <a:r>
              <a:rPr lang="es-ES" sz="32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s-ES" sz="3200" b="1" dirty="0" smtClean="0">
                <a:latin typeface="Courier New"/>
              </a:rPr>
              <a:t> (a, b) = (x, y)</a:t>
            </a:r>
          </a:p>
          <a:p>
            <a:r>
              <a:rPr lang="en-US" sz="3200" dirty="0" smtClean="0">
                <a:latin typeface="Courier New"/>
              </a:rPr>
              <a:t>    (a == b, a +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 is equal to "</a:t>
            </a:r>
            <a:r>
              <a:rPr lang="en-US" sz="3200" dirty="0" smtClean="0">
                <a:latin typeface="Courier New"/>
              </a:rPr>
              <a:t> + b, </a:t>
            </a:r>
          </a:p>
          <a:p>
            <a:r>
              <a:rPr lang="en-US" sz="3200" dirty="0" smtClean="0">
                <a:latin typeface="Courier New"/>
              </a:rPr>
              <a:t>             a +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 is not equal to "</a:t>
            </a:r>
            <a:r>
              <a:rPr lang="en-US" sz="3200" dirty="0" smtClean="0">
                <a:latin typeface="Courier New"/>
              </a:rPr>
              <a:t> + b)</a:t>
            </a:r>
          </a:p>
          <a:p>
            <a:r>
              <a:rPr lang="en-US" sz="3200" dirty="0" smtClean="0">
                <a:latin typeface="Courier New"/>
              </a:rPr>
              <a:t>  }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654800" y="22098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Evaluate once!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2722" y="1143000"/>
            <a:ext cx="78774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990600"/>
            <a:ext cx="77187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2895600"/>
            <a:ext cx="12674600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method[T](</a:t>
            </a:r>
            <a:r>
              <a:rPr lang="en-US" sz="3200" b="1" dirty="0" err="1" smtClean="0">
                <a:latin typeface="Courier New"/>
              </a:rPr>
              <a:t>params</a:t>
            </a:r>
            <a:r>
              <a:rPr lang="en-US" sz="3200" b="1" dirty="0" smtClean="0">
                <a:latin typeface="Courier New"/>
              </a:rPr>
              <a:t>: </a:t>
            </a:r>
            <a:r>
              <a:rPr lang="en-US" sz="3200" b="1" dirty="0" smtClean="0">
                <a:latin typeface="Courier New"/>
              </a:rPr>
              <a:t>=&gt;</a:t>
            </a:r>
            <a:r>
              <a:rPr lang="en-US" sz="3200" b="1" dirty="0" smtClean="0">
                <a:latin typeface="Courier New"/>
              </a:rPr>
              <a:t>T*) &lt;&lt;&lt;&lt; </a:t>
            </a:r>
            <a:r>
              <a:rPr lang="en-US" sz="4000" kern="0" dirty="0" smtClean="0">
                <a:solidFill>
                  <a:srgbClr val="FF0000"/>
                </a:solidFill>
                <a:latin typeface="Calibri" pitchFamily="34" charset="0"/>
                <a:sym typeface="Arial" charset="0"/>
              </a:rPr>
              <a:t>Not legal!!!</a:t>
            </a:r>
            <a:r>
              <a:rPr lang="en-US" sz="3200" b="1" dirty="0" smtClean="0">
                <a:latin typeface="Courier New"/>
              </a:rPr>
              <a:t>    </a:t>
            </a:r>
            <a:endParaRPr lang="en-US" sz="3200" b="1" dirty="0" smtClean="0">
              <a:latin typeface="Courier New"/>
            </a:endParaRPr>
          </a:p>
          <a:p>
            <a:r>
              <a:rPr lang="en-US" sz="3200" b="1" dirty="0" smtClean="0">
                <a:latin typeface="Courier New"/>
              </a:rPr>
              <a:t>                                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latin typeface="Courier New"/>
              </a:rPr>
              <a:t>method(1., 2., </a:t>
            </a:r>
            <a:r>
              <a:rPr lang="en-US" sz="3200" b="1" dirty="0" err="1" smtClean="0">
                <a:latin typeface="Courier New"/>
              </a:rPr>
              <a:t>math.pow</a:t>
            </a:r>
            <a:r>
              <a:rPr lang="en-US" sz="3200" b="1" dirty="0" smtClean="0">
                <a:latin typeface="Courier New"/>
              </a:rPr>
              <a:t>(100, 100))</a:t>
            </a: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502400" y="19812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With </a:t>
            </a:r>
            <a:r>
              <a:rPr kumimoji="0" lang="en-US" sz="4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varargs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?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990600"/>
            <a:ext cx="77187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2895600"/>
            <a:ext cx="12674600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lazyfy</a:t>
            </a:r>
            <a:r>
              <a:rPr lang="en-US" sz="3200" b="1" dirty="0" smtClean="0">
                <a:latin typeface="Courier New"/>
              </a:rPr>
              <a:t>[T](value</a:t>
            </a:r>
            <a:r>
              <a:rPr lang="en-US" sz="3200" b="1" dirty="0" smtClean="0">
                <a:latin typeface="Courier New"/>
              </a:rPr>
              <a:t>: =&gt;T): … =   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           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(() =&gt; value)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[T](value: () =&gt; T)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lazy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v = value()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get() = v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method[T](</a:t>
            </a:r>
            <a:r>
              <a:rPr lang="en-US" sz="3200" b="1" dirty="0" err="1" smtClean="0">
                <a:latin typeface="Courier New"/>
              </a:rPr>
              <a:t>params</a:t>
            </a:r>
            <a:r>
              <a:rPr lang="en-US" sz="3200" b="1" dirty="0" smtClean="0">
                <a:latin typeface="Courier New"/>
              </a:rPr>
              <a:t>: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[T</a:t>
            </a:r>
            <a:r>
              <a:rPr lang="en-US" sz="3200" b="1" dirty="0" smtClean="0">
                <a:latin typeface="Courier New"/>
              </a:rPr>
              <a:t>]*)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latin typeface="Courier New"/>
              </a:rPr>
              <a:t>method(1., 2., </a:t>
            </a:r>
            <a:r>
              <a:rPr lang="en-US" sz="3200" b="1" dirty="0" err="1" smtClean="0">
                <a:latin typeface="Courier New"/>
              </a:rPr>
              <a:t>math.pow</a:t>
            </a:r>
            <a:r>
              <a:rPr lang="en-US" sz="3200" b="1" dirty="0" smtClean="0">
                <a:latin typeface="Courier New"/>
              </a:rPr>
              <a:t>(100, 100))</a:t>
            </a: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502400" y="19812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With </a:t>
            </a:r>
            <a:r>
              <a:rPr kumimoji="0" lang="en-US" sz="4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varargs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!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5814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7C026093-F925-4923-9870-9F119E4CFC85}" type="datetime2">
              <a:rPr kumimoji="0" lang="en-US" sz="4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Tuesday, June 15, 2010</a:t>
            </a:fld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</a:p>
          <a:p>
            <a:pPr lvl="0"/>
            <a:endParaRPr lang="en-US" sz="3200" dirty="0" smtClean="0">
              <a:latin typeface="Lucida Handwriting" pitchFamily="66" charset="0"/>
            </a:endParaRPr>
          </a:p>
          <a:p>
            <a:pPr lvl="0"/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pPr lvl="0"/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Restrict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Combine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Add 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add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Be lazy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!&amp;%$#&gt;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Resources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719155" y="1238071"/>
            <a:ext cx="47644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Bag of tricks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5200" y="1295399"/>
            <a:ext cx="990600" cy="990601"/>
          </a:xfrm>
          <a:prstGeom prst="rect">
            <a:avLst/>
          </a:prstGeom>
          <a:noFill/>
        </p:spPr>
      </p:pic>
      <p:pic>
        <p:nvPicPr>
          <p:cNvPr id="142340" name="Picture 4" descr="http://www.npl.lib.va.us/images/2000/hat&amp;wand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11600" y="2743200"/>
            <a:ext cx="5105400" cy="51054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569386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ExampleDesc</a:t>
            </a:r>
            <a:r>
              <a:rPr lang="en-US" sz="2800" b="1" dirty="0" smtClean="0">
                <a:latin typeface="Courier New"/>
              </a:rPr>
              <a:t>(d: String) 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2800" b="1" dirty="0" smtClean="0">
                <a:latin typeface="Courier New"/>
              </a:rPr>
              <a:t> &gt;&gt;(e: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): Example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Example(d, e)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Example(d: String, e: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 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2800" b="1" dirty="0" smtClean="0">
                <a:latin typeface="Courier New"/>
              </a:rPr>
              <a:t> &gt;&gt;(e: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): Example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Example(d, e)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  <a:p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"When I setup the system"</a:t>
            </a:r>
            <a:r>
              <a:rPr lang="en-US" sz="2800" dirty="0" smtClean="0">
                <a:latin typeface="Courier New"/>
              </a:rPr>
              <a:t> &gt;&gt; {</a:t>
            </a: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  "And a customer is entered"</a:t>
            </a:r>
            <a:r>
              <a:rPr lang="en-US" sz="2800" dirty="0" smtClean="0">
                <a:latin typeface="Courier New"/>
              </a:rPr>
              <a:t> &gt;&gt; {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"if he has a discount"</a:t>
            </a:r>
            <a:r>
              <a:rPr lang="en-US" sz="2800" dirty="0" smtClean="0">
                <a:latin typeface="Courier New"/>
              </a:rPr>
              <a:t> &gt;&gt; {}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"if he doesn't have a discount"</a:t>
            </a:r>
            <a:r>
              <a:rPr lang="en-US" sz="2800" dirty="0" smtClean="0">
                <a:latin typeface="Courier New"/>
              </a:rPr>
              <a:t> &gt;&gt; {}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1457" y="1219200"/>
            <a:ext cx="4068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Operators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9906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6808" name="Picture 8" descr="http://www.classes.cs.uchicago.edu/archive/2005/summer/15200-1/cpluspl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533400"/>
            <a:ext cx="2143793" cy="2136988"/>
          </a:xfrm>
          <a:prstGeom prst="rect">
            <a:avLst/>
          </a:prstGeom>
          <a:noFill/>
        </p:spPr>
      </p:pic>
      <p:pic>
        <p:nvPicPr>
          <p:cNvPr id="76810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50400" y="7269788"/>
            <a:ext cx="2965342" cy="883612"/>
          </a:xfrm>
          <a:prstGeom prst="rect">
            <a:avLst/>
          </a:prstGeom>
          <a:noFill/>
        </p:spPr>
      </p:pic>
      <p:pic>
        <p:nvPicPr>
          <p:cNvPr id="2050" name="Picture 2" descr="http://www.bbcgoodfood.com/recipes/1052/images/1052_MEDIU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4200" y="1905000"/>
            <a:ext cx="2286000" cy="207818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759200" y="3048000"/>
            <a:ext cx="1600200" cy="2667000"/>
            <a:chOff x="3683000" y="4838700"/>
            <a:chExt cx="1371600" cy="23622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683000" y="4838700"/>
              <a:ext cx="1371600" cy="23622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pic>
          <p:nvPicPr>
            <p:cNvPr id="76802" name="Picture 2" descr="java_logo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754366" y="4876800"/>
              <a:ext cx="1228868" cy="2286000"/>
            </a:xfrm>
            <a:prstGeom prst="rect">
              <a:avLst/>
            </a:prstGeom>
            <a:solidFill>
              <a:srgbClr val="FFFFFF"/>
            </a:solidFill>
          </p:spPr>
        </p:pic>
      </p:grpSp>
      <p:pic>
        <p:nvPicPr>
          <p:cNvPr id="76806" name="Picture 6" descr="http://www.geekmantra.com/staticcontent/images/j2ee_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45000" y="5562600"/>
            <a:ext cx="1714500" cy="1143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</p:pic>
      <p:pic>
        <p:nvPicPr>
          <p:cNvPr id="2052" name="Picture 4" descr="http://scglectures.unibe.ch/p2/wp-content/uploads/design-patterns-book-cover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21600" y="838200"/>
            <a:ext cx="2390969" cy="3124200"/>
          </a:xfrm>
          <a:prstGeom prst="rect">
            <a:avLst/>
          </a:prstGeom>
          <a:noFill/>
        </p:spPr>
      </p:pic>
      <p:pic>
        <p:nvPicPr>
          <p:cNvPr id="76804" name="Picture 4" descr="http://www.dthomas.co.uk/dtalm/images/uml_logo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321800" y="3657600"/>
            <a:ext cx="2343150" cy="1665709"/>
          </a:xfrm>
          <a:prstGeom prst="rect">
            <a:avLst/>
          </a:prstGeom>
          <a:noFill/>
        </p:spPr>
      </p:pic>
      <p:pic>
        <p:nvPicPr>
          <p:cNvPr id="2054" name="Picture 6" descr="http://i40.tinypic.com/1q2vdi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731000" y="5410200"/>
            <a:ext cx="2190750" cy="2752198"/>
          </a:xfrm>
          <a:prstGeom prst="rect">
            <a:avLst/>
          </a:prstGeom>
          <a:noFill/>
        </p:spPr>
      </p:pic>
      <p:pic>
        <p:nvPicPr>
          <p:cNvPr id="2056" name="Picture 8" descr="http://onestepback.org/articles/groovy/images/groovy-logo-bi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474200" y="5943600"/>
            <a:ext cx="1885950" cy="930513"/>
          </a:xfrm>
          <a:prstGeom prst="rect">
            <a:avLst/>
          </a:prstGeom>
          <a:noFill/>
        </p:spPr>
      </p:pic>
      <p:pic>
        <p:nvPicPr>
          <p:cNvPr id="2057" name="Picture 9" descr="C:\Documents and Settings\eric_torreborre\My Documents\Downloads\ruby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607800" y="6019800"/>
            <a:ext cx="838200" cy="84003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64000" y="1295400"/>
            <a:ext cx="421301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precedence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Fit</a:t>
            </a:r>
            <a:r>
              <a:rPr lang="en-US" sz="3200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like table in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Scala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?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| a | b | c 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| 1 | 2 | 3 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| 2 | 2 | 4 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*/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3683000" y="6629400"/>
            <a:ext cx="86868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 Use 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Courier New" pitchFamily="49" charset="0"/>
                <a:sym typeface="Arial" charset="0"/>
              </a:rPr>
              <a:t>‘!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  <a:sym typeface="Arial" charset="0"/>
              </a:rPr>
              <a:t>‘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to separate cells and</a:t>
            </a:r>
          </a:p>
          <a:p>
            <a:pPr lvl="0"/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         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  <a:sym typeface="Arial" charset="0"/>
              </a:rPr>
              <a:t>‘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Courier New" pitchFamily="49" charset="0"/>
                <a:sym typeface="Arial" charset="0"/>
              </a:rPr>
              <a:t>|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  <a:sym typeface="Arial" charset="0"/>
              </a:rPr>
              <a:t>‘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to separate rows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16400" y="1143000"/>
            <a:ext cx="411202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DataTables</a:t>
            </a:r>
            <a:endParaRPr lang="en-US" sz="6600" kern="0" dirty="0" smtClean="0">
              <a:solidFill>
                <a:srgbClr val="00CC66"/>
              </a:solidFill>
              <a:latin typeface="Calibri" pitchFamily="34" charset="0"/>
              <a:cs typeface="+mj-cs"/>
              <a:sym typeface="Arial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06400" y="2667000"/>
            <a:ext cx="12344400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DataTablesSpec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Specification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3200" b="1" dirty="0" smtClean="0">
                <a:latin typeface="Courier New"/>
              </a:rPr>
              <a:t>  </a:t>
            </a:r>
          </a:p>
          <a:p>
            <a:r>
              <a:rPr lang="en-US" sz="3200" b="1" dirty="0" smtClean="0">
                <a:latin typeface="Courier New"/>
              </a:rPr>
              <a:t>                                     </a:t>
            </a:r>
            <a:r>
              <a:rPr lang="en-US" sz="3200" b="1" dirty="0" err="1" smtClean="0">
                <a:latin typeface="Courier New"/>
              </a:rPr>
              <a:t>DataTables</a:t>
            </a:r>
            <a:r>
              <a:rPr lang="en-US" sz="3200" b="1" dirty="0" smtClean="0">
                <a:latin typeface="Courier New"/>
              </a:rPr>
              <a:t> {</a:t>
            </a: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  "lots of examples"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latin typeface="Courier New"/>
              </a:rPr>
              <a:t>   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"a"</a:t>
            </a:r>
            <a:r>
              <a:rPr lang="en-US" sz="3200" dirty="0" smtClean="0">
                <a:latin typeface="Courier New"/>
              </a:rPr>
              <a:t> |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"b"</a:t>
            </a:r>
            <a:r>
              <a:rPr lang="en-US" sz="3200" dirty="0" smtClean="0">
                <a:latin typeface="Courier New"/>
              </a:rPr>
              <a:t> |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"a + b"</a:t>
            </a:r>
            <a:r>
              <a:rPr lang="en-US" sz="3200" dirty="0" smtClean="0">
                <a:latin typeface="Courier New"/>
              </a:rPr>
              <a:t> |</a:t>
            </a:r>
          </a:p>
          <a:p>
            <a:r>
              <a:rPr lang="en-US" sz="3200" dirty="0" smtClean="0">
                <a:latin typeface="Courier New"/>
              </a:rPr>
              <a:t>     1  !  2  !    3    |</a:t>
            </a:r>
          </a:p>
          <a:p>
            <a:r>
              <a:rPr lang="en-US" sz="3200" dirty="0" smtClean="0">
                <a:latin typeface="Courier New"/>
              </a:rPr>
              <a:t>     2  !  2  !    4    |</a:t>
            </a:r>
          </a:p>
          <a:p>
            <a:r>
              <a:rPr lang="pt-BR" sz="3200" dirty="0" smtClean="0">
                <a:latin typeface="Courier New"/>
              </a:rPr>
              <a:t>     2  !  3  !    4    |&gt; { (a, b, c) =&gt;</a:t>
            </a:r>
          </a:p>
          <a:p>
            <a:r>
              <a:rPr lang="en-US" sz="3200" dirty="0" smtClean="0">
                <a:latin typeface="Courier New"/>
              </a:rPr>
              <a:t>       a + b must_== c</a:t>
            </a:r>
          </a:p>
          <a:p>
            <a:r>
              <a:rPr lang="en-US" sz="3200" dirty="0" smtClean="0">
                <a:latin typeface="Courier New"/>
              </a:rPr>
              <a:t>    }</a:t>
            </a:r>
          </a:p>
          <a:p>
            <a:r>
              <a:rPr lang="en-US" sz="3200" dirty="0" smtClean="0">
                <a:latin typeface="Courier New"/>
              </a:rPr>
              <a:t>  }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3F7F5F"/>
                </a:solidFill>
                <a:latin typeface="Courier New"/>
              </a:rPr>
              <a:t>// How to avoid ‘</a:t>
            </a:r>
            <a:r>
              <a:rPr lang="en-US" sz="2800" b="1" dirty="0" err="1" smtClean="0">
                <a:solidFill>
                  <a:srgbClr val="3F7F5F"/>
                </a:solidFill>
                <a:latin typeface="Courier New"/>
              </a:rPr>
              <a:t>throwA</a:t>
            </a:r>
            <a:r>
              <a:rPr lang="en-US" sz="2800" b="1" dirty="0" smtClean="0">
                <a:solidFill>
                  <a:srgbClr val="3F7F5F"/>
                </a:solidFill>
                <a:latin typeface="Courier New"/>
              </a:rPr>
              <a:t>(</a:t>
            </a:r>
            <a:r>
              <a:rPr lang="en-US" sz="2800" b="1" dirty="0" err="1" smtClean="0">
                <a:solidFill>
                  <a:srgbClr val="3F7F5F"/>
                </a:solidFill>
                <a:latin typeface="Courier New"/>
              </a:rPr>
              <a:t>classOf</a:t>
            </a:r>
            <a:r>
              <a:rPr lang="en-US" sz="2800" b="1" dirty="0" smtClean="0">
                <a:solidFill>
                  <a:srgbClr val="3F7F5F"/>
                </a:solidFill>
                <a:latin typeface="Courier New"/>
              </a:rPr>
              <a:t>[</a:t>
            </a:r>
            <a:r>
              <a:rPr lang="en-US" sz="2800" b="1" dirty="0" err="1" smtClean="0">
                <a:solidFill>
                  <a:srgbClr val="3F7F5F"/>
                </a:solidFill>
                <a:latin typeface="Courier New"/>
              </a:rPr>
              <a:t>FailureException</a:t>
            </a:r>
            <a:r>
              <a:rPr lang="en-US" sz="2800" b="1" dirty="0" smtClean="0">
                <a:solidFill>
                  <a:srgbClr val="3F7F5F"/>
                </a:solidFill>
                <a:latin typeface="Courier New"/>
              </a:rPr>
              <a:t>])</a:t>
            </a:r>
            <a:r>
              <a:rPr lang="en-US" sz="2800" b="1" dirty="0" smtClean="0">
                <a:latin typeface="Courier New"/>
              </a:rPr>
              <a:t>‘</a:t>
            </a:r>
          </a:p>
          <a:p>
            <a:r>
              <a:rPr lang="en-US" sz="2800" b="1" dirty="0" smtClean="0">
                <a:latin typeface="Courier New"/>
              </a:rPr>
              <a:t>{ 1 must_== 2 } must </a:t>
            </a:r>
            <a:r>
              <a:rPr lang="en-US" sz="2800" b="1" dirty="0" err="1" smtClean="0">
                <a:latin typeface="Courier New"/>
              </a:rPr>
              <a:t>throwA</a:t>
            </a:r>
            <a:r>
              <a:rPr lang="en-US" sz="2800" b="1" dirty="0" smtClean="0">
                <a:latin typeface="Courier New"/>
              </a:rPr>
              <a:t>[</a:t>
            </a:r>
            <a:r>
              <a:rPr lang="en-US" sz="2800" b="1" dirty="0" err="1" smtClean="0">
                <a:latin typeface="Courier New"/>
              </a:rPr>
              <a:t>FailureException</a:t>
            </a:r>
            <a:r>
              <a:rPr lang="en-US" sz="2800" b="1" dirty="0" smtClean="0">
                <a:latin typeface="Courier New"/>
              </a:rPr>
              <a:t>]</a:t>
            </a:r>
            <a:endParaRPr lang="en-US" sz="28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scala.reflect</a:t>
            </a:r>
            <a:r>
              <a:rPr lang="en-US" sz="2800" b="1" dirty="0" smtClean="0">
                <a:latin typeface="Courier New"/>
              </a:rPr>
              <a:t>._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throwA</a:t>
            </a:r>
            <a:r>
              <a:rPr lang="en-US" sz="2800" b="1" dirty="0" smtClean="0">
                <a:latin typeface="Courier New"/>
              </a:rPr>
              <a:t>[T](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2800" b="1" dirty="0" smtClean="0">
                <a:latin typeface="Courier New"/>
              </a:rPr>
              <a:t> m: </a:t>
            </a:r>
            <a:r>
              <a:rPr lang="en-US" sz="2800" b="1" dirty="0" err="1" smtClean="0">
                <a:latin typeface="Courier New"/>
              </a:rPr>
              <a:t>ClassManifest</a:t>
            </a:r>
            <a:r>
              <a:rPr lang="en-US" sz="2800" b="1" dirty="0" smtClean="0">
                <a:latin typeface="Courier New"/>
              </a:rPr>
              <a:t>[T]) = 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2800" b="1" dirty="0" smtClean="0">
                <a:latin typeface="Courier New"/>
              </a:rPr>
              <a:t> Matcher[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] 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  def</a:t>
            </a:r>
            <a:r>
              <a:rPr lang="en-US" sz="2800" b="1" dirty="0" smtClean="0">
                <a:latin typeface="Courier New"/>
              </a:rPr>
              <a:t> apply(v: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):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 = {</a:t>
            </a:r>
          </a:p>
          <a:p>
            <a:r>
              <a:rPr lang="en-US" sz="2800" dirty="0" smtClean="0"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2800" b="1" dirty="0" smtClean="0">
                <a:latin typeface="Courier New"/>
              </a:rPr>
              <a:t> { v }</a:t>
            </a:r>
            <a:r>
              <a:rPr lang="en-US" sz="2800" dirty="0" smtClean="0">
                <a:latin typeface="Courier New"/>
              </a:rPr>
              <a:t>     </a:t>
            </a:r>
          </a:p>
          <a:p>
            <a:r>
              <a:rPr lang="en-US" sz="2800" dirty="0" smtClean="0"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2800" b="1" dirty="0" smtClean="0">
                <a:latin typeface="Courier New"/>
              </a:rPr>
              <a:t> {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case</a:t>
            </a:r>
            <a:r>
              <a:rPr lang="en-US" sz="2800" b="1" dirty="0" smtClean="0">
                <a:latin typeface="Courier New"/>
              </a:rPr>
              <a:t> e =&gt;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e.getClass</a:t>
            </a:r>
            <a:r>
              <a:rPr lang="en-US" sz="2800" b="1" dirty="0" smtClean="0">
                <a:latin typeface="Courier New"/>
              </a:rPr>
              <a:t> == </a:t>
            </a:r>
            <a:r>
              <a:rPr lang="en-US" sz="2800" b="1" dirty="0" err="1" smtClean="0">
                <a:latin typeface="Courier New"/>
              </a:rPr>
              <a:t>m.erasure</a:t>
            </a:r>
            <a:r>
              <a:rPr lang="en-US" sz="2800" b="1" dirty="0" smtClean="0">
                <a:latin typeface="Courier New"/>
              </a:rPr>
              <a:t> }</a:t>
            </a:r>
          </a:p>
          <a:p>
            <a:r>
              <a:rPr lang="en-US" sz="2800" dirty="0" smtClean="0"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true</a:t>
            </a:r>
          </a:p>
          <a:p>
            <a:r>
              <a:rPr lang="en-US" sz="2800" dirty="0" smtClean="0">
                <a:latin typeface="Courier New"/>
              </a:rPr>
              <a:t>    } </a:t>
            </a:r>
          </a:p>
          <a:p>
            <a:r>
              <a:rPr lang="en-US" sz="2800" dirty="0" smtClean="0">
                <a:latin typeface="Courier New"/>
              </a:rPr>
              <a:t>  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11600" y="1143000"/>
            <a:ext cx="55595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Class manifests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7620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1143000"/>
            <a:ext cx="53062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make a guess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"When I setup the system"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  "And a customer is entered"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latin typeface="Courier New"/>
              </a:rPr>
              <a:t>   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"if he has a discount"</a:t>
            </a:r>
            <a:r>
              <a:rPr lang="en-US" sz="3200" dirty="0" smtClean="0">
                <a:latin typeface="Courier New"/>
              </a:rPr>
              <a:t> &gt;&gt; {}</a:t>
            </a:r>
          </a:p>
          <a:p>
            <a:r>
              <a:rPr lang="en-US" sz="3200" dirty="0" smtClean="0">
                <a:latin typeface="Courier New"/>
              </a:rPr>
              <a:t>   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"if he doesn't have a discount"</a:t>
            </a:r>
            <a:r>
              <a:rPr lang="en-US" sz="3200" dirty="0" smtClean="0">
                <a:latin typeface="Courier New"/>
              </a:rPr>
              <a:t> &gt;&gt; {}</a:t>
            </a:r>
          </a:p>
          <a:p>
            <a:r>
              <a:rPr lang="en-US" sz="3200" dirty="0" smtClean="0">
                <a:latin typeface="Courier New"/>
              </a:rPr>
              <a:t>  }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4064000" y="6553200"/>
            <a:ext cx="83820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>
              <a:buFont typeface="Wingdings"/>
              <a:buChar char="ð"/>
            </a:pP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Don’t execute</a:t>
            </a:r>
            <a:r>
              <a:rPr kumimoji="0" lang="en-US" sz="4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 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Wingdings"/>
              </a:rPr>
              <a:t>nested e</a:t>
            </a:r>
            <a:r>
              <a:rPr kumimoji="0" lang="en-US" sz="4400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xamples</a:t>
            </a:r>
            <a:r>
              <a:rPr kumimoji="0" lang="en-US" sz="4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?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37570"/>
            <a:ext cx="12344400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sz="3600" b="1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600" b="1" dirty="0" smtClean="0">
                <a:latin typeface="Courier New"/>
              </a:rPr>
              <a:t> in[T](e: =&gt;T)</a:t>
            </a:r>
          </a:p>
          <a:p>
            <a:r>
              <a:rPr lang="fr-FR" sz="3600" b="1" dirty="0" smtClean="0">
                <a:latin typeface="Courier New"/>
              </a:rPr>
              <a:t>         (</a:t>
            </a:r>
            <a:r>
              <a:rPr lang="fr-FR" sz="3600" b="1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600" b="1" dirty="0" smtClean="0">
                <a:latin typeface="Courier New"/>
              </a:rPr>
              <a:t> m: </a:t>
            </a:r>
            <a:r>
              <a:rPr lang="fr-FR" sz="3600" b="1" dirty="0" err="1" smtClean="0">
                <a:latin typeface="Courier New"/>
              </a:rPr>
              <a:t>ClassManifest</a:t>
            </a:r>
            <a:r>
              <a:rPr lang="fr-FR" sz="3600" b="1" dirty="0" smtClean="0">
                <a:latin typeface="Courier New"/>
              </a:rPr>
              <a:t>[T]) = {</a:t>
            </a:r>
          </a:p>
          <a:p>
            <a:r>
              <a:rPr lang="en-US" sz="3600" dirty="0" smtClean="0">
                <a:latin typeface="Courier New"/>
              </a:rPr>
              <a:t>  </a:t>
            </a:r>
            <a:r>
              <a:rPr lang="en-US" sz="3600" dirty="0" err="1" smtClean="0">
                <a:latin typeface="Courier New"/>
              </a:rPr>
              <a:t>expectationsAre</a:t>
            </a:r>
            <a:r>
              <a:rPr lang="en-US" sz="3600" dirty="0" smtClean="0">
                <a:latin typeface="Courier New"/>
              </a:rPr>
              <a:t>(e)</a:t>
            </a:r>
          </a:p>
          <a:p>
            <a:r>
              <a:rPr lang="en-US" sz="3600" dirty="0" smtClean="0">
                <a:latin typeface="Courier New"/>
              </a:rPr>
              <a:t> 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3600" b="1" dirty="0" smtClean="0">
                <a:latin typeface="Courier New"/>
              </a:rPr>
              <a:t> (</a:t>
            </a:r>
            <a:r>
              <a:rPr lang="en-US" sz="3600" b="1" dirty="0" err="1" smtClean="0">
                <a:latin typeface="Courier New"/>
              </a:rPr>
              <a:t>m.erasure</a:t>
            </a:r>
            <a:r>
              <a:rPr lang="en-US" sz="3600" b="1" dirty="0" smtClean="0">
                <a:latin typeface="Courier New"/>
              </a:rPr>
              <a:t> == </a:t>
            </a:r>
            <a:r>
              <a:rPr lang="en-US" sz="36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3600" b="1" dirty="0" err="1" smtClean="0">
                <a:latin typeface="Courier New"/>
              </a:rPr>
              <a:t>.getClass</a:t>
            </a:r>
            <a:r>
              <a:rPr lang="en-US" sz="3600" b="1" dirty="0" smtClean="0">
                <a:latin typeface="Courier New"/>
              </a:rPr>
              <a:t>)</a:t>
            </a:r>
          </a:p>
          <a:p>
            <a:r>
              <a:rPr lang="en-US" sz="3600" dirty="0" smtClean="0">
                <a:latin typeface="Courier New"/>
              </a:rPr>
              <a:t>    </a:t>
            </a:r>
            <a:r>
              <a:rPr lang="en-US" sz="3600" dirty="0" err="1" smtClean="0">
                <a:latin typeface="Courier New"/>
              </a:rPr>
              <a:t>hasNestedExamples</a:t>
            </a:r>
            <a:r>
              <a:rPr lang="en-US" sz="3600" dirty="0" smtClean="0">
                <a:latin typeface="Courier New"/>
              </a:rPr>
              <a:t> =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true</a:t>
            </a:r>
          </a:p>
          <a:p>
            <a:r>
              <a:rPr lang="en-US" sz="3600" dirty="0" smtClean="0">
                <a:latin typeface="Courier New"/>
              </a:rPr>
              <a:t> 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this</a:t>
            </a:r>
          </a:p>
          <a:p>
            <a:r>
              <a:rPr lang="en-US" sz="3600" dirty="0" smtClean="0">
                <a:latin typeface="Courier New"/>
              </a:rPr>
              <a:t>}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987800" y="1143000"/>
            <a:ext cx="53062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make a guess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64516" name="Picture 4" descr="help, question mark, support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7000" y="3428998"/>
            <a:ext cx="2362200" cy="236220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82600" y="1455003"/>
            <a:ext cx="1198276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kern="0" dirty="0" smtClean="0">
                <a:solidFill>
                  <a:srgbClr val="0C0F20"/>
                </a:solidFill>
                <a:latin typeface="Corbel" pitchFamily="34" charset="0"/>
                <a:sym typeface="Arial" charset="0"/>
                <a:hlinkClick r:id="rId4"/>
              </a:rPr>
              <a:t>http://code.google.com/p/specs</a:t>
            </a:r>
            <a:endParaRPr lang="en-US" sz="4800" b="1" kern="0" dirty="0" smtClean="0">
              <a:solidFill>
                <a:srgbClr val="0C0F20"/>
              </a:solidFill>
              <a:latin typeface="Corbel" pitchFamily="34" charset="0"/>
              <a:sym typeface="Arial" charset="0"/>
            </a:endParaRPr>
          </a:p>
          <a:p>
            <a:r>
              <a:rPr lang="en-US" sz="4800" b="1" kern="0" dirty="0" smtClean="0">
                <a:solidFill>
                  <a:srgbClr val="0C0F20"/>
                </a:solidFill>
                <a:latin typeface="Corbel" pitchFamily="34" charset="0"/>
                <a:sym typeface="Arial" charset="0"/>
                <a:hlinkClick r:id="rId4"/>
              </a:rPr>
              <a:t>http://etorreborre.blogspot.com/oscon-2010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590800"/>
            <a:ext cx="12344400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dirty="0" smtClean="0">
                <a:latin typeface="Courier New"/>
              </a:rPr>
              <a:t> Word;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AWord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dirty="0" smtClean="0">
                <a:latin typeface="Courier New"/>
              </a:rPr>
              <a:t> Word</a:t>
            </a:r>
          </a:p>
          <a:p>
            <a:endParaRPr lang="en-US" sz="3200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Result[T](v: T)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Expectable[T](v: T) {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dirty="0" smtClean="0">
                <a:latin typeface="Courier New"/>
              </a:rPr>
              <a:t> want(a: Word) =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dirty="0" smtClean="0">
                <a:latin typeface="Courier New"/>
              </a:rPr>
              <a:t> Result[T](v)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latin typeface="Courier New"/>
              </a:rPr>
              <a:t>theValue</a:t>
            </a:r>
            <a:r>
              <a:rPr lang="fr-FR" sz="3200" dirty="0" smtClean="0">
                <a:latin typeface="Courier New"/>
              </a:rPr>
              <a:t>[T](v: T): </a:t>
            </a:r>
            <a:r>
              <a:rPr lang="fr-FR" sz="3200" dirty="0" err="1" smtClean="0">
                <a:latin typeface="Courier New"/>
              </a:rPr>
              <a:t>Expectable</a:t>
            </a:r>
            <a:r>
              <a:rPr lang="fr-FR" sz="3200" dirty="0" smtClean="0">
                <a:latin typeface="Courier New"/>
              </a:rPr>
              <a:t>[T] = …</a:t>
            </a:r>
          </a:p>
          <a:p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latin typeface="Courier New"/>
              </a:rPr>
              <a:t>ponyable</a:t>
            </a:r>
            <a:r>
              <a:rPr lang="fr-FR" sz="3200" dirty="0" smtClean="0">
                <a:latin typeface="Courier New"/>
              </a:rPr>
              <a:t>[T](r: </a:t>
            </a:r>
            <a:r>
              <a:rPr lang="fr-FR" sz="3200" dirty="0" err="1" smtClean="0">
                <a:latin typeface="Courier New"/>
              </a:rPr>
              <a:t>Result</a:t>
            </a:r>
            <a:r>
              <a:rPr lang="fr-FR" sz="3200" dirty="0" smtClean="0">
                <a:latin typeface="Courier New"/>
              </a:rPr>
              <a:t>[T])</a:t>
            </a:r>
            <a:r>
              <a:rPr lang="en-US" sz="3200" dirty="0" smtClean="0">
                <a:latin typeface="Courier New"/>
              </a:rPr>
              <a:t> {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dirty="0" smtClean="0">
                <a:latin typeface="Courier New"/>
              </a:rPr>
              <a:t> pony = </a:t>
            </a:r>
            <a:r>
              <a:rPr lang="en-US" sz="3200" dirty="0" smtClean="0">
                <a:solidFill>
                  <a:srgbClr val="3F7F5F"/>
                </a:solidFill>
                <a:latin typeface="Courier New"/>
              </a:rPr>
              <a:t>// check the result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dirty="0" smtClean="0">
                <a:latin typeface="Courier New"/>
              </a:rPr>
              <a:t> a =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Aword</a:t>
            </a:r>
            <a:r>
              <a:rPr lang="en-US" sz="3200" dirty="0" smtClean="0">
                <a:latin typeface="Courier New"/>
              </a:rPr>
              <a:t>; </a:t>
            </a:r>
            <a:r>
              <a:rPr lang="en-US" sz="3200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dirty="0" smtClean="0">
                <a:latin typeface="Courier New"/>
              </a:rPr>
              <a:t> I = 1 </a:t>
            </a:r>
          </a:p>
          <a:p>
            <a:r>
              <a:rPr lang="en-US" sz="3200" b="1" dirty="0" smtClean="0">
                <a:latin typeface="Courier New"/>
              </a:rPr>
              <a:t>I want a pony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990600"/>
            <a:ext cx="1295400" cy="129540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925771" y="1143000"/>
            <a:ext cx="53960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I want a pony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2722" y="1438870"/>
            <a:ext cx="78774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Matcher[-T]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apply(t: =&gt; T) = () 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Expectation[T](t: =&gt;T)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must(m: =&gt;Matcher[T]) = </a:t>
            </a:r>
            <a:r>
              <a:rPr lang="en-US" sz="3200" b="1" dirty="0" err="1" smtClean="0">
                <a:latin typeface="Courier New"/>
              </a:rPr>
              <a:t>m.apply</a:t>
            </a:r>
            <a:r>
              <a:rPr lang="en-US" sz="3200" b="1" dirty="0" smtClean="0">
                <a:latin typeface="Courier New"/>
              </a:rPr>
              <a:t>(t)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endParaRPr lang="fr-FR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latin typeface="Courier New"/>
              </a:rPr>
              <a:t>theValue</a:t>
            </a:r>
            <a:r>
              <a:rPr lang="fr-FR" sz="3200" b="1" dirty="0" smtClean="0">
                <a:latin typeface="Courier New"/>
              </a:rPr>
              <a:t>[T](t: T): Expectation[T] =  </a:t>
            </a:r>
          </a:p>
          <a:p>
            <a:r>
              <a:rPr lang="fr-FR" sz="3200" b="1" dirty="0" smtClean="0">
                <a:solidFill>
                  <a:srgbClr val="7F0055"/>
                </a:solidFill>
                <a:latin typeface="Courier New"/>
              </a:rPr>
              <a:t>                               new</a:t>
            </a:r>
            <a:r>
              <a:rPr lang="fr-FR" sz="3200" b="1" dirty="0" smtClean="0">
                <a:latin typeface="Courier New"/>
              </a:rPr>
              <a:t> Expectation(t)</a:t>
            </a: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notExplode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Matcher[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]</a:t>
            </a:r>
          </a:p>
          <a:p>
            <a:r>
              <a:rPr lang="en-US" sz="3200" dirty="0" smtClean="0">
                <a:latin typeface="Courier New"/>
              </a:rPr>
              <a:t>  </a:t>
            </a:r>
          </a:p>
          <a:p>
            <a:r>
              <a:rPr lang="en-US" sz="3200" dirty="0" smtClean="0">
                <a:latin typeface="Courier New"/>
              </a:rPr>
              <a:t>{ error(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"boom"</a:t>
            </a:r>
            <a:r>
              <a:rPr lang="en-US" sz="3200" dirty="0" smtClean="0">
                <a:latin typeface="Courier New"/>
              </a:rPr>
              <a:t>); () } must </a:t>
            </a:r>
            <a:r>
              <a:rPr lang="en-US" sz="3200" dirty="0" err="1" smtClean="0">
                <a:latin typeface="Courier New"/>
              </a:rPr>
              <a:t>notExplode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9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98761" y="1178004"/>
            <a:ext cx="32656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Variance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590800"/>
            <a:ext cx="12344400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b="1" dirty="0" smtClean="0">
                <a:latin typeface="Courier New"/>
              </a:rPr>
              <a:t> Matcher[-T]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apply(y: =&gt;T):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3200" b="1" dirty="0" smtClean="0">
                <a:latin typeface="Courier New"/>
              </a:rPr>
              <a:t> 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(x: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] {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apply(y: 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= x == y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HelloMatcher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Matcher[String] {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apply(x: =&gt;String) = x ==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"hello"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beHello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HelloMatcher</a:t>
            </a:r>
            <a:endParaRPr lang="en-US" sz="3200" b="1" dirty="0" smtClean="0">
              <a:latin typeface="Courier New"/>
            </a:endParaRP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equalToHello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(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3200" b="1" dirty="0" smtClean="0">
                <a:latin typeface="Courier New"/>
              </a:rPr>
              <a:t>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3200" dirty="0" smtClean="0">
                <a:latin typeface="Courier New"/>
              </a:rPr>
              <a:t> must </a:t>
            </a:r>
            <a:r>
              <a:rPr lang="en-US" sz="3200" dirty="0" err="1" smtClean="0">
                <a:latin typeface="Courier New"/>
              </a:rPr>
              <a:t>beHello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3200" dirty="0" smtClean="0">
                <a:latin typeface="Courier New"/>
              </a:rPr>
              <a:t> must </a:t>
            </a:r>
            <a:r>
              <a:rPr lang="en-US" sz="3200" dirty="0" err="1" smtClean="0">
                <a:latin typeface="Courier New"/>
              </a:rPr>
              <a:t>equalToHello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5283200" y="1447800"/>
            <a:ext cx="7086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Know the rules!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object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DBContext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setup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SpecContext</a:t>
            </a:r>
            <a:r>
              <a:rPr lang="en-US" sz="2800" b="1" dirty="0" smtClean="0">
                <a:latin typeface="Courier New"/>
              </a:rPr>
              <a:t> {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beforeExample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err="1" smtClean="0">
                <a:latin typeface="Courier New"/>
              </a:rPr>
              <a:t>deleteUsersTable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aroundExpectations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err="1" smtClean="0">
                <a:latin typeface="Courier New"/>
              </a:rPr>
              <a:t>inDatabaseSession</a:t>
            </a:r>
            <a:r>
              <a:rPr lang="en-US" sz="2800" dirty="0" smtClean="0">
                <a:latin typeface="Courier New"/>
              </a:rPr>
              <a:t>(_)) 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object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RepositorySpecification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// equivalent to: </a:t>
            </a:r>
            <a:r>
              <a:rPr lang="en-US" sz="2800" b="1" dirty="0" err="1" smtClean="0">
                <a:solidFill>
                  <a:srgbClr val="3F7F5F"/>
                </a:solidFill>
                <a:latin typeface="Courier New"/>
              </a:rPr>
              <a:t>DBContext.setup.apply</a:t>
            </a:r>
            <a:r>
              <a:rPr lang="en-US" sz="2800" b="1" dirty="0" smtClean="0">
                <a:solidFill>
                  <a:srgbClr val="3F7F5F"/>
                </a:solidFill>
                <a:latin typeface="Courier New"/>
              </a:rPr>
              <a:t>(this)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    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err="1" smtClean="0">
                <a:latin typeface="Courier New"/>
              </a:rPr>
              <a:t>DBContext.setup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800" b="1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Users repository"</a:t>
            </a:r>
            <a:r>
              <a:rPr lang="en-US" sz="2800" dirty="0" smtClean="0">
                <a:latin typeface="Courier New"/>
              </a:rPr>
              <a:t> can {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/*...*/ </a:t>
            </a:r>
            <a:r>
              <a:rPr lang="en-US" sz="2800" dirty="0" smtClean="0">
                <a:latin typeface="Courier New"/>
              </a:rPr>
              <a:t>}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56245" y="1447800"/>
            <a:ext cx="2260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apply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3302000" y="7696200"/>
            <a:ext cx="9067800" cy="685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4400" b="1" kern="0" dirty="0" err="1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Wingdings"/>
              </a:rPr>
              <a:t>object.apply</a:t>
            </a:r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Wingdings"/>
              </a:rPr>
              <a:t>(object)  verb(object)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50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8" name="Picture 4" descr="C:\Documents and Settings\eric_torreborre\Desktop\oscon 2010\specs-ma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3600" y="1066800"/>
            <a:ext cx="11125200" cy="717139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71270" y="1438870"/>
            <a:ext cx="242406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typing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implicit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def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err="1" smtClean="0">
                <a:highlight>
                  <a:srgbClr val="E8F2FE"/>
                </a:highlight>
                <a:latin typeface="Courier New"/>
              </a:rPr>
              <a:t>forExample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(d: String): Example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556000" y="4836855"/>
            <a:ext cx="881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Verdana"/>
              </a:rPr>
              <a:t>“An implicit conversion without explicit result type is visible only in the text following its own definition”</a:t>
            </a:r>
            <a:endParaRPr 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pic>
        <p:nvPicPr>
          <p:cNvPr id="2052" name="Picture 4" descr="exploration, sailing, map, navigation, world, atlas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49800" y="3124200"/>
            <a:ext cx="2514600" cy="2514602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807200" y="1752600"/>
            <a:ext cx="54102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72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 rot="507303">
            <a:off x="9699913" y="7148770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 rot="20939468">
            <a:off x="8669335" y="6092215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 rot="530378">
            <a:off x="9501212" y="650791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 rot="19204211">
            <a:off x="7763544" y="683553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8622084" y="7341871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 rot="611805">
            <a:off x="9962542" y="6826020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 rot="20772122">
            <a:off x="8675280" y="688243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6" name="Rectangle 1"/>
          <p:cNvSpPr txBox="1">
            <a:spLocks noChangeArrowheads="1"/>
          </p:cNvSpPr>
          <p:nvPr/>
        </p:nvSpPr>
        <p:spPr bwMode="auto">
          <a:xfrm rot="2238096">
            <a:off x="9784320" y="6049694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 rot="19635102">
            <a:off x="8898843" y="548890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244600" y="1676400"/>
            <a:ext cx="2032000" cy="914400"/>
            <a:chOff x="1244600" y="1676400"/>
            <a:chExt cx="2032000" cy="914400"/>
          </a:xfrm>
        </p:grpSpPr>
        <p:sp>
          <p:nvSpPr>
            <p:cNvPr id="19" name="Rectangle 1"/>
            <p:cNvSpPr txBox="1">
              <a:spLocks noChangeArrowheads="1"/>
            </p:cNvSpPr>
            <p:nvPr/>
          </p:nvSpPr>
          <p:spPr bwMode="auto">
            <a:xfrm>
              <a:off x="1244600" y="1676400"/>
              <a:ext cx="2032000" cy="9144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50800" tIns="50800" rIns="50800" bIns="508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400" b="1" kern="0" dirty="0" smtClean="0">
                  <a:solidFill>
                    <a:srgbClr val="FF0000"/>
                  </a:solidFill>
                  <a:latin typeface="Copperplate Gothic Light" pitchFamily="34" charset="0"/>
                  <a:ea typeface="+mj-ea"/>
                  <a:cs typeface="+mj-cs"/>
                  <a:sym typeface="Arial" charset="0"/>
                </a:rPr>
                <a:t>Test</a:t>
              </a:r>
              <a:endPara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pperplate Gothic Light" pitchFamily="34" charset="0"/>
                <a:ea typeface="+mj-ea"/>
                <a:cs typeface="+mj-cs"/>
                <a:sym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 rot="1855551">
              <a:off x="1486578" y="2161818"/>
              <a:ext cx="1524000" cy="76200"/>
            </a:xfrm>
            <a:prstGeom prst="rect">
              <a:avLst/>
            </a:prstGeom>
            <a:solidFill>
              <a:srgbClr val="84DCA8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 rot="19739239">
              <a:off x="1486578" y="2161818"/>
              <a:ext cx="1524000" cy="76200"/>
            </a:xfrm>
            <a:prstGeom prst="rect">
              <a:avLst/>
            </a:prstGeom>
            <a:solidFill>
              <a:srgbClr val="84DCA8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4630346" y="5181600"/>
            <a:ext cx="26340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specify</a:t>
            </a:r>
            <a:endParaRPr lang="en-US" sz="660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82600" y="1143000"/>
            <a:ext cx="11963400" cy="698652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IncredibleStringReverser</a:t>
            </a:r>
            <a:r>
              <a:rPr lang="en-US" sz="2800" b="1" dirty="0" smtClean="0">
                <a:latin typeface="Courier New"/>
              </a:rPr>
              <a:t>._</a:t>
            </a: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ReverserSpec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reversed empty string must be empty"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  reverse(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800" dirty="0" smtClean="0">
                <a:latin typeface="Courier New"/>
              </a:rPr>
              <a:t>) must_==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800" dirty="0" smtClean="0">
                <a:latin typeface="Courier New"/>
              </a:rPr>
              <a:t>  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 reversed empty string must really *be empty*"</a:t>
            </a:r>
            <a:r>
              <a:rPr lang="en-US" sz="2800" b="1" dirty="0" smtClean="0">
                <a:latin typeface="Courier New"/>
              </a:rPr>
              <a:t> in {</a:t>
            </a:r>
          </a:p>
          <a:p>
            <a:r>
              <a:rPr lang="en-US" sz="2800" b="1" dirty="0" smtClean="0">
                <a:latin typeface="Courier New"/>
              </a:rPr>
              <a:t>    reverse(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800" b="1" dirty="0" smtClean="0">
                <a:latin typeface="Courier New"/>
              </a:rPr>
              <a:t>) must be empty</a:t>
            </a:r>
          </a:p>
          <a:p>
            <a:r>
              <a:rPr lang="en-US" sz="2800" b="1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reversed string must be reversed 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  reverse(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 must be_==(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longer string must also be reversed. Woops!"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  reverse(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abcdef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 must be_==(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xxxxx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67403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dirty="0" smtClean="0"/>
              <a:t>Specification "</a:t>
            </a:r>
            <a:r>
              <a:rPr lang="en-US" sz="3600" dirty="0" err="1" smtClean="0"/>
              <a:t>ReverserSpec</a:t>
            </a:r>
            <a:r>
              <a:rPr lang="en-US" sz="3600" dirty="0" smtClean="0"/>
              <a:t>"</a:t>
            </a:r>
          </a:p>
          <a:p>
            <a:r>
              <a:rPr lang="en-US" sz="3600" dirty="0" smtClean="0"/>
              <a:t>  </a:t>
            </a:r>
          </a:p>
          <a:p>
            <a:r>
              <a:rPr lang="en-US" sz="3600" dirty="0" smtClean="0"/>
              <a:t>  + a reversed empty string must be empty</a:t>
            </a:r>
          </a:p>
          <a:p>
            <a:r>
              <a:rPr lang="en-US" sz="3600" dirty="0" smtClean="0"/>
              <a:t>  + a reversed empty string must really *be empty*</a:t>
            </a:r>
          </a:p>
          <a:p>
            <a:r>
              <a:rPr lang="en-US" sz="3600" dirty="0" smtClean="0"/>
              <a:t>  + a reversed string must be reversed </a:t>
            </a:r>
            <a:r>
              <a:rPr lang="en-US" sz="3600" dirty="0" err="1" smtClean="0"/>
              <a:t>abc</a:t>
            </a:r>
            <a:r>
              <a:rPr lang="en-US" sz="3600" dirty="0" smtClean="0"/>
              <a:t> -&gt; </a:t>
            </a:r>
            <a:r>
              <a:rPr lang="en-US" sz="3600" dirty="0" err="1" smtClean="0"/>
              <a:t>cba</a:t>
            </a:r>
            <a:endParaRPr lang="en-US" sz="3600" dirty="0" smtClean="0"/>
          </a:p>
          <a:p>
            <a:r>
              <a:rPr lang="en-US" sz="3600" dirty="0" smtClean="0"/>
              <a:t>  x a longer string must also be reversed. Woops!</a:t>
            </a:r>
          </a:p>
          <a:p>
            <a:r>
              <a:rPr lang="en-US" sz="3600" dirty="0" smtClean="0"/>
              <a:t>    '</a:t>
            </a:r>
            <a:r>
              <a:rPr lang="en-US" sz="3600" dirty="0" err="1" smtClean="0"/>
              <a:t>fedcba</a:t>
            </a:r>
            <a:r>
              <a:rPr lang="en-US" sz="3600" dirty="0" smtClean="0"/>
              <a:t>' is not equal to '</a:t>
            </a:r>
            <a:r>
              <a:rPr lang="en-US" sz="3600" dirty="0" err="1" smtClean="0"/>
              <a:t>xxxxx</a:t>
            </a:r>
            <a:r>
              <a:rPr lang="en-US" sz="3600" dirty="0" smtClean="0"/>
              <a:t>' (</a:t>
            </a:r>
            <a:r>
              <a:rPr lang="en-US" sz="3600" u="sng" dirty="0" smtClean="0"/>
              <a:t>ReverserSpec.scala:17)</a:t>
            </a:r>
          </a:p>
          <a:p>
            <a:endParaRPr lang="en-US" sz="3600" dirty="0" smtClean="0"/>
          </a:p>
          <a:p>
            <a:r>
              <a:rPr lang="en-US" sz="3600" dirty="0" smtClean="0"/>
              <a:t>Total for specification "</a:t>
            </a:r>
            <a:r>
              <a:rPr lang="en-US" sz="3600" dirty="0" err="1" smtClean="0"/>
              <a:t>ReverserSpec</a:t>
            </a:r>
            <a:r>
              <a:rPr lang="en-US" sz="3600" dirty="0" smtClean="0"/>
              <a:t>":</a:t>
            </a:r>
          </a:p>
          <a:p>
            <a:r>
              <a:rPr lang="en-US" sz="3600" dirty="0" smtClean="0"/>
              <a:t>Finished in 0 second, 140 ms</a:t>
            </a:r>
          </a:p>
          <a:p>
            <a:r>
              <a:rPr lang="en-US" sz="3600" dirty="0" smtClean="0"/>
              <a:t>4 examples, 4 expectations, 1 failure, 0 error</a:t>
            </a:r>
            <a:endParaRPr lang="en-US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aster #3">
  <a:themeElements>
    <a:clrScheme name="Master #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 #4">
  <a:themeElements>
    <a:clrScheme name="Master #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4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20306</TotalTime>
  <Pages>0</Pages>
  <Words>2622</Words>
  <Characters>0</Characters>
  <PresentationFormat>Custom</PresentationFormat>
  <Lines>0</Lines>
  <Paragraphs>635</Paragraphs>
  <Slides>60</Slides>
  <Notes>60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Master #3</vt:lpstr>
      <vt:lpstr>Master #4</vt:lpstr>
      <vt:lpstr>specs and Scala</vt:lpstr>
      <vt:lpstr>Slide 2</vt:lpstr>
      <vt:lpstr>About…</vt:lpstr>
      <vt:lpstr>About…</vt:lpstr>
      <vt:lpstr>About…</vt:lpstr>
      <vt:lpstr>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DSL</vt:lpstr>
      <vt:lpstr>     DSL</vt:lpstr>
      <vt:lpstr>     DSL</vt:lpstr>
      <vt:lpstr>     DSL</vt:lpstr>
      <vt:lpstr>     DSL</vt:lpstr>
      <vt:lpstr>Slide 26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Slide 47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eric_torreborre</cp:lastModifiedBy>
  <cp:revision>93</cp:revision>
  <dcterms:modified xsi:type="dcterms:W3CDTF">2010-06-15T13:05:52Z</dcterms:modified>
</cp:coreProperties>
</file>