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36"/>
  </p:notesMasterIdLst>
  <p:sldIdLst>
    <p:sldId id="258" r:id="rId3"/>
    <p:sldId id="260" r:id="rId4"/>
    <p:sldId id="259" r:id="rId5"/>
    <p:sldId id="261" r:id="rId6"/>
    <p:sldId id="262" r:id="rId7"/>
    <p:sldId id="263" r:id="rId8"/>
    <p:sldId id="271" r:id="rId9"/>
    <p:sldId id="264" r:id="rId10"/>
    <p:sldId id="265" r:id="rId11"/>
    <p:sldId id="272" r:id="rId12"/>
    <p:sldId id="266" r:id="rId13"/>
    <p:sldId id="267" r:id="rId14"/>
    <p:sldId id="273" r:id="rId15"/>
    <p:sldId id="268" r:id="rId16"/>
    <p:sldId id="274" r:id="rId17"/>
    <p:sldId id="269" r:id="rId18"/>
    <p:sldId id="270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87" r:id="rId35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84DCA8"/>
    <a:srgbClr val="E75145"/>
    <a:srgbClr val="FFFFFF"/>
    <a:srgbClr val="BEE0B2"/>
    <a:srgbClr val="70BB55"/>
    <a:srgbClr val="5DA743"/>
    <a:srgbClr val="6CB2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59" d="100"/>
          <a:sy n="59" d="100"/>
        </p:scale>
        <p:origin x="-648" y="-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err="1" smtClean="0"/>
              <a:t>linguo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Tests come after the fact so TDD is more like specifying the behavior to implement</a:t>
            </a:r>
          </a:p>
          <a:p>
            <a:pPr>
              <a:buFontTx/>
              <a:buNone/>
            </a:pPr>
            <a:r>
              <a:rPr lang="en-US" baseline="0" dirty="0" smtClean="0"/>
              <a:t>-  Then what is a specification? At the most basic level it is a bunch of examples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Specs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6000" b="1" dirty="0" smtClean="0">
                <a:cs typeface="+mj-cs"/>
              </a:rPr>
              <a:t>Tips and tricks for a successful DSL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7874000" y="6629400"/>
            <a:ext cx="48768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Systems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Under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939800" y="17526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6322" name="Picture 2" descr="box, packag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0662" y="2667000"/>
            <a:ext cx="2362200" cy="2362202"/>
          </a:xfrm>
          <a:prstGeom prst="rect">
            <a:avLst/>
          </a:prstGeom>
          <a:noFill/>
        </p:spPr>
      </p:pic>
      <p:sp>
        <p:nvSpPr>
          <p:cNvPr id="22" name="Rectangle 1"/>
          <p:cNvSpPr txBox="1">
            <a:spLocks noChangeArrowheads="1"/>
          </p:cNvSpPr>
          <p:nvPr/>
        </p:nvSpPr>
        <p:spPr bwMode="auto">
          <a:xfrm>
            <a:off x="1092200" y="20574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3" name="Rectangle 1"/>
          <p:cNvSpPr txBox="1">
            <a:spLocks noChangeArrowheads="1"/>
          </p:cNvSpPr>
          <p:nvPr/>
        </p:nvSpPr>
        <p:spPr bwMode="auto">
          <a:xfrm>
            <a:off x="1244600" y="1447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4" name="Rectangle 1"/>
          <p:cNvSpPr txBox="1">
            <a:spLocks noChangeArrowheads="1"/>
          </p:cNvSpPr>
          <p:nvPr/>
        </p:nvSpPr>
        <p:spPr bwMode="auto">
          <a:xfrm>
            <a:off x="1397000" y="22860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 bwMode="auto">
          <a:xfrm>
            <a:off x="787400" y="2590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6" name="Rectangle 1"/>
          <p:cNvSpPr txBox="1">
            <a:spLocks noChangeArrowheads="1"/>
          </p:cNvSpPr>
          <p:nvPr/>
        </p:nvSpPr>
        <p:spPr bwMode="auto">
          <a:xfrm>
            <a:off x="635000" y="12192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34862" y="4724400"/>
            <a:ext cx="37721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organize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143000"/>
            <a:ext cx="11734800" cy="747897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Reverser2Spec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 empty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"have the same size as the original string"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have size(3)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477" t="18307" r="71667" b="65217"/>
          <a:stretch>
            <a:fillRect/>
          </a:stretch>
        </p:blipFill>
        <p:spPr bwMode="auto">
          <a:xfrm>
            <a:off x="1122947" y="2362200"/>
            <a:ext cx="108362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Matchers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pic>
        <p:nvPicPr>
          <p:cNvPr id="58370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558800" y="1447800"/>
            <a:ext cx="1676400" cy="762000"/>
          </a:xfrm>
          <a:prstGeom prst="rect">
            <a:avLst/>
          </a:prstGeom>
          <a:noFill/>
        </p:spPr>
      </p:pic>
      <p:pic>
        <p:nvPicPr>
          <p:cNvPr id="58373" name="Picture 5" descr="microscop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02200" y="2743200"/>
            <a:ext cx="2743200" cy="2743202"/>
          </a:xfrm>
          <a:prstGeom prst="rect">
            <a:avLst/>
          </a:prstGeom>
          <a:noFill/>
        </p:spPr>
      </p:pic>
      <p:pic>
        <p:nvPicPr>
          <p:cNvPr id="15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863600" y="2362200"/>
            <a:ext cx="1676400" cy="762000"/>
          </a:xfrm>
          <a:prstGeom prst="rect">
            <a:avLst/>
          </a:prstGeom>
          <a:noFill/>
        </p:spPr>
      </p:pic>
      <p:pic>
        <p:nvPicPr>
          <p:cNvPr id="16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2235200" y="1828800"/>
            <a:ext cx="1676400" cy="7620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276141" y="5257800"/>
            <a:ext cx="41312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Be specific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58800" y="1143000"/>
            <a:ext cx="121158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HelloWorldSnippet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hello(s: String): Elem = &lt;div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=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"text"</a:t>
            </a:r>
            <a:r>
              <a:rPr lang="en-US" sz="2400" b="1" dirty="0" smtClean="0">
                <a:latin typeface="Courier New"/>
              </a:rPr>
              <a:t>&gt;Hello {s}&lt;/div&gt;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HelloWorldSnippetSpec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SpecificationWithJUnit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   </a:t>
            </a:r>
          </a:p>
          <a:p>
            <a:r>
              <a:rPr lang="en-US" sz="2400" b="1" dirty="0" smtClean="0">
                <a:latin typeface="Courier New"/>
              </a:rPr>
              <a:t>                                    </a:t>
            </a:r>
            <a:r>
              <a:rPr lang="en-US" sz="2400" b="1" dirty="0" err="1" smtClean="0">
                <a:latin typeface="Courier New"/>
              </a:rPr>
              <a:t>HelloWorldSnippet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"the snippet must output a div element"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 must \\(&lt;div/&gt;)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"it must have a 'class' attribute with a 'text' value"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 must \\(&lt;div/&gt;,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"class"</a:t>
            </a:r>
            <a:r>
              <a:rPr lang="en-US" sz="2400" dirty="0" smtClean="0">
                <a:latin typeface="Courier New"/>
              </a:rPr>
              <a:t> -&gt;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"text"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"the snippet must output the user name"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).</a:t>
            </a:r>
            <a:r>
              <a:rPr lang="en-US" sz="2400" dirty="0" err="1" smtClean="0">
                <a:latin typeface="Courier New"/>
              </a:rPr>
              <a:t>flatMap</a:t>
            </a:r>
            <a:r>
              <a:rPr lang="en-US" sz="2400" dirty="0" smtClean="0">
                <a:latin typeface="Courier New"/>
              </a:rPr>
              <a:t>(_.child) must contain(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latin typeface="Courier New"/>
              </a:rPr>
              <a:t> Atom(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b="1" dirty="0" smtClean="0">
                <a:latin typeface="Courier New"/>
              </a:rPr>
              <a:t>))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Properties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06800" y="5257800"/>
            <a:ext cx="5514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Be exhaustive</a:t>
            </a:r>
            <a:endParaRPr lang="en-US" dirty="0"/>
          </a:p>
        </p:txBody>
      </p:sp>
      <p:pic>
        <p:nvPicPr>
          <p:cNvPr id="60418" name="Picture 2" descr="binary, tre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219200"/>
            <a:ext cx="2438400" cy="2438402"/>
          </a:xfrm>
          <a:prstGeom prst="rect">
            <a:avLst/>
          </a:prstGeom>
          <a:noFill/>
        </p:spPr>
      </p:pic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710963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Reverser3Spec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SpecificationWithJUnit</a:t>
            </a:r>
            <a:r>
              <a:rPr lang="en-US" sz="2400" b="1" dirty="0" smtClean="0">
                <a:latin typeface="Courier New"/>
              </a:rPr>
              <a:t> 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                        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ScalaCheck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must preserve the length of a string"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reverse(s).size == 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applied twice must return the same string"</a:t>
            </a:r>
            <a:r>
              <a:rPr lang="en-US" sz="2400" dirty="0" smtClean="0">
                <a:latin typeface="Courier New"/>
              </a:rPr>
              <a:t> verifies {   </a:t>
            </a:r>
          </a:p>
          <a:p>
            <a:r>
              <a:rPr lang="en-US" sz="2400" dirty="0" smtClean="0">
                <a:latin typeface="Courier New"/>
              </a:rPr>
              <a:t>    s: String =&gt; reverse(reverse(s)) == s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2 concatenated strings must return the reversed second 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 string concatenated with the reversed first one"</a:t>
            </a:r>
            <a:r>
              <a:rPr lang="en-US" sz="2400" dirty="0" smtClean="0">
                <a:latin typeface="Courier New"/>
              </a:rPr>
              <a:t> verifies {</a:t>
            </a:r>
          </a:p>
          <a:p>
            <a:r>
              <a:rPr lang="en-US" sz="2400" dirty="0" smtClean="0">
                <a:latin typeface="Courier New"/>
              </a:rPr>
              <a:t>    (s1: String, s2: String) =&gt; reverse(s1 + s2) == </a:t>
            </a:r>
          </a:p>
          <a:p>
            <a:r>
              <a:rPr lang="en-US" sz="2400" dirty="0" smtClean="0">
                <a:latin typeface="Courier New"/>
              </a:rPr>
              <a:t>                                reverse(s2) + reverse(s1)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center(s: String) = s(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/ 2)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"keep the same 'center' character - Woops!"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</a:t>
            </a:r>
            <a:r>
              <a:rPr lang="en-US" sz="2400" dirty="0" err="1" smtClean="0">
                <a:latin typeface="Courier New"/>
              </a:rPr>
              <a:t>s.isEmpty</a:t>
            </a:r>
            <a:r>
              <a:rPr lang="en-US" sz="2400" dirty="0" smtClean="0">
                <a:latin typeface="Courier New"/>
              </a:rPr>
              <a:t> || center(reverse(s)) == center(s) 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latin typeface="Courier New"/>
              </a:rPr>
              <a:t>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12003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/>
              </a:rPr>
              <a:t>x </a:t>
            </a:r>
            <a:r>
              <a:rPr lang="en-US" sz="2400" dirty="0" smtClean="0">
                <a:latin typeface="Courier New"/>
              </a:rPr>
              <a:t>keep the same 'center' character - Woops!</a:t>
            </a:r>
          </a:p>
          <a:p>
            <a:r>
              <a:rPr lang="en-US" sz="2400" dirty="0" smtClean="0">
                <a:latin typeface="Courier New"/>
              </a:rPr>
              <a:t>  A </a:t>
            </a:r>
            <a:r>
              <a:rPr lang="en-US" sz="2400" dirty="0" smtClean="0">
                <a:latin typeface="Courier New"/>
              </a:rPr>
              <a:t>counter-example is '</a:t>
            </a:r>
            <a:r>
              <a:rPr lang="en-US" sz="2400" dirty="0" err="1" smtClean="0">
                <a:latin typeface="Courier New"/>
              </a:rPr>
              <a:t>bc</a:t>
            </a:r>
            <a:r>
              <a:rPr lang="en-US" sz="2400" dirty="0" smtClean="0">
                <a:latin typeface="Courier New"/>
              </a:rPr>
              <a:t>' (after 1 try </a:t>
            </a:r>
            <a:r>
              <a:rPr lang="en-US" sz="2400" dirty="0" smtClean="0">
                <a:latin typeface="Courier New"/>
              </a:rPr>
              <a:t>– </a:t>
            </a:r>
          </a:p>
          <a:p>
            <a:r>
              <a:rPr lang="en-US" sz="2400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                            </a:t>
            </a:r>
            <a:r>
              <a:rPr lang="en-US" sz="2400" dirty="0" err="1" smtClean="0">
                <a:latin typeface="Courier New"/>
              </a:rPr>
              <a:t>shrinked</a:t>
            </a:r>
            <a:r>
              <a:rPr lang="en-US" sz="2400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('</a:t>
            </a:r>
            <a:r>
              <a:rPr lang="en-US" sz="2400" dirty="0" err="1" smtClean="0">
                <a:latin typeface="Courier New"/>
              </a:rPr>
              <a:t>bcab</a:t>
            </a:r>
            <a:r>
              <a:rPr lang="en-US" sz="2400" dirty="0" smtClean="0">
                <a:latin typeface="Courier New"/>
              </a:rPr>
              <a:t>' -&gt; '</a:t>
            </a:r>
            <a:r>
              <a:rPr lang="en-US" sz="2400" dirty="0" err="1" smtClean="0">
                <a:latin typeface="Courier New"/>
              </a:rPr>
              <a:t>bc</a:t>
            </a:r>
            <a:r>
              <a:rPr lang="en-US" sz="2400" dirty="0" smtClean="0">
                <a:latin typeface="Courier New"/>
              </a:rPr>
              <a:t>'))</a:t>
            </a:r>
            <a:endParaRPr lang="en-US" sz="2400" u="sng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Mocks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31310" y="5257800"/>
            <a:ext cx="28664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Isolate</a:t>
            </a:r>
            <a:endParaRPr lang="en-US" dirty="0"/>
          </a:p>
        </p:txBody>
      </p:sp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  <p:pic>
        <p:nvPicPr>
          <p:cNvPr id="6246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8400" y="1447800"/>
            <a:ext cx="2133600" cy="21336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 A simple Observable</a:t>
            </a:r>
            <a:r>
              <a:rPr lang="en-US" sz="24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Observer pattern implementation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*/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Observable {</a:t>
            </a:r>
          </a:p>
          <a:p>
            <a:r>
              <a:rPr lang="nb-NO" sz="2400" dirty="0" smtClean="0">
                <a:latin typeface="Courier New"/>
              </a:rPr>
              <a:t> 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nb-NO" sz="2400" b="1" dirty="0" smtClean="0">
                <a:latin typeface="Courier New"/>
              </a:rPr>
              <a:t>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var</a:t>
            </a:r>
            <a:r>
              <a:rPr lang="nb-NO" sz="2400" b="1" dirty="0" smtClean="0">
                <a:latin typeface="Courier New"/>
              </a:rPr>
              <a:t> observers: List[Observer] = </a:t>
            </a:r>
            <a:r>
              <a:rPr lang="nb-NO" sz="2400" b="1" dirty="0" smtClean="0">
                <a:latin typeface="Courier New"/>
              </a:rPr>
              <a:t>Nil</a:t>
            </a:r>
          </a:p>
          <a:p>
            <a:endParaRPr lang="nb-NO" sz="2400" b="1" dirty="0" smtClean="0">
              <a:latin typeface="Courier New"/>
            </a:endParaRPr>
          </a:p>
          <a:p>
            <a:r>
              <a:rPr lang="pt-BR" sz="2400" dirty="0" smtClean="0">
                <a:latin typeface="Courier New"/>
              </a:rPr>
              <a:t>  </a:t>
            </a:r>
            <a:r>
              <a:rPr lang="pt-BR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t-BR" sz="2400" b="1" dirty="0" smtClean="0">
                <a:latin typeface="Courier New"/>
              </a:rPr>
              <a:t> add(o: Observer) = observers = o :: </a:t>
            </a:r>
            <a:r>
              <a:rPr lang="pt-BR" sz="2400" b="1" dirty="0" smtClean="0">
                <a:latin typeface="Courier New"/>
              </a:rPr>
              <a:t>observers</a:t>
            </a:r>
          </a:p>
          <a:p>
            <a:endParaRPr lang="pt-BR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changed(event: String) = observers </a:t>
            </a:r>
            <a:r>
              <a:rPr lang="en-US" sz="2400" b="1" dirty="0" err="1" smtClean="0">
                <a:latin typeface="Courier New"/>
              </a:rPr>
              <a:t>foreach</a:t>
            </a:r>
            <a:r>
              <a:rPr lang="en-US" sz="2400" b="1" dirty="0" smtClean="0">
                <a:latin typeface="Courier New"/>
              </a:rPr>
              <a:t> (_.notify(event))</a:t>
            </a:r>
          </a:p>
          <a:p>
            <a:r>
              <a:rPr lang="en-US" sz="2400" dirty="0" smtClean="0">
                <a:latin typeface="Courier New"/>
              </a:rPr>
              <a:t>}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Observer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notify(event: String)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5814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Tuesday,</a:t>
            </a: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 July, 20th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Operators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By-name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</a:t>
            </a:r>
          </a:p>
          <a:p>
            <a:r>
              <a:rPr lang="en-US" sz="3200" baseline="0" dirty="0" err="1" smtClean="0">
                <a:latin typeface="Lucida Handwriting" pitchFamily="66" charset="0"/>
              </a:rPr>
              <a:t>Params</a:t>
            </a:r>
            <a:endParaRPr lang="en-US" sz="3200" baseline="0" dirty="0" smtClean="0">
              <a:latin typeface="Lucida Handwriting" pitchFamily="66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kumimoji="0" 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Imp. </a:t>
            </a:r>
            <a:r>
              <a:rPr lang="en-US" sz="3000" dirty="0" err="1" smtClean="0">
                <a:latin typeface="Lucida Handwriting" pitchFamily="66" charset="0"/>
              </a:rPr>
              <a:t>Params</a:t>
            </a:r>
            <a:endParaRPr lang="en-US" sz="30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apply</a:t>
            </a:r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org.specs.mock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endParaRPr lang="en-US" sz="2400" dirty="0" smtClean="0"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ObservableSpec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Mockito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observer = mock[Observer]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observable =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latin typeface="Courier New"/>
              </a:rPr>
              <a:t> Observable { add(observer) }</a:t>
            </a:r>
          </a:p>
          <a:p>
            <a:endParaRPr lang="en-US" sz="2400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"An observable must notify its observers when changed"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there </a:t>
            </a:r>
            <a:r>
              <a:rPr lang="en-US" sz="2400" dirty="0" smtClean="0">
                <a:latin typeface="Courier New"/>
              </a:rPr>
              <a:t>was one(observer).notify(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"An observable must notify its observers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for each events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+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"when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changed"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"event1"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"event2"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there </a:t>
            </a:r>
            <a:r>
              <a:rPr lang="en-US" sz="2400" dirty="0" smtClean="0">
                <a:latin typeface="Courier New"/>
              </a:rPr>
              <a:t>was two(observer).notify(</a:t>
            </a:r>
            <a:r>
              <a:rPr lang="en-US" sz="2400" dirty="0" err="1" smtClean="0">
                <a:latin typeface="Courier New"/>
              </a:rPr>
              <a:t>startWith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9400" y="25145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936133" y="5257800"/>
            <a:ext cx="53094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How to do it?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72440" y="1600200"/>
            <a:ext cx="96503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The  best tool in the box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30200" y="3459301"/>
            <a:ext cx="12344400" cy="317009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4000" dirty="0" smtClean="0">
                <a:solidFill>
                  <a:srgbClr val="2A00FF"/>
                </a:solidFill>
                <a:latin typeface="Courier New"/>
              </a:rPr>
              <a:t>This is ok"</a:t>
            </a:r>
            <a:r>
              <a:rPr lang="en-US" sz="4000" dirty="0" smtClean="0">
                <a:latin typeface="Courier New"/>
              </a:rPr>
              <a:t> in {</a:t>
            </a:r>
          </a:p>
          <a:p>
            <a:r>
              <a:rPr lang="en-US" sz="4000" dirty="0" smtClean="0">
                <a:latin typeface="Courier New"/>
              </a:rPr>
              <a:t>    1 + </a:t>
            </a:r>
            <a:r>
              <a:rPr lang="en-US" sz="4000" dirty="0" smtClean="0">
                <a:latin typeface="Courier New"/>
              </a:rPr>
              <a:t>1</a:t>
            </a:r>
          </a:p>
          <a:p>
            <a:r>
              <a:rPr lang="en-US" sz="4000" dirty="0" smtClean="0">
                <a:latin typeface="Courier New"/>
              </a:rPr>
              <a:t>  }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dirty="0" smtClean="0">
                <a:solidFill>
                  <a:srgbClr val="3F7F5F"/>
                </a:solidFill>
                <a:latin typeface="Courier New"/>
              </a:rPr>
              <a:t>// is the same as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dirty="0" smtClean="0">
                <a:solidFill>
                  <a:srgbClr val="2A00FF"/>
                </a:solidFill>
                <a:latin typeface="Courier New"/>
              </a:rPr>
              <a:t>"This is </a:t>
            </a:r>
            <a:r>
              <a:rPr lang="en-US" sz="4000" dirty="0" err="1" smtClean="0">
                <a:solidFill>
                  <a:srgbClr val="2A00FF"/>
                </a:solidFill>
                <a:latin typeface="Courier New"/>
              </a:rPr>
              <a:t>ok"</a:t>
            </a:r>
            <a:r>
              <a:rPr lang="en-US" sz="4000" dirty="0" err="1" smtClean="0">
                <a:latin typeface="Courier New"/>
              </a:rPr>
              <a:t>.in</a:t>
            </a:r>
            <a:r>
              <a:rPr lang="en-US" sz="4000" dirty="0" smtClean="0">
                <a:latin typeface="Courier New"/>
              </a:rPr>
              <a:t>(1 + 1)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4292600" y="7496003"/>
            <a:ext cx="83820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lang="en-US" sz="4000" b="1" kern="0" dirty="0" smtClean="0">
                <a:solidFill>
                  <a:srgbClr val="E75145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"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In</a:t>
            </a:r>
            <a:r>
              <a:rPr lang="en-US" sz="4000" b="1" kern="0" dirty="0" smtClean="0">
                <a:solidFill>
                  <a:srgbClr val="E75145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"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method  on String ?!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pic>
        <p:nvPicPr>
          <p:cNvPr id="72706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1430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Example(description: String)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forExample</a:t>
            </a:r>
            <a:r>
              <a:rPr lang="en-US" sz="3600" b="1" dirty="0" smtClean="0">
                <a:latin typeface="Courier New"/>
              </a:rPr>
              <a:t>(d: String) =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3600" b="1" dirty="0" smtClean="0">
                <a:latin typeface="Courier New"/>
              </a:rPr>
              <a:t> Example(d)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72440" y="1600200"/>
            <a:ext cx="94163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The  best tool in the box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1430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33986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naming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70788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(</a:t>
            </a:r>
            <a:r>
              <a:rPr lang="en-US" sz="40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works"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) in 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{ 1 + 1 }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2674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typing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implicit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def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(d: String): 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Example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556000" y="4836855"/>
            <a:ext cx="881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Verdana"/>
              </a:rPr>
              <a:t>“An </a:t>
            </a:r>
            <a:r>
              <a:rPr lang="en-US" sz="4000" dirty="0" smtClean="0">
                <a:latin typeface="Verdana"/>
              </a:rPr>
              <a:t>implicit conversion without explicit result type is visible only in the text following its own </a:t>
            </a:r>
            <a:r>
              <a:rPr lang="en-US" sz="4000" dirty="0" smtClean="0">
                <a:latin typeface="Verdana"/>
              </a:rPr>
              <a:t>definition”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29514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restrict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Example(description: String)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latin typeface="Courier New"/>
              </a:rPr>
              <a:t>=&gt;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expectations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tag(t: String) = ()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is a 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 </a:t>
            </a:r>
            <a:r>
              <a:rPr lang="en-US" sz="3600" dirty="0" smtClean="0">
                <a:highlight>
                  <a:srgbClr val="E8F2FE"/>
                </a:highlight>
                <a:latin typeface="Courier New"/>
              </a:rPr>
              <a:t>tag (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really?"</a:t>
            </a:r>
            <a:r>
              <a:rPr lang="en-US" sz="3600" dirty="0" smtClean="0">
                <a:highlight>
                  <a:srgbClr val="E8F2FE"/>
                </a:highlight>
                <a:latin typeface="Courier New"/>
              </a:rPr>
              <a:t>)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29514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restrict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ExampleDesc</a:t>
            </a:r>
            <a:r>
              <a:rPr lang="en-US" sz="3600" b="1" dirty="0" smtClean="0">
                <a:latin typeface="Courier New"/>
              </a:rPr>
              <a:t>(description: String) </a:t>
            </a:r>
            <a:r>
              <a:rPr lang="en-US" sz="3600" b="1" dirty="0" smtClean="0">
                <a:latin typeface="Courier New"/>
              </a:rPr>
              <a:t>{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in(e: =&gt;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): Example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  </a:t>
            </a:r>
          </a:p>
          <a:p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   Example(description</a:t>
            </a:r>
            <a:r>
              <a:rPr lang="en-US" sz="3600" b="1" dirty="0" smtClean="0">
                <a:latin typeface="Courier New"/>
              </a:rPr>
              <a:t>, e)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dirty="0" smtClean="0">
                <a:latin typeface="Courier New"/>
              </a:rPr>
              <a:t>}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dirty="0" smtClean="0"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Example(d: </a:t>
            </a:r>
            <a:r>
              <a:rPr lang="en-US" sz="3600" b="1" dirty="0" smtClean="0">
                <a:latin typeface="Courier New"/>
              </a:rPr>
              <a:t>String, </a:t>
            </a:r>
            <a:r>
              <a:rPr lang="en-US" sz="3600" b="1" dirty="0" smtClean="0">
                <a:latin typeface="Courier New"/>
              </a:rPr>
              <a:t>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84930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(d: </a:t>
            </a:r>
            <a:r>
              <a:rPr lang="en-US" sz="3200" b="1" dirty="0" smtClean="0">
                <a:latin typeface="Courier New"/>
              </a:rPr>
              <a:t>String) </a:t>
            </a:r>
            <a:r>
              <a:rPr lang="en-US" sz="3200" b="1" dirty="0" smtClean="0">
                <a:latin typeface="Courier New"/>
              </a:rPr>
              <a:t>{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in(e: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Example(description</a:t>
            </a:r>
            <a:r>
              <a:rPr lang="en-US" sz="3200" b="1" dirty="0" smtClean="0">
                <a:latin typeface="Courier New"/>
              </a:rPr>
              <a:t>, e)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Example(d: </a:t>
            </a:r>
            <a:r>
              <a:rPr lang="en-US" sz="3200" b="1" dirty="0" smtClean="0">
                <a:latin typeface="Courier New"/>
              </a:rPr>
              <a:t>String, </a:t>
            </a:r>
            <a:r>
              <a:rPr lang="en-US" sz="3200" b="1" dirty="0" smtClean="0">
                <a:latin typeface="Courier New"/>
              </a:rPr>
              <a:t>e: </a:t>
            </a:r>
            <a:r>
              <a:rPr lang="en-US" sz="3200" b="1" dirty="0" smtClean="0">
                <a:latin typeface="Courier New"/>
              </a:rPr>
              <a:t>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forExample</a:t>
            </a:r>
            <a:r>
              <a:rPr lang="en-US" sz="3200" b="1" dirty="0" smtClean="0">
                <a:latin typeface="Courier New"/>
              </a:rPr>
              <a:t>(d: String</a:t>
            </a:r>
            <a:r>
              <a:rPr lang="en-US" sz="3200" b="1" dirty="0" smtClean="0">
                <a:latin typeface="Courier New"/>
              </a:rPr>
              <a:t>):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                        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(d)</a:t>
            </a:r>
            <a:endParaRPr lang="en-US" sz="3200" dirty="0" smtClean="0">
              <a:latin typeface="Courier New"/>
            </a:endParaRP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will not explode"</a:t>
            </a:r>
            <a:r>
              <a:rPr lang="en-US" sz="3200" dirty="0" smtClean="0">
                <a:highlight>
                  <a:srgbClr val="E8F2FE"/>
                </a:highlight>
                <a:latin typeface="Courier New"/>
              </a:rPr>
              <a:t> in error(</a:t>
            </a:r>
            <a:r>
              <a:rPr lang="en-US" sz="32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"boom"</a:t>
            </a:r>
            <a:r>
              <a:rPr lang="en-US" sz="3200" dirty="0" smtClean="0">
                <a:highlight>
                  <a:srgbClr val="E8F2FE"/>
                </a:highlight>
                <a:latin typeface="Courier New"/>
              </a:rPr>
              <a:t>)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apply(t: =&gt; T) = ()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Expectation[T](t: =&gt;T)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must(m: =&gt;Matcher[T]) = </a:t>
            </a:r>
            <a:r>
              <a:rPr lang="en-US" sz="3200" b="1" dirty="0" err="1" smtClean="0">
                <a:latin typeface="Courier New"/>
              </a:rPr>
              <a:t>m.apply</a:t>
            </a:r>
            <a:r>
              <a:rPr lang="en-US" sz="3200" b="1" dirty="0" smtClean="0">
                <a:latin typeface="Courier New"/>
              </a:rPr>
              <a:t>(t)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endParaRPr lang="fr-FR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latin typeface="Courier New"/>
              </a:rPr>
              <a:t>theValue</a:t>
            </a:r>
            <a:r>
              <a:rPr lang="fr-FR" sz="3200" b="1" dirty="0" smtClean="0">
                <a:latin typeface="Courier New"/>
              </a:rPr>
              <a:t>[T](t: T): Expectation[T] = </a:t>
            </a:r>
            <a:r>
              <a:rPr lang="fr-FR" sz="3200" b="1" dirty="0" smtClean="0">
                <a:latin typeface="Courier New"/>
              </a:rPr>
              <a:t> </a:t>
            </a:r>
          </a:p>
          <a:p>
            <a:r>
              <a:rPr lang="fr-FR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fr-FR" sz="3200" b="1" dirty="0" smtClean="0">
                <a:solidFill>
                  <a:srgbClr val="7F0055"/>
                </a:solidFill>
                <a:latin typeface="Courier New"/>
              </a:rPr>
              <a:t>                              new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smtClean="0">
                <a:latin typeface="Courier New"/>
              </a:rPr>
              <a:t>Expectation(t)</a:t>
            </a: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notExplode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{ </a:t>
            </a:r>
            <a:r>
              <a:rPr lang="en-US" sz="3200" dirty="0" smtClean="0">
                <a:latin typeface="Courier New"/>
              </a:rPr>
              <a:t>error(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"boom"</a:t>
            </a:r>
            <a:r>
              <a:rPr lang="en-US" sz="3200" dirty="0" smtClean="0">
                <a:latin typeface="Courier New"/>
              </a:rPr>
              <a:t>); () } must </a:t>
            </a:r>
            <a:r>
              <a:rPr lang="en-US" sz="3200" dirty="0" err="1" smtClean="0">
                <a:latin typeface="Courier New"/>
              </a:rPr>
              <a:t>notExplode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8201" name="Picture 9" descr="http://www.southafrica.to/transport/Airlines/cheapest-flight-survey/2007/Nice-ma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390" y="1143000"/>
            <a:ext cx="7010400" cy="6627021"/>
          </a:xfrm>
          <a:prstGeom prst="rect">
            <a:avLst/>
          </a:prstGeom>
          <a:noFill/>
        </p:spPr>
      </p:pic>
      <p:pic>
        <p:nvPicPr>
          <p:cNvPr id="8197" name="Picture 5" descr="http://people.ucalgary.ca/~ymartin/Y_personal/y-%20nice%20france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082790" y="4876800"/>
            <a:ext cx="4525010" cy="33937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29540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3318570"/>
            <a:ext cx="126746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[T](x: </a:t>
            </a:r>
            <a:r>
              <a:rPr lang="en-US" sz="3200" b="1" dirty="0" smtClean="0">
                <a:latin typeface="Courier New"/>
              </a:rPr>
              <a:t>=&gt;T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Matcher[T] { 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 = {</a:t>
            </a:r>
          </a:p>
          <a:p>
            <a:r>
              <a:rPr lang="es-ES" sz="3200" dirty="0" smtClean="0">
                <a:latin typeface="Courier New"/>
              </a:rPr>
              <a:t>    </a:t>
            </a:r>
            <a:r>
              <a:rPr lang="es-ES" sz="32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s-ES" sz="3200" b="1" dirty="0" smtClean="0">
                <a:latin typeface="Courier New"/>
              </a:rPr>
              <a:t> (a, b) = (x, y)</a:t>
            </a:r>
          </a:p>
          <a:p>
            <a:r>
              <a:rPr lang="en-US" sz="3200" dirty="0" smtClean="0">
                <a:latin typeface="Courier New"/>
              </a:rPr>
              <a:t>    (a == b, a +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 is equal to "</a:t>
            </a:r>
            <a:r>
              <a:rPr lang="en-US" sz="3200" dirty="0" smtClean="0">
                <a:latin typeface="Courier New"/>
              </a:rPr>
              <a:t> + b, 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            a </a:t>
            </a:r>
            <a:r>
              <a:rPr lang="en-US" sz="3200" dirty="0" smtClean="0">
                <a:latin typeface="Courier New"/>
              </a:rPr>
              <a:t>+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 is not equal to "</a:t>
            </a:r>
            <a:r>
              <a:rPr lang="en-US" sz="3200" dirty="0" smtClean="0">
                <a:latin typeface="Courier New"/>
              </a:rPr>
              <a:t> + b)</a:t>
            </a: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654800" y="22098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Evaluate once!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29540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3048000"/>
            <a:ext cx="126746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toLazyParameter</a:t>
            </a:r>
            <a:r>
              <a:rPr lang="en-US" sz="3200" b="1" dirty="0" smtClean="0">
                <a:latin typeface="Courier New"/>
              </a:rPr>
              <a:t>[T](value: =&gt;T</a:t>
            </a:r>
            <a:r>
              <a:rPr lang="en-US" sz="3200" b="1" dirty="0" smtClean="0">
                <a:latin typeface="Courier New"/>
              </a:rPr>
              <a:t>): …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          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(() =&gt; value)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[T](value</a:t>
            </a:r>
            <a:r>
              <a:rPr lang="en-US" sz="3200" b="1" dirty="0" smtClean="0">
                <a:latin typeface="Courier New"/>
              </a:rPr>
              <a:t>: () =&gt; T</a:t>
            </a:r>
            <a:r>
              <a:rPr lang="en-US" sz="3200" b="1" dirty="0" smtClean="0">
                <a:latin typeface="Courier New"/>
              </a:rPr>
              <a:t>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lazy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v = value()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get() </a:t>
            </a:r>
            <a:r>
              <a:rPr lang="en-US" sz="3200" b="1" dirty="0" smtClean="0">
                <a:latin typeface="Courier New"/>
              </a:rPr>
              <a:t>= v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method[T](</a:t>
            </a:r>
            <a:r>
              <a:rPr lang="en-US" sz="3200" b="1" dirty="0" err="1" smtClean="0">
                <a:latin typeface="Courier New"/>
              </a:rPr>
              <a:t>params</a:t>
            </a:r>
            <a:r>
              <a:rPr lang="en-US" sz="3200" b="1" dirty="0" smtClean="0">
                <a:latin typeface="Courier New"/>
              </a:rPr>
              <a:t>: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[T</a:t>
            </a:r>
            <a:r>
              <a:rPr lang="en-US" sz="3200" b="1" dirty="0" smtClean="0">
                <a:latin typeface="Courier New"/>
              </a:rPr>
              <a:t>]*)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  </a:t>
            </a:r>
          </a:p>
          <a:p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                               </a:t>
            </a:r>
            <a:r>
              <a:rPr lang="en-US" sz="3200" b="1" dirty="0" err="1" smtClean="0">
                <a:latin typeface="Courier New"/>
              </a:rPr>
              <a:t>params.toStream</a:t>
            </a:r>
            <a:endParaRPr lang="en-US" sz="3200" b="1" dirty="0" smtClean="0">
              <a:latin typeface="Courier New"/>
            </a:endParaRP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method(1</a:t>
            </a:r>
            <a:r>
              <a:rPr lang="en-US" sz="3200" dirty="0" smtClean="0">
                <a:latin typeface="Courier New"/>
              </a:rPr>
              <a:t>., 2., </a:t>
            </a:r>
            <a:r>
              <a:rPr lang="en-US" sz="3200" dirty="0" err="1" smtClean="0">
                <a:latin typeface="Courier New"/>
              </a:rPr>
              <a:t>math.pow</a:t>
            </a:r>
            <a:r>
              <a:rPr lang="en-US" sz="3200" dirty="0" smtClean="0">
                <a:latin typeface="Courier New"/>
              </a:rPr>
              <a:t>(100, 100))</a:t>
            </a:r>
            <a:endParaRPr lang="en-US" sz="3200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654800" y="22098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!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97200" y="1438870"/>
            <a:ext cx="37898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Variance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3200" b="1" dirty="0" smtClean="0">
                <a:latin typeface="Courier New"/>
              </a:rPr>
              <a:t>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(x: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apply(y: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x == y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Matcher[String]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apply(x: =&gt;String) = x ==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beHello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endParaRPr lang="en-US" sz="3200" b="1" dirty="0" smtClean="0">
              <a:latin typeface="Courier New"/>
            </a:endParaRP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equalToHello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beHello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equalToHello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16002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Know the rules!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2690" y="1286470"/>
            <a:ext cx="59731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"This is true"</a:t>
            </a:r>
            <a:r>
              <a:rPr lang="en-US" sz="3200" dirty="0" smtClean="0">
                <a:latin typeface="Courier New"/>
              </a:rPr>
              <a:t> in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3200" b="1" dirty="0" smtClean="0">
                <a:latin typeface="Courier New"/>
              </a:rPr>
              <a:t> must </a:t>
            </a:r>
            <a:r>
              <a:rPr lang="en-US" sz="3200" b="1" dirty="0" err="1" smtClean="0">
                <a:latin typeface="Courier New"/>
              </a:rPr>
              <a:t>beTrue</a:t>
            </a:r>
            <a:r>
              <a:rPr lang="en-US" sz="3200" b="1" dirty="0" smtClean="0">
                <a:latin typeface="Courier New"/>
              </a:rPr>
              <a:t> }</a:t>
            </a:r>
          </a:p>
          <a:p>
            <a:r>
              <a:rPr lang="en-US" sz="3200" dirty="0" smtClean="0">
                <a:latin typeface="Courier New"/>
              </a:rPr>
              <a:t>3.Seconds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3 </a:t>
            </a:r>
            <a:r>
              <a:rPr lang="en-US" sz="3200" dirty="0" smtClean="0">
                <a:latin typeface="Courier New"/>
              </a:rPr>
              <a:t>seconds</a:t>
            </a:r>
          </a:p>
          <a:p>
            <a:r>
              <a:rPr lang="en-US" sz="3200" dirty="0" smtClean="0">
                <a:latin typeface="Courier New"/>
              </a:rPr>
              <a:t>3 </a:t>
            </a:r>
            <a:r>
              <a:rPr lang="en-US" sz="3200" dirty="0" smtClean="0">
                <a:latin typeface="Courier New"/>
              </a:rPr>
              <a:t>times { </a:t>
            </a:r>
            <a:r>
              <a:rPr lang="en-US" sz="3200" dirty="0" err="1" smtClean="0">
                <a:latin typeface="Courier New"/>
              </a:rPr>
              <a:t>i</a:t>
            </a:r>
            <a:r>
              <a:rPr lang="en-US" sz="3200" dirty="0" smtClean="0">
                <a:latin typeface="Courier New"/>
              </a:rPr>
              <a:t> =&gt; </a:t>
            </a:r>
            <a:r>
              <a:rPr lang="en-US" sz="3200" dirty="0" err="1" smtClean="0">
                <a:latin typeface="Courier New"/>
              </a:rPr>
              <a:t>println</a:t>
            </a:r>
            <a:r>
              <a:rPr lang="en-US" sz="3200" dirty="0" smtClean="0">
                <a:latin typeface="Courier New"/>
              </a:rPr>
              <a:t>(</a:t>
            </a:r>
            <a:r>
              <a:rPr lang="en-US" sz="3200" dirty="0" err="1" smtClean="0">
                <a:latin typeface="Courier New"/>
              </a:rPr>
              <a:t>i</a:t>
            </a:r>
            <a:r>
              <a:rPr lang="en-US" sz="3200" dirty="0" smtClean="0">
                <a:latin typeface="Courier New"/>
              </a:rPr>
              <a:t>) }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dirty="0" smtClean="0">
                <a:latin typeface="Courier New"/>
              </a:rPr>
              <a:t>3.pp </a:t>
            </a:r>
            <a:r>
              <a:rPr lang="en-US" sz="3200" dirty="0" smtClean="0">
                <a:latin typeface="Courier New"/>
              </a:rPr>
              <a:t>+ 1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// print and pass</a:t>
            </a:r>
          </a:p>
          <a:p>
            <a:r>
              <a:rPr lang="en-US" sz="3200" dirty="0" smtClean="0">
                <a:latin typeface="Courier New"/>
              </a:rPr>
              <a:t>1 </a:t>
            </a:r>
            <a:r>
              <a:rPr lang="en-US" sz="3200" dirty="0" smtClean="0">
                <a:latin typeface="Courier New"/>
              </a:rPr>
              <a:t>aka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"The number one"</a:t>
            </a:r>
            <a:r>
              <a:rPr lang="en-US" sz="3200" dirty="0" smtClean="0">
                <a:latin typeface="Courier New"/>
              </a:rPr>
              <a:t> must_== 1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4756" name="Picture 4" descr="http://turkeymacedonia.files.wordpress.com/2009/10/australia-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219200"/>
            <a:ext cx="7696200" cy="5638800"/>
          </a:xfrm>
          <a:prstGeom prst="rect">
            <a:avLst/>
          </a:prstGeom>
          <a:noFill/>
        </p:spPr>
      </p:pic>
      <p:pic>
        <p:nvPicPr>
          <p:cNvPr id="74754" name="Picture 2" descr="Sydney Opera House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321550" y="5105400"/>
            <a:ext cx="3952875" cy="316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6808" name="Picture 8" descr="http://www.classes.cs.uchicago.edu/archive/2005/summer/15200-1/cpluspl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533400"/>
            <a:ext cx="2143793" cy="2136988"/>
          </a:xfrm>
          <a:prstGeom prst="rect">
            <a:avLst/>
          </a:prstGeom>
          <a:noFill/>
        </p:spPr>
      </p:pic>
      <p:pic>
        <p:nvPicPr>
          <p:cNvPr id="76810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50400" y="7269788"/>
            <a:ext cx="2965342" cy="883612"/>
          </a:xfrm>
          <a:prstGeom prst="rect">
            <a:avLst/>
          </a:prstGeom>
          <a:noFill/>
        </p:spPr>
      </p:pic>
      <p:pic>
        <p:nvPicPr>
          <p:cNvPr id="2050" name="Picture 2" descr="http://www.bbcgoodfood.com/recipes/1052/images/1052_MEDIU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1905000"/>
            <a:ext cx="2286000" cy="207818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59200" y="3048000"/>
            <a:ext cx="1600200" cy="2667000"/>
            <a:chOff x="3683000" y="4838700"/>
            <a:chExt cx="13716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683000" y="4838700"/>
              <a:ext cx="1371600" cy="23622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pic>
          <p:nvPicPr>
            <p:cNvPr id="76802" name="Picture 2" descr="java_logo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54366" y="4876800"/>
              <a:ext cx="1228868" cy="2286000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76806" name="Picture 6" descr="http://www.geekmantra.com/staticcontent/images/j2ee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45000" y="5562600"/>
            <a:ext cx="17145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pic>
        <p:nvPicPr>
          <p:cNvPr id="2052" name="Picture 4" descr="http://scglectures.unibe.ch/p2/wp-content/uploads/design-patterns-book-cove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1600" y="838200"/>
            <a:ext cx="2390969" cy="3124200"/>
          </a:xfrm>
          <a:prstGeom prst="rect">
            <a:avLst/>
          </a:prstGeom>
          <a:noFill/>
        </p:spPr>
      </p:pic>
      <p:pic>
        <p:nvPicPr>
          <p:cNvPr id="76804" name="Picture 4" descr="http://www.dthomas.co.uk/dtalm/images/uml_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321800" y="3657600"/>
            <a:ext cx="2343150" cy="1665709"/>
          </a:xfrm>
          <a:prstGeom prst="rect">
            <a:avLst/>
          </a:prstGeom>
          <a:noFill/>
        </p:spPr>
      </p:pic>
      <p:pic>
        <p:nvPicPr>
          <p:cNvPr id="2054" name="Picture 6" descr="http://i40.tinypic.com/1q2vdi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31000" y="5410200"/>
            <a:ext cx="2190750" cy="2752198"/>
          </a:xfrm>
          <a:prstGeom prst="rect">
            <a:avLst/>
          </a:prstGeom>
          <a:noFill/>
        </p:spPr>
      </p:pic>
      <p:pic>
        <p:nvPicPr>
          <p:cNvPr id="2056" name="Picture 8" descr="http://onestepback.org/articles/groovy/images/groovy-logo-bi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74200" y="5943600"/>
            <a:ext cx="1885950" cy="930513"/>
          </a:xfrm>
          <a:prstGeom prst="rect">
            <a:avLst/>
          </a:prstGeom>
          <a:noFill/>
        </p:spPr>
      </p:pic>
      <p:pic>
        <p:nvPicPr>
          <p:cNvPr id="2057" name="Picture 9" descr="C:\Documents and Settings\eric_torreborre\My Documents\Downloads\rub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07800" y="6019800"/>
            <a:ext cx="838200" cy="8400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50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8" name="Picture 4" descr="C:\Documents and Settings\eric_torreborre\Desktop\oscon 2010\specs-ma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1066800"/>
            <a:ext cx="11125200" cy="71713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2052" name="Picture 4" descr="exploration, sailing, map, navigation, world, atlas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9800" y="3124200"/>
            <a:ext cx="2514600" cy="2514602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654800" y="1752600"/>
            <a:ext cx="5410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 rot="507303">
            <a:off x="9332829" y="709422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 rot="20939468">
            <a:off x="8302251" y="603767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 rot="530378">
            <a:off x="9134128" y="645337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 rot="19204211">
            <a:off x="7396460" y="678099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8255000" y="7287326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 rot="611805">
            <a:off x="9595458" y="677147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 rot="20772122">
            <a:off x="8308196" y="682788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 bwMode="auto">
          <a:xfrm rot="2238096">
            <a:off x="9417236" y="5995149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 rot="19635102">
            <a:off x="8531759" y="543436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1244600" y="1676400"/>
            <a:ext cx="20320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FF0000"/>
                </a:solidFill>
                <a:latin typeface="Copperplate Gothic Light" pitchFamily="34" charset="0"/>
                <a:ea typeface="+mj-ea"/>
                <a:cs typeface="+mj-cs"/>
                <a:sym typeface="Arial" charset="0"/>
              </a:rPr>
              <a:t>Test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pperplate Gothic Light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1855551">
            <a:off x="1486578" y="2161818"/>
            <a:ext cx="1524000" cy="76200"/>
          </a:xfrm>
          <a:prstGeom prst="rect">
            <a:avLst/>
          </a:prstGeom>
          <a:solidFill>
            <a:srgbClr val="84DCA8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9739239">
            <a:off x="1486578" y="2161818"/>
            <a:ext cx="1524000" cy="76200"/>
          </a:xfrm>
          <a:prstGeom prst="rect">
            <a:avLst/>
          </a:prstGeom>
          <a:solidFill>
            <a:srgbClr val="84DCA8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97400" y="5257800"/>
            <a:ext cx="26645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specify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org.specs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IncredibleStringReverser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ReverserSpec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 be empty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string must 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longer reversed string must also be reversed. Woops!"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abcdef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xxxxx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415498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  + a reversed empty string must be empty</a:t>
            </a:r>
          </a:p>
          <a:p>
            <a:r>
              <a:rPr lang="en-US" sz="2400" dirty="0" smtClean="0"/>
              <a:t>  + a reversed empty string must really *be empty*</a:t>
            </a:r>
          </a:p>
          <a:p>
            <a:r>
              <a:rPr lang="en-US" sz="2400" dirty="0" smtClean="0"/>
              <a:t>  + a reversed string must be reversed </a:t>
            </a:r>
            <a:r>
              <a:rPr lang="en-US" sz="2400" dirty="0" err="1" smtClean="0"/>
              <a:t>abc</a:t>
            </a:r>
            <a:r>
              <a:rPr lang="en-US" sz="2400" dirty="0" smtClean="0"/>
              <a:t> -&gt; </a:t>
            </a:r>
            <a:r>
              <a:rPr lang="en-US" sz="2400" dirty="0" err="1" smtClean="0"/>
              <a:t>cba</a:t>
            </a:r>
            <a:endParaRPr lang="en-US" sz="2400" dirty="0" smtClean="0"/>
          </a:p>
          <a:p>
            <a:r>
              <a:rPr lang="en-US" sz="2400" dirty="0" smtClean="0"/>
              <a:t>  x a longer reversed string must also be reversed. Woops!</a:t>
            </a:r>
          </a:p>
          <a:p>
            <a:r>
              <a:rPr lang="en-US" sz="2400" dirty="0" smtClean="0"/>
              <a:t>    '</a:t>
            </a:r>
            <a:r>
              <a:rPr lang="en-US" sz="2400" dirty="0" err="1" smtClean="0"/>
              <a:t>fedcba</a:t>
            </a:r>
            <a:r>
              <a:rPr lang="en-US" sz="2400" dirty="0" smtClean="0"/>
              <a:t>' is not equal to '</a:t>
            </a:r>
            <a:r>
              <a:rPr lang="en-US" sz="2400" dirty="0" err="1" smtClean="0"/>
              <a:t>xxxxx</a:t>
            </a:r>
            <a:r>
              <a:rPr lang="en-US" sz="2400" dirty="0" smtClean="0"/>
              <a:t>' (</a:t>
            </a:r>
            <a:r>
              <a:rPr lang="en-US" sz="2400" u="sng" dirty="0" smtClean="0"/>
              <a:t>ReverserSpec.scala:17)</a:t>
            </a:r>
          </a:p>
          <a:p>
            <a:endParaRPr lang="en-US" sz="2400" dirty="0" smtClean="0"/>
          </a:p>
          <a:p>
            <a:r>
              <a:rPr lang="en-US" sz="2400" dirty="0" smtClean="0"/>
              <a:t>Total for 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":</a:t>
            </a:r>
          </a:p>
          <a:p>
            <a:r>
              <a:rPr lang="en-US" sz="2400" dirty="0" smtClean="0"/>
              <a:t>Finished in 0 second, 140 ms</a:t>
            </a:r>
          </a:p>
          <a:p>
            <a:r>
              <a:rPr lang="en-US" sz="2400" dirty="0" smtClean="0"/>
              <a:t>4 examples, 4 expectations, 1 failure, 0 error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7220</TotalTime>
  <Pages>0</Pages>
  <Words>1518</Words>
  <Characters>0</Characters>
  <PresentationFormat>Custom</PresentationFormat>
  <Lines>0</Lines>
  <Paragraphs>332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Master #3</vt:lpstr>
      <vt:lpstr>Master #4</vt:lpstr>
      <vt:lpstr>Specs</vt:lpstr>
      <vt:lpstr>Slide 2</vt:lpstr>
      <vt:lpstr>About…</vt:lpstr>
      <vt:lpstr>About…</vt:lpstr>
      <vt:lpstr>About…</vt:lpstr>
      <vt:lpstr>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eric_torreborre</cp:lastModifiedBy>
  <cp:revision>45</cp:revision>
  <dcterms:modified xsi:type="dcterms:W3CDTF">2010-05-21T22:53:58Z</dcterms:modified>
</cp:coreProperties>
</file>