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39"/>
  </p:notesMasterIdLst>
  <p:sldIdLst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87" r:id="rId35"/>
    <p:sldId id="291" r:id="rId36"/>
    <p:sldId id="292" r:id="rId37"/>
    <p:sldId id="293" r:id="rId3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1" charset="0"/>
        <a:ea typeface="ヒラギノ角ゴ ProN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4DCA8"/>
    <a:srgbClr val="E75145"/>
    <a:srgbClr val="FFFFFF"/>
    <a:srgbClr val="BEE0B2"/>
    <a:srgbClr val="70BB55"/>
    <a:srgbClr val="5DA743"/>
    <a:srgbClr val="6CB2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59" d="100"/>
          <a:sy n="59" d="100"/>
        </p:scale>
        <p:origin x="-648" y="-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705A2C8-7DDB-4E90-A7D6-F4493C9ACA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66E72-E4CD-408E-9F50-4CB9CFA06EB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19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29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36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r>
              <a:rPr lang="en-US" dirty="0" err="1" smtClean="0"/>
              <a:t>linguo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Tests come after the fact so TDD is more like specifying the behavior to implement</a:t>
            </a:r>
          </a:p>
          <a:p>
            <a:pPr>
              <a:buFontTx/>
              <a:buNone/>
            </a:pPr>
            <a:r>
              <a:rPr lang="en-US" baseline="0" dirty="0" smtClean="0"/>
              <a:t>-  Then what is a specification? At the most basic level it is a bunch of examples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EA7DA-096A-4FB7-B4B3-D12717EF4BDD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6575" y="0"/>
            <a:ext cx="185102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0" y="0"/>
            <a:ext cx="540067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3050" y="1028700"/>
            <a:ext cx="6178550" cy="760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4700" y="0"/>
            <a:ext cx="3136900" cy="863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0"/>
            <a:ext cx="9258300" cy="863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1750" y="4787900"/>
            <a:ext cx="362585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0" y="4787900"/>
            <a:ext cx="74041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0" y="0"/>
            <a:ext cx="7404100" cy="469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0"/>
            <a:ext cx="125095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28700"/>
            <a:ext cx="12509500" cy="760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+mj-lt"/>
          <a:ea typeface="+mj-ea"/>
          <a:cs typeface="+mj-cs"/>
          <a:sym typeface="Arial" charset="0"/>
        </a:defRPr>
      </a:lvl1pPr>
      <a:lvl2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 b="1">
          <a:solidFill>
            <a:srgbClr val="0C0F20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81000" indent="-344488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Wingdings" pitchFamily="1" charset="2"/>
        <a:buChar char="§"/>
        <a:defRPr sz="3300">
          <a:solidFill>
            <a:srgbClr val="000406"/>
          </a:solidFill>
          <a:latin typeface="+mn-lt"/>
          <a:ea typeface="+mn-ea"/>
          <a:cs typeface="+mn-cs"/>
          <a:sym typeface="Arial" charset="0"/>
        </a:defRPr>
      </a:lvl1pPr>
      <a:lvl2pPr marL="774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2pPr>
      <a:lvl3pPr marL="1219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3pPr>
      <a:lvl4pPr marL="16637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4pPr>
      <a:lvl5pPr marL="21082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5pPr>
      <a:lvl6pPr marL="25654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6pPr>
      <a:lvl7pPr marL="30226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7pPr>
      <a:lvl8pPr marL="34798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8pPr>
      <a:lvl9pPr marL="3937000" indent="-342900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rgbClr val="FF7A24"/>
        </a:buClr>
        <a:buSzPct val="100000"/>
        <a:buFont typeface="Arial" charset="0"/>
        <a:buChar char="-"/>
        <a:defRPr sz="3300">
          <a:solidFill>
            <a:srgbClr val="000406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Specs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6000" b="1" dirty="0" smtClean="0">
                <a:cs typeface="+mj-cs"/>
              </a:rPr>
              <a:t>Tips and tricks for a successful DSL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7874000" y="6629400"/>
            <a:ext cx="48768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Systems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Under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939800" y="17526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pic>
        <p:nvPicPr>
          <p:cNvPr id="56322" name="Picture 2" descr="box, packag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0662" y="2667000"/>
            <a:ext cx="2362200" cy="2362202"/>
          </a:xfrm>
          <a:prstGeom prst="rect">
            <a:avLst/>
          </a:prstGeom>
          <a:noFill/>
        </p:spPr>
      </p:pic>
      <p:sp>
        <p:nvSpPr>
          <p:cNvPr id="22" name="Rectangle 1"/>
          <p:cNvSpPr txBox="1">
            <a:spLocks noChangeArrowheads="1"/>
          </p:cNvSpPr>
          <p:nvPr/>
        </p:nvSpPr>
        <p:spPr bwMode="auto">
          <a:xfrm>
            <a:off x="1092200" y="20574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 bwMode="auto">
          <a:xfrm>
            <a:off x="1244600" y="1447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4" name="Rectangle 1"/>
          <p:cNvSpPr txBox="1">
            <a:spLocks noChangeArrowheads="1"/>
          </p:cNvSpPr>
          <p:nvPr/>
        </p:nvSpPr>
        <p:spPr bwMode="auto">
          <a:xfrm>
            <a:off x="1397000" y="22860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 bwMode="auto">
          <a:xfrm>
            <a:off x="787400" y="25908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635000" y="1219200"/>
            <a:ext cx="1676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repetition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34862" y="4724400"/>
            <a:ext cx="37721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organize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143000"/>
            <a:ext cx="11734800" cy="747897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Reverser2Spec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 empty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non-empty string"</a:t>
            </a:r>
            <a:r>
              <a:rPr lang="en-US" sz="2400" dirty="0" smtClean="0">
                <a:latin typeface="Courier New"/>
              </a:rPr>
              <a:t> should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reversed = reverse(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b="1" dirty="0" smtClean="0">
                <a:latin typeface="Courier New"/>
              </a:rPr>
              <a:t>)  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"have the same size as the original string"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  reversed must have size(3)</a:t>
            </a:r>
          </a:p>
          <a:p>
            <a:r>
              <a:rPr lang="en-US" sz="2400" dirty="0" smtClean="0">
                <a:latin typeface="Courier New"/>
              </a:rPr>
              <a:t>    }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477" t="18307" r="71667" b="65217"/>
          <a:stretch>
            <a:fillRect/>
          </a:stretch>
        </p:blipFill>
        <p:spPr bwMode="auto">
          <a:xfrm>
            <a:off x="1122947" y="2362200"/>
            <a:ext cx="10836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Matchers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58370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558800" y="1447800"/>
            <a:ext cx="1676400" cy="762000"/>
          </a:xfrm>
          <a:prstGeom prst="rect">
            <a:avLst/>
          </a:prstGeom>
          <a:noFill/>
        </p:spPr>
      </p:pic>
      <p:pic>
        <p:nvPicPr>
          <p:cNvPr id="58373" name="Picture 5" descr="microscop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2200" y="2743200"/>
            <a:ext cx="2743200" cy="2743202"/>
          </a:xfrm>
          <a:prstGeom prst="rect">
            <a:avLst/>
          </a:prstGeom>
          <a:noFill/>
        </p:spPr>
      </p:pic>
      <p:pic>
        <p:nvPicPr>
          <p:cNvPr id="15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863600" y="2362200"/>
            <a:ext cx="1676400" cy="762000"/>
          </a:xfrm>
          <a:prstGeom prst="rect">
            <a:avLst/>
          </a:prstGeom>
          <a:noFill/>
        </p:spPr>
      </p:pic>
      <p:pic>
        <p:nvPicPr>
          <p:cNvPr id="16" name="Picture 2" descr="application, code, html, xml icon"/>
          <p:cNvPicPr>
            <a:picLocks noChangeAspect="1" noChangeArrowheads="1"/>
          </p:cNvPicPr>
          <p:nvPr/>
        </p:nvPicPr>
        <p:blipFill>
          <a:blip r:embed="rId4"/>
          <a:srcRect l="17647" t="35294" r="17647" b="35294"/>
          <a:stretch>
            <a:fillRect/>
          </a:stretch>
        </p:blipFill>
        <p:spPr bwMode="auto">
          <a:xfrm>
            <a:off x="2235200" y="1828800"/>
            <a:ext cx="1676400" cy="762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276141" y="5257800"/>
            <a:ext cx="4131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specific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58800" y="1143000"/>
            <a:ext cx="12115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hello(s: String): Elem = &lt;div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=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b="1" dirty="0" smtClean="0">
                <a:latin typeface="Courier New"/>
              </a:rPr>
              <a:t>&gt;Hello {s}&lt;/div&gt;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HelloWorldSnippetSpec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   </a:t>
            </a:r>
          </a:p>
          <a:p>
            <a:r>
              <a:rPr lang="en-US" sz="2400" b="1" dirty="0" smtClean="0">
                <a:latin typeface="Courier New"/>
              </a:rPr>
              <a:t>                                    </a:t>
            </a:r>
            <a:r>
              <a:rPr lang="en-US" sz="2400" b="1" dirty="0" err="1" smtClean="0">
                <a:latin typeface="Courier New"/>
              </a:rPr>
              <a:t>HelloWorldSnippet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a div element"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"it must have a 'class' attribute with a 'text' value"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 must \\(&lt;div/&gt;,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"class"</a:t>
            </a:r>
            <a:r>
              <a:rPr lang="en-US" sz="2400" dirty="0" smtClean="0">
                <a:latin typeface="Courier New"/>
              </a:rPr>
              <a:t> -&gt;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"text"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"the snippet must output the user name"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hello(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dirty="0" smtClean="0">
                <a:latin typeface="Courier New"/>
              </a:rPr>
              <a:t>).</a:t>
            </a:r>
            <a:r>
              <a:rPr lang="en-US" sz="2400" dirty="0" err="1" smtClean="0">
                <a:latin typeface="Courier New"/>
              </a:rPr>
              <a:t>flatMap</a:t>
            </a:r>
            <a:r>
              <a:rPr lang="en-US" sz="2400" dirty="0" smtClean="0">
                <a:latin typeface="Courier New"/>
              </a:rPr>
              <a:t>(_.child) must contain(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Atom(</a:t>
            </a:r>
            <a:r>
              <a:rPr lang="en-US" sz="2400" b="1" dirty="0" smtClean="0">
                <a:solidFill>
                  <a:srgbClr val="2A00FF"/>
                </a:solidFill>
                <a:latin typeface="Courier New"/>
              </a:rPr>
              <a:t>"Eric"</a:t>
            </a:r>
            <a:r>
              <a:rPr lang="en-US" sz="2400" b="1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Properties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6800" y="5257800"/>
            <a:ext cx="5514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Be exhaustive</a:t>
            </a:r>
            <a:endParaRPr lang="en-US" dirty="0"/>
          </a:p>
        </p:txBody>
      </p:sp>
      <p:pic>
        <p:nvPicPr>
          <p:cNvPr id="60418" name="Picture 2" descr="binary, tree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1219200"/>
            <a:ext cx="2438400" cy="2438402"/>
          </a:xfrm>
          <a:prstGeom prst="rect">
            <a:avLst/>
          </a:prstGeom>
          <a:noFill/>
        </p:spPr>
      </p:pic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710963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Reverser3Spec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SpecificationWithJUnit</a:t>
            </a:r>
            <a:r>
              <a:rPr lang="en-US" sz="2400" b="1" dirty="0" smtClean="0">
                <a:latin typeface="Courier New"/>
              </a:rPr>
              <a:t> 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                        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ScalaCheck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endParaRPr lang="en-US" sz="24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must preserve the length of a string"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reverse(s).size == 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applied twice must return the same string"</a:t>
            </a:r>
            <a:r>
              <a:rPr lang="en-US" sz="2400" dirty="0" smtClean="0">
                <a:latin typeface="Courier New"/>
              </a:rPr>
              <a:t> verifies {   </a:t>
            </a:r>
          </a:p>
          <a:p>
            <a:r>
              <a:rPr lang="en-US" sz="2400" dirty="0" smtClean="0">
                <a:latin typeface="Courier New"/>
              </a:rPr>
              <a:t>    s: String =&gt; reverse(reverse(s)) == s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"reverse 2 concatenated strings must return the reversed second 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 string concatenated with the reversed first one"</a:t>
            </a:r>
            <a:r>
              <a:rPr lang="en-US" sz="2400" dirty="0" smtClean="0">
                <a:latin typeface="Courier New"/>
              </a:rPr>
              <a:t> verifies {</a:t>
            </a:r>
          </a:p>
          <a:p>
            <a:r>
              <a:rPr lang="en-US" sz="2400" dirty="0" smtClean="0">
                <a:latin typeface="Courier New"/>
              </a:rPr>
              <a:t>    (s1: String, s2: String) =&gt; reverse(s1 + s2) == </a:t>
            </a:r>
          </a:p>
          <a:p>
            <a:r>
              <a:rPr lang="en-US" sz="2400" dirty="0" smtClean="0">
                <a:latin typeface="Courier New"/>
              </a:rPr>
              <a:t>                                reverse(s2) + reverse(s1)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center(s: String) = s(</a:t>
            </a:r>
            <a:r>
              <a:rPr lang="en-US" sz="2400" dirty="0" err="1" smtClean="0">
                <a:latin typeface="Courier New"/>
              </a:rPr>
              <a:t>s.size</a:t>
            </a:r>
            <a:r>
              <a:rPr lang="en-US" sz="2400" dirty="0" smtClean="0">
                <a:latin typeface="Courier New"/>
              </a:rPr>
              <a:t> / 2)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 "keep the same 'center' character - Woops!"</a:t>
            </a:r>
            <a:r>
              <a:rPr lang="en-US" sz="2400" dirty="0" smtClean="0">
                <a:latin typeface="Courier New"/>
              </a:rPr>
              <a:t> verifies { </a:t>
            </a:r>
          </a:p>
          <a:p>
            <a:r>
              <a:rPr lang="en-US" sz="2400" dirty="0" smtClean="0">
                <a:latin typeface="Courier New"/>
              </a:rPr>
              <a:t>    s: String =&gt; </a:t>
            </a:r>
            <a:r>
              <a:rPr lang="en-US" sz="2400" dirty="0" err="1" smtClean="0">
                <a:latin typeface="Courier New"/>
              </a:rPr>
              <a:t>s.isEmpty</a:t>
            </a:r>
            <a:r>
              <a:rPr lang="en-US" sz="2400" dirty="0" smtClean="0">
                <a:latin typeface="Courier New"/>
              </a:rPr>
              <a:t> || center(reverse(s)) == center(s) 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latin typeface="Courier New"/>
              </a:rPr>
              <a:t>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/>
              </a:rPr>
              <a:t>x </a:t>
            </a:r>
            <a:r>
              <a:rPr lang="en-US" sz="2400" dirty="0" smtClean="0">
                <a:latin typeface="Courier New"/>
              </a:rPr>
              <a:t>keep the same 'center' character - Woops!</a:t>
            </a:r>
          </a:p>
          <a:p>
            <a:r>
              <a:rPr lang="en-US" sz="2400" dirty="0" smtClean="0">
                <a:latin typeface="Courier New"/>
              </a:rPr>
              <a:t>  A </a:t>
            </a:r>
            <a:r>
              <a:rPr lang="en-US" sz="2400" dirty="0" smtClean="0">
                <a:latin typeface="Courier New"/>
              </a:rPr>
              <a:t>counter-example is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 (after 1 try </a:t>
            </a:r>
            <a:r>
              <a:rPr lang="en-US" sz="2400" dirty="0" smtClean="0">
                <a:latin typeface="Courier New"/>
              </a:rPr>
              <a:t>– </a:t>
            </a:r>
          </a:p>
          <a:p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                            </a:t>
            </a:r>
            <a:r>
              <a:rPr lang="en-US" sz="2400" dirty="0" err="1" smtClean="0">
                <a:latin typeface="Courier New"/>
              </a:rPr>
              <a:t>shrinked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 smtClean="0">
                <a:latin typeface="Courier New"/>
              </a:rPr>
              <a:t>('</a:t>
            </a:r>
            <a:r>
              <a:rPr lang="en-US" sz="2400" dirty="0" err="1" smtClean="0">
                <a:latin typeface="Courier New"/>
              </a:rPr>
              <a:t>bcab</a:t>
            </a:r>
            <a:r>
              <a:rPr lang="en-US" sz="2400" dirty="0" smtClean="0">
                <a:latin typeface="Courier New"/>
              </a:rPr>
              <a:t>' -&gt; '</a:t>
            </a:r>
            <a:r>
              <a:rPr lang="en-US" sz="2400" dirty="0" err="1" smtClean="0">
                <a:latin typeface="Courier New"/>
              </a:rPr>
              <a:t>bc</a:t>
            </a:r>
            <a:r>
              <a:rPr lang="en-US" sz="2400" dirty="0" smtClean="0">
                <a:latin typeface="Courier New"/>
              </a:rPr>
              <a:t>'))</a:t>
            </a:r>
            <a:endParaRPr lang="en-US" sz="2400" u="sng" dirty="0" smtClean="0">
              <a:latin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178800" y="6858000"/>
            <a:ext cx="403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Mocks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1310" y="5257800"/>
            <a:ext cx="2866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Isolate</a:t>
            </a:r>
            <a:endParaRPr lang="en-US" dirty="0"/>
          </a:p>
        </p:txBody>
      </p:sp>
      <p:pic>
        <p:nvPicPr>
          <p:cNvPr id="60428" name="Picture 12" descr="http://cdn.iconfinder.net/data/icons/humano2/128x128/apps/stock_tas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4600" y="2895600"/>
            <a:ext cx="2286000" cy="2286002"/>
          </a:xfrm>
          <a:prstGeom prst="rect">
            <a:avLst/>
          </a:prstGeom>
          <a:noFill/>
        </p:spPr>
      </p:pic>
      <p:pic>
        <p:nvPicPr>
          <p:cNvPr id="62468" name="Picture 4" descr="box, brick, file, format, lego, module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8400" y="1447800"/>
            <a:ext cx="2133600" cy="213360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/**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 A simple Observable</a:t>
            </a:r>
            <a:r>
              <a:rPr lang="en-US" sz="24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Observer pattern implementation</a:t>
            </a:r>
          </a:p>
          <a:p>
            <a:r>
              <a:rPr lang="en-US" sz="2400" dirty="0" smtClean="0">
                <a:solidFill>
                  <a:srgbClr val="3F5FBF"/>
                </a:solidFill>
                <a:latin typeface="Courier New"/>
              </a:rPr>
              <a:t> */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Observable {</a:t>
            </a:r>
          </a:p>
          <a:p>
            <a:r>
              <a:rPr lang="nb-NO" sz="2400" dirty="0" smtClean="0">
                <a:latin typeface="Courier New"/>
              </a:rPr>
              <a:t> 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nb-NO" sz="2400" b="1" dirty="0" smtClean="0">
                <a:latin typeface="Courier New"/>
              </a:rPr>
              <a:t> </a:t>
            </a:r>
            <a:r>
              <a:rPr lang="nb-NO" sz="2400" b="1" dirty="0" smtClean="0">
                <a:solidFill>
                  <a:srgbClr val="7F0055"/>
                </a:solidFill>
                <a:latin typeface="Courier New"/>
              </a:rPr>
              <a:t>var</a:t>
            </a:r>
            <a:r>
              <a:rPr lang="nb-NO" sz="2400" b="1" dirty="0" smtClean="0">
                <a:latin typeface="Courier New"/>
              </a:rPr>
              <a:t> observers: List[Observer] = </a:t>
            </a:r>
            <a:r>
              <a:rPr lang="nb-NO" sz="2400" b="1" dirty="0" smtClean="0">
                <a:latin typeface="Courier New"/>
              </a:rPr>
              <a:t>Nil</a:t>
            </a:r>
          </a:p>
          <a:p>
            <a:endParaRPr lang="nb-NO" sz="2400" b="1" dirty="0" smtClean="0">
              <a:latin typeface="Courier New"/>
            </a:endParaRPr>
          </a:p>
          <a:p>
            <a:r>
              <a:rPr lang="pt-BR" sz="2400" dirty="0" smtClean="0">
                <a:latin typeface="Courier New"/>
              </a:rPr>
              <a:t>  </a:t>
            </a:r>
            <a:r>
              <a:rPr lang="pt-BR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pt-BR" sz="2400" b="1" dirty="0" smtClean="0">
                <a:latin typeface="Courier New"/>
              </a:rPr>
              <a:t> add(o: Observer) = observers = o :: </a:t>
            </a:r>
            <a:r>
              <a:rPr lang="pt-BR" sz="2400" b="1" dirty="0" smtClean="0">
                <a:latin typeface="Courier New"/>
              </a:rPr>
              <a:t>observers</a:t>
            </a:r>
          </a:p>
          <a:p>
            <a:endParaRPr lang="pt-BR" sz="2400" b="1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changed(event: String) = observers </a:t>
            </a:r>
            <a:r>
              <a:rPr lang="en-US" sz="2400" b="1" dirty="0" err="1" smtClean="0">
                <a:latin typeface="Courier New"/>
              </a:rPr>
              <a:t>foreach</a:t>
            </a:r>
            <a:r>
              <a:rPr lang="en-US" sz="2400" b="1" dirty="0" smtClean="0">
                <a:latin typeface="Courier New"/>
              </a:rPr>
              <a:t> (_.notify(event))</a:t>
            </a:r>
          </a:p>
          <a:p>
            <a:r>
              <a:rPr lang="en-US" sz="2400" dirty="0" smtClean="0">
                <a:latin typeface="Courier New"/>
              </a:rPr>
              <a:t>}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latin typeface="Courier New"/>
              </a:rPr>
              <a:t>Observer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2400" b="1" dirty="0" smtClean="0">
                <a:latin typeface="Courier New"/>
              </a:rPr>
              <a:t> notify(event: String)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6" name="Picture 8" descr="http://www.image-av.co.uk/Images/our_products/digitalsignage/examples/menu.jpg"/>
          <p:cNvPicPr>
            <a:picLocks noChangeAspect="1" noChangeArrowheads="1"/>
          </p:cNvPicPr>
          <p:nvPr/>
        </p:nvPicPr>
        <p:blipFill>
          <a:blip r:embed="rId3"/>
          <a:srcRect r="25286"/>
          <a:stretch>
            <a:fillRect/>
          </a:stretch>
        </p:blipFill>
        <p:spPr bwMode="auto">
          <a:xfrm>
            <a:off x="1625600" y="685800"/>
            <a:ext cx="9829800" cy="742961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7416800" y="990600"/>
            <a:ext cx="3581400" cy="6858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Tuesday,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eestyle Script" pitchFamily="66" charset="0"/>
                <a:sym typeface="Gill Sans" pitchFamily="1" charset="0"/>
              </a:rPr>
              <a:t> July, 20th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eestyle Script" pitchFamily="66" charset="0"/>
              <a:sym typeface="Gill Sans" pitchFamily="1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304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About…</a:t>
            </a:r>
          </a:p>
          <a:p>
            <a:pPr lvl="0"/>
            <a:endParaRPr lang="en-US" sz="3600" dirty="0" smtClean="0">
              <a:latin typeface="Lucida Handwriting" pitchFamily="66" charset="0"/>
            </a:endParaRPr>
          </a:p>
          <a:p>
            <a:pPr lvl="0"/>
            <a:r>
              <a:rPr lang="en-US" sz="3600" dirty="0" smtClean="0">
                <a:latin typeface="Lucida Handwriting" pitchFamily="66" charset="0"/>
              </a:rPr>
              <a:t>specs tour</a:t>
            </a:r>
            <a:endParaRPr lang="en-US" sz="3600" dirty="0">
              <a:latin typeface="Lucida Handwriting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308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Implicit def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Operators</a:t>
            </a: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By-name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Handwriting" pitchFamily="66" charset="0"/>
                <a:ea typeface="ヒラギノ角ゴ ProN W3" pitchFamily="1" charset="-128"/>
                <a:sym typeface="Gill Sans" pitchFamily="1" charset="0"/>
              </a:rPr>
              <a:t> </a:t>
            </a:r>
          </a:p>
          <a:p>
            <a:r>
              <a:rPr lang="en-US" sz="3200" baseline="0" dirty="0" err="1" smtClean="0">
                <a:latin typeface="Lucida Handwriting" pitchFamily="66" charset="0"/>
              </a:rPr>
              <a:t>Params</a:t>
            </a:r>
            <a:endParaRPr lang="en-US" sz="3200" baseline="0" dirty="0" smtClean="0">
              <a:latin typeface="Lucida Handwriting" pitchFamily="66" charset="0"/>
            </a:endParaRPr>
          </a:p>
          <a:p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55000" y="4495800"/>
            <a:ext cx="2971800" cy="3505200"/>
          </a:xfrm>
          <a:prstGeom prst="rect">
            <a:avLst/>
          </a:prstGeom>
          <a:solidFill>
            <a:srgbClr val="BEE0B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latin typeface="Lucida Handwriting" pitchFamily="66" charset="0"/>
              </a:rPr>
              <a:t>Manifests</a:t>
            </a:r>
          </a:p>
          <a:p>
            <a:endParaRPr kumimoji="0" 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Handwriting" pitchFamily="66" charset="0"/>
              <a:ea typeface="ヒラギノ角ゴ ProN W3" pitchFamily="1" charset="-128"/>
              <a:sym typeface="Gill Sans" pitchFamily="1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Imp. </a:t>
            </a:r>
            <a:r>
              <a:rPr lang="en-US" sz="3000" dirty="0" err="1" smtClean="0">
                <a:latin typeface="Lucida Handwriting" pitchFamily="66" charset="0"/>
              </a:rPr>
              <a:t>Params</a:t>
            </a:r>
            <a:endParaRPr lang="en-US" sz="3000" dirty="0" smtClean="0">
              <a:latin typeface="Lucida Handwriting" pitchFamily="66" charset="0"/>
            </a:endParaRPr>
          </a:p>
          <a:p>
            <a:pPr lvl="0"/>
            <a:endParaRPr lang="en-US" sz="3000" dirty="0">
              <a:latin typeface="Lucida Handwriting" pitchFamily="66" charset="0"/>
            </a:endParaRPr>
          </a:p>
          <a:p>
            <a:pPr lvl="0"/>
            <a:r>
              <a:rPr lang="en-US" sz="3000" dirty="0" smtClean="0">
                <a:latin typeface="Lucida Handwriting" pitchFamily="66" charset="0"/>
              </a:rPr>
              <a:t>apply</a:t>
            </a:r>
            <a:endParaRPr lang="en-US" sz="3000" dirty="0">
              <a:latin typeface="Lucida Handwriting" pitchFamily="66" charset="0"/>
            </a:endParaRPr>
          </a:p>
          <a:p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0200" y="1143000"/>
            <a:ext cx="123444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org.specs.mock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ObservableSpec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Mockito</a:t>
            </a:r>
            <a:r>
              <a:rPr lang="en-US" sz="2400" b="1" dirty="0" smtClean="0">
                <a:latin typeface="Courier New"/>
              </a:rPr>
              <a:t>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observer = mock[Observer]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observable =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 smtClean="0">
                <a:latin typeface="Courier New"/>
              </a:rPr>
              <a:t> Observable { add(observer) }</a:t>
            </a:r>
          </a:p>
          <a:p>
            <a:endParaRPr lang="en-US" sz="2400" dirty="0" smtClean="0">
              <a:latin typeface="Courier New"/>
            </a:endParaRP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when 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one(observer).notify(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"An observable must notify its observers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for each events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+</a:t>
            </a:r>
          </a:p>
          <a:p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"when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changed"</a:t>
            </a:r>
            <a:r>
              <a:rPr lang="en-US" sz="2400" dirty="0" smtClean="0">
                <a:latin typeface="Courier New"/>
              </a:rPr>
              <a:t> &gt;&gt; {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"event1"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</a:t>
            </a:r>
            <a:r>
              <a:rPr lang="en-US" sz="2400" dirty="0" err="1" smtClean="0">
                <a:latin typeface="Courier New"/>
              </a:rPr>
              <a:t>observable.changed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"event2"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  there </a:t>
            </a:r>
            <a:r>
              <a:rPr lang="en-US" sz="2400" dirty="0" smtClean="0">
                <a:latin typeface="Courier New"/>
              </a:rPr>
              <a:t>was two(observer).notify(</a:t>
            </a:r>
            <a:r>
              <a:rPr lang="en-US" sz="2400" dirty="0" err="1" smtClean="0">
                <a:latin typeface="Courier New"/>
              </a:rPr>
              <a:t>startWith</a:t>
            </a:r>
            <a:r>
              <a:rPr lang="en-US" sz="2400" dirty="0" smtClean="0">
                <a:latin typeface="Courier New"/>
              </a:rPr>
              <a:t>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"event"</a:t>
            </a:r>
            <a:r>
              <a:rPr lang="en-US" sz="2400" dirty="0" smtClean="0">
                <a:latin typeface="Courier New"/>
              </a:rPr>
              <a:t>))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64516" name="Picture 4" descr="help, question mark, suppor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2514598"/>
            <a:ext cx="2362200" cy="23622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936133" y="5257800"/>
            <a:ext cx="5309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How to do it?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72440" y="1600200"/>
            <a:ext cx="96503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0200" y="3459301"/>
            <a:ext cx="12344400" cy="317009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This is ok"</a:t>
            </a:r>
            <a:r>
              <a:rPr lang="en-US" sz="4000" dirty="0" smtClean="0">
                <a:latin typeface="Courier New"/>
              </a:rPr>
              <a:t> in {</a:t>
            </a:r>
          </a:p>
          <a:p>
            <a:r>
              <a:rPr lang="en-US" sz="4000" dirty="0" smtClean="0">
                <a:latin typeface="Courier New"/>
              </a:rPr>
              <a:t>    1 + </a:t>
            </a:r>
            <a:r>
              <a:rPr lang="en-US" sz="4000" dirty="0" smtClean="0">
                <a:latin typeface="Courier New"/>
              </a:rPr>
              <a:t>1</a:t>
            </a:r>
          </a:p>
          <a:p>
            <a:r>
              <a:rPr lang="en-US" sz="4000" dirty="0" smtClean="0">
                <a:latin typeface="Courier New"/>
              </a:rPr>
              <a:t>  }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3F7F5F"/>
                </a:solidFill>
                <a:latin typeface="Courier New"/>
              </a:rPr>
              <a:t>// is the same as</a:t>
            </a:r>
          </a:p>
          <a:p>
            <a:r>
              <a:rPr lang="en-US" sz="4000" dirty="0" smtClean="0">
                <a:latin typeface="Courier New"/>
              </a:rPr>
              <a:t>  </a:t>
            </a:r>
            <a:r>
              <a:rPr lang="en-US" sz="4000" dirty="0" smtClean="0">
                <a:solidFill>
                  <a:srgbClr val="2A00FF"/>
                </a:solidFill>
                <a:latin typeface="Courier New"/>
              </a:rPr>
              <a:t>"This is </a:t>
            </a:r>
            <a:r>
              <a:rPr lang="en-US" sz="4000" dirty="0" err="1" smtClean="0">
                <a:solidFill>
                  <a:srgbClr val="2A00FF"/>
                </a:solidFill>
                <a:latin typeface="Courier New"/>
              </a:rPr>
              <a:t>ok"</a:t>
            </a:r>
            <a:r>
              <a:rPr lang="en-US" sz="4000" dirty="0" err="1" smtClean="0">
                <a:latin typeface="Courier New"/>
              </a:rPr>
              <a:t>.in</a:t>
            </a:r>
            <a:r>
              <a:rPr lang="en-US" sz="4000" dirty="0" smtClean="0">
                <a:latin typeface="Courier New"/>
              </a:rPr>
              <a:t>(1 + 1)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4292600" y="7496003"/>
            <a:ext cx="8382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In</a:t>
            </a:r>
            <a:r>
              <a:rPr lang="en-US" sz="4000" b="1" kern="0" dirty="0" smtClean="0">
                <a:solidFill>
                  <a:srgbClr val="E75145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"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method  on String ?!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pic>
        <p:nvPicPr>
          <p:cNvPr id="72706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dirty="0" smtClean="0"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forExample</a:t>
            </a:r>
            <a:r>
              <a:rPr lang="en-US" sz="3600" b="1" dirty="0" smtClean="0">
                <a:latin typeface="Courier New"/>
              </a:rPr>
              <a:t>(d: String) =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new</a:t>
            </a:r>
            <a:r>
              <a:rPr lang="en-US" sz="3600" b="1" dirty="0" smtClean="0">
                <a:latin typeface="Courier New"/>
              </a:rPr>
              <a:t> Example(d)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2440" y="1600200"/>
            <a:ext cx="9416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The  best tool in the box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1430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3398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naming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7078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4000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(</a:t>
            </a:r>
            <a:r>
              <a:rPr lang="en-US" sz="40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works"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) in </a:t>
            </a:r>
            <a:r>
              <a:rPr lang="en-US" sz="4000" dirty="0" smtClean="0">
                <a:highlight>
                  <a:srgbClr val="E8F2FE"/>
                </a:highlight>
                <a:latin typeface="Courier New"/>
              </a:rPr>
              <a:t>{ 1 + 1 }</a:t>
            </a:r>
            <a:endParaRPr lang="en-US" sz="40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67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typing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implicit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def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3600" b="1" dirty="0" err="1" smtClean="0">
                <a:highlight>
                  <a:srgbClr val="E8F2FE"/>
                </a:highlight>
                <a:latin typeface="Courier New"/>
              </a:rPr>
              <a:t>forExample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(d: String): </a:t>
            </a:r>
            <a:r>
              <a:rPr lang="en-US" sz="3600" b="1" dirty="0" smtClean="0">
                <a:highlight>
                  <a:srgbClr val="E8F2FE"/>
                </a:highlight>
                <a:latin typeface="Courier New"/>
              </a:rPr>
              <a:t>Example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556000" y="4836855"/>
            <a:ext cx="881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Verdana"/>
              </a:rPr>
              <a:t>“An </a:t>
            </a:r>
            <a:r>
              <a:rPr lang="en-US" sz="4000" dirty="0" smtClean="0">
                <a:latin typeface="Verdana"/>
              </a:rPr>
              <a:t>implicit conversion without explicit result type is visible only in the text following its own </a:t>
            </a:r>
            <a:r>
              <a:rPr lang="en-US" sz="4000" dirty="0" smtClean="0">
                <a:latin typeface="Verdana"/>
              </a:rPr>
              <a:t>definition”</a:t>
            </a: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Example(description: String) {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in(e: </a:t>
            </a:r>
            <a:r>
              <a:rPr lang="en-US" sz="3600" b="1" dirty="0" smtClean="0">
                <a:latin typeface="Courier New"/>
              </a:rPr>
              <a:t>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 = expectations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tag(t: String) = ()</a:t>
            </a:r>
          </a:p>
          <a:p>
            <a:r>
              <a:rPr lang="en-US" sz="3600" dirty="0" smtClean="0">
                <a:latin typeface="Courier New"/>
              </a:rPr>
              <a:t>}</a:t>
            </a: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is a 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 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tag (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en-US" sz="36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really?"</a:t>
            </a:r>
            <a:r>
              <a:rPr lang="en-US" sz="36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2951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restrict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err="1" smtClean="0">
                <a:latin typeface="Courier New"/>
              </a:rPr>
              <a:t>ExampleDesc</a:t>
            </a:r>
            <a:r>
              <a:rPr lang="en-US" sz="3600" b="1" dirty="0" smtClean="0">
                <a:latin typeface="Courier New"/>
              </a:rPr>
              <a:t>(description: String) </a:t>
            </a:r>
            <a:r>
              <a:rPr lang="en-US" sz="3600" b="1" dirty="0" smtClean="0">
                <a:latin typeface="Courier New"/>
              </a:rPr>
              <a:t>{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   </a:t>
            </a: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 def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in(e: =&gt;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): Example =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</a:t>
            </a:r>
          </a:p>
          <a:p>
            <a:r>
              <a:rPr lang="en-US" sz="3600" b="1" dirty="0" smtClean="0">
                <a:latin typeface="Courier New"/>
              </a:rPr>
              <a:t> </a:t>
            </a:r>
            <a:r>
              <a:rPr lang="en-US" sz="3600" b="1" dirty="0" smtClean="0">
                <a:latin typeface="Courier New"/>
              </a:rPr>
              <a:t>   Example(description</a:t>
            </a:r>
            <a:r>
              <a:rPr lang="en-US" sz="3600" b="1" dirty="0" smtClean="0">
                <a:latin typeface="Courier New"/>
              </a:rPr>
              <a:t>, e)</a:t>
            </a:r>
          </a:p>
          <a:p>
            <a:r>
              <a:rPr lang="en-US" sz="3600" dirty="0" smtClean="0">
                <a:latin typeface="Courier New"/>
              </a:rPr>
              <a:t>  </a:t>
            </a:r>
            <a:r>
              <a:rPr lang="en-US" sz="3600" dirty="0" smtClean="0">
                <a:latin typeface="Courier New"/>
              </a:rPr>
              <a:t>}</a:t>
            </a:r>
          </a:p>
          <a:p>
            <a:r>
              <a:rPr lang="en-US" sz="3600" dirty="0" smtClean="0">
                <a:latin typeface="Courier New"/>
              </a:rPr>
              <a:t>}</a:t>
            </a:r>
            <a:endParaRPr lang="en-US" sz="3600" dirty="0" smtClean="0">
              <a:latin typeface="Courier New"/>
            </a:endParaRPr>
          </a:p>
          <a:p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600" b="1" dirty="0" smtClean="0">
                <a:latin typeface="Courier New"/>
              </a:rPr>
              <a:t> Example(d: </a:t>
            </a:r>
            <a:r>
              <a:rPr lang="en-US" sz="3600" b="1" dirty="0" smtClean="0">
                <a:latin typeface="Courier New"/>
              </a:rPr>
              <a:t>String, </a:t>
            </a:r>
            <a:r>
              <a:rPr lang="en-US" sz="3600" b="1" dirty="0" smtClean="0">
                <a:latin typeface="Courier New"/>
              </a:rPr>
              <a:t>e: </a:t>
            </a:r>
            <a:r>
              <a:rPr lang="en-US" sz="36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600" b="1" dirty="0" smtClean="0">
                <a:latin typeface="Courier New"/>
              </a:rPr>
              <a:t>)</a:t>
            </a:r>
            <a:endParaRPr lang="en-US" sz="36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493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459301"/>
            <a:ext cx="12344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(d: </a:t>
            </a:r>
            <a:r>
              <a:rPr lang="en-US" sz="3200" b="1" dirty="0" smtClean="0">
                <a:latin typeface="Courier New"/>
              </a:rPr>
              <a:t>String)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in(e: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Example(description</a:t>
            </a:r>
            <a:r>
              <a:rPr lang="en-US" sz="3200" b="1" dirty="0" smtClean="0">
                <a:latin typeface="Courier New"/>
              </a:rPr>
              <a:t>, e)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Example(d: </a:t>
            </a:r>
            <a:r>
              <a:rPr lang="en-US" sz="3200" b="1" dirty="0" smtClean="0">
                <a:latin typeface="Courier New"/>
              </a:rPr>
              <a:t>String, </a:t>
            </a:r>
            <a:r>
              <a:rPr lang="en-US" sz="3200" b="1" dirty="0" smtClean="0">
                <a:latin typeface="Courier New"/>
              </a:rPr>
              <a:t>e: </a:t>
            </a:r>
            <a:r>
              <a:rPr lang="en-US" sz="3200" b="1" dirty="0" smtClean="0">
                <a:latin typeface="Courier New"/>
              </a:rPr>
              <a:t>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forExample</a:t>
            </a:r>
            <a:r>
              <a:rPr lang="en-US" sz="3200" b="1" dirty="0" smtClean="0">
                <a:latin typeface="Courier New"/>
              </a:rPr>
              <a:t>(d: String</a:t>
            </a:r>
            <a:r>
              <a:rPr lang="en-US" sz="3200" b="1" dirty="0" smtClean="0">
                <a:latin typeface="Courier New"/>
              </a:rPr>
              <a:t>):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  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ExampleDesc</a:t>
            </a:r>
            <a:r>
              <a:rPr lang="en-US" sz="3200" b="1" dirty="0" smtClean="0">
                <a:latin typeface="Courier New"/>
              </a:rPr>
              <a:t>(d)</a:t>
            </a:r>
            <a:endParaRPr lang="en-US" sz="3200" dirty="0" smtClean="0">
              <a:latin typeface="Courier New"/>
            </a:endParaRPr>
          </a:p>
          <a:p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"This will not explode"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 in error(</a:t>
            </a:r>
            <a:r>
              <a:rPr lang="en-US" sz="3200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"boom"</a:t>
            </a:r>
            <a:r>
              <a:rPr lang="en-US" sz="3200" dirty="0" smtClean="0">
                <a:highlight>
                  <a:srgbClr val="E8F2FE"/>
                </a:highlight>
                <a:latin typeface="Courier New"/>
              </a:rPr>
              <a:t>)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43887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apply(t: =&gt; T) = ()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Expectation[T](t: =&gt;T)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must(m: =&gt;Matcher[T]) = </a:t>
            </a:r>
            <a:r>
              <a:rPr lang="en-US" sz="3200" b="1" dirty="0" err="1" smtClean="0">
                <a:latin typeface="Courier New"/>
              </a:rPr>
              <a:t>m.apply</a:t>
            </a:r>
            <a:r>
              <a:rPr lang="en-US" sz="3200" b="1" dirty="0" smtClean="0">
                <a:latin typeface="Courier New"/>
              </a:rPr>
              <a:t>(t)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endParaRPr lang="fr-FR" sz="32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err="1" smtClean="0">
                <a:latin typeface="Courier New"/>
              </a:rPr>
              <a:t>theValue</a:t>
            </a:r>
            <a:r>
              <a:rPr lang="fr-FR" sz="3200" b="1" dirty="0" smtClean="0">
                <a:latin typeface="Courier New"/>
              </a:rPr>
              <a:t>[T](t: T): Expectation[T] = </a:t>
            </a:r>
            <a:r>
              <a:rPr lang="fr-FR" sz="3200" b="1" dirty="0" smtClean="0">
                <a:latin typeface="Courier New"/>
              </a:rPr>
              <a:t> </a:t>
            </a:r>
          </a:p>
          <a:p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fr-FR" sz="3200" b="1" dirty="0" smtClean="0">
                <a:solidFill>
                  <a:srgbClr val="7F0055"/>
                </a:solidFill>
                <a:latin typeface="Courier New"/>
              </a:rPr>
              <a:t>                              new</a:t>
            </a:r>
            <a:r>
              <a:rPr lang="fr-FR" sz="3200" b="1" dirty="0" smtClean="0">
                <a:latin typeface="Courier New"/>
              </a:rPr>
              <a:t> </a:t>
            </a:r>
            <a:r>
              <a:rPr lang="fr-FR" sz="3200" b="1" dirty="0" smtClean="0">
                <a:latin typeface="Courier New"/>
              </a:rPr>
              <a:t>Expectation(t)</a:t>
            </a: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notExplode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{ </a:t>
            </a:r>
            <a:r>
              <a:rPr lang="en-US" sz="3200" dirty="0" smtClean="0">
                <a:latin typeface="Courier New"/>
              </a:rPr>
              <a:t>error(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"boom"</a:t>
            </a:r>
            <a:r>
              <a:rPr lang="en-US" sz="3200" dirty="0" smtClean="0">
                <a:latin typeface="Courier New"/>
              </a:rPr>
              <a:t>); () } must </a:t>
            </a:r>
            <a:r>
              <a:rPr lang="en-US" sz="3200" dirty="0" err="1" smtClean="0">
                <a:latin typeface="Courier New"/>
              </a:rPr>
              <a:t>notExplode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8201" name="Picture 9" descr="http://www.southafrica.to/transport/Airlines/cheapest-flight-survey/2007/Nice-ma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6390" y="1143000"/>
            <a:ext cx="7010400" cy="6627021"/>
          </a:xfrm>
          <a:prstGeom prst="rect">
            <a:avLst/>
          </a:prstGeom>
          <a:noFill/>
        </p:spPr>
      </p:pic>
      <p:pic>
        <p:nvPicPr>
          <p:cNvPr id="8197" name="Picture 5" descr="http://people.ucalgary.ca/~ymartin/Y_personal/y-%20nice%20franc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082790" y="4876800"/>
            <a:ext cx="4525010" cy="339375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318570"/>
            <a:ext cx="126746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[T](x: </a:t>
            </a:r>
            <a:r>
              <a:rPr lang="en-US" sz="3200" b="1" dirty="0" smtClean="0">
                <a:latin typeface="Courier New"/>
              </a:rPr>
              <a:t>=&gt;T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Matcher[T] { 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 = {</a:t>
            </a:r>
          </a:p>
          <a:p>
            <a:r>
              <a:rPr lang="es-ES" sz="3200" dirty="0" smtClean="0">
                <a:latin typeface="Courier New"/>
              </a:rPr>
              <a:t>    </a:t>
            </a:r>
            <a:r>
              <a:rPr lang="es-ES" sz="3200" b="1" dirty="0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s-ES" sz="3200" b="1" dirty="0" smtClean="0">
                <a:latin typeface="Courier New"/>
              </a:rPr>
              <a:t> (a, b) = (x, y)</a:t>
            </a:r>
          </a:p>
          <a:p>
            <a:r>
              <a:rPr lang="en-US" sz="3200" dirty="0" smtClean="0">
                <a:latin typeface="Courier New"/>
              </a:rPr>
              <a:t>    (a == b, a 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equal to "</a:t>
            </a:r>
            <a:r>
              <a:rPr lang="en-US" sz="3200" dirty="0" smtClean="0">
                <a:latin typeface="Courier New"/>
              </a:rPr>
              <a:t> + b, 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         a </a:t>
            </a:r>
            <a:r>
              <a:rPr lang="en-US" sz="3200" dirty="0" smtClean="0">
                <a:latin typeface="Courier New"/>
              </a:rPr>
              <a:t>+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 is not equal to "</a:t>
            </a:r>
            <a:r>
              <a:rPr lang="en-US" sz="3200" dirty="0" smtClean="0">
                <a:latin typeface="Courier New"/>
              </a:rPr>
              <a:t> + b)</a:t>
            </a:r>
          </a:p>
          <a:p>
            <a:r>
              <a:rPr lang="en-US" sz="3200" dirty="0" smtClean="0">
                <a:latin typeface="Courier New"/>
              </a:rPr>
              <a:t>  }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Evaluate once!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0139" y="1295400"/>
            <a:ext cx="87270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By name  parameters 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4000" y="3048000"/>
            <a:ext cx="126746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implicit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toLazyParameter</a:t>
            </a:r>
            <a:r>
              <a:rPr lang="en-US" sz="3200" b="1" dirty="0" smtClean="0">
                <a:latin typeface="Courier New"/>
              </a:rPr>
              <a:t>[T](value: =&gt;T</a:t>
            </a:r>
            <a:r>
              <a:rPr lang="en-US" sz="3200" b="1" dirty="0" smtClean="0">
                <a:latin typeface="Courier New"/>
              </a:rPr>
              <a:t>): …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          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(() =&gt; value)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[T](value</a:t>
            </a:r>
            <a:r>
              <a:rPr lang="en-US" sz="3200" b="1" dirty="0" smtClean="0">
                <a:latin typeface="Courier New"/>
              </a:rPr>
              <a:t>: () =&gt; T</a:t>
            </a:r>
            <a:r>
              <a:rPr lang="en-US" sz="3200" b="1" dirty="0" smtClean="0">
                <a:latin typeface="Courier New"/>
              </a:rPr>
              <a:t>) {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lazy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v = value()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get() </a:t>
            </a:r>
            <a:r>
              <a:rPr lang="en-US" sz="3200" b="1" dirty="0" smtClean="0">
                <a:latin typeface="Courier New"/>
              </a:rPr>
              <a:t>= v</a:t>
            </a:r>
          </a:p>
          <a:p>
            <a:r>
              <a:rPr lang="en-US" sz="3200" dirty="0" smtClean="0">
                <a:latin typeface="Courier New"/>
              </a:rPr>
              <a:t>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method[T](</a:t>
            </a:r>
            <a:r>
              <a:rPr lang="en-US" sz="3200" b="1" dirty="0" err="1" smtClean="0">
                <a:latin typeface="Courier New"/>
              </a:rPr>
              <a:t>params</a:t>
            </a:r>
            <a:r>
              <a:rPr lang="en-US" sz="3200" b="1" dirty="0" smtClean="0">
                <a:latin typeface="Courier New"/>
              </a:rPr>
              <a:t>: </a:t>
            </a:r>
            <a:r>
              <a:rPr lang="en-US" sz="3200" b="1" dirty="0" err="1" smtClean="0">
                <a:latin typeface="Courier New"/>
              </a:rPr>
              <a:t>LazyParameter</a:t>
            </a:r>
            <a:r>
              <a:rPr lang="en-US" sz="3200" b="1" dirty="0" smtClean="0">
                <a:latin typeface="Courier New"/>
              </a:rPr>
              <a:t>[T</a:t>
            </a:r>
            <a:r>
              <a:rPr lang="en-US" sz="3200" b="1" dirty="0" smtClean="0">
                <a:latin typeface="Courier New"/>
              </a:rPr>
              <a:t>]*) </a:t>
            </a:r>
            <a:r>
              <a:rPr lang="en-US" sz="3200" b="1" dirty="0" smtClean="0">
                <a:latin typeface="Courier New"/>
              </a:rPr>
              <a:t>= </a:t>
            </a:r>
            <a:r>
              <a:rPr lang="en-US" sz="3200" b="1" dirty="0" smtClean="0">
                <a:latin typeface="Courier New"/>
              </a:rPr>
              <a:t>    </a:t>
            </a:r>
          </a:p>
          <a:p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                              </a:t>
            </a:r>
            <a:r>
              <a:rPr lang="en-US" sz="3200" b="1" dirty="0" err="1" smtClean="0">
                <a:latin typeface="Courier New"/>
              </a:rPr>
              <a:t>params.toStream</a:t>
            </a:r>
            <a:endParaRPr lang="en-US" sz="3200" b="1" dirty="0" smtClean="0">
              <a:latin typeface="Courier New"/>
            </a:endParaRP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method(1</a:t>
            </a:r>
            <a:r>
              <a:rPr lang="en-US" sz="3200" dirty="0" smtClean="0">
                <a:latin typeface="Courier New"/>
              </a:rPr>
              <a:t>., 2., </a:t>
            </a:r>
            <a:r>
              <a:rPr lang="en-US" sz="3200" dirty="0" err="1" smtClean="0">
                <a:latin typeface="Courier New"/>
              </a:rPr>
              <a:t>math.pow</a:t>
            </a:r>
            <a:r>
              <a:rPr lang="en-US" sz="3200" dirty="0" smtClean="0">
                <a:latin typeface="Courier New"/>
              </a:rPr>
              <a:t>(100, 100))</a:t>
            </a:r>
            <a:endParaRPr lang="en-US" sz="3200" dirty="0" smtClean="0"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54800" y="2209800"/>
            <a:ext cx="48768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With </a:t>
            </a:r>
            <a:r>
              <a:rPr kumimoji="0" lang="en-US" sz="4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varargs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97200" y="1438870"/>
            <a:ext cx="37898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Variance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590800"/>
            <a:ext cx="1234440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trait</a:t>
            </a:r>
            <a:r>
              <a:rPr lang="en-US" sz="3200" b="1" dirty="0" smtClean="0">
                <a:latin typeface="Courier New"/>
              </a:rPr>
              <a:t> Matcher[-T]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def</a:t>
            </a:r>
            <a:r>
              <a:rPr lang="en-US" sz="3200" b="1" dirty="0" smtClean="0">
                <a:latin typeface="Courier New"/>
              </a:rPr>
              <a:t> apply(y: =&gt;T):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(x: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apply(y: =&gt;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3200" b="1" dirty="0" smtClean="0">
                <a:latin typeface="Courier New"/>
              </a:rPr>
              <a:t>) = x == y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Matcher[String] { </a:t>
            </a:r>
          </a:p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apply(x: =&gt;String) = x == 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beHello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HelloMatcher</a:t>
            </a:r>
            <a:endParaRPr lang="en-US" sz="3200" b="1" dirty="0" smtClean="0">
              <a:latin typeface="Courier New"/>
            </a:endParaRPr>
          </a:p>
          <a:p>
            <a:r>
              <a:rPr lang="en-US" sz="3200" b="1" dirty="0" err="1" smtClean="0">
                <a:solidFill>
                  <a:srgbClr val="7F0055"/>
                </a:solidFill>
                <a:latin typeface="Courier New"/>
              </a:rPr>
              <a:t>val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equalToHello</a:t>
            </a:r>
            <a:r>
              <a:rPr lang="en-US" sz="3200" b="1" dirty="0" smtClean="0">
                <a:latin typeface="Courier New"/>
              </a:rPr>
              <a:t> =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EqualMatcher</a:t>
            </a:r>
            <a:r>
              <a:rPr lang="en-US" sz="3200" b="1" dirty="0" smtClean="0">
                <a:latin typeface="Courier New"/>
              </a:rPr>
              <a:t>(</a:t>
            </a:r>
            <a:r>
              <a:rPr lang="en-US" sz="3200" b="1" dirty="0" smtClean="0">
                <a:solidFill>
                  <a:srgbClr val="2A00FF"/>
                </a:solidFill>
                <a:latin typeface="Courier New"/>
              </a:rPr>
              <a:t>"hello"</a:t>
            </a:r>
            <a:r>
              <a:rPr lang="en-US" sz="3200" b="1" dirty="0" smtClean="0">
                <a:latin typeface="Courier New"/>
              </a:rPr>
              <a:t>)</a:t>
            </a:r>
          </a:p>
          <a:p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beHello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hello"</a:t>
            </a:r>
            <a:r>
              <a:rPr lang="en-US" sz="3200" dirty="0" smtClean="0">
                <a:latin typeface="Courier New"/>
              </a:rPr>
              <a:t> must </a:t>
            </a:r>
            <a:r>
              <a:rPr lang="en-US" sz="3200" dirty="0" err="1" smtClean="0">
                <a:latin typeface="Courier New"/>
              </a:rPr>
              <a:t>equalToHello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5283200" y="1600200"/>
            <a:ext cx="7086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 algn="r"/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Wingdings"/>
              </a:rPr>
              <a:t>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  <a:sym typeface="Arial" charset="0"/>
              </a:rPr>
              <a:t> Know the rules!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59731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Some examples</a:t>
            </a: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3200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"This is true"</a:t>
            </a:r>
            <a:r>
              <a:rPr lang="en-US" sz="3200" dirty="0" smtClean="0">
                <a:latin typeface="Courier New"/>
              </a:rPr>
              <a:t> in {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3200" b="1" dirty="0" smtClean="0">
                <a:latin typeface="Courier New"/>
              </a:rPr>
              <a:t> must </a:t>
            </a:r>
            <a:r>
              <a:rPr lang="en-US" sz="3200" b="1" dirty="0" err="1" smtClean="0">
                <a:latin typeface="Courier New"/>
              </a:rPr>
              <a:t>beTrue</a:t>
            </a:r>
            <a:r>
              <a:rPr lang="en-US" sz="3200" b="1" dirty="0" smtClean="0">
                <a:latin typeface="Courier New"/>
              </a:rPr>
              <a:t> }</a:t>
            </a:r>
          </a:p>
          <a:p>
            <a:r>
              <a:rPr lang="en-US" sz="3200" dirty="0" smtClean="0">
                <a:latin typeface="Courier New"/>
              </a:rPr>
              <a:t>3.seconds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seconds</a:t>
            </a:r>
          </a:p>
          <a:p>
            <a:r>
              <a:rPr lang="en-US" sz="3200" dirty="0" smtClean="0">
                <a:latin typeface="Courier New"/>
              </a:rPr>
              <a:t>3 </a:t>
            </a:r>
            <a:r>
              <a:rPr lang="en-US" sz="3200" dirty="0" smtClean="0">
                <a:latin typeface="Courier New"/>
              </a:rPr>
              <a:t>times { 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 =&gt; </a:t>
            </a:r>
            <a:r>
              <a:rPr lang="en-US" sz="3200" dirty="0" err="1" smtClean="0">
                <a:latin typeface="Courier New"/>
              </a:rPr>
              <a:t>println</a:t>
            </a:r>
            <a:r>
              <a:rPr lang="en-US" sz="3200" dirty="0" smtClean="0">
                <a:latin typeface="Courier New"/>
              </a:rPr>
              <a:t>(</a:t>
            </a:r>
            <a:r>
              <a:rPr lang="en-US" sz="3200" dirty="0" err="1" smtClean="0">
                <a:latin typeface="Courier New"/>
              </a:rPr>
              <a:t>i</a:t>
            </a:r>
            <a:r>
              <a:rPr lang="en-US" sz="3200" dirty="0" smtClean="0">
                <a:latin typeface="Courier New"/>
              </a:rPr>
              <a:t>) }</a:t>
            </a:r>
          </a:p>
          <a:p>
            <a:r>
              <a:rPr lang="en-US" sz="3200" dirty="0" smtClean="0">
                <a:latin typeface="Courier New"/>
              </a:rPr>
              <a:t>  </a:t>
            </a:r>
          </a:p>
          <a:p>
            <a:r>
              <a:rPr lang="en-US" sz="3200" dirty="0" smtClean="0">
                <a:latin typeface="Courier New"/>
              </a:rPr>
              <a:t>3.pp </a:t>
            </a:r>
            <a:r>
              <a:rPr lang="en-US" sz="3200" dirty="0" smtClean="0">
                <a:latin typeface="Courier New"/>
              </a:rPr>
              <a:t>+ 1 </a:t>
            </a:r>
            <a:r>
              <a:rPr lang="en-US" sz="3200" dirty="0" smtClean="0">
                <a:solidFill>
                  <a:srgbClr val="3F7F5F"/>
                </a:solidFill>
                <a:latin typeface="Courier New"/>
              </a:rPr>
              <a:t>// print and pass</a:t>
            </a:r>
          </a:p>
          <a:p>
            <a:r>
              <a:rPr lang="en-US" sz="3200" dirty="0" smtClean="0">
                <a:latin typeface="Courier New"/>
              </a:rPr>
              <a:t>1 </a:t>
            </a:r>
            <a:r>
              <a:rPr lang="en-US" sz="3200" dirty="0" smtClean="0">
                <a:latin typeface="Courier New"/>
              </a:rPr>
              <a:t>aka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"The number one"</a:t>
            </a:r>
            <a:r>
              <a:rPr lang="en-US" sz="3200" dirty="0" smtClean="0">
                <a:latin typeface="Courier New"/>
              </a:rPr>
              <a:t> must_== 1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971800"/>
            <a:ext cx="12344400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err="1" smtClean="0">
                <a:latin typeface="Courier New"/>
              </a:rPr>
              <a:t>ExampleDesc</a:t>
            </a:r>
            <a:r>
              <a:rPr lang="en-US" sz="2800" b="1" dirty="0" smtClean="0">
                <a:latin typeface="Courier New"/>
              </a:rPr>
              <a:t>(d: </a:t>
            </a:r>
            <a:r>
              <a:rPr lang="en-US" sz="2800" b="1" dirty="0" smtClean="0">
                <a:latin typeface="Courier New"/>
              </a:rPr>
              <a:t>String)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dirty="0" smtClean="0">
                <a:latin typeface="Courier New"/>
              </a:rPr>
              <a:t> Example(d: </a:t>
            </a:r>
            <a:r>
              <a:rPr lang="en-US" sz="2800" b="1" dirty="0" smtClean="0">
                <a:latin typeface="Courier New"/>
              </a:rPr>
              <a:t>String, </a:t>
            </a:r>
            <a:r>
              <a:rPr lang="en-US" sz="2800" b="1" dirty="0" smtClean="0">
                <a:latin typeface="Courier New"/>
              </a:rPr>
              <a:t>e: </a:t>
            </a:r>
            <a:r>
              <a:rPr lang="en-US" sz="2800" b="1" dirty="0" smtClean="0">
                <a:latin typeface="Courier New"/>
              </a:rPr>
              <a:t>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 {</a:t>
            </a:r>
          </a:p>
          <a:p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  def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&gt;&gt;(e: =&gt;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Any</a:t>
            </a:r>
            <a:r>
              <a:rPr lang="en-US" sz="2800" b="1" dirty="0" smtClean="0">
                <a:latin typeface="Courier New"/>
              </a:rPr>
              <a:t>): Example = </a:t>
            </a: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 smtClean="0">
                <a:latin typeface="Courier New"/>
              </a:rPr>
              <a:t> </a:t>
            </a:r>
            <a:r>
              <a:rPr lang="en-US" sz="2800" b="1" dirty="0" smtClean="0">
                <a:latin typeface="Courier New"/>
              </a:rPr>
              <a:t>Example(d, </a:t>
            </a:r>
            <a:r>
              <a:rPr lang="en-US" sz="2800" b="1" dirty="0" smtClean="0">
                <a:latin typeface="Courier New"/>
              </a:rPr>
              <a:t>e)</a:t>
            </a: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dirty="0" smtClean="0">
              <a:latin typeface="Courier New"/>
            </a:endParaRPr>
          </a:p>
          <a:p>
            <a:endParaRPr lang="en-US" sz="2800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When I setup the system"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And a customer is entered"</a:t>
            </a:r>
            <a:r>
              <a:rPr lang="en-US" sz="2800" dirty="0" smtClean="0">
                <a:latin typeface="Courier New"/>
              </a:rPr>
              <a:t> &gt;&gt; {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has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latin typeface="Courier New"/>
              </a:rPr>
              <a:t>  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urier New"/>
              </a:rPr>
              <a:t>if he doesn't have a discount"</a:t>
            </a:r>
            <a:r>
              <a:rPr lang="en-US" sz="2800" dirty="0" smtClean="0">
                <a:latin typeface="Courier New"/>
              </a:rPr>
              <a:t> &gt;&gt; {}</a:t>
            </a:r>
          </a:p>
          <a:p>
            <a:r>
              <a:rPr lang="en-US" sz="2800" dirty="0" smtClean="0">
                <a:latin typeface="Courier New"/>
              </a:rPr>
              <a:t>  }</a:t>
            </a:r>
            <a:endParaRPr lang="en-US" sz="2800" dirty="0" smtClean="0">
              <a:latin typeface="Courier New"/>
            </a:endParaRPr>
          </a:p>
          <a:p>
            <a:r>
              <a:rPr lang="en-US" sz="2800" dirty="0" smtClean="0">
                <a:latin typeface="Courier New"/>
              </a:rPr>
              <a:t>}</a:t>
            </a: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59200" y="1447800"/>
            <a:ext cx="3978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Operators</a:t>
            </a:r>
            <a:endParaRPr lang="en-US" dirty="0"/>
          </a:p>
        </p:txBody>
      </p:sp>
      <p:pic>
        <p:nvPicPr>
          <p:cNvPr id="15" name="Picture 2" descr="toolbox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040" y="1066800"/>
            <a:ext cx="1676400" cy="167640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0641" y="1438870"/>
            <a:ext cx="45031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precedence</a:t>
            </a:r>
            <a:endParaRPr lang="en-US" dirty="0">
              <a:solidFill>
                <a:srgbClr val="00CC66"/>
              </a:solidFill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30200" y="2819400"/>
            <a:ext cx="12344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/**</a:t>
            </a:r>
            <a:endParaRPr lang="en-US" sz="3200" dirty="0" smtClean="0">
              <a:solidFill>
                <a:srgbClr val="3F5FBF"/>
              </a:solidFill>
              <a:latin typeface="Courier New"/>
            </a:endParaRP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Fit</a:t>
            </a:r>
            <a:r>
              <a:rPr lang="en-US" sz="3200" dirty="0" smtClean="0">
                <a:solidFill>
                  <a:srgbClr val="7F7F9F"/>
                </a:solidFill>
                <a:latin typeface="Courier New"/>
              </a:rPr>
              <a:t>-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like table in </a:t>
            </a:r>
            <a:r>
              <a:rPr lang="en-US" sz="3200" dirty="0" err="1" smtClean="0">
                <a:solidFill>
                  <a:srgbClr val="3F5FBF"/>
                </a:solidFill>
                <a:latin typeface="Courier New"/>
              </a:rPr>
              <a:t>Scala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?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a | b | c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1 | 2 | 3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  | 2 | 2 | 4 |</a:t>
            </a:r>
          </a:p>
          <a:p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 </a:t>
            </a:r>
            <a:r>
              <a:rPr lang="en-US" sz="3200" dirty="0" smtClean="0">
                <a:solidFill>
                  <a:srgbClr val="3F5FBF"/>
                </a:solidFill>
                <a:latin typeface="Courier New"/>
              </a:rPr>
              <a:t>*/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0662" name="Picture 6" descr="magic, wizard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1143000"/>
            <a:ext cx="1295400" cy="1295401"/>
          </a:xfrm>
          <a:prstGeom prst="rect">
            <a:avLst/>
          </a:prstGeom>
          <a:noFill/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83000" y="6629400"/>
            <a:ext cx="86868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Use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‘!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cells and</a:t>
            </a:r>
          </a:p>
          <a:p>
            <a:pPr lvl="0"/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         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  <a:sym typeface="Arial" charset="0"/>
              </a:rPr>
              <a:t>|</a:t>
            </a:r>
            <a:r>
              <a:rPr lang="en-US" sz="44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Arial" charset="0"/>
              </a:rPr>
              <a:t>‘</a:t>
            </a:r>
            <a:r>
              <a:rPr lang="en-US" sz="4400" b="1" kern="0" dirty="0" smtClean="0">
                <a:solidFill>
                  <a:srgbClr val="FF0000"/>
                </a:solidFill>
                <a:latin typeface="Candara" pitchFamily="34" charset="0"/>
                <a:ea typeface="+mj-ea"/>
                <a:cs typeface="+mj-cs"/>
                <a:sym typeface="Arial" charset="0"/>
              </a:rPr>
              <a:t>  to separate rows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Candara" pitchFamily="34" charset="0"/>
              <a:ea typeface="+mj-ea"/>
              <a:cs typeface="+mj-cs"/>
              <a:sym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2509500" cy="914400"/>
          </a:xfrm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</a:t>
            </a:r>
            <a:r>
              <a:rPr lang="en-US" sz="5400" dirty="0" smtClean="0">
                <a:latin typeface="Lucida Handwriting" pitchFamily="66" charset="0"/>
              </a:rPr>
              <a:t>DSL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2690" y="1286470"/>
            <a:ext cx="4634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smtClean="0">
                <a:solidFill>
                  <a:srgbClr val="00CC66"/>
                </a:solidFill>
                <a:latin typeface="Lucida Handwriting" pitchFamily="66" charset="0"/>
                <a:cs typeface="+mj-cs"/>
                <a:sym typeface="Arial" charset="0"/>
              </a:rPr>
              <a:t>DataTables</a:t>
            </a:r>
            <a:endParaRPr lang="en-US" sz="5400" b="1" kern="0" dirty="0" smtClean="0">
              <a:solidFill>
                <a:srgbClr val="00CC66"/>
              </a:solidFill>
              <a:latin typeface="Lucida Handwriting" pitchFamily="66" charset="0"/>
              <a:cs typeface="+mj-cs"/>
              <a:sym typeface="Arial" charset="0"/>
            </a:endParaRPr>
          </a:p>
        </p:txBody>
      </p:sp>
      <p:pic>
        <p:nvPicPr>
          <p:cNvPr id="8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76200"/>
            <a:ext cx="2279542" cy="67925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06400" y="2667000"/>
            <a:ext cx="12344400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err="1" smtClean="0">
                <a:latin typeface="Courier New"/>
              </a:rPr>
              <a:t>DataTablesSpec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3200" b="1" dirty="0" smtClean="0">
                <a:latin typeface="Courier New"/>
              </a:rPr>
              <a:t> Specification </a:t>
            </a:r>
            <a:r>
              <a:rPr lang="en-US" sz="3200" b="1" dirty="0" smtClean="0">
                <a:solidFill>
                  <a:srgbClr val="7F0055"/>
                </a:solidFill>
                <a:latin typeface="Courier New"/>
              </a:rPr>
              <a:t>with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 </a:t>
            </a:r>
          </a:p>
          <a:p>
            <a:r>
              <a:rPr lang="en-US" sz="3200" b="1" dirty="0" smtClean="0">
                <a:latin typeface="Courier New"/>
              </a:rPr>
              <a:t>                                     </a:t>
            </a:r>
            <a:r>
              <a:rPr lang="en-US" sz="3200" b="1" dirty="0" err="1" smtClean="0">
                <a:latin typeface="Courier New"/>
              </a:rPr>
              <a:t>DataTables</a:t>
            </a:r>
            <a:r>
              <a:rPr lang="en-US" sz="3200" b="1" dirty="0" smtClean="0">
                <a:latin typeface="Courier New"/>
              </a:rPr>
              <a:t> </a:t>
            </a:r>
            <a:r>
              <a:rPr lang="en-US" sz="3200" b="1" dirty="0" smtClean="0">
                <a:latin typeface="Courier New"/>
              </a:rPr>
              <a:t>{</a:t>
            </a:r>
          </a:p>
          <a:p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  "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lots of examples"</a:t>
            </a:r>
            <a:r>
              <a:rPr lang="en-US" sz="3200" dirty="0" smtClean="0">
                <a:latin typeface="Courier New"/>
              </a:rPr>
              <a:t> &gt;&gt; {</a:t>
            </a:r>
          </a:p>
          <a:p>
            <a:r>
              <a:rPr lang="en-US" sz="3200" dirty="0" smtClean="0">
                <a:latin typeface="Courier New"/>
              </a:rPr>
              <a:t>   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"b"</a:t>
            </a:r>
            <a:r>
              <a:rPr lang="en-US" sz="3200" dirty="0" smtClean="0">
                <a:latin typeface="Courier New"/>
              </a:rPr>
              <a:t> | </a:t>
            </a:r>
            <a:r>
              <a:rPr lang="en-US" sz="3200" dirty="0" smtClean="0">
                <a:solidFill>
                  <a:srgbClr val="2A00FF"/>
                </a:solidFill>
                <a:latin typeface="Courier New"/>
              </a:rPr>
              <a:t>"a + b"</a:t>
            </a:r>
            <a:r>
              <a:rPr lang="en-US" sz="3200" dirty="0" smtClean="0">
                <a:latin typeface="Courier New"/>
              </a:rPr>
              <a:t>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1  </a:t>
            </a:r>
            <a:r>
              <a:rPr lang="en-US" sz="3200" dirty="0" smtClean="0">
                <a:latin typeface="Courier New"/>
              </a:rPr>
              <a:t>!  2  !    3    |</a:t>
            </a: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   2  </a:t>
            </a:r>
            <a:r>
              <a:rPr lang="en-US" sz="3200" dirty="0" smtClean="0">
                <a:latin typeface="Courier New"/>
              </a:rPr>
              <a:t>!  2  !    4    |</a:t>
            </a:r>
          </a:p>
          <a:p>
            <a:r>
              <a:rPr lang="pt-BR" sz="3200" dirty="0" smtClean="0">
                <a:latin typeface="Courier New"/>
              </a:rPr>
              <a:t>  </a:t>
            </a:r>
            <a:r>
              <a:rPr lang="pt-BR" sz="3200" dirty="0" smtClean="0">
                <a:latin typeface="Courier New"/>
              </a:rPr>
              <a:t>   2  </a:t>
            </a:r>
            <a:r>
              <a:rPr lang="pt-BR" sz="3200" dirty="0" smtClean="0">
                <a:latin typeface="Courier New"/>
              </a:rPr>
              <a:t>!  3  !    4    |&gt; { (a, b, c) =&gt;</a:t>
            </a:r>
          </a:p>
          <a:p>
            <a:r>
              <a:rPr lang="en-US" sz="3200" dirty="0" smtClean="0">
                <a:latin typeface="Courier New"/>
              </a:rPr>
              <a:t>   </a:t>
            </a:r>
            <a:r>
              <a:rPr lang="en-US" sz="3200" dirty="0" smtClean="0">
                <a:latin typeface="Courier New"/>
              </a:rPr>
              <a:t>    a </a:t>
            </a:r>
            <a:r>
              <a:rPr lang="en-US" sz="3200" dirty="0" smtClean="0">
                <a:latin typeface="Courier New"/>
              </a:rPr>
              <a:t>+ b must_== c</a:t>
            </a:r>
          </a:p>
          <a:p>
            <a:r>
              <a:rPr lang="en-US" sz="3200" dirty="0" smtClean="0">
                <a:latin typeface="Courier New"/>
              </a:rPr>
              <a:t> </a:t>
            </a:r>
            <a:r>
              <a:rPr lang="en-US" sz="3200" dirty="0" smtClean="0">
                <a:latin typeface="Courier New"/>
              </a:rPr>
              <a:t>   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  </a:t>
            </a:r>
            <a:r>
              <a:rPr lang="en-US" sz="3200" dirty="0" smtClean="0">
                <a:latin typeface="Courier New"/>
              </a:rPr>
              <a:t>}</a:t>
            </a:r>
            <a:endParaRPr lang="en-US" sz="3200" dirty="0" smtClean="0">
              <a:latin typeface="Courier New"/>
            </a:endParaRPr>
          </a:p>
          <a:p>
            <a:r>
              <a:rPr lang="en-US" sz="3200" dirty="0" smtClean="0">
                <a:latin typeface="Courier New"/>
              </a:rPr>
              <a:t>}</a:t>
            </a:r>
            <a:endParaRPr lang="en-US" sz="3200" b="1" dirty="0" smtClean="0">
              <a:solidFill>
                <a:srgbClr val="7F0055"/>
              </a:solidFill>
              <a:latin typeface="Courier New"/>
            </a:endParaRPr>
          </a:p>
        </p:txBody>
      </p:sp>
      <p:pic>
        <p:nvPicPr>
          <p:cNvPr id="74758" name="Picture 6" descr="film, film roll, media, picture, video icon"/>
          <p:cNvPicPr>
            <a:picLocks noChangeAspect="1" noChangeArrowheads="1"/>
          </p:cNvPicPr>
          <p:nvPr/>
        </p:nvPicPr>
        <p:blipFill>
          <a:blip r:embed="rId4"/>
          <a:srcRect b="25000"/>
          <a:stretch>
            <a:fillRect/>
          </a:stretch>
        </p:blipFill>
        <p:spPr bwMode="auto">
          <a:xfrm>
            <a:off x="863600" y="10668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4756" name="Picture 4" descr="http://turkeymacedonia.files.wordpress.com/2009/10/australia-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1219200"/>
            <a:ext cx="7696200" cy="5638800"/>
          </a:xfrm>
          <a:prstGeom prst="rect">
            <a:avLst/>
          </a:prstGeom>
          <a:noFill/>
        </p:spPr>
      </p:pic>
      <p:pic>
        <p:nvPicPr>
          <p:cNvPr id="74754" name="Picture 2" descr="Sydney Opera House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321550" y="5105400"/>
            <a:ext cx="3952875" cy="3162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About…</a:t>
            </a:r>
            <a:endParaRPr lang="en-US" dirty="0"/>
          </a:p>
        </p:txBody>
      </p:sp>
      <p:pic>
        <p:nvPicPr>
          <p:cNvPr id="76808" name="Picture 8" descr="http://www.classes.cs.uchicago.edu/archive/2005/summer/15200-1/cpluspl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533400"/>
            <a:ext cx="2143793" cy="2136988"/>
          </a:xfrm>
          <a:prstGeom prst="rect">
            <a:avLst/>
          </a:prstGeom>
          <a:noFill/>
        </p:spPr>
      </p:pic>
      <p:pic>
        <p:nvPicPr>
          <p:cNvPr id="76810" name="Picture 10" descr="http://knowledgehub.zeus.com/media/Scala_Logo20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50400" y="7269788"/>
            <a:ext cx="2965342" cy="883612"/>
          </a:xfrm>
          <a:prstGeom prst="rect">
            <a:avLst/>
          </a:prstGeom>
          <a:noFill/>
        </p:spPr>
      </p:pic>
      <p:pic>
        <p:nvPicPr>
          <p:cNvPr id="2050" name="Picture 2" descr="http://www.bbcgoodfood.com/recipes/1052/images/1052_MEDIU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200" y="1905000"/>
            <a:ext cx="2286000" cy="207818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759200" y="3048000"/>
            <a:ext cx="1600200" cy="2667000"/>
            <a:chOff x="3683000" y="4838700"/>
            <a:chExt cx="1371600" cy="2362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683000" y="4838700"/>
              <a:ext cx="1371600" cy="23622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pitchFamily="1" charset="0"/>
                <a:ea typeface="ヒラギノ角ゴ ProN W3" pitchFamily="1" charset="-128"/>
                <a:sym typeface="Gill Sans" pitchFamily="1" charset="0"/>
              </a:endParaRPr>
            </a:p>
          </p:txBody>
        </p:sp>
        <p:pic>
          <p:nvPicPr>
            <p:cNvPr id="76802" name="Picture 2" descr="java_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54366" y="4876800"/>
              <a:ext cx="1228868" cy="2286000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76806" name="Picture 6" descr="http://www.geekmantra.com/staticcontent/images/j2ee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5000" y="5562600"/>
            <a:ext cx="1714500" cy="1143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</p:pic>
      <p:pic>
        <p:nvPicPr>
          <p:cNvPr id="2052" name="Picture 4" descr="http://scglectures.unibe.ch/p2/wp-content/uploads/design-patterns-book-cove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21600" y="838200"/>
            <a:ext cx="2390969" cy="3124200"/>
          </a:xfrm>
          <a:prstGeom prst="rect">
            <a:avLst/>
          </a:prstGeom>
          <a:noFill/>
        </p:spPr>
      </p:pic>
      <p:pic>
        <p:nvPicPr>
          <p:cNvPr id="76804" name="Picture 4" descr="http://www.dthomas.co.uk/dtalm/images/uml_logo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321800" y="3657600"/>
            <a:ext cx="2343150" cy="1665709"/>
          </a:xfrm>
          <a:prstGeom prst="rect">
            <a:avLst/>
          </a:prstGeom>
          <a:noFill/>
        </p:spPr>
      </p:pic>
      <p:pic>
        <p:nvPicPr>
          <p:cNvPr id="2054" name="Picture 6" descr="http://i40.tinypic.com/1q2vdi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5410200"/>
            <a:ext cx="2190750" cy="2752198"/>
          </a:xfrm>
          <a:prstGeom prst="rect">
            <a:avLst/>
          </a:prstGeom>
          <a:noFill/>
        </p:spPr>
      </p:pic>
      <p:pic>
        <p:nvPicPr>
          <p:cNvPr id="2056" name="Picture 8" descr="http://onestepback.org/articles/groovy/images/groovy-logo-big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74200" y="5943600"/>
            <a:ext cx="1885950" cy="930513"/>
          </a:xfrm>
          <a:prstGeom prst="rect">
            <a:avLst/>
          </a:prstGeom>
          <a:noFill/>
        </p:spPr>
      </p:pic>
      <p:pic>
        <p:nvPicPr>
          <p:cNvPr id="2057" name="Picture 9" descr="C:\Documents and Settings\eric_torreborre\My Documents\Downloads\ruby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07800" y="6019800"/>
            <a:ext cx="838200" cy="84003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028" y="228600"/>
            <a:ext cx="2287772" cy="642969"/>
          </a:xfrm>
          <a:prstGeom prst="rect">
            <a:avLst/>
          </a:prstGeom>
          <a:noFill/>
        </p:spPr>
      </p:pic>
      <p:pic>
        <p:nvPicPr>
          <p:cNvPr id="1028" name="Picture 4" descr="C:\Documents and Settings\eric_torreborre\Desktop\oscon 2010\specs-ma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066800"/>
            <a:ext cx="11125200" cy="717139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pic>
        <p:nvPicPr>
          <p:cNvPr id="2052" name="Picture 4" descr="exploration, sailing, map, navigation, world, atlas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3124200"/>
            <a:ext cx="2514600" cy="2514602"/>
          </a:xfrm>
          <a:prstGeom prst="rect">
            <a:avLst/>
          </a:prstGeom>
          <a:noFill/>
        </p:spPr>
      </p:pic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654800" y="1752600"/>
            <a:ext cx="54102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00CC66"/>
                </a:solidFill>
                <a:latin typeface="Lucida Handwriting" pitchFamily="66" charset="0"/>
                <a:ea typeface="+mj-ea"/>
                <a:cs typeface="+mj-cs"/>
                <a:sym typeface="Arial" charset="0"/>
              </a:rPr>
              <a:t>Specification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00CC66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 rot="507303">
            <a:off x="9332829" y="709422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 rot="20939468">
            <a:off x="8302251" y="6037670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 rot="530378">
            <a:off x="9134128" y="645337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 rot="19204211">
            <a:off x="7396460" y="678099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8255000" y="7287326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 rot="611805">
            <a:off x="9595458" y="6771475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 rot="20772122">
            <a:off x="8308196" y="6827888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 rot="2238096">
            <a:off x="9417236" y="5995149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 rot="19635102">
            <a:off x="8531759" y="5434363"/>
            <a:ext cx="1981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E75145"/>
                </a:solidFill>
                <a:effectLst/>
                <a:uLnTx/>
                <a:uFillTx/>
                <a:latin typeface="Lucida Handwriting" pitchFamily="66" charset="0"/>
                <a:ea typeface="+mj-ea"/>
                <a:cs typeface="+mj-cs"/>
                <a:sym typeface="Arial" charset="0"/>
              </a:rPr>
              <a:t>example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E75145"/>
              </a:solidFill>
              <a:effectLst/>
              <a:uLnTx/>
              <a:uFillTx/>
              <a:latin typeface="+mj-lt"/>
              <a:ea typeface="+mj-ea"/>
              <a:cs typeface="+mj-cs"/>
              <a:sym typeface="Arial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244600" y="1676400"/>
            <a:ext cx="203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rgbClr val="FF0000"/>
                </a:solidFill>
                <a:latin typeface="Copperplate Gothic Light" pitchFamily="34" charset="0"/>
                <a:ea typeface="+mj-ea"/>
                <a:cs typeface="+mj-cs"/>
                <a:sym typeface="Arial" charset="0"/>
              </a:rPr>
              <a:t>Test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pperplate Gothic Light" pitchFamily="34" charset="0"/>
              <a:ea typeface="+mj-ea"/>
              <a:cs typeface="+mj-cs"/>
              <a:sym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855551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9739239">
            <a:off x="1486578" y="2161818"/>
            <a:ext cx="1524000" cy="76200"/>
          </a:xfrm>
          <a:prstGeom prst="rect">
            <a:avLst/>
          </a:prstGeom>
          <a:solidFill>
            <a:srgbClr val="84DCA8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N W3" pitchFamily="1" charset="-128"/>
              <a:sym typeface="Gill Sans" pitchFamily="1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97400" y="5257800"/>
            <a:ext cx="26645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 smtClean="0">
                <a:solidFill>
                  <a:srgbClr val="0C0F20"/>
                </a:solidFill>
                <a:latin typeface="Lucida Handwriting" pitchFamily="66" charset="0"/>
                <a:cs typeface="+mj-cs"/>
                <a:sym typeface="Arial" charset="0"/>
              </a:rPr>
              <a:t>specify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63709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org.specs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IncredibleStringReverser</a:t>
            </a:r>
            <a:r>
              <a:rPr lang="en-US" sz="2400" b="1" dirty="0" smtClean="0">
                <a:latin typeface="Courier New"/>
              </a:rPr>
              <a:t>._</a:t>
            </a:r>
          </a:p>
          <a:p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ReverserSpec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400" b="1" dirty="0" smtClean="0">
                <a:latin typeface="Courier New"/>
              </a:rPr>
              <a:t> Specification {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be empty"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must_==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  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empty string must really *be empty*"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2400" dirty="0" smtClean="0">
                <a:latin typeface="Courier New"/>
              </a:rPr>
              <a:t>) must be empty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reversed string must be reversed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 -&gt; 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cba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  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"a longer reversed string must also be reversed. Woops!"</a:t>
            </a:r>
            <a:r>
              <a:rPr lang="en-US" sz="2400" dirty="0" smtClean="0">
                <a:latin typeface="Courier New"/>
              </a:rPr>
              <a:t> in {</a:t>
            </a:r>
          </a:p>
          <a:p>
            <a:r>
              <a:rPr lang="en-US" sz="2400" dirty="0" smtClean="0">
                <a:latin typeface="Courier New"/>
              </a:rPr>
              <a:t>    reverse(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abcdef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 must be_==(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err="1" smtClean="0">
                <a:solidFill>
                  <a:srgbClr val="2A00FF"/>
                </a:solidFill>
                <a:latin typeface="Courier New"/>
              </a:rPr>
              <a:t>xxxxx</a:t>
            </a:r>
            <a:r>
              <a:rPr lang="en-US" sz="24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400" dirty="0" smtClean="0">
                <a:latin typeface="Courier New"/>
              </a:rPr>
              <a:t>)</a:t>
            </a:r>
          </a:p>
          <a:p>
            <a:r>
              <a:rPr lang="en-US" sz="2400" dirty="0" smtClean="0">
                <a:latin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lvl="0"/>
            <a:r>
              <a:rPr lang="en-US" sz="5400" dirty="0" smtClean="0">
                <a:latin typeface="Lucida Handwriting" pitchFamily="66" charset="0"/>
              </a:rPr>
              <a:t>       tour</a:t>
            </a:r>
            <a:endParaRPr lang="en-US" dirty="0"/>
          </a:p>
        </p:txBody>
      </p:sp>
      <p:pic>
        <p:nvPicPr>
          <p:cNvPr id="39938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3628" y="228600"/>
            <a:ext cx="2287772" cy="64296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11200" y="1295400"/>
            <a:ext cx="11734800" cy="415498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+ a reversed empty string must be empty</a:t>
            </a:r>
          </a:p>
          <a:p>
            <a:r>
              <a:rPr lang="en-US" sz="2400" dirty="0" smtClean="0"/>
              <a:t>  + a reversed empty string must really *be empty*</a:t>
            </a:r>
          </a:p>
          <a:p>
            <a:r>
              <a:rPr lang="en-US" sz="2400" dirty="0" smtClean="0"/>
              <a:t>  + a reversed string must be reversed </a:t>
            </a:r>
            <a:r>
              <a:rPr lang="en-US" sz="2400" dirty="0" err="1" smtClean="0"/>
              <a:t>abc</a:t>
            </a:r>
            <a:r>
              <a:rPr lang="en-US" sz="2400" dirty="0" smtClean="0"/>
              <a:t> -&gt; </a:t>
            </a:r>
            <a:r>
              <a:rPr lang="en-US" sz="2400" dirty="0" err="1" smtClean="0"/>
              <a:t>cba</a:t>
            </a:r>
            <a:endParaRPr lang="en-US" sz="2400" dirty="0" smtClean="0"/>
          </a:p>
          <a:p>
            <a:r>
              <a:rPr lang="en-US" sz="2400" dirty="0" smtClean="0"/>
              <a:t>  x a longer reversed string must also be reversed. Woops!</a:t>
            </a:r>
          </a:p>
          <a:p>
            <a:r>
              <a:rPr lang="en-US" sz="2400" dirty="0" smtClean="0"/>
              <a:t>    '</a:t>
            </a:r>
            <a:r>
              <a:rPr lang="en-US" sz="2400" dirty="0" err="1" smtClean="0"/>
              <a:t>fedcba</a:t>
            </a:r>
            <a:r>
              <a:rPr lang="en-US" sz="2400" dirty="0" smtClean="0"/>
              <a:t>' is not equal to '</a:t>
            </a:r>
            <a:r>
              <a:rPr lang="en-US" sz="2400" dirty="0" err="1" smtClean="0"/>
              <a:t>xxxxx</a:t>
            </a:r>
            <a:r>
              <a:rPr lang="en-US" sz="2400" dirty="0" smtClean="0"/>
              <a:t>' (</a:t>
            </a:r>
            <a:r>
              <a:rPr lang="en-US" sz="2400" u="sng" dirty="0" smtClean="0"/>
              <a:t>ReverserSpec.scala:17)</a:t>
            </a:r>
          </a:p>
          <a:p>
            <a:endParaRPr lang="en-US" sz="2400" dirty="0" smtClean="0"/>
          </a:p>
          <a:p>
            <a:r>
              <a:rPr lang="en-US" sz="2400" dirty="0" smtClean="0"/>
              <a:t>Total for specification "</a:t>
            </a:r>
            <a:r>
              <a:rPr lang="en-US" sz="2400" dirty="0" err="1" smtClean="0"/>
              <a:t>ReverserSpec</a:t>
            </a:r>
            <a:r>
              <a:rPr lang="en-US" sz="2400" dirty="0" smtClean="0"/>
              <a:t>":</a:t>
            </a:r>
          </a:p>
          <a:p>
            <a:r>
              <a:rPr lang="en-US" sz="2400" dirty="0" smtClean="0"/>
              <a:t>Finished in 0 second, 140 ms</a:t>
            </a:r>
          </a:p>
          <a:p>
            <a:r>
              <a:rPr lang="en-US" sz="2400" dirty="0" smtClean="0"/>
              <a:t>4 examples, 4 expectations, 1 failure, 0 error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aster #3">
  <a:themeElements>
    <a:clrScheme name="Master #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3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 #4">
  <a:themeElements>
    <a:clrScheme name="Master #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N W3" pitchFamily="1" charset="-128"/>
            <a:sym typeface="Gill Sans" pitchFamily="1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7275</TotalTime>
  <Pages>0</Pages>
  <Words>1746</Words>
  <Characters>0</Characters>
  <PresentationFormat>Custom</PresentationFormat>
  <Lines>0</Lines>
  <Paragraphs>374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Master #3</vt:lpstr>
      <vt:lpstr>Master #4</vt:lpstr>
      <vt:lpstr>Specs</vt:lpstr>
      <vt:lpstr>Slide 2</vt:lpstr>
      <vt:lpstr>About…</vt:lpstr>
      <vt:lpstr>About…</vt:lpstr>
      <vt:lpstr>About…</vt:lpstr>
      <vt:lpstr>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  tour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  <vt:lpstr>     DSL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eric_torreborre</cp:lastModifiedBy>
  <cp:revision>48</cp:revision>
  <dcterms:modified xsi:type="dcterms:W3CDTF">2010-05-21T23:49:28Z</dcterms:modified>
</cp:coreProperties>
</file>