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663"/>
  </p:normalViewPr>
  <p:slideViewPr>
    <p:cSldViewPr snapToGrid="0" snapToObjects="1">
      <p:cViewPr varScale="1">
        <p:scale>
          <a:sx n="71" d="100"/>
          <a:sy n="71" d="100"/>
        </p:scale>
        <p:origin x="16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6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9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 picture containing road, outdoor, grass, sidewalk&#10;&#10;Description automatically generated">
            <a:extLst>
              <a:ext uri="{FF2B5EF4-FFF2-40B4-BE49-F238E27FC236}">
                <a16:creationId xmlns:a16="http://schemas.microsoft.com/office/drawing/2014/main" id="{C862F550-0711-4A67-8973-6D598336F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</a:blip>
          <a:srcRect r="1" b="15686"/>
          <a:stretch/>
        </p:blipFill>
        <p:spPr>
          <a:xfrm>
            <a:off x="-1" y="41176"/>
            <a:ext cx="12185515" cy="685799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F097499C-1674-4A33-BAFD-70C190D38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8118E-796D-944F-ABD7-14E21ABC4EC9}"/>
              </a:ext>
            </a:extLst>
          </p:cNvPr>
          <p:cNvSpPr txBox="1"/>
          <p:nvPr/>
        </p:nvSpPr>
        <p:spPr>
          <a:xfrm>
            <a:off x="300037" y="79435"/>
            <a:ext cx="10929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Not sure about your future?</a:t>
            </a:r>
            <a:r>
              <a:rPr lang="en-US" sz="2800" b="1" dirty="0"/>
              <a:t> </a:t>
            </a:r>
          </a:p>
          <a:p>
            <a:r>
              <a:rPr lang="en-US" sz="3600" b="1" dirty="0"/>
              <a:t>     Have you considered a PhD in computing?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1B692-1944-8748-ABC1-A46257F92169}"/>
              </a:ext>
            </a:extLst>
          </p:cNvPr>
          <p:cNvSpPr txBox="1"/>
          <p:nvPr/>
        </p:nvSpPr>
        <p:spPr>
          <a:xfrm>
            <a:off x="6486" y="1556763"/>
            <a:ext cx="5979978" cy="2308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Attend a </a:t>
            </a:r>
            <a:r>
              <a:rPr lang="en-US" b="1" dirty="0"/>
              <a:t>virtual information session and recruiting event</a:t>
            </a:r>
            <a:r>
              <a:rPr lang="en-US" dirty="0"/>
              <a:t> for PhD programs on </a:t>
            </a:r>
            <a:r>
              <a:rPr lang="en-US" b="1" dirty="0"/>
              <a:t>November 6</a:t>
            </a:r>
            <a:r>
              <a:rPr lang="en-US" dirty="0"/>
              <a:t>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paid to earn a Master’s degree!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about cutting-edge research!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with professors and folks from industry!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 from current PhD students!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what a PhD program is really like!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843ED-71DB-C14A-8475-F2C67F38184E}"/>
              </a:ext>
            </a:extLst>
          </p:cNvPr>
          <p:cNvSpPr txBox="1"/>
          <p:nvPr/>
        </p:nvSpPr>
        <p:spPr>
          <a:xfrm>
            <a:off x="5986463" y="1464430"/>
            <a:ext cx="6205537" cy="4247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MYTH</a:t>
            </a:r>
            <a:r>
              <a:rPr lang="en-US" dirty="0"/>
              <a:t>: </a:t>
            </a:r>
            <a:r>
              <a:rPr lang="en-US" b="1" dirty="0"/>
              <a:t>Only ”smart” people get PhDs.</a:t>
            </a:r>
          </a:p>
          <a:p>
            <a:r>
              <a:rPr lang="en-US" b="1" dirty="0"/>
              <a:t>FACT</a:t>
            </a:r>
            <a:r>
              <a:rPr lang="en-US" dirty="0"/>
              <a:t>: A PhD is a training program, emphasizes skills and work, and anyone who can earn a Bachelor’s degree is plenty smart!</a:t>
            </a:r>
          </a:p>
          <a:p>
            <a:endParaRPr lang="en-US" dirty="0"/>
          </a:p>
          <a:p>
            <a:r>
              <a:rPr lang="en-US" b="1" dirty="0"/>
              <a:t>MYTH</a:t>
            </a:r>
            <a:r>
              <a:rPr lang="en-US" dirty="0"/>
              <a:t>: </a:t>
            </a:r>
            <a:r>
              <a:rPr lang="en-US" b="1" dirty="0"/>
              <a:t> You need excellent grades to get a PhD.</a:t>
            </a:r>
          </a:p>
          <a:p>
            <a:r>
              <a:rPr lang="en-US" b="1" dirty="0"/>
              <a:t>FACT</a:t>
            </a:r>
            <a:r>
              <a:rPr lang="en-US" dirty="0"/>
              <a:t>: Grades don’t matter as much as research potential, which is about tenacity!</a:t>
            </a:r>
          </a:p>
          <a:p>
            <a:endParaRPr lang="en-US" dirty="0"/>
          </a:p>
          <a:p>
            <a:r>
              <a:rPr lang="en-US" b="1" dirty="0"/>
              <a:t>MYTH</a:t>
            </a:r>
            <a:r>
              <a:rPr lang="en-US" dirty="0"/>
              <a:t>: </a:t>
            </a:r>
            <a:r>
              <a:rPr lang="en-US" b="1" dirty="0"/>
              <a:t>Only get a PhD if you want to be a professor.</a:t>
            </a:r>
          </a:p>
          <a:p>
            <a:r>
              <a:rPr lang="en-US" b="1" dirty="0"/>
              <a:t>FACT</a:t>
            </a:r>
            <a:r>
              <a:rPr lang="en-US" dirty="0"/>
              <a:t>: A PhD can open many doors!</a:t>
            </a:r>
          </a:p>
          <a:p>
            <a:endParaRPr lang="en-US" dirty="0"/>
          </a:p>
          <a:p>
            <a:r>
              <a:rPr lang="en-US" b="1" dirty="0"/>
              <a:t>MYTH</a:t>
            </a:r>
            <a:r>
              <a:rPr lang="en-US" dirty="0"/>
              <a:t>: </a:t>
            </a:r>
            <a:r>
              <a:rPr lang="en-US" b="1" dirty="0"/>
              <a:t>PhD research doesn’t matter in the real world.</a:t>
            </a:r>
          </a:p>
          <a:p>
            <a:r>
              <a:rPr lang="en-US" b="1" dirty="0"/>
              <a:t>FACT</a:t>
            </a:r>
            <a:r>
              <a:rPr lang="en-US" dirty="0"/>
              <a:t>: PhD research is foundational for society, and the amount your work affects the real world </a:t>
            </a:r>
            <a:r>
              <a:rPr lang="en-US" i="1" dirty="0"/>
              <a:t>is up to you!</a:t>
            </a:r>
            <a:endParaRPr lang="en-US" dirty="0"/>
          </a:p>
        </p:txBody>
      </p:sp>
      <p:pic>
        <p:nvPicPr>
          <p:cNvPr id="14" name="Picture 13" descr="Qr code&#10;&#10;Description automatically generated">
            <a:extLst>
              <a:ext uri="{FF2B5EF4-FFF2-40B4-BE49-F238E27FC236}">
                <a16:creationId xmlns:a16="http://schemas.microsoft.com/office/drawing/2014/main" id="{9A167894-168F-BD47-B168-87D2C853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975" y="5858629"/>
            <a:ext cx="852488" cy="852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0A4398-0916-F649-8495-1B2B9670C7BF}"/>
              </a:ext>
            </a:extLst>
          </p:cNvPr>
          <p:cNvSpPr txBox="1"/>
          <p:nvPr/>
        </p:nvSpPr>
        <p:spPr>
          <a:xfrm>
            <a:off x="109537" y="4014788"/>
            <a:ext cx="5534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out our participation survey: </a:t>
            </a:r>
          </a:p>
          <a:p>
            <a:endParaRPr lang="en-US" dirty="0"/>
          </a:p>
          <a:p>
            <a:r>
              <a:rPr lang="en-US" dirty="0"/>
              <a:t>https://phd-recruiting.etosch.w3.uvm.edu/</a:t>
            </a:r>
          </a:p>
        </p:txBody>
      </p:sp>
    </p:spTree>
    <p:extLst>
      <p:ext uri="{BB962C8B-B14F-4D97-AF65-F5344CB8AC3E}">
        <p14:creationId xmlns:p14="http://schemas.microsoft.com/office/powerpoint/2010/main" val="352238154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93B21"/>
      </a:dk2>
      <a:lt2>
        <a:srgbClr val="E7E8E2"/>
      </a:lt2>
      <a:accent1>
        <a:srgbClr val="867FBA"/>
      </a:accent1>
      <a:accent2>
        <a:srgbClr val="96A4C6"/>
      </a:accent2>
      <a:accent3>
        <a:srgbClr val="B096C6"/>
      </a:accent3>
      <a:accent4>
        <a:srgbClr val="BAA07F"/>
      </a:accent4>
      <a:accent5>
        <a:srgbClr val="A6A57E"/>
      </a:accent5>
      <a:accent6>
        <a:srgbClr val="96AB75"/>
      </a:accent6>
      <a:hlink>
        <a:srgbClr val="808751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204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Sabon Next LT</vt:lpstr>
      <vt:lpstr>Wingdings</vt:lpstr>
      <vt:lpstr>LuminousVTI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2020-10-15T15:44:04Z</dcterms:created>
  <dcterms:modified xsi:type="dcterms:W3CDTF">2020-10-19T23:01:46Z</dcterms:modified>
</cp:coreProperties>
</file>