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48" r:id="rId2"/>
    <p:sldId id="349" r:id="rId3"/>
    <p:sldId id="350" r:id="rId4"/>
    <p:sldId id="351" r:id="rId5"/>
    <p:sldId id="354" r:id="rId6"/>
    <p:sldId id="352" r:id="rId7"/>
    <p:sldId id="353" r:id="rId8"/>
    <p:sldId id="358" r:id="rId9"/>
    <p:sldId id="360" r:id="rId10"/>
    <p:sldId id="359" r:id="rId11"/>
    <p:sldId id="357" r:id="rId12"/>
    <p:sldId id="361" r:id="rId13"/>
    <p:sldId id="362" r:id="rId14"/>
    <p:sldId id="364" r:id="rId15"/>
    <p:sldId id="365" r:id="rId16"/>
    <p:sldId id="366" r:id="rId17"/>
    <p:sldId id="367" r:id="rId18"/>
  </p:sldIdLst>
  <p:sldSz cx="6858000" cy="51435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1515"/>
    <a:srgbClr val="741312"/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7" autoAdjust="0"/>
  </p:normalViewPr>
  <p:slideViewPr>
    <p:cSldViewPr snapToGrid="0" snapToObjects="1">
      <p:cViewPr varScale="1">
        <p:scale>
          <a:sx n="83" d="100"/>
          <a:sy n="83" d="100"/>
        </p:scale>
        <p:origin x="39" y="915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811C6ED-68F6-4076-9BD4-196B311ADC2B}" type="datetimeFigureOut">
              <a:rPr lang="en-US" altLang="en-US"/>
              <a:pPr/>
              <a:t>6/1/2016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DC55151-B539-49B8-AC7B-1C90973D83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879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836872D-DC5B-42A0-9E41-B22617D6EFC2}" type="datetimeFigureOut">
              <a:rPr lang="en-US" altLang="en-US"/>
              <a:pPr/>
              <a:t>6/1/2016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5494A01-3205-4CF9-80D7-3C9A0A869C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406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390923"/>
            <a:ext cx="61722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42900" y="2027939"/>
            <a:ext cx="61722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534680" y="3900959"/>
            <a:ext cx="1788640" cy="349765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4C484CC-EB8D-4AAE-9790-544AFA1CFBCF}" type="datetime3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October 2014</a:t>
            </a:fld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97186" y="3551194"/>
            <a:ext cx="2463628" cy="349765"/>
          </a:xfrm>
        </p:spPr>
        <p:txBody>
          <a:bodyPr/>
          <a:lstStyle>
            <a:lvl1pPr algn="ctr"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enter author(s)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884694"/>
            <a:ext cx="6858000" cy="26515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830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716758" y="908685"/>
            <a:ext cx="5775722" cy="3759042"/>
          </a:xfrm>
        </p:spPr>
        <p:txBody>
          <a:bodyPr/>
          <a:lstStyle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2" y="4817820"/>
            <a:ext cx="342899" cy="33203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82E42978-70C4-410C-92DD-DE152468025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445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716758" y="908685"/>
            <a:ext cx="5775722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79" indent="0">
              <a:buNone/>
              <a:defRPr/>
            </a:lvl3pPr>
            <a:lvl4pPr marL="687369" indent="0">
              <a:buNone/>
              <a:defRPr/>
            </a:lvl4pPr>
            <a:lvl5pPr marL="1031849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2" y="4817820"/>
            <a:ext cx="342899" cy="33203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82E42978-70C4-410C-92DD-DE152468025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367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711995" y="358775"/>
            <a:ext cx="578048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11995" y="903288"/>
            <a:ext cx="5780485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429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2" y="4817820"/>
            <a:ext cx="342899" cy="33203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82E42978-70C4-410C-92DD-DE152468025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pic>
        <p:nvPicPr>
          <p:cNvPr id="8" name="Picture 10" descr="SUSig_Rev_WrdmrkOneLin8c1515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37120" y="4888585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1" y="51961"/>
            <a:ext cx="324331" cy="2075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6" r:id="rId2"/>
    <p:sldLayoutId id="2147484057" r:id="rId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89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189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189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189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189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189" algn="l" defTabSz="457189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377" algn="l" defTabSz="457189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566" algn="l" defTabSz="457189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754" algn="l" defTabSz="457189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891" indent="-342891" algn="l" defTabSz="457189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18" indent="-288918" algn="l" defTabSz="457189" rtl="0" eaLnBrk="1" fontAlgn="base" hangingPunct="1">
        <a:spcBef>
          <a:spcPct val="200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+mn-cs"/>
        </a:defRPr>
      </a:lvl2pPr>
      <a:lvl3pPr marL="569899" indent="-225420" algn="l" defTabSz="457189" rtl="0" eaLnBrk="1" fontAlgn="base" hangingPunct="1">
        <a:spcBef>
          <a:spcPct val="200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+mn-cs"/>
        </a:defRPr>
      </a:lvl3pPr>
      <a:lvl4pPr marL="914377" indent="-227008" algn="l" defTabSz="457189" rtl="0" eaLnBrk="1" fontAlgn="base" hangingPunct="1">
        <a:spcBef>
          <a:spcPct val="20000"/>
        </a:spcBef>
        <a:spcAft>
          <a:spcPct val="0"/>
        </a:spcAft>
        <a:buClr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/>
          <a:ea typeface="MS PGothic" panose="020B0600070205080204" pitchFamily="34" charset="-128"/>
          <a:cs typeface="+mn-cs"/>
        </a:defRPr>
      </a:lvl4pPr>
      <a:lvl5pPr marL="1258857" indent="-227008" algn="l" defTabSz="457189" rtl="0" eaLnBrk="1" fontAlgn="base" hangingPunct="1">
        <a:spcBef>
          <a:spcPct val="20000"/>
        </a:spcBef>
        <a:spcAft>
          <a:spcPct val="0"/>
        </a:spcAft>
        <a:buClr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/>
          <a:ea typeface="MS PGothic" panose="020B0600070205080204" pitchFamily="34" charset="-128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and State Estimation in Hybrid Systems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June 1</a:t>
            </a:r>
            <a:r>
              <a:rPr lang="en-US" baseline="30000" dirty="0" smtClean="0"/>
              <a:t>st</a:t>
            </a:r>
            <a:r>
              <a:rPr lang="en-US" dirty="0" smtClean="0"/>
              <a:t>, 2016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Maxim Egorov and Andrew </a:t>
            </a:r>
            <a:r>
              <a:rPr lang="en-US" dirty="0" err="1" smtClean="0"/>
              <a:t>Bylard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Assistive Spacecraft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16758" y="908685"/>
            <a:ext cx="4183046" cy="37590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Measured with noise:</a:t>
            </a:r>
          </a:p>
          <a:p>
            <a:pPr lvl="2"/>
            <a:r>
              <a:rPr lang="en-US" dirty="0" smtClean="0"/>
              <a:t>X, Y Position</a:t>
            </a:r>
          </a:p>
          <a:p>
            <a:pPr lvl="2"/>
            <a:r>
              <a:rPr lang="en-US" dirty="0" smtClean="0"/>
              <a:t>Attitude</a:t>
            </a:r>
          </a:p>
          <a:p>
            <a:pPr lvl="2"/>
            <a:r>
              <a:rPr lang="en-US" dirty="0" smtClean="0"/>
              <a:t>X, Y Accelerations</a:t>
            </a:r>
          </a:p>
          <a:p>
            <a:pPr lvl="2"/>
            <a:r>
              <a:rPr lang="en-US" dirty="0" smtClean="0"/>
              <a:t>Angular Rate</a:t>
            </a:r>
          </a:p>
          <a:p>
            <a:pPr lvl="2"/>
            <a:endParaRPr lang="en-US" dirty="0"/>
          </a:p>
          <a:p>
            <a:pPr marL="344479" lvl="2" indent="0">
              <a:buNone/>
            </a:pPr>
            <a:r>
              <a:rPr lang="en-US" dirty="0" smtClean="0"/>
              <a:t>Estimate:</a:t>
            </a:r>
          </a:p>
          <a:p>
            <a:pPr lvl="2"/>
            <a:r>
              <a:rPr lang="en-US" dirty="0" smtClean="0"/>
              <a:t>X, Y Velocity</a:t>
            </a:r>
          </a:p>
          <a:p>
            <a:pPr lvl="2"/>
            <a:r>
              <a:rPr lang="en-US" dirty="0" smtClean="0"/>
              <a:t>Unknown object parameters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E42978-70C4-410C-92DD-DE152468025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5" name="curvedgripper.png"/>
          <p:cNvPicPr>
            <a:picLocks noChangeAspect="1"/>
          </p:cNvPicPr>
          <p:nvPr/>
        </p:nvPicPr>
        <p:blipFill>
          <a:blip r:embed="rId2">
            <a:extLst/>
          </a:blip>
          <a:srcRect l="33068" r="41782"/>
          <a:stretch>
            <a:fillRect/>
          </a:stretch>
        </p:blipFill>
        <p:spPr>
          <a:xfrm rot="18957441" flipH="1">
            <a:off x="5215415" y="563798"/>
            <a:ext cx="1337492" cy="22768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9041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82" y="115529"/>
            <a:ext cx="5780897" cy="488024"/>
          </a:xfrm>
        </p:spPr>
        <p:txBody>
          <a:bodyPr/>
          <a:lstStyle/>
          <a:p>
            <a:r>
              <a:rPr lang="en-US" dirty="0" smtClean="0"/>
              <a:t>Assistive Spacecraft: No object in grasp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E42978-70C4-410C-92DD-DE152468025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 rot="16200000">
            <a:off x="91298" y="1383504"/>
            <a:ext cx="1426234" cy="4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189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377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566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754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dirty="0" smtClean="0"/>
              <a:t>Model 2</a:t>
            </a:r>
            <a:endParaRPr lang="en-US" sz="2000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 rot="16200000">
            <a:off x="-154164" y="3234773"/>
            <a:ext cx="1817968" cy="4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189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377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566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754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dirty="0" smtClean="0"/>
              <a:t>Model 1 (true)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47" y="2650985"/>
            <a:ext cx="2477004" cy="1857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47" y="788351"/>
            <a:ext cx="2467155" cy="18503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106" y="2662684"/>
            <a:ext cx="2461404" cy="18460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353" y="788351"/>
            <a:ext cx="2467157" cy="1850368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 bwMode="auto">
          <a:xfrm>
            <a:off x="1347140" y="4387838"/>
            <a:ext cx="1817968" cy="4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189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377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566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754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800" dirty="0" smtClean="0"/>
              <a:t>Trajectory</a:t>
            </a:r>
            <a:endParaRPr lang="en-US" sz="1800" dirty="0"/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4010947" y="4387769"/>
            <a:ext cx="1817968" cy="4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189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377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566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754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800" dirty="0" smtClean="0"/>
              <a:t>Angle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582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82" y="115529"/>
            <a:ext cx="5780897" cy="488024"/>
          </a:xfrm>
        </p:spPr>
        <p:txBody>
          <a:bodyPr/>
          <a:lstStyle/>
          <a:p>
            <a:r>
              <a:rPr lang="en-US" dirty="0" smtClean="0"/>
              <a:t>Assistive Spacecraft: No object in grasp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E42978-70C4-410C-92DD-DE152468025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 rot="16200000">
            <a:off x="91298" y="1383504"/>
            <a:ext cx="1426234" cy="4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189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377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566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754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dirty="0" smtClean="0"/>
              <a:t>Model 2</a:t>
            </a:r>
            <a:endParaRPr lang="en-US" sz="2000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 rot="16200000">
            <a:off x="-154164" y="3234773"/>
            <a:ext cx="1817968" cy="4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189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377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566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754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dirty="0" smtClean="0"/>
              <a:t>Model 1 (true)</a:t>
            </a:r>
            <a:endParaRPr lang="en-US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347140" y="4387838"/>
            <a:ext cx="1817968" cy="4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189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377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566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754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800" dirty="0" smtClean="0"/>
              <a:t>X Acceleration</a:t>
            </a:r>
            <a:endParaRPr lang="en-US" sz="1800" dirty="0"/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4010947" y="4387769"/>
            <a:ext cx="1817968" cy="4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189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377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566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754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800" dirty="0" smtClean="0"/>
              <a:t>Y Acceleration</a:t>
            </a:r>
            <a:endParaRPr lang="en-US" sz="18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33" y="2638717"/>
            <a:ext cx="2490870" cy="186815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86" y="807760"/>
            <a:ext cx="2441275" cy="18309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293" y="2657315"/>
            <a:ext cx="2441275" cy="18309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169" y="764917"/>
            <a:ext cx="2555522" cy="19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82" y="115529"/>
            <a:ext cx="5780897" cy="488024"/>
          </a:xfrm>
        </p:spPr>
        <p:txBody>
          <a:bodyPr/>
          <a:lstStyle/>
          <a:p>
            <a:r>
              <a:rPr lang="en-US" dirty="0" smtClean="0"/>
              <a:t>Assistive Spacecraft: No object in grasp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E42978-70C4-410C-92DD-DE152468025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12" y="811600"/>
            <a:ext cx="5165882" cy="3874412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 bwMode="auto">
          <a:xfrm>
            <a:off x="2388245" y="4406035"/>
            <a:ext cx="2603573" cy="4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189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377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566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754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dirty="0" smtClean="0"/>
              <a:t>Model Confidence</a:t>
            </a:r>
            <a:endParaRPr lang="en-US" sz="2000" dirty="0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4861152" y="3569976"/>
            <a:ext cx="2603573" cy="4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189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377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566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754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dirty="0" smtClean="0"/>
              <a:t>Model 2</a:t>
            </a:r>
            <a:endParaRPr lang="en-US" sz="2000" dirty="0"/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5469950" y="1507565"/>
            <a:ext cx="1388050" cy="4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189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377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566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754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dirty="0" smtClean="0"/>
              <a:t>Model 1 (true)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193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82" y="118969"/>
            <a:ext cx="5740149" cy="484584"/>
          </a:xfrm>
        </p:spPr>
        <p:txBody>
          <a:bodyPr/>
          <a:lstStyle/>
          <a:p>
            <a:r>
              <a:rPr lang="en-US" dirty="0" smtClean="0"/>
              <a:t>Assistive Spacecraft: With object in grasp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E42978-70C4-410C-92DD-DE152468025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 rot="16200000">
            <a:off x="-123165" y="1416098"/>
            <a:ext cx="1755967" cy="4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189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377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566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754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dirty="0" smtClean="0"/>
              <a:t>Model 2 (true)</a:t>
            </a:r>
            <a:endParaRPr lang="en-US" sz="2000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 rot="16200000">
            <a:off x="-154164" y="3234773"/>
            <a:ext cx="1817968" cy="4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189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377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566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754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dirty="0" smtClean="0"/>
              <a:t>Model 1</a:t>
            </a:r>
            <a:endParaRPr lang="en-US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347140" y="4387838"/>
            <a:ext cx="1817968" cy="4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189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377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566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754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800" dirty="0" smtClean="0"/>
              <a:t>Trajectory</a:t>
            </a:r>
            <a:endParaRPr lang="en-US" sz="1800" dirty="0"/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4010947" y="4387769"/>
            <a:ext cx="1817968" cy="4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189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377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566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754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800" dirty="0" smtClean="0"/>
              <a:t>Angle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47" y="2670366"/>
            <a:ext cx="2467520" cy="1850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47" y="770293"/>
            <a:ext cx="2491235" cy="1868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353" y="2711780"/>
            <a:ext cx="2480294" cy="18602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354" y="841885"/>
            <a:ext cx="2480294" cy="186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9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82" y="115529"/>
            <a:ext cx="5780897" cy="488024"/>
          </a:xfrm>
        </p:spPr>
        <p:txBody>
          <a:bodyPr/>
          <a:lstStyle/>
          <a:p>
            <a:r>
              <a:rPr lang="en-US" dirty="0" smtClean="0"/>
              <a:t>Assistive Spacecraft: With object in grasp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E42978-70C4-410C-92DD-DE152468025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347140" y="4387838"/>
            <a:ext cx="1817968" cy="4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189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377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566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754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800" dirty="0" smtClean="0"/>
              <a:t>X Acceleration</a:t>
            </a:r>
            <a:endParaRPr lang="en-US" sz="1800" dirty="0"/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4010947" y="4387769"/>
            <a:ext cx="1817968" cy="4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189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377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566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754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800" dirty="0" smtClean="0"/>
              <a:t>Y Acceleration</a:t>
            </a:r>
            <a:endParaRPr lang="en-US" sz="1800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 rot="16200000">
            <a:off x="-123165" y="1416098"/>
            <a:ext cx="1755967" cy="4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189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377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566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754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dirty="0" smtClean="0"/>
              <a:t>Model 2 (true)</a:t>
            </a:r>
            <a:endParaRPr lang="en-US" sz="2000" dirty="0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 rot="16200000">
            <a:off x="-154164" y="3234773"/>
            <a:ext cx="1817968" cy="4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189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377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566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754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dirty="0" smtClean="0"/>
              <a:t>Model 1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31" y="764917"/>
            <a:ext cx="2490872" cy="1868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33" y="2633071"/>
            <a:ext cx="2482770" cy="1862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031" y="2633071"/>
            <a:ext cx="2539216" cy="1904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029" y="746787"/>
            <a:ext cx="2539217" cy="19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8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12" y="811601"/>
            <a:ext cx="5165882" cy="38744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82" y="115529"/>
            <a:ext cx="5780897" cy="488024"/>
          </a:xfrm>
        </p:spPr>
        <p:txBody>
          <a:bodyPr/>
          <a:lstStyle/>
          <a:p>
            <a:r>
              <a:rPr lang="en-US" dirty="0" smtClean="0"/>
              <a:t>Assistive Spacecraft: With object in grasp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E42978-70C4-410C-92DD-DE152468025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2388245" y="4406035"/>
            <a:ext cx="2603573" cy="4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189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377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566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754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dirty="0" smtClean="0"/>
              <a:t>Model Confidence</a:t>
            </a:r>
            <a:endParaRPr lang="en-US" sz="2000" dirty="0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4950554" y="4162023"/>
            <a:ext cx="2603573" cy="4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189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377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566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754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dirty="0" smtClean="0"/>
              <a:t>Model 1</a:t>
            </a:r>
            <a:endParaRPr lang="en-US" sz="2000" dirty="0"/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5469950" y="943973"/>
            <a:ext cx="1388050" cy="4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189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377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566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754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dirty="0" smtClean="0"/>
              <a:t>Model 2 (true)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57076" y="1117600"/>
            <a:ext cx="508000" cy="343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157076" y="4057999"/>
            <a:ext cx="551649" cy="348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27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82" y="115529"/>
            <a:ext cx="5780897" cy="488024"/>
          </a:xfrm>
        </p:spPr>
        <p:txBody>
          <a:bodyPr/>
          <a:lstStyle/>
          <a:p>
            <a:r>
              <a:rPr lang="en-US" dirty="0" smtClean="0"/>
              <a:t>Assistive Spacecraft: With object in grasp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E42978-70C4-410C-92DD-DE152468025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94" y="774856"/>
            <a:ext cx="2397721" cy="1798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906" y="790421"/>
            <a:ext cx="2397721" cy="17982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94" y="2793205"/>
            <a:ext cx="2397721" cy="1798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34" y="2793204"/>
            <a:ext cx="2397721" cy="1798291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 bwMode="auto">
          <a:xfrm>
            <a:off x="909548" y="2305180"/>
            <a:ext cx="2603573" cy="4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189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377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566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754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600" dirty="0" smtClean="0"/>
              <a:t>Mass</a:t>
            </a:r>
            <a:endParaRPr lang="en-US" sz="1600" dirty="0"/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3888906" y="2299820"/>
            <a:ext cx="2603573" cy="4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189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377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566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754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600" dirty="0" smtClean="0"/>
              <a:t>Moment of Inertia</a:t>
            </a:r>
            <a:endParaRPr lang="en-US" sz="1600" dirty="0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731841" y="4329796"/>
            <a:ext cx="2958986" cy="4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189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377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566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754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600" dirty="0" smtClean="0"/>
              <a:t>Distance to Center of Mass</a:t>
            </a:r>
            <a:endParaRPr lang="en-US" sz="1600" dirty="0"/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3888905" y="4307963"/>
            <a:ext cx="2603573" cy="4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189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377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566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754" algn="l" defTabSz="45718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600" dirty="0" smtClean="0"/>
              <a:t>Angle to Center of Mass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4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Clr>
                <a:schemeClr val="bg2">
                  <a:lumMod val="50000"/>
                </a:schemeClr>
              </a:buClr>
              <a:buFont typeface="Arial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Arial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Hybrid Systems</a:t>
            </a:r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Arial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Interacting Multiple Model Estimator (IMM)</a:t>
            </a:r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Arial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Our Approach: Fast-IMM</a:t>
            </a:r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Arial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Experiments </a:t>
            </a:r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Arial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E42978-70C4-410C-92DD-DE152468025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" y="0"/>
            <a:ext cx="342899" cy="218509"/>
          </a:xfrm>
          <a:prstGeom prst="rect">
            <a:avLst/>
          </a:prstGeom>
          <a:solidFill>
            <a:srgbClr val="8A15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7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E42978-70C4-410C-92DD-DE152468025B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" y="0"/>
            <a:ext cx="342899" cy="218509"/>
          </a:xfrm>
          <a:prstGeom prst="rect">
            <a:avLst/>
          </a:prstGeom>
          <a:solidFill>
            <a:srgbClr val="8A15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sz="1600" dirty="0" smtClean="0"/>
              <a:t>How to do state estimation when dynamic model of system varies over time?</a:t>
            </a:r>
          </a:p>
          <a:p>
            <a:endParaRPr lang="en-US" dirty="0"/>
          </a:p>
        </p:txBody>
      </p:sp>
      <p:pic>
        <p:nvPicPr>
          <p:cNvPr id="6" name="Picture 5" descr="model_si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66" y="1748074"/>
            <a:ext cx="5479459" cy="289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4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E42978-70C4-410C-92DD-DE152468025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" y="0"/>
            <a:ext cx="342899" cy="218509"/>
          </a:xfrm>
          <a:prstGeom prst="rect">
            <a:avLst/>
          </a:prstGeom>
          <a:solidFill>
            <a:srgbClr val="8A15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Two step process:</a:t>
            </a:r>
          </a:p>
          <a:p>
            <a:pPr>
              <a:buClrTx/>
              <a:buFont typeface="Arial"/>
              <a:buChar char="•"/>
            </a:pPr>
            <a:r>
              <a:rPr lang="en-US" sz="1400" dirty="0" smtClean="0"/>
              <a:t>Estimate continuous state (know how to do this)</a:t>
            </a:r>
          </a:p>
          <a:p>
            <a:pPr>
              <a:buClrTx/>
              <a:buFont typeface="Arial"/>
              <a:buChar char="•"/>
            </a:pPr>
            <a:r>
              <a:rPr lang="en-US" sz="1400" dirty="0" smtClean="0"/>
              <a:t>Estimate model that drives state dynamics (more complicated)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 marL="0" indent="0"/>
            <a:r>
              <a:rPr lang="en-US" dirty="0" smtClean="0"/>
              <a:t>Applications: target tracking, anomaly detection, </a:t>
            </a:r>
            <a:r>
              <a:rPr lang="en-US" smtClean="0"/>
              <a:t>behavior prediction</a:t>
            </a:r>
            <a:endParaRPr lang="en-US" dirty="0" smtClean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2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en-US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0"/>
            <a:ext cx="342899" cy="218509"/>
          </a:xfrm>
          <a:prstGeom prst="rect">
            <a:avLst/>
          </a:prstGeom>
          <a:solidFill>
            <a:srgbClr val="8A15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Two step process:</a:t>
            </a:r>
          </a:p>
          <a:p>
            <a:pPr>
              <a:buClrTx/>
              <a:buFont typeface="Arial"/>
              <a:buChar char="•"/>
            </a:pPr>
            <a:r>
              <a:rPr lang="en-US" sz="1400" dirty="0" smtClean="0"/>
              <a:t>Estimate continuous state (know how to do this)</a:t>
            </a:r>
          </a:p>
          <a:p>
            <a:pPr>
              <a:buClrTx/>
              <a:buFont typeface="Arial"/>
              <a:buChar char="•"/>
            </a:pPr>
            <a:r>
              <a:rPr lang="en-US" sz="1400" dirty="0" smtClean="0"/>
              <a:t>Estimate model that drives state dynamics (more complicated)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 marL="0" indent="0"/>
            <a:r>
              <a:rPr lang="en-US" dirty="0" smtClean="0"/>
              <a:t>Applications: target tracking, anomaly detection, behavior prediction</a:t>
            </a:r>
          </a:p>
          <a:p>
            <a:pPr marL="0" indent="0"/>
            <a:endParaRPr lang="en-US" dirty="0"/>
          </a:p>
        </p:txBody>
      </p:sp>
      <p:pic>
        <p:nvPicPr>
          <p:cNvPr id="3" name="Picture 2" descr="happy_drive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4" r="8498"/>
          <a:stretch/>
        </p:blipFill>
        <p:spPr>
          <a:xfrm>
            <a:off x="716758" y="2763982"/>
            <a:ext cx="2553402" cy="2053838"/>
          </a:xfrm>
          <a:prstGeom prst="rect">
            <a:avLst/>
          </a:prstGeom>
        </p:spPr>
      </p:pic>
      <p:pic>
        <p:nvPicPr>
          <p:cNvPr id="6" name="Picture 5" descr="angry_dri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163" y="2763982"/>
            <a:ext cx="3070557" cy="19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8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Hybrid Systems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en-US" dirty="0" smtClean="0"/>
              <a:t>5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" y="0"/>
            <a:ext cx="342899" cy="218509"/>
          </a:xfrm>
          <a:prstGeom prst="rect">
            <a:avLst/>
          </a:prstGeom>
          <a:solidFill>
            <a:srgbClr val="8A15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Formalize: model set, models switch stochastically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 descr="hmm_full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9" t="13059" r="36584" b="66878"/>
          <a:stretch/>
        </p:blipFill>
        <p:spPr>
          <a:xfrm>
            <a:off x="1966256" y="1802700"/>
            <a:ext cx="2608020" cy="271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8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Interacting Multiple Model Estimator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en-US" dirty="0" smtClean="0"/>
              <a:t>6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" y="0"/>
            <a:ext cx="342899" cy="218509"/>
          </a:xfrm>
          <a:prstGeom prst="rect">
            <a:avLst/>
          </a:prstGeom>
          <a:solidFill>
            <a:srgbClr val="8A15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ClrTx/>
              <a:buFont typeface="Arial"/>
              <a:buChar char="•"/>
            </a:pPr>
            <a:r>
              <a:rPr lang="en-US" dirty="0" smtClean="0"/>
              <a:t>Have system with N possible models</a:t>
            </a:r>
          </a:p>
          <a:p>
            <a:pPr>
              <a:buClrTx/>
              <a:buFont typeface="Arial"/>
              <a:buChar char="•"/>
            </a:pPr>
            <a:r>
              <a:rPr lang="en-US" dirty="0" smtClean="0"/>
              <a:t>M</a:t>
            </a:r>
            <a:r>
              <a:rPr lang="en-US" baseline="-25000" dirty="0" smtClean="0"/>
              <a:t>t+1</a:t>
            </a:r>
            <a:r>
              <a:rPr lang="en-US" dirty="0" smtClean="0"/>
              <a:t> ~ P(</a:t>
            </a:r>
            <a:r>
              <a:rPr lang="en-US" dirty="0"/>
              <a:t>M</a:t>
            </a:r>
            <a:r>
              <a:rPr lang="en-US" baseline="-25000" dirty="0"/>
              <a:t>t+</a:t>
            </a:r>
            <a:r>
              <a:rPr lang="en-US" baseline="-25000" dirty="0" smtClean="0"/>
              <a:t>1</a:t>
            </a:r>
            <a:r>
              <a:rPr lang="en-US" dirty="0" smtClean="0"/>
              <a:t>|M</a:t>
            </a:r>
            <a:r>
              <a:rPr lang="en-US" baseline="-25000" dirty="0" smtClean="0"/>
              <a:t>t</a:t>
            </a:r>
            <a:r>
              <a:rPr lang="en-US" dirty="0" smtClean="0"/>
              <a:t>)</a:t>
            </a:r>
          </a:p>
          <a:p>
            <a:pPr>
              <a:buClrTx/>
              <a:buFont typeface="Arial"/>
              <a:buChar char="•"/>
            </a:pPr>
            <a:r>
              <a:rPr lang="en-US" dirty="0" smtClean="0"/>
              <a:t>Closed form solution requires </a:t>
            </a:r>
            <a:r>
              <a:rPr lang="en-US" dirty="0" err="1" smtClean="0"/>
              <a:t>N</a:t>
            </a:r>
            <a:r>
              <a:rPr lang="en-US" baseline="30000" dirty="0" err="1" smtClean="0"/>
              <a:t>t</a:t>
            </a:r>
            <a:r>
              <a:rPr lang="en-US" dirty="0" smtClean="0"/>
              <a:t> filters: Generalized Pseudo-Bayesian Method (GPB)</a:t>
            </a:r>
          </a:p>
          <a:p>
            <a:pPr>
              <a:buClrTx/>
              <a:buFont typeface="Arial"/>
              <a:buChar char="•"/>
            </a:pPr>
            <a:r>
              <a:rPr lang="en-US" dirty="0" smtClean="0"/>
              <a:t>IMM uses N filters in parallel</a:t>
            </a:r>
          </a:p>
          <a:p>
            <a:pPr>
              <a:buClrTx/>
              <a:buFont typeface="Arial"/>
              <a:buChar char="•"/>
            </a:pPr>
            <a:r>
              <a:rPr lang="en-US" dirty="0" smtClean="0"/>
              <a:t>3 Steps: interaction, filtering, and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1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Identification + Dual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16758" y="908685"/>
            <a:ext cx="3895277" cy="37590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Dual estimation problem: Simultaneously estimate states and unknown model parameters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When should parameter estimation be enabled?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E42978-70C4-410C-92DD-DE152468025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6" name="Picture 2" descr="http://www.nasa.gov/sites/default/files/thumbnails/image/servicing_satellite-full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1"/>
          <a:stretch/>
        </p:blipFill>
        <p:spPr bwMode="auto">
          <a:xfrm>
            <a:off x="4612035" y="1035206"/>
            <a:ext cx="1977481" cy="125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i.ytimg.com/vi/k6qv4IRNGMc/maxresdefaul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6" r="12619"/>
          <a:stretch/>
        </p:blipFill>
        <p:spPr bwMode="auto">
          <a:xfrm>
            <a:off x="4612035" y="2554520"/>
            <a:ext cx="1977481" cy="136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1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Assistive Spacecraft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16758" y="908685"/>
            <a:ext cx="4183046" cy="37590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Model Identification</a:t>
            </a:r>
          </a:p>
          <a:p>
            <a:pPr lvl="2"/>
            <a:r>
              <a:rPr lang="en-US" dirty="0" smtClean="0"/>
              <a:t>Model 1: No object in grasp</a:t>
            </a:r>
          </a:p>
          <a:p>
            <a:pPr lvl="2"/>
            <a:r>
              <a:rPr lang="en-US" dirty="0" smtClean="0"/>
              <a:t>Model 2: Some unknown object in grasp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Parameter Estimation</a:t>
            </a:r>
          </a:p>
          <a:p>
            <a:pPr lvl="2"/>
            <a:r>
              <a:rPr lang="en-US" dirty="0" smtClean="0"/>
              <a:t>Properties of grasped object:</a:t>
            </a:r>
          </a:p>
          <a:p>
            <a:pPr lvl="3"/>
            <a:r>
              <a:rPr lang="en-US" dirty="0" smtClean="0"/>
              <a:t>Mass</a:t>
            </a:r>
          </a:p>
          <a:p>
            <a:pPr lvl="3"/>
            <a:r>
              <a:rPr lang="en-US" dirty="0" smtClean="0"/>
              <a:t>Moment of inertia</a:t>
            </a:r>
          </a:p>
          <a:p>
            <a:pPr lvl="3"/>
            <a:r>
              <a:rPr lang="en-US" dirty="0" smtClean="0"/>
              <a:t>Distance to center of mass</a:t>
            </a:r>
          </a:p>
          <a:p>
            <a:pPr lvl="3"/>
            <a:r>
              <a:rPr lang="en-US" dirty="0" smtClean="0"/>
              <a:t>Angle to center of mass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E42978-70C4-410C-92DD-DE152468025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5" name="curvedgripper.png"/>
          <p:cNvPicPr>
            <a:picLocks noChangeAspect="1"/>
          </p:cNvPicPr>
          <p:nvPr/>
        </p:nvPicPr>
        <p:blipFill>
          <a:blip r:embed="rId2">
            <a:extLst/>
          </a:blip>
          <a:srcRect l="33068" r="41782"/>
          <a:stretch>
            <a:fillRect/>
          </a:stretch>
        </p:blipFill>
        <p:spPr>
          <a:xfrm rot="18957441" flipH="1">
            <a:off x="5215415" y="563798"/>
            <a:ext cx="1337492" cy="22768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1256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U_Preso_16x9_v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ISL_PPT_4x3" id="{62F599FA-16FF-4426-A103-DD9F366D63DE}" vid="{0FE72FAE-A887-4AB8-ACFF-55FA0F233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pres-alternate</Template>
  <TotalTime>76</TotalTime>
  <Words>398</Words>
  <Application>Microsoft Office PowerPoint</Application>
  <PresentationFormat>Custom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MS PGothic</vt:lpstr>
      <vt:lpstr>MS PGothic</vt:lpstr>
      <vt:lpstr>Arial</vt:lpstr>
      <vt:lpstr>Calibri</vt:lpstr>
      <vt:lpstr>Source Sans Pro</vt:lpstr>
      <vt:lpstr>Source Sans Pro Semibold</vt:lpstr>
      <vt:lpstr>Wingdings</vt:lpstr>
      <vt:lpstr>SU_Preso_16x9_v6</vt:lpstr>
      <vt:lpstr>Model and State Estimation in Hybrid Systems</vt:lpstr>
      <vt:lpstr>Outline</vt:lpstr>
      <vt:lpstr>Introduction</vt:lpstr>
      <vt:lpstr>Introduction</vt:lpstr>
      <vt:lpstr>Introduction</vt:lpstr>
      <vt:lpstr>Hybrid Systems</vt:lpstr>
      <vt:lpstr>Interacting Multiple Model Estimator</vt:lpstr>
      <vt:lpstr>Model Identification + Dual Estimation</vt:lpstr>
      <vt:lpstr>Assistive Spacecraft Experiment</vt:lpstr>
      <vt:lpstr>Assistive Spacecraft Experiment</vt:lpstr>
      <vt:lpstr>Assistive Spacecraft: No object in grasp</vt:lpstr>
      <vt:lpstr>Assistive Spacecraft: No object in grasp</vt:lpstr>
      <vt:lpstr>Assistive Spacecraft: No object in grasp</vt:lpstr>
      <vt:lpstr>Assistive Spacecraft: With object in grasp</vt:lpstr>
      <vt:lpstr>Assistive Spacecraft: With object in grasp</vt:lpstr>
      <vt:lpstr>Assistive Spacecraft: With object in grasp</vt:lpstr>
      <vt:lpstr>Assistive Spacecraft: With object in grasp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and State Estimation in Hybrid Systems</dc:title>
  <dc:creator>Andrew Bylard</dc:creator>
  <dc:description>2012 PowerPoint template redesign</dc:description>
  <cp:lastModifiedBy>Andrew Bylard</cp:lastModifiedBy>
  <cp:revision>11</cp:revision>
  <dcterms:created xsi:type="dcterms:W3CDTF">2016-06-01T21:52:26Z</dcterms:created>
  <dcterms:modified xsi:type="dcterms:W3CDTF">2016-06-01T23:08:38Z</dcterms:modified>
</cp:coreProperties>
</file>