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matic SC"/>
      <p:regular r:id="rId16"/>
      <p:bold r:id="rId17"/>
    </p:embeddedFont>
    <p:embeddedFont>
      <p:font typeface="Source Code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SourceCode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maticSC-bold.fntdata"/><Relationship Id="rId16" Type="http://schemas.openxmlformats.org/officeDocument/2006/relationships/font" Target="fonts/AmaticSC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.fntdata"/><Relationship Id="rId6" Type="http://schemas.openxmlformats.org/officeDocument/2006/relationships/slide" Target="slides/slide1.xml"/><Relationship Id="rId18" Type="http://schemas.openxmlformats.org/officeDocument/2006/relationships/font" Target="fonts/SourceCode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a949a162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a949a162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94b4d96a5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94b4d96a5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94daf61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94daf61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94daf618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94daf618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a949a162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a949a162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a949a162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a949a162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a949a162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a949a162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a949a162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a949a162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a949a162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a949a162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etovityusha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56500"/>
            <a:ext cx="8520600" cy="32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100"/>
              <a:t>Анализ рынка </a:t>
            </a:r>
            <a:r>
              <a:rPr lang="ru" sz="4100"/>
              <a:t>телекоммуникационных</a:t>
            </a:r>
            <a:r>
              <a:rPr lang="ru" sz="4100"/>
              <a:t> услуг</a:t>
            </a:r>
            <a:endParaRPr sz="4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100"/>
              <a:t>в двух городах и сравнение</a:t>
            </a:r>
            <a:endParaRPr sz="4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100"/>
              <a:t>инвестиционной привлекательности</a:t>
            </a:r>
            <a:endParaRPr sz="4100"/>
          </a:p>
        </p:txBody>
      </p:sp>
      <p:pic>
        <p:nvPicPr>
          <p:cNvPr id="57" name="Google Shape;57;p1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3425" y="4462925"/>
            <a:ext cx="602050" cy="602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385775"/>
            <a:ext cx="8520600" cy="29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700">
                <a:highlight>
                  <a:srgbClr val="FFFFFF"/>
                </a:highlight>
              </a:rPr>
              <a:t>Мы нашли сильную разницу в средней стоимости ТВ-услуг в 2 городах (Город 1 - 1162.56, Город 2 - 769.36). Предположили, что это связано с тем, что в городе 1 слабо развито кабельное ТВ, которое сильно дешевле спутникового. Также заметили, что городе 1 гораздо слабее проникновение интернет услуг (49% против 77%). В связи с этими факторами можем предположить, что оператору гораздо перспективней продвижение в городе 1.</a:t>
            </a:r>
            <a:endParaRPr sz="17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0122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Исходные данные и их </a:t>
            </a:r>
            <a:r>
              <a:rPr lang="ru"/>
              <a:t>репрезентативность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093850"/>
            <a:ext cx="4504500" cy="3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Исходными данными являются 2 социологических опроса в разных городах. Анализ этих опросов заказал провайдер, который занимается предоставлением услуг Интернета и Телевидения. Провайдер планирует появиться в этих городах. Анализ результатов повлияет на решение о строительстве сети связи и активного продвижения в одном или обоих городах.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400"/>
              <a:t>Цель опросов – определить текущую рыночную ситуацию в городе по услугам Интернет и ТВ.</a:t>
            </a:r>
            <a:endParaRPr sz="140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600" y="1246250"/>
            <a:ext cx="3524250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01225"/>
            <a:ext cx="59124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Средний  общий платёж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625" y="1096985"/>
            <a:ext cx="5572750" cy="3610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2927" y="0"/>
            <a:ext cx="1987023" cy="414127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4970100" y="4099025"/>
            <a:ext cx="4085100" cy="9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950">
                <a:highlight>
                  <a:srgbClr val="D9D9D9"/>
                </a:highlight>
                <a:latin typeface="Amatic SC"/>
                <a:ea typeface="Amatic SC"/>
                <a:cs typeface="Amatic SC"/>
                <a:sym typeface="Amatic SC"/>
              </a:rPr>
              <a:t>Средний общий платёж в городе 1 - 1162 р.,                         </a:t>
            </a:r>
            <a:endParaRPr sz="1950">
              <a:highlight>
                <a:srgbClr val="D9D9D9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950">
                <a:highlight>
                  <a:srgbClr val="D9D9D9"/>
                </a:highlight>
                <a:latin typeface="Amatic SC"/>
                <a:ea typeface="Amatic SC"/>
                <a:cs typeface="Amatic SC"/>
                <a:sym typeface="Amatic SC"/>
              </a:rPr>
              <a:t>                                          в городе 2 -  769 р.</a:t>
            </a:r>
            <a:endParaRPr sz="1950">
              <a:highlight>
                <a:srgbClr val="D9D9D9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D9D9D9"/>
              </a:highlight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0338" y="1474875"/>
            <a:ext cx="3876675" cy="306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975" y="1522500"/>
            <a:ext cx="3648075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201225"/>
            <a:ext cx="8502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Доли рынка: интернет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282100" y="75425"/>
            <a:ext cx="8502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Доли рынка: телевидение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825" y="999225"/>
            <a:ext cx="3905250" cy="29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6475" y="999225"/>
            <a:ext cx="4067175" cy="30194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59650" y="3989000"/>
            <a:ext cx="8947500" cy="10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900">
                <a:solidFill>
                  <a:schemeClr val="dk2"/>
                </a:solidFill>
                <a:highlight>
                  <a:srgbClr val="D9D9D9"/>
                </a:highlight>
                <a:latin typeface="Amatic SC"/>
                <a:ea typeface="Amatic SC"/>
                <a:cs typeface="Amatic SC"/>
                <a:sym typeface="Amatic SC"/>
              </a:rPr>
              <a:t>Мы можем заметить, что в городах сильные различия по долям ТВ-операторов. В первом городе гораздо популярнее спутниковое ТВ (Триколор, спутниковое). Возможно, значимые различия по среднему чеку обусловлены именно этим.</a:t>
            </a:r>
            <a:endParaRPr sz="1700">
              <a:highlight>
                <a:srgbClr val="D9D9D9"/>
              </a:highlight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155425" y="1450500"/>
            <a:ext cx="4122300" cy="18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highlight>
                  <a:srgbClr val="D9D9D9"/>
                </a:highlight>
                <a:latin typeface="Amatic SC"/>
                <a:ea typeface="Amatic SC"/>
                <a:cs typeface="Amatic SC"/>
                <a:sym typeface="Amatic SC"/>
              </a:rPr>
              <a:t>Взглянем, сколько в среднем тратят на ТВ:</a:t>
            </a:r>
            <a:endParaRPr sz="2100">
              <a:highlight>
                <a:srgbClr val="D9D9D9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100">
                <a:highlight>
                  <a:srgbClr val="D9D9D9"/>
                </a:highlight>
                <a:latin typeface="Amatic SC"/>
                <a:ea typeface="Amatic SC"/>
                <a:cs typeface="Amatic SC"/>
                <a:sym typeface="Amatic SC"/>
              </a:rPr>
              <a:t>В городе 1 средние расходы отдельно на ТВ:  1214р.</a:t>
            </a:r>
            <a:endParaRPr sz="2100">
              <a:highlight>
                <a:srgbClr val="D9D9D9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100">
                <a:highlight>
                  <a:srgbClr val="D9D9D9"/>
                </a:highlight>
                <a:latin typeface="Amatic SC"/>
                <a:ea typeface="Amatic SC"/>
                <a:cs typeface="Amatic SC"/>
                <a:sym typeface="Amatic SC"/>
              </a:rPr>
              <a:t>В городе 2 средние расходы отдельно на ТВ:  375р.</a:t>
            </a:r>
            <a:endParaRPr sz="2100">
              <a:highlight>
                <a:srgbClr val="D9D9D9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highlight>
                <a:srgbClr val="D9D9D9"/>
              </a:highlight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9150" y="713475"/>
            <a:ext cx="4177100" cy="371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170225" y="817700"/>
            <a:ext cx="4233300" cy="33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highlight>
                  <a:srgbClr val="D9D9D9"/>
                </a:highlight>
                <a:latin typeface="Amatic SC"/>
                <a:ea typeface="Amatic SC"/>
                <a:cs typeface="Amatic SC"/>
                <a:sym typeface="Amatic SC"/>
              </a:rPr>
              <a:t>Взглянем </a:t>
            </a:r>
            <a:r>
              <a:rPr lang="ru" sz="2000">
                <a:highlight>
                  <a:srgbClr val="D9D9D9"/>
                </a:highlight>
                <a:latin typeface="Amatic SC"/>
                <a:ea typeface="Amatic SC"/>
                <a:cs typeface="Amatic SC"/>
                <a:sym typeface="Amatic SC"/>
              </a:rPr>
              <a:t>также</a:t>
            </a:r>
            <a:r>
              <a:rPr lang="ru" sz="2000">
                <a:highlight>
                  <a:srgbClr val="D9D9D9"/>
                </a:highlight>
                <a:latin typeface="Amatic SC"/>
                <a:ea typeface="Amatic SC"/>
                <a:cs typeface="Amatic SC"/>
                <a:sym typeface="Amatic SC"/>
              </a:rPr>
              <a:t> на данные по интернету:</a:t>
            </a:r>
            <a:endParaRPr sz="2000">
              <a:highlight>
                <a:srgbClr val="D9D9D9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000">
                <a:highlight>
                  <a:srgbClr val="D9D9D9"/>
                </a:highlight>
                <a:latin typeface="Amatic SC"/>
                <a:ea typeface="Amatic SC"/>
                <a:cs typeface="Amatic SC"/>
                <a:sym typeface="Amatic SC"/>
              </a:rPr>
              <a:t>В городе 1 средние расходы отдельно на интернет:  549 р.</a:t>
            </a:r>
            <a:endParaRPr sz="2000">
              <a:highlight>
                <a:srgbClr val="D9D9D9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000">
                <a:highlight>
                  <a:srgbClr val="D9D9D9"/>
                </a:highlight>
                <a:latin typeface="Amatic SC"/>
                <a:ea typeface="Amatic SC"/>
                <a:cs typeface="Amatic SC"/>
                <a:sym typeface="Amatic SC"/>
              </a:rPr>
              <a:t>В городе 2 средние расходы отдельно на интернет:  497 р.</a:t>
            </a:r>
            <a:endParaRPr sz="2000">
              <a:highlight>
                <a:srgbClr val="D9D9D9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000">
                <a:highlight>
                  <a:srgbClr val="D9D9D9"/>
                </a:highlight>
                <a:latin typeface="Amatic SC"/>
                <a:ea typeface="Amatic SC"/>
                <a:cs typeface="Amatic SC"/>
                <a:sym typeface="Amatic SC"/>
              </a:rPr>
              <a:t>Мы можем заметить, что тут различия не такие значимые. Таким образом, можем сделать вывод, что ниша ТВ-услуг в первом городе наиболее свободная.</a:t>
            </a:r>
            <a:endParaRPr sz="2000">
              <a:highlight>
                <a:srgbClr val="D9D9D9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highlight>
                <a:srgbClr val="D9D9D9"/>
              </a:highlight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6150" y="670750"/>
            <a:ext cx="4290825" cy="38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282100" y="75425"/>
            <a:ext cx="8502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Проникновение услуг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170225" y="1411650"/>
            <a:ext cx="3293400" cy="23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highlight>
                  <a:srgbClr val="D9D9D9"/>
                </a:highlight>
                <a:latin typeface="Amatic SC"/>
                <a:ea typeface="Amatic SC"/>
                <a:cs typeface="Amatic SC"/>
                <a:sym typeface="Amatic SC"/>
              </a:rPr>
              <a:t>Доля с подключенным интернетом в городе 1:  0.49</a:t>
            </a:r>
            <a:endParaRPr sz="1600">
              <a:solidFill>
                <a:srgbClr val="000000"/>
              </a:solidFill>
              <a:highlight>
                <a:srgbClr val="D9D9D9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highlight>
                  <a:srgbClr val="D9D9D9"/>
                </a:highlight>
                <a:latin typeface="Amatic SC"/>
                <a:ea typeface="Amatic SC"/>
                <a:cs typeface="Amatic SC"/>
                <a:sym typeface="Amatic SC"/>
              </a:rPr>
              <a:t>Доля с подключенным интернетом в городе 2:  0.77</a:t>
            </a:r>
            <a:endParaRPr sz="1600">
              <a:solidFill>
                <a:srgbClr val="000000"/>
              </a:solidFill>
              <a:highlight>
                <a:srgbClr val="D9D9D9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highlight>
                  <a:srgbClr val="D9D9D9"/>
                </a:highlight>
                <a:latin typeface="Amatic SC"/>
                <a:ea typeface="Amatic SC"/>
                <a:cs typeface="Amatic SC"/>
                <a:sym typeface="Amatic SC"/>
              </a:rPr>
              <a:t>Доля с подключенным ТВ в городе 1:  0.9</a:t>
            </a:r>
            <a:endParaRPr sz="1600">
              <a:solidFill>
                <a:srgbClr val="000000"/>
              </a:solidFill>
              <a:highlight>
                <a:srgbClr val="D9D9D9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highlight>
                  <a:srgbClr val="D9D9D9"/>
                </a:highlight>
                <a:latin typeface="Amatic SC"/>
                <a:ea typeface="Amatic SC"/>
                <a:cs typeface="Amatic SC"/>
                <a:sym typeface="Amatic SC"/>
              </a:rPr>
              <a:t>Доля с подключенным ТВ в городе 2:  0.96</a:t>
            </a:r>
            <a:endParaRPr sz="1600">
              <a:solidFill>
                <a:srgbClr val="000000"/>
              </a:solidFill>
              <a:highlight>
                <a:srgbClr val="D9D9D9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D9D9D9"/>
              </a:highlight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108025" y="4169100"/>
            <a:ext cx="88173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000">
                <a:solidFill>
                  <a:srgbClr val="000000"/>
                </a:solidFill>
                <a:highlight>
                  <a:srgbClr val="D9D9D9"/>
                </a:highlight>
                <a:latin typeface="Amatic SC"/>
                <a:ea typeface="Amatic SC"/>
                <a:cs typeface="Amatic SC"/>
                <a:sym typeface="Amatic SC"/>
              </a:rPr>
              <a:t>Вывод: в первом городе намного меньше проникновение услуг интернета</a:t>
            </a:r>
            <a:endParaRPr sz="2000">
              <a:solidFill>
                <a:srgbClr val="000000"/>
              </a:solidFill>
              <a:highlight>
                <a:srgbClr val="D9D9D9"/>
              </a:highlight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07" name="Google Shape;107;p20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2250" y="876425"/>
            <a:ext cx="2884275" cy="1783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 title="Подключен интернет / Город 1"/>
          <p:cNvPicPr preferRelativeResize="0"/>
          <p:nvPr/>
        </p:nvPicPr>
        <p:blipFill rotWithShape="1">
          <a:blip r:embed="rId4">
            <a:alphaModFix/>
          </a:blip>
          <a:srcRect b="-2831" l="0" r="-15114" t="-12282"/>
          <a:stretch/>
        </p:blipFill>
        <p:spPr>
          <a:xfrm>
            <a:off x="5624550" y="2036325"/>
            <a:ext cx="3365451" cy="208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Остальные показатели: количество телевизоров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957500"/>
            <a:ext cx="3655200" cy="20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highlight>
                  <a:srgbClr val="D9D9D9"/>
                </a:highlight>
                <a:latin typeface="Amatic SC"/>
                <a:ea typeface="Amatic SC"/>
                <a:cs typeface="Amatic SC"/>
                <a:sym typeface="Amatic SC"/>
              </a:rPr>
              <a:t>Среднее количество телевизоров в 1 городе:  1.41</a:t>
            </a:r>
            <a:endParaRPr sz="2000">
              <a:highlight>
                <a:srgbClr val="D9D9D9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000">
                <a:highlight>
                  <a:srgbClr val="D9D9D9"/>
                </a:highlight>
                <a:latin typeface="Amatic SC"/>
                <a:ea typeface="Amatic SC"/>
                <a:cs typeface="Amatic SC"/>
                <a:sym typeface="Amatic SC"/>
              </a:rPr>
              <a:t>Среднее количество телевизоров в 2 городе:  1.84</a:t>
            </a:r>
            <a:endParaRPr sz="2000">
              <a:highlight>
                <a:srgbClr val="D9D9D9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000">
                <a:highlight>
                  <a:srgbClr val="D9D9D9"/>
                </a:highlight>
                <a:latin typeface="Amatic SC"/>
                <a:ea typeface="Amatic SC"/>
                <a:cs typeface="Amatic SC"/>
                <a:sym typeface="Amatic SC"/>
              </a:rPr>
              <a:t>Значимых различий по этому параметру нет.</a:t>
            </a:r>
            <a:endParaRPr sz="2000">
              <a:highlight>
                <a:srgbClr val="D9D9D9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highlight>
                <a:srgbClr val="D9D9D9"/>
              </a:highlight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9300" y="1246250"/>
            <a:ext cx="4872300" cy="3149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