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340" r:id="rId7"/>
    <p:sldId id="349" r:id="rId8"/>
    <p:sldId id="348" r:id="rId9"/>
    <p:sldId id="341" r:id="rId10"/>
    <p:sldId id="351" r:id="rId11"/>
    <p:sldId id="342" r:id="rId12"/>
    <p:sldId id="343" r:id="rId13"/>
    <p:sldId id="345" r:id="rId1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3557" autoAdjust="0"/>
  </p:normalViewPr>
  <p:slideViewPr>
    <p:cSldViewPr>
      <p:cViewPr varScale="1">
        <p:scale>
          <a:sx n="83" d="100"/>
          <a:sy n="83" d="100"/>
        </p:scale>
        <p:origin x="72" y="1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A41B-C7FB-47DE-AC8E-59B97E5D108D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7D6-763C-47E3-806D-BE414C03D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D443D-CF20-41F9-A6FE-7FB4F8AEE8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C78A-F3BD-40F0-8A1F-D28251C7D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C78A-F3BD-40F0-8A1F-D28251C7D1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5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1205C-B71B-43FA-B1F7-D3D17E7AB82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" y="0"/>
            <a:ext cx="9143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3933" r="72648" b="126"/>
          <a:stretch/>
        </p:blipFill>
        <p:spPr>
          <a:xfrm>
            <a:off x="1" y="-62526"/>
            <a:ext cx="2164924" cy="53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3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29/06/2019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29/06/2019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26390" y="384433"/>
            <a:ext cx="14796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MBA 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BIG DATA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3518"/>
            <a:ext cx="1127732" cy="1073588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5597624" y="563112"/>
            <a:ext cx="0" cy="10216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BCC6-78FC-4BD5-A659-CDD97B12513D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94AE-20EA-474B-A18C-DC94AAA1F1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8" name="Espaço Reservado para Data 3"/>
          <p:cNvSpPr txBox="1">
            <a:spLocks/>
          </p:cNvSpPr>
          <p:nvPr userDrawn="1"/>
        </p:nvSpPr>
        <p:spPr>
          <a:xfrm>
            <a:off x="457200" y="476694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29/06/2019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jf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1131590"/>
            <a:ext cx="5400600" cy="17281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ZIKA VIRUS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0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62186" y="206374"/>
            <a:ext cx="4019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578" y="912720"/>
            <a:ext cx="44104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Variáveis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selecionadas</a:t>
            </a: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20824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1540396" y="81813"/>
            <a:ext cx="6109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/>
              <a:t>Predição do fator de incidência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  Modelos       </a:t>
            </a:r>
            <a:r>
              <a:rPr lang="pt-BR" dirty="0"/>
              <a:t>Mínimo  Assertividade      Modelo acima Assertividade</a:t>
            </a:r>
          </a:p>
        </p:txBody>
      </p:sp>
    </p:spTree>
    <p:extLst>
      <p:ext uri="{BB962C8B-B14F-4D97-AF65-F5344CB8AC3E}">
        <p14:creationId xmlns:p14="http://schemas.microsoft.com/office/powerpoint/2010/main" val="11322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40197" y="44624"/>
            <a:ext cx="422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849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91897" y="457520"/>
            <a:ext cx="6300787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algn="ctr">
              <a:defRPr/>
            </a:pPr>
            <a: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/>
            </a:r>
            <a:b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CASE PREDIÇÃO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ZIKA VIRUS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        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endParaRPr lang="pt-BR" sz="1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Equipe 8</a:t>
            </a:r>
            <a:endParaRPr lang="pt-BR" sz="24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2019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79" y="2847943"/>
            <a:ext cx="1107996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1600" b="1" dirty="0" smtClean="0">
                <a:solidFill>
                  <a:schemeClr val="bg1"/>
                </a:solidFill>
              </a:rPr>
              <a:t>Equipe 4: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7214" y="3356287"/>
            <a:ext cx="181249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Fátima Vilela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Candal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Everton Thiago Portela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Vinicius Gonçalves e Silva</a:t>
            </a:r>
          </a:p>
          <a:p>
            <a:pPr>
              <a:defRPr/>
            </a:pP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Marcelo </a:t>
            </a:r>
            <a:r>
              <a:rPr lang="pt-BR" sz="1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Zuntini</a:t>
            </a: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" y="469741"/>
            <a:ext cx="1447888" cy="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481113" y="1347614"/>
            <a:ext cx="8208600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capaz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predizer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incidência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ZIKA VIRUS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cada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município 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brasileiro, de acordo com históricos levantados no período de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657037" y="257795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4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" y="49326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680069" y="306538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7" y="822067"/>
            <a:ext cx="63580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</a:rPr>
              <a:t>Relacionar demais indicadores que permitam explicar a dinâmica dos casos confirmados de Zica Vírus nos municípios com casos confirmados.</a:t>
            </a:r>
          </a:p>
          <a:p>
            <a:endParaRPr lang="pt-BR" sz="2000" dirty="0">
              <a:solidFill>
                <a:srgbClr val="002060"/>
              </a:solidFill>
            </a:endParaRPr>
          </a:p>
          <a:p>
            <a:r>
              <a:rPr lang="pt-BR" sz="2000" dirty="0" smtClean="0">
                <a:solidFill>
                  <a:srgbClr val="002060"/>
                </a:solidFill>
              </a:rPr>
              <a:t>Com </a:t>
            </a:r>
            <a:r>
              <a:rPr lang="pt-BR" sz="2000" dirty="0">
                <a:solidFill>
                  <a:srgbClr val="002060"/>
                </a:solidFill>
              </a:rPr>
              <a:t>o objetivo alcançado, o modelo auxiliaria no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planejamento </a:t>
            </a:r>
            <a:r>
              <a:rPr lang="pt-BR" sz="2000" b="1" dirty="0">
                <a:solidFill>
                  <a:srgbClr val="002060"/>
                </a:solidFill>
              </a:rPr>
              <a:t>de ações </a:t>
            </a:r>
            <a:r>
              <a:rPr lang="pt-BR" sz="2000" dirty="0">
                <a:solidFill>
                  <a:srgbClr val="002060"/>
                </a:solidFill>
              </a:rPr>
              <a:t>do setor da saúde em relação </a:t>
            </a:r>
            <a:r>
              <a:rPr lang="pt-BR" sz="2000" dirty="0" smtClean="0">
                <a:solidFill>
                  <a:srgbClr val="002060"/>
                </a:solidFill>
              </a:rPr>
              <a:t>ao </a:t>
            </a:r>
            <a:r>
              <a:rPr lang="pt-BR" sz="2000" dirty="0" err="1" smtClean="0">
                <a:solidFill>
                  <a:srgbClr val="002060"/>
                </a:solidFill>
              </a:rPr>
              <a:t>Zika</a:t>
            </a: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,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</a:rPr>
              <a:t>em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>
                <a:solidFill>
                  <a:srgbClr val="002060"/>
                </a:solidFill>
              </a:rPr>
              <a:t>nível </a:t>
            </a:r>
            <a:r>
              <a:rPr lang="pt-BR" sz="2000" b="1" dirty="0" smtClean="0">
                <a:solidFill>
                  <a:srgbClr val="002060"/>
                </a:solidFill>
              </a:rPr>
              <a:t>municipal.</a:t>
            </a:r>
          </a:p>
          <a:p>
            <a:endParaRPr lang="pt-BR" sz="2000" b="1" dirty="0">
              <a:solidFill>
                <a:srgbClr val="002060"/>
              </a:solidFill>
            </a:endParaRPr>
          </a:p>
          <a:p>
            <a:r>
              <a:rPr lang="pt-BR" sz="2000" dirty="0">
                <a:solidFill>
                  <a:srgbClr val="002060"/>
                </a:solidFill>
              </a:rPr>
              <a:t>O controle do </a:t>
            </a:r>
            <a:r>
              <a:rPr lang="pt-BR" sz="2000" dirty="0" err="1">
                <a:solidFill>
                  <a:srgbClr val="002060"/>
                </a:solidFill>
              </a:rPr>
              <a:t>Zika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 está no </a:t>
            </a:r>
            <a:r>
              <a:rPr lang="pt-BR" sz="2000" b="1" dirty="0">
                <a:solidFill>
                  <a:srgbClr val="002060"/>
                </a:solidFill>
              </a:rPr>
              <a:t>Plano de ações estratégicas </a:t>
            </a:r>
            <a:r>
              <a:rPr lang="pt-BR" sz="2000" b="1" dirty="0" smtClean="0">
                <a:solidFill>
                  <a:srgbClr val="002060"/>
                </a:solidFill>
              </a:rPr>
              <a:t>para o </a:t>
            </a:r>
            <a:r>
              <a:rPr lang="pt-BR" sz="2000" b="1" dirty="0">
                <a:solidFill>
                  <a:srgbClr val="002060"/>
                </a:solidFill>
              </a:rPr>
              <a:t>enfrentamento das Doenças Crônicas não Transmissíveis (DCNT</a:t>
            </a:r>
            <a:r>
              <a:rPr lang="pt-BR" sz="2000" b="1" dirty="0" smtClean="0">
                <a:solidFill>
                  <a:srgbClr val="002060"/>
                </a:solidFill>
              </a:rPr>
              <a:t>) </a:t>
            </a:r>
            <a:r>
              <a:rPr lang="pt-BR" sz="2000" dirty="0" smtClean="0">
                <a:solidFill>
                  <a:srgbClr val="002060"/>
                </a:solidFill>
              </a:rPr>
              <a:t>no Brasil</a:t>
            </a:r>
            <a:r>
              <a:rPr lang="pt-BR" sz="2000" b="1" dirty="0" smtClean="0">
                <a:solidFill>
                  <a:srgbClr val="002060"/>
                </a:solidFill>
              </a:rPr>
              <a:t>.</a:t>
            </a:r>
            <a:endParaRPr lang="pt-BR" sz="2000" b="1" dirty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" y="621405"/>
            <a:ext cx="203863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640211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Base SAGE, com histórico de 2016</a:t>
            </a:r>
            <a:r>
              <a:rPr lang="pt-BR" b="1" dirty="0" smtClean="0">
                <a:solidFill>
                  <a:srgbClr val="002060"/>
                </a:solidFill>
              </a:rPr>
              <a:t>: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Base de levantamento do </a:t>
            </a:r>
            <a:r>
              <a:rPr lang="pt-BR" b="1" dirty="0">
                <a:solidFill>
                  <a:srgbClr val="002060"/>
                </a:solidFill>
              </a:rPr>
              <a:t>SAGE (Sala de Apoio à Gestão Estratégica)</a:t>
            </a:r>
            <a:r>
              <a:rPr lang="pt-BR" dirty="0">
                <a:solidFill>
                  <a:srgbClr val="002060"/>
                </a:solidFill>
              </a:rPr>
              <a:t>, com indicadores de casos de suspeita e confirmados de Zica </a:t>
            </a:r>
            <a:r>
              <a:rPr lang="pt-BR" dirty="0" err="1">
                <a:solidFill>
                  <a:srgbClr val="002060"/>
                </a:solidFill>
              </a:rPr>
              <a:t>Virus</a:t>
            </a:r>
            <a:endParaRPr lang="pt-BR" dirty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sage.saude.gov.br/paineis/microcefalia/listaMicrocefalia.php?output=csv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Dados Pluviométricos: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Dados do INMET (Instituto Nacional de Meteorologia), de registro de Chuvas captados pelas estações de medição por todo o </a:t>
            </a:r>
            <a:r>
              <a:rPr lang="pt-BR" dirty="0" err="1" smtClean="0">
                <a:solidFill>
                  <a:srgbClr val="002060"/>
                </a:solidFill>
              </a:rPr>
              <a:t>Brazil</a:t>
            </a:r>
            <a:endParaRPr lang="pt-BR" dirty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www.inmet.gov.br/portal/index.php?r=bdmep/bdmep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555526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Atlas Brasil 2010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002060"/>
                </a:solidFill>
              </a:rPr>
              <a:t>Senso de 2010 </a:t>
            </a:r>
            <a:r>
              <a:rPr lang="pt-BR" dirty="0">
                <a:solidFill>
                  <a:srgbClr val="002060"/>
                </a:solidFill>
              </a:rPr>
              <a:t>do </a:t>
            </a:r>
            <a:r>
              <a:rPr lang="pt-BR" b="1" dirty="0" smtClean="0">
                <a:solidFill>
                  <a:srgbClr val="002060"/>
                </a:solidFill>
              </a:rPr>
              <a:t>Atlas Brasil (Atlas do Desenvolvimento Humano do Brasil)</a:t>
            </a:r>
            <a:r>
              <a:rPr lang="pt-BR" dirty="0" smtClean="0">
                <a:solidFill>
                  <a:srgbClr val="002060"/>
                </a:solidFill>
              </a:rPr>
              <a:t>, </a:t>
            </a:r>
            <a:r>
              <a:rPr lang="pt-BR" dirty="0">
                <a:solidFill>
                  <a:srgbClr val="002060"/>
                </a:solidFill>
              </a:rPr>
              <a:t>com indicadores </a:t>
            </a:r>
            <a:r>
              <a:rPr lang="pt-BR" dirty="0" smtClean="0">
                <a:solidFill>
                  <a:srgbClr val="002060"/>
                </a:solidFill>
              </a:rPr>
              <a:t>socioeconômicos por município de todo o Brasil.</a:t>
            </a:r>
            <a:endParaRPr lang="pt-BR" dirty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http://www.atlasbrasil.org.br/2013/data/rawData/atlas2013_dadosbrutos_pt.xlsx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Google </a:t>
            </a:r>
            <a:r>
              <a:rPr lang="pt-BR" b="1" dirty="0" err="1" smtClean="0">
                <a:solidFill>
                  <a:srgbClr val="002060"/>
                </a:solidFill>
              </a:rPr>
              <a:t>Trends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Dados </a:t>
            </a:r>
            <a:r>
              <a:rPr lang="pt-BR" dirty="0" smtClean="0">
                <a:solidFill>
                  <a:srgbClr val="002060"/>
                </a:solidFill>
              </a:rPr>
              <a:t>de pesquisas feitas no Google referentes ao assunto </a:t>
            </a:r>
            <a:r>
              <a:rPr lang="pt-BR" b="1" dirty="0" smtClean="0">
                <a:solidFill>
                  <a:srgbClr val="002060"/>
                </a:solidFill>
              </a:rPr>
              <a:t>Zica </a:t>
            </a:r>
            <a:r>
              <a:rPr lang="pt-BR" b="1" dirty="0" err="1" smtClean="0">
                <a:solidFill>
                  <a:srgbClr val="002060"/>
                </a:solidFill>
              </a:rPr>
              <a:t>Virus</a:t>
            </a:r>
            <a:r>
              <a:rPr lang="pt-BR" dirty="0" smtClean="0">
                <a:solidFill>
                  <a:srgbClr val="002060"/>
                </a:solidFill>
              </a:rPr>
              <a:t>.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Consulta exemplo: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https://trends.google.com.br/trends/explore?q=%2Fm%2F080m_5j&amp;geo=BR</a:t>
            </a:r>
          </a:p>
        </p:txBody>
      </p:sp>
    </p:spTree>
    <p:extLst>
      <p:ext uri="{BB962C8B-B14F-4D97-AF65-F5344CB8AC3E}">
        <p14:creationId xmlns:p14="http://schemas.microsoft.com/office/powerpoint/2010/main" val="21753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274629" y="87426"/>
            <a:ext cx="4558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Utilizadas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476614"/>
            <a:ext cx="8518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Jupyter</a:t>
            </a:r>
            <a:r>
              <a:rPr lang="pt-BR" b="1" dirty="0" smtClean="0">
                <a:solidFill>
                  <a:srgbClr val="002060"/>
                </a:solidFill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gtrendsR</a:t>
            </a:r>
            <a:endParaRPr lang="pt-BR" b="1" dirty="0" smtClean="0">
              <a:solidFill>
                <a:srgbClr val="002060"/>
              </a:solidFill>
            </a:endParaRP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Scikit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learn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Numpy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BeautifulSoup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Pickle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Glob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OS</a:t>
            </a: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36463" y="123478"/>
            <a:ext cx="4034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Lambda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6" y="987574"/>
            <a:ext cx="8815101" cy="34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1895649" y="123478"/>
            <a:ext cx="531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Implementada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6" y="987574"/>
            <a:ext cx="8815101" cy="343242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75530" y="1150083"/>
            <a:ext cx="888379" cy="3222466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667150" y="1888016"/>
            <a:ext cx="1174685" cy="1746600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594737" y="3205889"/>
            <a:ext cx="2049271" cy="1152614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94743" y="1178792"/>
            <a:ext cx="2262195" cy="3105781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694974" y="2427734"/>
            <a:ext cx="877026" cy="390077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771800" y="1888016"/>
            <a:ext cx="576064" cy="53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44" y="1469201"/>
            <a:ext cx="764252" cy="446793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2638057" y="1457158"/>
            <a:ext cx="877026" cy="458836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06" y="2153954"/>
            <a:ext cx="908368" cy="489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09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27148</TotalTime>
  <Words>321</Words>
  <Application>Microsoft Office PowerPoint</Application>
  <PresentationFormat>Apresentação na tela (16:9)</PresentationFormat>
  <Paragraphs>119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맑은 고딕</vt:lpstr>
      <vt:lpstr>Arial</vt:lpstr>
      <vt:lpstr>Calibri</vt:lpstr>
      <vt:lpstr>Franklin Gothic Demi</vt:lpstr>
      <vt:lpstr>Futura Lt BT</vt:lpstr>
      <vt:lpstr>Futura Md BT</vt:lpstr>
      <vt:lpstr>Futura Std Medium</vt:lpstr>
      <vt:lpstr>Tahoma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Santiago da Silva</dc:creator>
  <cp:lastModifiedBy>BIG DATA T8</cp:lastModifiedBy>
  <cp:revision>156</cp:revision>
  <dcterms:created xsi:type="dcterms:W3CDTF">2015-04-22T18:04:31Z</dcterms:created>
  <dcterms:modified xsi:type="dcterms:W3CDTF">2019-06-29T13:33:44Z</dcterms:modified>
</cp:coreProperties>
</file>