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</p:sldMasterIdLst>
  <p:notesMasterIdLst>
    <p:notesMasterId r:id="rId20"/>
  </p:notesMasterIdLst>
  <p:handoutMasterIdLst>
    <p:handoutMasterId r:id="rId21"/>
  </p:handoutMasterIdLst>
  <p:sldIdLst>
    <p:sldId id="256" r:id="rId3"/>
    <p:sldId id="257" r:id="rId4"/>
    <p:sldId id="363" r:id="rId5"/>
    <p:sldId id="258" r:id="rId6"/>
    <p:sldId id="259" r:id="rId7"/>
    <p:sldId id="340" r:id="rId8"/>
    <p:sldId id="349" r:id="rId9"/>
    <p:sldId id="360" r:id="rId10"/>
    <p:sldId id="361" r:id="rId11"/>
    <p:sldId id="348" r:id="rId12"/>
    <p:sldId id="352" r:id="rId13"/>
    <p:sldId id="355" r:id="rId14"/>
    <p:sldId id="357" r:id="rId15"/>
    <p:sldId id="358" r:id="rId16"/>
    <p:sldId id="359" r:id="rId17"/>
    <p:sldId id="342" r:id="rId18"/>
    <p:sldId id="364" r:id="rId19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43" autoAdjust="0"/>
    <p:restoredTop sz="93557" autoAdjust="0"/>
  </p:normalViewPr>
  <p:slideViewPr>
    <p:cSldViewPr>
      <p:cViewPr varScale="1">
        <p:scale>
          <a:sx n="87" d="100"/>
          <a:sy n="87" d="100"/>
        </p:scale>
        <p:origin x="672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77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47A41B-C7FB-47DE-AC8E-59B97E5D108D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437D6-763C-47E3-806D-BE414C03D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6289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D443D-CF20-41F9-A6FE-7FB4F8AEE8F2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CC78A-F3BD-40F0-8A1F-D28251C7D1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9256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CC78A-F3BD-40F0-8A1F-D28251C7D16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0246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9B51E-9AD3-456B-B117-023FDD2112B8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F01A-3EE9-4110-BDD9-E1BD68C2C4DF}" type="slidenum">
              <a:rPr lang="pt-BR" smtClean="0"/>
              <a:t>‹nº›</a:t>
            </a:fld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"/>
            <a:ext cx="9144000" cy="514285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" y="0"/>
            <a:ext cx="9143429" cy="51435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" y="0"/>
            <a:ext cx="9143429" cy="51435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" y="0"/>
            <a:ext cx="914342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82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25D4-E197-4E91-BB18-18C881F2CAC6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43FB2-0B95-4460-9615-0D5F78BCB1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370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25D4-E197-4E91-BB18-18C881F2CAC6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43FB2-0B95-4460-9615-0D5F78BCB1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553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25D4-E197-4E91-BB18-18C881F2CAC6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43FB2-0B95-4460-9615-0D5F78BCB1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7210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25D4-E197-4E91-BB18-18C881F2CAC6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43FB2-0B95-4460-9615-0D5F78BCB1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268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25D4-E197-4E91-BB18-18C881F2CAC6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43FB2-0B95-4460-9615-0D5F78BCB1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94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25D4-E197-4E91-BB18-18C881F2CAC6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43FB2-0B95-4460-9615-0D5F78BCB1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934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9B51E-9AD3-456B-B117-023FDD2112B8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F01A-3EE9-4110-BDD9-E1BD68C2C4DF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ítulo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21" name="Espaço Reservado para Conteúdo 2"/>
          <p:cNvSpPr>
            <a:spLocks noGrp="1"/>
          </p:cNvSpPr>
          <p:nvPr>
            <p:ph idx="13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pic>
        <p:nvPicPr>
          <p:cNvPr id="24" name="Imagem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4587974"/>
            <a:ext cx="1101483" cy="454794"/>
          </a:xfrm>
          <a:prstGeom prst="rect">
            <a:avLst/>
          </a:prstGeom>
        </p:spPr>
      </p:pic>
      <p:sp>
        <p:nvSpPr>
          <p:cNvPr id="7" name="Retângulo 6"/>
          <p:cNvSpPr/>
          <p:nvPr userDrawn="1"/>
        </p:nvSpPr>
        <p:spPr>
          <a:xfrm>
            <a:off x="0" y="0"/>
            <a:ext cx="9143999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4" t="3933" r="72648" b="126"/>
          <a:stretch/>
        </p:blipFill>
        <p:spPr>
          <a:xfrm>
            <a:off x="1" y="-62526"/>
            <a:ext cx="2164924" cy="534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3311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9B51E-9AD3-456B-B117-023FDD2112B8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F01A-3EE9-4110-BDD9-E1BD68C2C4DF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ítulo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21" name="Espaço Reservado para Conteúdo 2"/>
          <p:cNvSpPr>
            <a:spLocks noGrp="1"/>
          </p:cNvSpPr>
          <p:nvPr>
            <p:ph idx="13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pic>
        <p:nvPicPr>
          <p:cNvPr id="24" name="Imagem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4587974"/>
            <a:ext cx="1101483" cy="454794"/>
          </a:xfrm>
          <a:prstGeom prst="rect">
            <a:avLst/>
          </a:prstGeom>
        </p:spPr>
      </p:pic>
      <p:sp>
        <p:nvSpPr>
          <p:cNvPr id="7" name="Retângulo 6"/>
          <p:cNvSpPr/>
          <p:nvPr userDrawn="1"/>
        </p:nvSpPr>
        <p:spPr>
          <a:xfrm>
            <a:off x="0" y="0"/>
            <a:ext cx="9143999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"/>
            <a:ext cx="9144000" cy="5142857"/>
          </a:xfrm>
          <a:prstGeom prst="rect">
            <a:avLst/>
          </a:prstGeom>
        </p:spPr>
      </p:pic>
      <p:sp>
        <p:nvSpPr>
          <p:cNvPr id="13" name="Espaço Reservado para Data 3"/>
          <p:cNvSpPr txBox="1">
            <a:spLocks/>
          </p:cNvSpPr>
          <p:nvPr userDrawn="1"/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E9BCC6-78FC-4BD5-A659-CDD97B12513D}" type="datetimeFigureOut">
              <a:rPr lang="pt-BR" smtClean="0">
                <a:solidFill>
                  <a:schemeClr val="bg1"/>
                </a:solidFill>
              </a:rPr>
              <a:pPr/>
              <a:t>29/06/2019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91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9B51E-9AD3-456B-B117-023FDD2112B8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F01A-3EE9-4110-BDD9-E1BD68C2C4DF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ítulo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21" name="Espaço Reservado para Conteúdo 2"/>
          <p:cNvSpPr>
            <a:spLocks noGrp="1"/>
          </p:cNvSpPr>
          <p:nvPr>
            <p:ph idx="13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pic>
        <p:nvPicPr>
          <p:cNvPr id="24" name="Imagem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4587974"/>
            <a:ext cx="1101483" cy="454794"/>
          </a:xfrm>
          <a:prstGeom prst="rect">
            <a:avLst/>
          </a:prstGeom>
        </p:spPr>
      </p:pic>
      <p:sp>
        <p:nvSpPr>
          <p:cNvPr id="7" name="Retângulo 6"/>
          <p:cNvSpPr/>
          <p:nvPr userDrawn="1"/>
        </p:nvSpPr>
        <p:spPr>
          <a:xfrm>
            <a:off x="0" y="0"/>
            <a:ext cx="9143999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"/>
            <a:ext cx="9144000" cy="5142857"/>
          </a:xfrm>
          <a:prstGeom prst="rect">
            <a:avLst/>
          </a:prstGeom>
        </p:spPr>
      </p:pic>
      <p:sp>
        <p:nvSpPr>
          <p:cNvPr id="13" name="Espaço Reservado para Data 3"/>
          <p:cNvSpPr txBox="1">
            <a:spLocks/>
          </p:cNvSpPr>
          <p:nvPr userDrawn="1"/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E9BCC6-78FC-4BD5-A659-CDD97B12513D}" type="datetimeFigureOut">
              <a:rPr lang="pt-BR" smtClean="0">
                <a:solidFill>
                  <a:schemeClr val="bg1"/>
                </a:solidFill>
              </a:rPr>
              <a:pPr/>
              <a:t>29/06/2019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08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25D4-E197-4E91-BB18-18C881F2CAC6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43FB2-0B95-4460-9615-0D5F78BCB14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46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25D4-E197-4E91-BB18-18C881F2CAC6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43FB2-0B95-4460-9615-0D5F78BCB1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244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25D4-E197-4E91-BB18-18C881F2CAC6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43FB2-0B95-4460-9615-0D5F78BCB1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98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25D4-E197-4E91-BB18-18C881F2CAC6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43FB2-0B95-4460-9615-0D5F78BCB1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44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25D4-E197-4E91-BB18-18C881F2CAC6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43FB2-0B95-4460-9615-0D5F78BCB1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883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9.jpeg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9B51E-9AD3-456B-B117-023FDD2112B8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9F01A-3EE9-4110-BDD9-E1BD68C2C4DF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"/>
          <p:cNvSpPr txBox="1">
            <a:spLocks noChangeArrowheads="1"/>
          </p:cNvSpPr>
          <p:nvPr/>
        </p:nvSpPr>
        <p:spPr bwMode="auto">
          <a:xfrm>
            <a:off x="3826390" y="384433"/>
            <a:ext cx="147960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800" b="1" dirty="0" smtClean="0">
                <a:solidFill>
                  <a:schemeClr val="bg1"/>
                </a:solidFill>
                <a:latin typeface="Franklin Gothic Demi" panose="020B0703020102020204" pitchFamily="34" charset="0"/>
                <a:ea typeface="맑은 고딕" pitchFamily="50" charset="-127"/>
                <a:cs typeface="Arial" pitchFamily="34" charset="0"/>
              </a:rPr>
              <a:t>MBA </a:t>
            </a:r>
          </a:p>
          <a:p>
            <a:r>
              <a:rPr lang="en-US" altLang="ko-KR" sz="2400" b="1" dirty="0" smtClean="0">
                <a:solidFill>
                  <a:schemeClr val="bg1"/>
                </a:solidFill>
                <a:latin typeface="Franklin Gothic Demi" panose="020B0703020102020204" pitchFamily="34" charset="0"/>
                <a:ea typeface="맑은 고딕" pitchFamily="50" charset="-127"/>
                <a:cs typeface="Arial" pitchFamily="34" charset="0"/>
              </a:rPr>
              <a:t>BIG DATA</a:t>
            </a: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483518"/>
            <a:ext cx="1127732" cy="1073588"/>
          </a:xfrm>
          <a:prstGeom prst="rect">
            <a:avLst/>
          </a:prstGeom>
        </p:spPr>
      </p:pic>
      <p:cxnSp>
        <p:nvCxnSpPr>
          <p:cNvPr id="16" name="Conector reto 15"/>
          <p:cNvCxnSpPr/>
          <p:nvPr/>
        </p:nvCxnSpPr>
        <p:spPr>
          <a:xfrm>
            <a:off x="5597624" y="563112"/>
            <a:ext cx="0" cy="10216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m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"/>
            <a:ext cx="9144000" cy="5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88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64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9BCC6-78FC-4BD5-A659-CDD97B12513D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C94AE-20EA-474B-A18C-DC94AAA1F146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2857"/>
          </a:xfrm>
          <a:prstGeom prst="rect">
            <a:avLst/>
          </a:prstGeom>
        </p:spPr>
      </p:pic>
      <p:sp>
        <p:nvSpPr>
          <p:cNvPr id="8" name="Espaço Reservado para Data 3"/>
          <p:cNvSpPr txBox="1">
            <a:spLocks/>
          </p:cNvSpPr>
          <p:nvPr userDrawn="1"/>
        </p:nvSpPr>
        <p:spPr>
          <a:xfrm>
            <a:off x="457200" y="4766942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E9BCC6-78FC-4BD5-A659-CDD97B12513D}" type="datetimeFigureOut">
              <a:rPr lang="pt-BR" smtClean="0">
                <a:solidFill>
                  <a:schemeClr val="bg1"/>
                </a:solidFill>
              </a:rPr>
              <a:pPr/>
              <a:t>29/06/2019</a:t>
            </a:fld>
            <a:endParaRPr lang="pt-BR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7.jfi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835696" y="1131590"/>
            <a:ext cx="5400600" cy="172819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ZIKA VIRUS</a:t>
            </a:r>
            <a:endParaRPr lang="pt-BR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806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 txBox="1">
            <a:spLocks/>
          </p:cNvSpPr>
          <p:nvPr/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 smtClean="0">
                <a:solidFill>
                  <a:schemeClr val="bg1"/>
                </a:solidFill>
                <a:latin typeface="Futura Md BT" panose="020B0602020204020303" pitchFamily="34" charset="0"/>
              </a:rPr>
              <a:t>Título</a:t>
            </a:r>
            <a:endParaRPr lang="en-US" sz="4000" dirty="0">
              <a:solidFill>
                <a:schemeClr val="bg1"/>
              </a:solidFill>
              <a:latin typeface="Futura Md BT" panose="020B0602020204020303" pitchFamily="34" charset="0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bg1"/>
                </a:solidFill>
              </a:rPr>
              <a:t>Conteúdo</a:t>
            </a:r>
            <a:r>
              <a:rPr lang="en-US" dirty="0" smtClean="0">
                <a:solidFill>
                  <a:schemeClr val="bg1"/>
                </a:solidFill>
              </a:rPr>
              <a:t> 2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9180512" cy="516339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4724760"/>
            <a:ext cx="813451" cy="33586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462" y="4724761"/>
            <a:ext cx="1300898" cy="335867"/>
          </a:xfrm>
          <a:prstGeom prst="rect">
            <a:avLst/>
          </a:prstGeom>
        </p:spPr>
      </p:pic>
      <p:sp>
        <p:nvSpPr>
          <p:cNvPr id="10" name="Retângulo 10"/>
          <p:cNvSpPr/>
          <p:nvPr/>
        </p:nvSpPr>
        <p:spPr>
          <a:xfrm>
            <a:off x="2274629" y="87426"/>
            <a:ext cx="45582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Ferramentas Utilizadas</a:t>
            </a:r>
            <a:endParaRPr 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1541" y="912720"/>
            <a:ext cx="80644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sp>
        <p:nvSpPr>
          <p:cNvPr id="11" name="TextBox 11"/>
          <p:cNvSpPr txBox="1"/>
          <p:nvPr/>
        </p:nvSpPr>
        <p:spPr>
          <a:xfrm>
            <a:off x="323529" y="783739"/>
            <a:ext cx="85183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 err="1" smtClean="0">
                <a:solidFill>
                  <a:srgbClr val="002060"/>
                </a:solidFill>
              </a:rPr>
              <a:t>Jupyter</a:t>
            </a:r>
            <a:r>
              <a:rPr lang="pt-BR" b="1" dirty="0" smtClean="0">
                <a:solidFill>
                  <a:srgbClr val="002060"/>
                </a:solidFill>
              </a:rPr>
              <a:t> notebook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 smtClean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rgbClr val="002060"/>
                </a:solidFill>
              </a:rPr>
              <a:t>Bibliotecas 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b="1" dirty="0" err="1" smtClean="0">
                <a:solidFill>
                  <a:srgbClr val="002060"/>
                </a:solidFill>
              </a:rPr>
              <a:t>gtrendsR</a:t>
            </a:r>
            <a:endParaRPr lang="pt-BR" b="1" dirty="0" smtClean="0">
              <a:solidFill>
                <a:srgbClr val="002060"/>
              </a:solidFill>
            </a:endParaRPr>
          </a:p>
          <a:p>
            <a:pPr lvl="1"/>
            <a:endParaRPr lang="pt-BR" b="1" dirty="0" smtClean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rgbClr val="002060"/>
                </a:solidFill>
              </a:rPr>
              <a:t>Bibliotecas Python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b="1" dirty="0" err="1" smtClean="0">
                <a:solidFill>
                  <a:srgbClr val="002060"/>
                </a:solidFill>
              </a:rPr>
              <a:t>Scikit</a:t>
            </a:r>
            <a:r>
              <a:rPr lang="pt-BR" b="1" dirty="0" smtClean="0">
                <a:solidFill>
                  <a:srgbClr val="002060"/>
                </a:solidFill>
              </a:rPr>
              <a:t> </a:t>
            </a:r>
            <a:r>
              <a:rPr lang="pt-BR" b="1" dirty="0" err="1" smtClean="0">
                <a:solidFill>
                  <a:srgbClr val="002060"/>
                </a:solidFill>
              </a:rPr>
              <a:t>learn</a:t>
            </a:r>
            <a:endParaRPr lang="pt-BR" b="1" dirty="0" smtClean="0">
              <a:solidFill>
                <a:srgbClr val="00206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b="1" dirty="0" err="1" smtClean="0">
                <a:solidFill>
                  <a:srgbClr val="002060"/>
                </a:solidFill>
              </a:rPr>
              <a:t>Numpy</a:t>
            </a:r>
            <a:endParaRPr lang="pt-BR" b="1" dirty="0" smtClean="0">
              <a:solidFill>
                <a:srgbClr val="00206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b="1" dirty="0" err="1" smtClean="0">
                <a:solidFill>
                  <a:srgbClr val="002060"/>
                </a:solidFill>
              </a:rPr>
              <a:t>BeautifulSoup</a:t>
            </a:r>
            <a:endParaRPr lang="pt-BR" b="1" dirty="0" smtClean="0">
              <a:solidFill>
                <a:srgbClr val="00206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rgbClr val="002060"/>
                </a:solidFill>
              </a:rPr>
              <a:t>Pandas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b="1" dirty="0" err="1" smtClean="0">
                <a:solidFill>
                  <a:srgbClr val="002060"/>
                </a:solidFill>
              </a:rPr>
              <a:t>Pickle</a:t>
            </a:r>
            <a:endParaRPr lang="pt-BR" b="1" dirty="0" smtClean="0">
              <a:solidFill>
                <a:srgbClr val="00206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b="1" dirty="0" err="1" smtClean="0">
                <a:solidFill>
                  <a:srgbClr val="002060"/>
                </a:solidFill>
              </a:rPr>
              <a:t>Glob</a:t>
            </a:r>
            <a:endParaRPr lang="pt-BR" b="1" dirty="0" smtClean="0">
              <a:solidFill>
                <a:srgbClr val="00206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rgbClr val="002060"/>
                </a:solidFill>
              </a:rPr>
              <a:t>OS</a:t>
            </a:r>
          </a:p>
          <a:p>
            <a:pPr lvl="1"/>
            <a:endParaRPr lang="pt-BR" b="1" dirty="0" smtClean="0">
              <a:solidFill>
                <a:srgbClr val="00206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b="1" dirty="0" smtClean="0">
              <a:solidFill>
                <a:srgbClr val="00206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b="1" dirty="0">
              <a:solidFill>
                <a:srgbClr val="002060"/>
              </a:solidFill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2822446" y="2427734"/>
            <a:ext cx="2181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b="1" dirty="0" err="1" smtClean="0">
                <a:solidFill>
                  <a:srgbClr val="002060"/>
                </a:solidFill>
              </a:rPr>
              <a:t>Seaborn</a:t>
            </a:r>
            <a:endParaRPr lang="pt-BR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88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 txBox="1">
            <a:spLocks/>
          </p:cNvSpPr>
          <p:nvPr/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 smtClean="0">
                <a:solidFill>
                  <a:schemeClr val="bg1"/>
                </a:solidFill>
                <a:latin typeface="Futura Md BT" panose="020B0602020204020303" pitchFamily="34" charset="0"/>
              </a:rPr>
              <a:t>Título</a:t>
            </a:r>
            <a:endParaRPr lang="en-US" sz="4000" dirty="0">
              <a:solidFill>
                <a:schemeClr val="bg1"/>
              </a:solidFill>
              <a:latin typeface="Futura Md BT" panose="020B0602020204020303" pitchFamily="34" charset="0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bg1"/>
                </a:solidFill>
              </a:rPr>
              <a:t>Conteúdo</a:t>
            </a:r>
            <a:r>
              <a:rPr lang="en-US" dirty="0" smtClean="0">
                <a:solidFill>
                  <a:schemeClr val="bg1"/>
                </a:solidFill>
              </a:rPr>
              <a:t> 2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9180512" cy="516339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4724760"/>
            <a:ext cx="813451" cy="33586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462" y="4724761"/>
            <a:ext cx="1300898" cy="335867"/>
          </a:xfrm>
          <a:prstGeom prst="rect">
            <a:avLst/>
          </a:prstGeom>
        </p:spPr>
      </p:pic>
      <p:sp>
        <p:nvSpPr>
          <p:cNvPr id="10" name="Retângulo 10"/>
          <p:cNvSpPr/>
          <p:nvPr/>
        </p:nvSpPr>
        <p:spPr>
          <a:xfrm>
            <a:off x="2544766" y="123478"/>
            <a:ext cx="40179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Seleção de Modelos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1520" y="1995686"/>
            <a:ext cx="80644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xmlns="" id="{0827BAA1-4208-41D5-8292-B7A489DBF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3477" y="696531"/>
            <a:ext cx="8654402" cy="3770329"/>
          </a:xfrm>
        </p:spPr>
        <p:txBody>
          <a:bodyPr/>
          <a:lstStyle/>
          <a:p>
            <a:pPr marL="0" indent="0">
              <a:buNone/>
            </a:pPr>
            <a:r>
              <a:rPr lang="pt-BR" sz="1800" b="1" dirty="0">
                <a:solidFill>
                  <a:srgbClr val="002060"/>
                </a:solidFill>
              </a:rPr>
              <a:t>Base modelada considerando regra de Serie Temporal, definindo novas variáveis de acordo com Dados Mês a </a:t>
            </a:r>
            <a:r>
              <a:rPr lang="pt-BR" sz="1800" b="1" dirty="0" smtClean="0">
                <a:solidFill>
                  <a:srgbClr val="002060"/>
                </a:solidFill>
              </a:rPr>
              <a:t>Mês (</a:t>
            </a:r>
            <a:r>
              <a:rPr lang="pt-BR" sz="1800" b="1" dirty="0" err="1" smtClean="0">
                <a:solidFill>
                  <a:srgbClr val="002060"/>
                </a:solidFill>
              </a:rPr>
              <a:t>Lagging</a:t>
            </a:r>
            <a:r>
              <a:rPr lang="pt-BR" sz="1800" b="1" dirty="0" smtClean="0">
                <a:solidFill>
                  <a:srgbClr val="002060"/>
                </a:solidFill>
              </a:rPr>
              <a:t>);</a:t>
            </a:r>
            <a:endParaRPr lang="pt-BR" sz="18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pt-BR" sz="18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pt-BR" sz="1800" b="1" dirty="0" err="1">
                <a:solidFill>
                  <a:srgbClr val="002060"/>
                </a:solidFill>
              </a:rPr>
              <a:t>Ex</a:t>
            </a:r>
            <a:r>
              <a:rPr lang="pt-BR" sz="1800" b="1" dirty="0">
                <a:solidFill>
                  <a:srgbClr val="002060"/>
                </a:solidFill>
              </a:rPr>
              <a:t>:</a:t>
            </a:r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13" name="Espaço Reservado para Conteúdo 3">
            <a:extLst>
              <a:ext uri="{FF2B5EF4-FFF2-40B4-BE49-F238E27FC236}">
                <a16:creationId xmlns:a16="http://schemas.microsoft.com/office/drawing/2014/main" xmlns="" id="{091CEFF4-8754-4430-B900-EB52AED1F8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5606880"/>
              </p:ext>
            </p:extLst>
          </p:nvPr>
        </p:nvGraphicFramePr>
        <p:xfrm>
          <a:off x="107503" y="1995686"/>
          <a:ext cx="8928993" cy="2435256"/>
        </p:xfrm>
        <a:graphic>
          <a:graphicData uri="http://schemas.openxmlformats.org/drawingml/2006/table">
            <a:tbl>
              <a:tblPr/>
              <a:tblGrid>
                <a:gridCol w="433682">
                  <a:extLst>
                    <a:ext uri="{9D8B030D-6E8A-4147-A177-3AD203B41FA5}">
                      <a16:colId xmlns:a16="http://schemas.microsoft.com/office/drawing/2014/main" xmlns="" val="2150234228"/>
                    </a:ext>
                  </a:extLst>
                </a:gridCol>
                <a:gridCol w="446438">
                  <a:extLst>
                    <a:ext uri="{9D8B030D-6E8A-4147-A177-3AD203B41FA5}">
                      <a16:colId xmlns:a16="http://schemas.microsoft.com/office/drawing/2014/main" xmlns="" val="1291491581"/>
                    </a:ext>
                  </a:extLst>
                </a:gridCol>
                <a:gridCol w="267861">
                  <a:extLst>
                    <a:ext uri="{9D8B030D-6E8A-4147-A177-3AD203B41FA5}">
                      <a16:colId xmlns:a16="http://schemas.microsoft.com/office/drawing/2014/main" xmlns="" val="3898863752"/>
                    </a:ext>
                  </a:extLst>
                </a:gridCol>
                <a:gridCol w="522969">
                  <a:extLst>
                    <a:ext uri="{9D8B030D-6E8A-4147-A177-3AD203B41FA5}">
                      <a16:colId xmlns:a16="http://schemas.microsoft.com/office/drawing/2014/main" xmlns="" val="3743585029"/>
                    </a:ext>
                  </a:extLst>
                </a:gridCol>
                <a:gridCol w="1438887">
                  <a:extLst>
                    <a:ext uri="{9D8B030D-6E8A-4147-A177-3AD203B41FA5}">
                      <a16:colId xmlns:a16="http://schemas.microsoft.com/office/drawing/2014/main" xmlns="" val="4110350925"/>
                    </a:ext>
                  </a:extLst>
                </a:gridCol>
                <a:gridCol w="1374116">
                  <a:extLst>
                    <a:ext uri="{9D8B030D-6E8A-4147-A177-3AD203B41FA5}">
                      <a16:colId xmlns:a16="http://schemas.microsoft.com/office/drawing/2014/main" xmlns="" val="769084689"/>
                    </a:ext>
                  </a:extLst>
                </a:gridCol>
                <a:gridCol w="1374116">
                  <a:extLst>
                    <a:ext uri="{9D8B030D-6E8A-4147-A177-3AD203B41FA5}">
                      <a16:colId xmlns:a16="http://schemas.microsoft.com/office/drawing/2014/main" xmlns="" val="3210051303"/>
                    </a:ext>
                  </a:extLst>
                </a:gridCol>
                <a:gridCol w="1374116">
                  <a:extLst>
                    <a:ext uri="{9D8B030D-6E8A-4147-A177-3AD203B41FA5}">
                      <a16:colId xmlns:a16="http://schemas.microsoft.com/office/drawing/2014/main" xmlns="" val="1076816749"/>
                    </a:ext>
                  </a:extLst>
                </a:gridCol>
                <a:gridCol w="1696808">
                  <a:extLst>
                    <a:ext uri="{9D8B030D-6E8A-4147-A177-3AD203B41FA5}">
                      <a16:colId xmlns:a16="http://schemas.microsoft.com/office/drawing/2014/main" xmlns="" val="3334636936"/>
                    </a:ext>
                  </a:extLst>
                </a:gridCol>
              </a:tblGrid>
              <a:tr h="20293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n_ano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n_mes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uf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cidade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total_confir_abs_ant10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total_confir_abs_ant9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total_confir_abs_ant8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total_confir_abs_ant7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total_confir_abs_ant6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14069365"/>
                  </a:ext>
                </a:extLst>
              </a:tr>
              <a:tr h="202938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Luis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54419592"/>
                  </a:ext>
                </a:extLst>
              </a:tr>
              <a:tr h="202938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Luis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47227661"/>
                  </a:ext>
                </a:extLst>
              </a:tr>
              <a:tr h="202938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Luis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462783"/>
                  </a:ext>
                </a:extLst>
              </a:tr>
              <a:tr h="202938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Luis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39101253"/>
                  </a:ext>
                </a:extLst>
              </a:tr>
              <a:tr h="202938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Luis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21268941"/>
                  </a:ext>
                </a:extLst>
              </a:tr>
              <a:tr h="202938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Luis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29166056"/>
                  </a:ext>
                </a:extLst>
              </a:tr>
              <a:tr h="202938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Luis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11342725"/>
                  </a:ext>
                </a:extLst>
              </a:tr>
              <a:tr h="202938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Luis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70787466"/>
                  </a:ext>
                </a:extLst>
              </a:tr>
              <a:tr h="202938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Luis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10922317"/>
                  </a:ext>
                </a:extLst>
              </a:tr>
              <a:tr h="202938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Luis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43585344"/>
                  </a:ext>
                </a:extLst>
              </a:tr>
              <a:tr h="202938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</a:t>
                      </a:r>
                      <a:r>
                        <a:rPr lang="pt-B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Luis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09214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283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 txBox="1">
            <a:spLocks/>
          </p:cNvSpPr>
          <p:nvPr/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 smtClean="0">
                <a:solidFill>
                  <a:schemeClr val="bg1"/>
                </a:solidFill>
                <a:latin typeface="Futura Md BT" panose="020B0602020204020303" pitchFamily="34" charset="0"/>
              </a:rPr>
              <a:t>Título</a:t>
            </a:r>
            <a:endParaRPr lang="en-US" sz="4000" dirty="0">
              <a:solidFill>
                <a:schemeClr val="bg1"/>
              </a:solidFill>
              <a:latin typeface="Futura Md BT" panose="020B0602020204020303" pitchFamily="34" charset="0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bg1"/>
                </a:solidFill>
              </a:rPr>
              <a:t>Conteúdo</a:t>
            </a:r>
            <a:r>
              <a:rPr lang="en-US" dirty="0" smtClean="0">
                <a:solidFill>
                  <a:schemeClr val="bg1"/>
                </a:solidFill>
              </a:rPr>
              <a:t> 2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9180512" cy="516339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4724760"/>
            <a:ext cx="813451" cy="33586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462" y="4724761"/>
            <a:ext cx="1300898" cy="335867"/>
          </a:xfrm>
          <a:prstGeom prst="rect">
            <a:avLst/>
          </a:prstGeom>
        </p:spPr>
      </p:pic>
      <p:sp>
        <p:nvSpPr>
          <p:cNvPr id="10" name="Retângulo 10"/>
          <p:cNvSpPr/>
          <p:nvPr/>
        </p:nvSpPr>
        <p:spPr>
          <a:xfrm>
            <a:off x="535404" y="248354"/>
            <a:ext cx="29787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Mapa de Calor</a:t>
            </a:r>
            <a:endParaRPr 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39752" y="885052"/>
            <a:ext cx="80644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pic>
        <p:nvPicPr>
          <p:cNvPr id="11" name="Espaço Reservado para Conteúdo 3">
            <a:extLst>
              <a:ext uri="{FF2B5EF4-FFF2-40B4-BE49-F238E27FC236}">
                <a16:creationId xmlns:a16="http://schemas.microsoft.com/office/drawing/2014/main" xmlns="" id="{609C6E36-5DCC-472E-86A2-917EED81FD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3480027" y="179385"/>
            <a:ext cx="4966413" cy="448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13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 txBox="1">
            <a:spLocks/>
          </p:cNvSpPr>
          <p:nvPr/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 smtClean="0">
                <a:solidFill>
                  <a:schemeClr val="bg1"/>
                </a:solidFill>
                <a:latin typeface="Futura Md BT" panose="020B0602020204020303" pitchFamily="34" charset="0"/>
              </a:rPr>
              <a:t>Título</a:t>
            </a:r>
            <a:endParaRPr lang="en-US" sz="4000" dirty="0">
              <a:solidFill>
                <a:schemeClr val="bg1"/>
              </a:solidFill>
              <a:latin typeface="Futura Md BT" panose="020B0602020204020303" pitchFamily="34" charset="0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bg1"/>
                </a:solidFill>
              </a:rPr>
              <a:t>Conteúdo</a:t>
            </a:r>
            <a:r>
              <a:rPr lang="en-US" dirty="0" smtClean="0">
                <a:solidFill>
                  <a:schemeClr val="bg1"/>
                </a:solidFill>
              </a:rPr>
              <a:t> 2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9180512" cy="516339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4724760"/>
            <a:ext cx="813451" cy="33586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462" y="4724761"/>
            <a:ext cx="1300898" cy="33586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339752" y="885052"/>
            <a:ext cx="80644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xmlns="" id="{7051AEB1-4FE6-4C31-B959-7876839EE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832" y="470527"/>
            <a:ext cx="6997824" cy="242202"/>
          </a:xfrm>
        </p:spPr>
        <p:txBody>
          <a:bodyPr>
            <a:noAutofit/>
          </a:bodyPr>
          <a:lstStyle/>
          <a:p>
            <a:r>
              <a:rPr lang="pt-B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Modelos Testados</a:t>
            </a:r>
          </a:p>
        </p:txBody>
      </p:sp>
      <p:sp>
        <p:nvSpPr>
          <p:cNvPr id="13" name="Espaço Reservado para Conteúdo 4">
            <a:extLst>
              <a:ext uri="{FF2B5EF4-FFF2-40B4-BE49-F238E27FC236}">
                <a16:creationId xmlns:a16="http://schemas.microsoft.com/office/drawing/2014/main" xmlns="" id="{B01FA3F4-7B64-4564-93D7-E0FF5B986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4160"/>
            <a:ext cx="7715200" cy="2053272"/>
          </a:xfrm>
        </p:spPr>
        <p:txBody>
          <a:bodyPr>
            <a:normAutofit lnSpcReduction="10000"/>
          </a:bodyPr>
          <a:lstStyle/>
          <a:p>
            <a:r>
              <a:rPr lang="pt-BR" sz="2300" b="1" dirty="0">
                <a:solidFill>
                  <a:srgbClr val="002060"/>
                </a:solidFill>
              </a:rPr>
              <a:t>Regressão Linear (baseado no mapa de calor</a:t>
            </a:r>
            <a:r>
              <a:rPr lang="pt-BR" sz="2300" b="1" dirty="0" smtClean="0">
                <a:solidFill>
                  <a:srgbClr val="002060"/>
                </a:solidFill>
              </a:rPr>
              <a:t>)</a:t>
            </a:r>
            <a:endParaRPr lang="pt-BR" sz="2300" b="1" dirty="0">
              <a:solidFill>
                <a:srgbClr val="002060"/>
              </a:solidFill>
            </a:endParaRPr>
          </a:p>
          <a:p>
            <a:endParaRPr lang="pt-BR" sz="2300" b="1" dirty="0">
              <a:solidFill>
                <a:srgbClr val="002060"/>
              </a:solidFill>
            </a:endParaRPr>
          </a:p>
          <a:p>
            <a:r>
              <a:rPr lang="pt-BR" sz="2300" b="1" dirty="0" err="1">
                <a:solidFill>
                  <a:srgbClr val="002060"/>
                </a:solidFill>
              </a:rPr>
              <a:t>XGBoost</a:t>
            </a:r>
            <a:r>
              <a:rPr lang="pt-BR" sz="2300" b="1" dirty="0">
                <a:solidFill>
                  <a:srgbClr val="002060"/>
                </a:solidFill>
              </a:rPr>
              <a:t> </a:t>
            </a:r>
            <a:r>
              <a:rPr lang="pt-BR" sz="2300" b="1" dirty="0" err="1">
                <a:solidFill>
                  <a:srgbClr val="002060"/>
                </a:solidFill>
              </a:rPr>
              <a:t>Regressor</a:t>
            </a:r>
            <a:r>
              <a:rPr lang="pt-BR" sz="2300" b="1" dirty="0">
                <a:solidFill>
                  <a:srgbClr val="002060"/>
                </a:solidFill>
              </a:rPr>
              <a:t> (</a:t>
            </a:r>
            <a:r>
              <a:rPr lang="pt-BR" sz="2300" b="1" dirty="0" err="1">
                <a:solidFill>
                  <a:srgbClr val="002060"/>
                </a:solidFill>
              </a:rPr>
              <a:t>booster</a:t>
            </a:r>
            <a:r>
              <a:rPr lang="pt-BR" sz="2300" b="1" dirty="0">
                <a:solidFill>
                  <a:srgbClr val="002060"/>
                </a:solidFill>
              </a:rPr>
              <a:t> = </a:t>
            </a:r>
            <a:r>
              <a:rPr lang="pt-BR" sz="2300" b="1" dirty="0" err="1">
                <a:solidFill>
                  <a:srgbClr val="002060"/>
                </a:solidFill>
              </a:rPr>
              <a:t>gbtree</a:t>
            </a:r>
            <a:r>
              <a:rPr lang="pt-BR" sz="2300" b="1" dirty="0">
                <a:solidFill>
                  <a:srgbClr val="002060"/>
                </a:solidFill>
              </a:rPr>
              <a:t>)</a:t>
            </a:r>
          </a:p>
          <a:p>
            <a:endParaRPr lang="pt-BR" sz="2300" b="1" dirty="0">
              <a:solidFill>
                <a:srgbClr val="002060"/>
              </a:solidFill>
            </a:endParaRPr>
          </a:p>
          <a:p>
            <a:r>
              <a:rPr lang="pt-BR" sz="2300" b="1" dirty="0" err="1">
                <a:solidFill>
                  <a:srgbClr val="002060"/>
                </a:solidFill>
              </a:rPr>
              <a:t>XGBoost</a:t>
            </a:r>
            <a:r>
              <a:rPr lang="pt-BR" sz="2300" b="1" dirty="0">
                <a:solidFill>
                  <a:srgbClr val="002060"/>
                </a:solidFill>
              </a:rPr>
              <a:t> </a:t>
            </a:r>
            <a:r>
              <a:rPr lang="pt-BR" sz="2300" b="1" dirty="0" err="1">
                <a:solidFill>
                  <a:srgbClr val="002060"/>
                </a:solidFill>
              </a:rPr>
              <a:t>Regressor</a:t>
            </a:r>
            <a:r>
              <a:rPr lang="pt-BR" sz="2300" b="1" dirty="0">
                <a:solidFill>
                  <a:srgbClr val="002060"/>
                </a:solidFill>
              </a:rPr>
              <a:t> (</a:t>
            </a:r>
            <a:r>
              <a:rPr lang="pt-BR" sz="2300" b="1" dirty="0" err="1">
                <a:solidFill>
                  <a:srgbClr val="002060"/>
                </a:solidFill>
              </a:rPr>
              <a:t>booster</a:t>
            </a:r>
            <a:r>
              <a:rPr lang="pt-BR" sz="2300" b="1" dirty="0">
                <a:solidFill>
                  <a:srgbClr val="002060"/>
                </a:solidFill>
              </a:rPr>
              <a:t> = </a:t>
            </a:r>
            <a:r>
              <a:rPr lang="pt-BR" sz="2300" b="1" dirty="0" err="1">
                <a:solidFill>
                  <a:srgbClr val="002060"/>
                </a:solidFill>
              </a:rPr>
              <a:t>gblinear</a:t>
            </a:r>
            <a:r>
              <a:rPr lang="pt-BR" sz="2300" b="1" dirty="0">
                <a:solidFill>
                  <a:srgbClr val="002060"/>
                </a:solidFill>
              </a:rPr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12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 txBox="1">
            <a:spLocks/>
          </p:cNvSpPr>
          <p:nvPr/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 smtClean="0">
                <a:solidFill>
                  <a:schemeClr val="bg1"/>
                </a:solidFill>
                <a:latin typeface="Futura Md BT" panose="020B0602020204020303" pitchFamily="34" charset="0"/>
              </a:rPr>
              <a:t>Título</a:t>
            </a:r>
            <a:endParaRPr lang="en-US" sz="4000" dirty="0">
              <a:solidFill>
                <a:schemeClr val="bg1"/>
              </a:solidFill>
              <a:latin typeface="Futura Md BT" panose="020B0602020204020303" pitchFamily="34" charset="0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bg1"/>
                </a:solidFill>
              </a:rPr>
              <a:t>Conteúdo</a:t>
            </a:r>
            <a:r>
              <a:rPr lang="en-US" dirty="0" smtClean="0">
                <a:solidFill>
                  <a:schemeClr val="bg1"/>
                </a:solidFill>
              </a:rPr>
              <a:t> 2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9180512" cy="516339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4724760"/>
            <a:ext cx="813451" cy="33586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462" y="4724761"/>
            <a:ext cx="1300898" cy="335867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xmlns="" id="{FF854F71-6B62-4CB8-AD87-435F0554D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076" y="427674"/>
            <a:ext cx="7213848" cy="572330"/>
          </a:xfrm>
        </p:spPr>
        <p:txBody>
          <a:bodyPr>
            <a:noAutofit/>
          </a:bodyPr>
          <a:lstStyle/>
          <a:p>
            <a:r>
              <a:rPr lang="pt-BR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Hiperparâmetros</a:t>
            </a:r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pt-B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Combinados</a:t>
            </a: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xmlns="" id="{867C2174-2FD3-4BCC-A4CD-877423415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369615"/>
            <a:ext cx="9073008" cy="30551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002060"/>
                </a:solidFill>
              </a:rPr>
              <a:t>    </a:t>
            </a:r>
            <a:r>
              <a:rPr lang="en-US" sz="1800" b="1" dirty="0">
                <a:solidFill>
                  <a:srgbClr val="002060"/>
                </a:solidFill>
              </a:rPr>
              <a:t>'</a:t>
            </a:r>
            <a:r>
              <a:rPr lang="en-US" sz="1800" b="1" dirty="0" err="1">
                <a:solidFill>
                  <a:srgbClr val="002060"/>
                </a:solidFill>
              </a:rPr>
              <a:t>learning_rate</a:t>
            </a:r>
            <a:r>
              <a:rPr lang="en-US" sz="1800" b="1" dirty="0">
                <a:solidFill>
                  <a:srgbClr val="002060"/>
                </a:solidFill>
              </a:rPr>
              <a:t>': [0.1, 0.3, 0.5, 1],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</a:rPr>
              <a:t>    '</a:t>
            </a:r>
            <a:r>
              <a:rPr lang="en-US" sz="1800" b="1" dirty="0" err="1">
                <a:solidFill>
                  <a:srgbClr val="002060"/>
                </a:solidFill>
              </a:rPr>
              <a:t>n_estimators</a:t>
            </a:r>
            <a:r>
              <a:rPr lang="en-US" sz="1800" b="1" dirty="0">
                <a:solidFill>
                  <a:srgbClr val="002060"/>
                </a:solidFill>
              </a:rPr>
              <a:t>' : [50,100,300,500,1000],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</a:rPr>
              <a:t>    '</a:t>
            </a:r>
            <a:r>
              <a:rPr lang="en-US" sz="1800" b="1" dirty="0" err="1">
                <a:solidFill>
                  <a:srgbClr val="002060"/>
                </a:solidFill>
              </a:rPr>
              <a:t>max_depth</a:t>
            </a:r>
            <a:r>
              <a:rPr lang="en-US" sz="1800" b="1" dirty="0">
                <a:solidFill>
                  <a:srgbClr val="002060"/>
                </a:solidFill>
              </a:rPr>
              <a:t>':[2,3,4,5,6,10],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</a:rPr>
              <a:t>    '</a:t>
            </a:r>
            <a:r>
              <a:rPr lang="en-US" sz="1800" b="1" dirty="0" err="1">
                <a:solidFill>
                  <a:srgbClr val="002060"/>
                </a:solidFill>
              </a:rPr>
              <a:t>min_child_weight</a:t>
            </a:r>
            <a:r>
              <a:rPr lang="en-US" sz="1800" b="1" dirty="0">
                <a:solidFill>
                  <a:srgbClr val="002060"/>
                </a:solidFill>
              </a:rPr>
              <a:t>':[1,2,3,4,5,6],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</a:rPr>
              <a:t>    'gamma':</a:t>
            </a:r>
            <a:r>
              <a:rPr lang="pt-BR" sz="1800" b="1" dirty="0">
                <a:solidFill>
                  <a:srgbClr val="002060"/>
                </a:solidFill>
              </a:rPr>
              <a:t>[0.0, 0.1, 0.2, 0.3, 0.4</a:t>
            </a:r>
            <a:r>
              <a:rPr lang="pt-BR" sz="1800" b="1" dirty="0" smtClean="0">
                <a:solidFill>
                  <a:srgbClr val="002060"/>
                </a:solidFill>
              </a:rPr>
              <a:t>]</a:t>
            </a:r>
            <a:endParaRPr lang="en-US" sz="18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002060"/>
              </a:solidFill>
            </a:endParaRPr>
          </a:p>
          <a:p>
            <a:r>
              <a:rPr lang="en-US" sz="1800" b="1" dirty="0" err="1" smtClean="0">
                <a:solidFill>
                  <a:srgbClr val="002060"/>
                </a:solidFill>
              </a:rPr>
              <a:t>Melhor</a:t>
            </a:r>
            <a:r>
              <a:rPr lang="en-US" sz="1800" b="1" dirty="0" smtClean="0">
                <a:solidFill>
                  <a:srgbClr val="002060"/>
                </a:solidFill>
              </a:rPr>
              <a:t> </a:t>
            </a:r>
            <a:r>
              <a:rPr lang="en-US" sz="1800" b="1" dirty="0" err="1" smtClean="0">
                <a:solidFill>
                  <a:srgbClr val="002060"/>
                </a:solidFill>
              </a:rPr>
              <a:t>parâmetro</a:t>
            </a:r>
            <a:r>
              <a:rPr lang="en-US" sz="1800" b="1" dirty="0" smtClean="0">
                <a:solidFill>
                  <a:srgbClr val="002060"/>
                </a:solidFill>
              </a:rPr>
              <a:t> </a:t>
            </a:r>
            <a:r>
              <a:rPr lang="en-US" sz="1800" b="1" dirty="0" err="1" smtClean="0">
                <a:solidFill>
                  <a:srgbClr val="002060"/>
                </a:solidFill>
              </a:rPr>
              <a:t>XGBoost</a:t>
            </a:r>
            <a:r>
              <a:rPr lang="en-US" sz="1800" b="1" dirty="0" smtClean="0">
                <a:solidFill>
                  <a:srgbClr val="002060"/>
                </a:solidFill>
              </a:rPr>
              <a:t>:</a:t>
            </a:r>
            <a:endParaRPr lang="en-US" sz="18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1800" b="1" dirty="0" err="1">
                <a:solidFill>
                  <a:srgbClr val="002060"/>
                </a:solidFill>
              </a:rPr>
              <a:t>XGBRegressor</a:t>
            </a:r>
            <a:r>
              <a:rPr lang="en-US" sz="1800" b="1" dirty="0">
                <a:solidFill>
                  <a:srgbClr val="002060"/>
                </a:solidFill>
              </a:rPr>
              <a:t>(</a:t>
            </a:r>
            <a:r>
              <a:rPr lang="en-US" sz="1800" b="1" dirty="0" err="1">
                <a:solidFill>
                  <a:srgbClr val="002060"/>
                </a:solidFill>
              </a:rPr>
              <a:t>random_state</a:t>
            </a:r>
            <a:r>
              <a:rPr lang="en-US" sz="1800" b="1" dirty="0">
                <a:solidFill>
                  <a:srgbClr val="002060"/>
                </a:solidFill>
              </a:rPr>
              <a:t>=42, booster='</a:t>
            </a:r>
            <a:r>
              <a:rPr lang="en-US" sz="1800" b="1" dirty="0" err="1">
                <a:solidFill>
                  <a:srgbClr val="002060"/>
                </a:solidFill>
              </a:rPr>
              <a:t>gblinear</a:t>
            </a:r>
            <a:r>
              <a:rPr lang="en-US" sz="1800" b="1" dirty="0">
                <a:solidFill>
                  <a:srgbClr val="002060"/>
                </a:solidFill>
              </a:rPr>
              <a:t>', gamma=0.0, </a:t>
            </a:r>
            <a:r>
              <a:rPr lang="en-US" sz="1800" b="1" dirty="0" err="1">
                <a:solidFill>
                  <a:srgbClr val="002060"/>
                </a:solidFill>
              </a:rPr>
              <a:t>learning_rate</a:t>
            </a:r>
            <a:r>
              <a:rPr lang="en-US" sz="1800" b="1" dirty="0">
                <a:solidFill>
                  <a:srgbClr val="002060"/>
                </a:solidFill>
              </a:rPr>
              <a:t>=0.1, </a:t>
            </a:r>
            <a:r>
              <a:rPr lang="en-US" sz="1800" b="1" dirty="0" err="1">
                <a:solidFill>
                  <a:srgbClr val="002060"/>
                </a:solidFill>
              </a:rPr>
              <a:t>max_depth</a:t>
            </a:r>
            <a:r>
              <a:rPr lang="en-US" sz="1800" b="1" dirty="0">
                <a:solidFill>
                  <a:srgbClr val="002060"/>
                </a:solidFill>
              </a:rPr>
              <a:t>=2, </a:t>
            </a:r>
            <a:r>
              <a:rPr lang="en-US" sz="1800" b="1" dirty="0" err="1">
                <a:solidFill>
                  <a:srgbClr val="002060"/>
                </a:solidFill>
              </a:rPr>
              <a:t>min_child_weight</a:t>
            </a:r>
            <a:r>
              <a:rPr lang="en-US" sz="1800" b="1" dirty="0">
                <a:solidFill>
                  <a:srgbClr val="002060"/>
                </a:solidFill>
              </a:rPr>
              <a:t>=1, </a:t>
            </a:r>
            <a:r>
              <a:rPr lang="en-US" sz="1800" b="1" dirty="0" err="1">
                <a:solidFill>
                  <a:srgbClr val="002060"/>
                </a:solidFill>
              </a:rPr>
              <a:t>n_estimators</a:t>
            </a:r>
            <a:r>
              <a:rPr lang="en-US" sz="1800" b="1" dirty="0">
                <a:solidFill>
                  <a:srgbClr val="002060"/>
                </a:solidFill>
              </a:rPr>
              <a:t>=50)</a:t>
            </a:r>
          </a:p>
          <a:p>
            <a:endParaRPr lang="pt-BR" sz="23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14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 txBox="1">
            <a:spLocks/>
          </p:cNvSpPr>
          <p:nvPr/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 smtClean="0">
                <a:solidFill>
                  <a:schemeClr val="bg1"/>
                </a:solidFill>
                <a:latin typeface="Futura Md BT" panose="020B0602020204020303" pitchFamily="34" charset="0"/>
              </a:rPr>
              <a:t>Título</a:t>
            </a:r>
            <a:endParaRPr lang="en-US" sz="4000" dirty="0">
              <a:solidFill>
                <a:schemeClr val="bg1"/>
              </a:solidFill>
              <a:latin typeface="Futura Md BT" panose="020B0602020204020303" pitchFamily="34" charset="0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bg1"/>
                </a:solidFill>
              </a:rPr>
              <a:t>Conteúdo</a:t>
            </a:r>
            <a:r>
              <a:rPr lang="en-US" dirty="0" smtClean="0">
                <a:solidFill>
                  <a:schemeClr val="bg1"/>
                </a:solidFill>
              </a:rPr>
              <a:t> 2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9180512" cy="516339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4724760"/>
            <a:ext cx="813451" cy="33586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462" y="4724761"/>
            <a:ext cx="1300898" cy="335867"/>
          </a:xfrm>
          <a:prstGeom prst="rect">
            <a:avLst/>
          </a:prstGeom>
        </p:spPr>
      </p:pic>
      <p:sp>
        <p:nvSpPr>
          <p:cNvPr id="10" name="Retângulo 10"/>
          <p:cNvSpPr/>
          <p:nvPr/>
        </p:nvSpPr>
        <p:spPr>
          <a:xfrm>
            <a:off x="3413050" y="123478"/>
            <a:ext cx="22813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Resultados</a:t>
            </a:r>
            <a:endParaRPr 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xmlns="" id="{3058B526-D038-4C46-9D06-603F73168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21191"/>
            <a:ext cx="8064896" cy="2862704"/>
          </a:xfrm>
        </p:spPr>
        <p:txBody>
          <a:bodyPr>
            <a:normAutofit fontScale="85000" lnSpcReduction="20000"/>
          </a:bodyPr>
          <a:lstStyle/>
          <a:p>
            <a:r>
              <a:rPr lang="pt-BR" sz="2100" b="1" dirty="0">
                <a:solidFill>
                  <a:srgbClr val="002060"/>
                </a:solidFill>
              </a:rPr>
              <a:t>Regressão Linear:</a:t>
            </a:r>
          </a:p>
          <a:p>
            <a:pPr marL="0" indent="0">
              <a:buNone/>
            </a:pPr>
            <a:r>
              <a:rPr lang="pt-BR" sz="2100" b="1" dirty="0" err="1">
                <a:solidFill>
                  <a:srgbClr val="002060"/>
                </a:solidFill>
              </a:rPr>
              <a:t>Validation</a:t>
            </a:r>
            <a:r>
              <a:rPr lang="pt-BR" sz="2100" b="1" dirty="0">
                <a:solidFill>
                  <a:srgbClr val="002060"/>
                </a:solidFill>
              </a:rPr>
              <a:t> MAE: 0.05254423 </a:t>
            </a:r>
          </a:p>
          <a:p>
            <a:pPr marL="0" indent="0">
              <a:buNone/>
            </a:pPr>
            <a:r>
              <a:rPr lang="pt-BR" sz="2100" b="1" dirty="0">
                <a:solidFill>
                  <a:srgbClr val="002060"/>
                </a:solidFill>
              </a:rPr>
              <a:t>MSE: 0.0549 </a:t>
            </a:r>
          </a:p>
          <a:p>
            <a:pPr marL="0" indent="0">
              <a:buNone/>
            </a:pPr>
            <a:r>
              <a:rPr lang="pt-BR" sz="2100" b="1" dirty="0" smtClean="0">
                <a:solidFill>
                  <a:srgbClr val="002060"/>
                </a:solidFill>
              </a:rPr>
              <a:t>R2</a:t>
            </a:r>
            <a:r>
              <a:rPr lang="pt-BR" sz="2100" b="1" dirty="0">
                <a:solidFill>
                  <a:srgbClr val="002060"/>
                </a:solidFill>
              </a:rPr>
              <a:t>: 0.3865</a:t>
            </a:r>
          </a:p>
          <a:p>
            <a:pPr marL="0" indent="0">
              <a:buNone/>
            </a:pPr>
            <a:endParaRPr lang="pt-BR" sz="21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pt-BR" sz="2100" b="1" dirty="0">
              <a:solidFill>
                <a:srgbClr val="002060"/>
              </a:solidFill>
            </a:endParaRPr>
          </a:p>
          <a:p>
            <a:r>
              <a:rPr lang="pt-BR" sz="2100" b="1" dirty="0" err="1">
                <a:solidFill>
                  <a:srgbClr val="002060"/>
                </a:solidFill>
              </a:rPr>
              <a:t>XGBoost</a:t>
            </a:r>
            <a:r>
              <a:rPr lang="pt-BR" sz="2100" b="1" dirty="0">
                <a:solidFill>
                  <a:srgbClr val="002060"/>
                </a:solidFill>
              </a:rPr>
              <a:t> </a:t>
            </a:r>
            <a:r>
              <a:rPr lang="pt-BR" sz="2100" b="1" dirty="0" err="1">
                <a:solidFill>
                  <a:srgbClr val="002060"/>
                </a:solidFill>
              </a:rPr>
              <a:t>Regressor</a:t>
            </a:r>
            <a:r>
              <a:rPr lang="pt-BR" sz="2100" b="1" dirty="0">
                <a:solidFill>
                  <a:srgbClr val="002060"/>
                </a:solidFill>
              </a:rPr>
              <a:t> (</a:t>
            </a:r>
            <a:r>
              <a:rPr lang="pt-BR" sz="2100" b="1" dirty="0" err="1">
                <a:solidFill>
                  <a:srgbClr val="002060"/>
                </a:solidFill>
              </a:rPr>
              <a:t>booster</a:t>
            </a:r>
            <a:r>
              <a:rPr lang="pt-BR" sz="2100" b="1" dirty="0">
                <a:solidFill>
                  <a:srgbClr val="002060"/>
                </a:solidFill>
              </a:rPr>
              <a:t> = </a:t>
            </a:r>
            <a:r>
              <a:rPr lang="pt-BR" sz="2100" b="1" dirty="0" err="1">
                <a:solidFill>
                  <a:srgbClr val="002060"/>
                </a:solidFill>
              </a:rPr>
              <a:t>gblinear</a:t>
            </a:r>
            <a:r>
              <a:rPr lang="pt-BR" sz="2100" b="1" dirty="0">
                <a:solidFill>
                  <a:srgbClr val="002060"/>
                </a:solidFill>
              </a:rPr>
              <a:t>)</a:t>
            </a:r>
          </a:p>
          <a:p>
            <a:pPr marL="0" indent="0">
              <a:buNone/>
            </a:pPr>
            <a:r>
              <a:rPr lang="pt-BR" sz="2100" b="1" dirty="0" err="1">
                <a:solidFill>
                  <a:srgbClr val="002060"/>
                </a:solidFill>
              </a:rPr>
              <a:t>Validation</a:t>
            </a:r>
            <a:r>
              <a:rPr lang="pt-BR" sz="2100" b="1" dirty="0">
                <a:solidFill>
                  <a:srgbClr val="002060"/>
                </a:solidFill>
              </a:rPr>
              <a:t> MAE: 0.06701285 </a:t>
            </a:r>
          </a:p>
          <a:p>
            <a:pPr marL="0" indent="0">
              <a:buNone/>
            </a:pPr>
            <a:r>
              <a:rPr lang="pt-BR" sz="2100" b="1" dirty="0">
                <a:solidFill>
                  <a:srgbClr val="002060"/>
                </a:solidFill>
              </a:rPr>
              <a:t>MSE: 0.0555 </a:t>
            </a:r>
          </a:p>
          <a:p>
            <a:pPr marL="0" indent="0">
              <a:buNone/>
            </a:pPr>
            <a:r>
              <a:rPr lang="pt-BR" sz="2100" b="1" dirty="0" smtClean="0">
                <a:solidFill>
                  <a:srgbClr val="002060"/>
                </a:solidFill>
              </a:rPr>
              <a:t>R2</a:t>
            </a:r>
            <a:r>
              <a:rPr lang="pt-BR" sz="2100" b="1" dirty="0">
                <a:solidFill>
                  <a:srgbClr val="002060"/>
                </a:solidFill>
              </a:rPr>
              <a:t>: 0.3799</a:t>
            </a:r>
          </a:p>
        </p:txBody>
      </p:sp>
    </p:spTree>
    <p:extLst>
      <p:ext uri="{BB962C8B-B14F-4D97-AF65-F5344CB8AC3E}">
        <p14:creationId xmlns:p14="http://schemas.microsoft.com/office/powerpoint/2010/main" val="197866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 txBox="1">
            <a:spLocks/>
          </p:cNvSpPr>
          <p:nvPr/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 smtClean="0">
                <a:solidFill>
                  <a:schemeClr val="bg1"/>
                </a:solidFill>
                <a:latin typeface="Futura Md BT" panose="020B0602020204020303" pitchFamily="34" charset="0"/>
              </a:rPr>
              <a:t>Título</a:t>
            </a:r>
            <a:endParaRPr lang="en-US" sz="4000" dirty="0">
              <a:solidFill>
                <a:schemeClr val="bg1"/>
              </a:solidFill>
              <a:latin typeface="Futura Md BT" panose="020B0602020204020303" pitchFamily="34" charset="0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bg1"/>
                </a:solidFill>
              </a:rPr>
              <a:t>Conteúdo</a:t>
            </a:r>
            <a:r>
              <a:rPr lang="en-US" dirty="0" smtClean="0">
                <a:solidFill>
                  <a:schemeClr val="bg1"/>
                </a:solidFill>
              </a:rPr>
              <a:t> 2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9180512" cy="516339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4724760"/>
            <a:ext cx="813451" cy="33586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462" y="4724761"/>
            <a:ext cx="1300898" cy="335867"/>
          </a:xfrm>
          <a:prstGeom prst="rect">
            <a:avLst/>
          </a:prstGeom>
        </p:spPr>
      </p:pic>
      <p:sp>
        <p:nvSpPr>
          <p:cNvPr id="10" name="Retângulo 10"/>
          <p:cNvSpPr/>
          <p:nvPr/>
        </p:nvSpPr>
        <p:spPr>
          <a:xfrm>
            <a:off x="2562186" y="206374"/>
            <a:ext cx="40196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Seleção de </a:t>
            </a:r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variáveis</a:t>
            </a:r>
            <a:endParaRPr 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59632" y="912720"/>
            <a:ext cx="590344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Variáveis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selecionadas ( Regressão Linear sobre mapa de calor)</a:t>
            </a: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Casos confirmados M = 0</a:t>
            </a: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Casos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confirmados de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M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1 até M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026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491897" y="457520"/>
            <a:ext cx="6300787" cy="261610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2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</a:p>
          <a:p>
            <a:pPr algn="ctr">
              <a:defRPr/>
            </a:pPr>
            <a:r>
              <a:rPr lang="pt-BR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/>
            </a:r>
            <a:br>
              <a:rPr lang="pt-BR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</a:br>
            <a:r>
              <a:rPr lang="pt-BR" sz="32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Obrigado !</a:t>
            </a:r>
            <a:endParaRPr lang="pt-BR" sz="3200" b="1" dirty="0">
              <a:solidFill>
                <a:schemeClr val="accent5">
                  <a:lumMod val="50000"/>
                </a:schemeClr>
              </a:solidFill>
              <a:latin typeface="Futura Std Medium" pitchFamily="34" charset="0"/>
            </a:endParaRPr>
          </a:p>
          <a:p>
            <a:pPr algn="ctr">
              <a:defRPr/>
            </a:pPr>
            <a:r>
              <a:rPr lang="pt-BR" sz="2400" b="1" dirty="0" smtClean="0">
                <a:solidFill>
                  <a:schemeClr val="accent5">
                    <a:lumMod val="50000"/>
                  </a:schemeClr>
                </a:solidFill>
                <a:latin typeface="Futura Std Medium" pitchFamily="34" charset="0"/>
              </a:rPr>
              <a:t>        </a:t>
            </a:r>
            <a:endParaRPr lang="pt-BR" sz="2400" b="1" dirty="0">
              <a:solidFill>
                <a:schemeClr val="accent5">
                  <a:lumMod val="50000"/>
                </a:schemeClr>
              </a:solidFill>
              <a:latin typeface="Futura Std Medium" pitchFamily="34" charset="0"/>
            </a:endParaRPr>
          </a:p>
          <a:p>
            <a:pPr algn="ctr">
              <a:defRPr/>
            </a:pPr>
            <a:endParaRPr lang="pt-BR" sz="1200" b="1" dirty="0">
              <a:solidFill>
                <a:schemeClr val="accent5">
                  <a:lumMod val="50000"/>
                </a:schemeClr>
              </a:solidFill>
              <a:latin typeface="Futura Std Medium" pitchFamily="34" charset="0"/>
            </a:endParaRPr>
          </a:p>
          <a:p>
            <a:pPr algn="ctr">
              <a:defRPr/>
            </a:pPr>
            <a:r>
              <a:rPr lang="pt-BR" sz="2400" b="1" dirty="0" smtClean="0">
                <a:solidFill>
                  <a:schemeClr val="accent5">
                    <a:lumMod val="50000"/>
                  </a:schemeClr>
                </a:solidFill>
                <a:latin typeface="Futura Std Medium" pitchFamily="34" charset="0"/>
              </a:rPr>
              <a:t>Equipe 8</a:t>
            </a:r>
            <a:endParaRPr lang="pt-BR" sz="2400" b="1" i="1" dirty="0" smtClean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Futura Std Medium" pitchFamily="34" charset="0"/>
            </a:endParaRPr>
          </a:p>
          <a:p>
            <a:pPr algn="ctr">
              <a:defRPr/>
            </a:pPr>
            <a:endParaRPr lang="pt-BR" sz="2400" b="1" i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Futura Std Medium" pitchFamily="34" charset="0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140379" y="2847943"/>
            <a:ext cx="1107996" cy="508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pt-BR" altLang="pt-BR" sz="1600" b="1" dirty="0" smtClean="0">
                <a:solidFill>
                  <a:schemeClr val="bg1"/>
                </a:solidFill>
              </a:rPr>
              <a:t>Equipe </a:t>
            </a:r>
            <a:r>
              <a:rPr lang="pt-BR" altLang="pt-BR" sz="1600" b="1" dirty="0" smtClean="0">
                <a:solidFill>
                  <a:schemeClr val="bg1"/>
                </a:solidFill>
              </a:rPr>
              <a:t>8:</a:t>
            </a:r>
            <a:endParaRPr lang="pt-BR" altLang="pt-BR" sz="1600" b="1" dirty="0">
              <a:solidFill>
                <a:schemeClr val="bg1"/>
              </a:solidFill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167214" y="3356287"/>
            <a:ext cx="181249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Lt BT" panose="020B0402020204020303" pitchFamily="34" charset="0"/>
              </a:rPr>
              <a:t>Everton Thiago Portela</a:t>
            </a:r>
          </a:p>
          <a:p>
            <a:pPr>
              <a:defRPr/>
            </a:pPr>
            <a:endParaRPr lang="pt-BR" sz="1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utura Lt BT" panose="020B0402020204020303" pitchFamily="34" charset="0"/>
            </a:endParaRPr>
          </a:p>
          <a:p>
            <a:pPr>
              <a:defRPr/>
            </a:pPr>
            <a:r>
              <a:rPr lang="pt-B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Lt BT" panose="020B0402020204020303" pitchFamily="34" charset="0"/>
              </a:rPr>
              <a:t>Fátima </a:t>
            </a:r>
            <a:r>
              <a:rPr lang="pt-B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Lt BT" panose="020B0402020204020303" pitchFamily="34" charset="0"/>
              </a:rPr>
              <a:t>Vilela </a:t>
            </a:r>
            <a:r>
              <a:rPr lang="pt-BR" sz="1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Lt BT" panose="020B0402020204020303" pitchFamily="34" charset="0"/>
              </a:rPr>
              <a:t>Candal</a:t>
            </a:r>
            <a:endParaRPr lang="pt-BR" sz="1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utura Lt BT" panose="020B0402020204020303" pitchFamily="34" charset="0"/>
            </a:endParaRPr>
          </a:p>
          <a:p>
            <a:pPr>
              <a:defRPr/>
            </a:pPr>
            <a:endParaRPr lang="pt-BR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utura Lt BT" panose="020B0402020204020303" pitchFamily="34" charset="0"/>
            </a:endParaRPr>
          </a:p>
          <a:p>
            <a:pPr>
              <a:defRPr/>
            </a:pPr>
            <a:r>
              <a:rPr lang="pt-B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Lt BT" panose="020B0402020204020303" pitchFamily="34" charset="0"/>
              </a:rPr>
              <a:t>Marcelo </a:t>
            </a:r>
            <a:r>
              <a:rPr lang="pt-BR" sz="1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Lt BT" panose="020B0402020204020303" pitchFamily="34" charset="0"/>
              </a:rPr>
              <a:t>Zuntini</a:t>
            </a:r>
            <a:endParaRPr lang="pt-BR" sz="1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utura Lt BT" panose="020B0402020204020303" pitchFamily="34" charset="0"/>
            </a:endParaRPr>
          </a:p>
          <a:p>
            <a:pPr>
              <a:defRPr/>
            </a:pPr>
            <a:endParaRPr lang="pt-BR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utura Lt BT" panose="020B0402020204020303" pitchFamily="34" charset="0"/>
            </a:endParaRPr>
          </a:p>
          <a:p>
            <a:pPr>
              <a:defRPr/>
            </a:pPr>
            <a:r>
              <a:rPr lang="pt-BR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Lt BT" panose="020B0402020204020303" pitchFamily="34" charset="0"/>
              </a:rPr>
              <a:t>Vinicius Gonçalves e Silva</a:t>
            </a:r>
          </a:p>
          <a:p>
            <a:pPr>
              <a:defRPr/>
            </a:pPr>
            <a:endParaRPr lang="pt-BR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utura Lt BT" panose="020B0402020204020303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37" y="469741"/>
            <a:ext cx="1447888" cy="37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74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491897" y="457520"/>
            <a:ext cx="6300787" cy="43396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2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</a:p>
          <a:p>
            <a:pPr algn="ctr">
              <a:defRPr/>
            </a:pPr>
            <a:r>
              <a:rPr lang="pt-BR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/>
            </a:r>
            <a:br>
              <a:rPr lang="pt-BR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</a:br>
            <a:r>
              <a:rPr lang="pt-BR" sz="32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CASE PREDIÇÃO </a:t>
            </a:r>
          </a:p>
          <a:p>
            <a:pPr algn="ctr">
              <a:defRPr/>
            </a:pPr>
            <a:r>
              <a:rPr lang="pt-BR" sz="32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DE </a:t>
            </a:r>
          </a:p>
          <a:p>
            <a:pPr algn="ctr">
              <a:defRPr/>
            </a:pPr>
            <a:r>
              <a:rPr lang="pt-BR" sz="32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ZIKA VIRUS</a:t>
            </a:r>
            <a:endParaRPr lang="pt-BR" sz="3200" b="1" dirty="0">
              <a:solidFill>
                <a:schemeClr val="accent5">
                  <a:lumMod val="50000"/>
                </a:schemeClr>
              </a:solidFill>
              <a:latin typeface="Futura Std Medium" pitchFamily="34" charset="0"/>
            </a:endParaRPr>
          </a:p>
          <a:p>
            <a:pPr algn="ctr">
              <a:defRPr/>
            </a:pPr>
            <a:r>
              <a:rPr lang="pt-BR" sz="2400" b="1" dirty="0" smtClean="0">
                <a:solidFill>
                  <a:schemeClr val="accent5">
                    <a:lumMod val="50000"/>
                  </a:schemeClr>
                </a:solidFill>
                <a:latin typeface="Futura Std Medium" pitchFamily="34" charset="0"/>
              </a:rPr>
              <a:t>        </a:t>
            </a:r>
            <a:endParaRPr lang="pt-BR" sz="2400" b="1" dirty="0">
              <a:solidFill>
                <a:schemeClr val="accent5">
                  <a:lumMod val="50000"/>
                </a:schemeClr>
              </a:solidFill>
              <a:latin typeface="Futura Std Medium" pitchFamily="34" charset="0"/>
            </a:endParaRPr>
          </a:p>
          <a:p>
            <a:pPr algn="ctr">
              <a:defRPr/>
            </a:pPr>
            <a:endParaRPr lang="pt-BR" sz="1200" b="1" dirty="0">
              <a:solidFill>
                <a:schemeClr val="accent5">
                  <a:lumMod val="50000"/>
                </a:schemeClr>
              </a:solidFill>
              <a:latin typeface="Futura Std Medium" pitchFamily="34" charset="0"/>
            </a:endParaRPr>
          </a:p>
          <a:p>
            <a:pPr algn="ctr">
              <a:defRPr/>
            </a:pPr>
            <a:r>
              <a:rPr lang="pt-BR" sz="2400" b="1" dirty="0" smtClean="0">
                <a:solidFill>
                  <a:schemeClr val="accent5">
                    <a:lumMod val="50000"/>
                  </a:schemeClr>
                </a:solidFill>
                <a:latin typeface="Futura Std Medium" pitchFamily="34" charset="0"/>
              </a:rPr>
              <a:t>Equipe 8</a:t>
            </a:r>
            <a:endParaRPr lang="pt-BR" sz="2400" b="1" i="1" dirty="0" smtClean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Futura Std Medium" pitchFamily="34" charset="0"/>
            </a:endParaRPr>
          </a:p>
          <a:p>
            <a:pPr algn="ctr">
              <a:defRPr/>
            </a:pPr>
            <a:endParaRPr lang="pt-BR" sz="2400" b="1" i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Futura Std Medium" pitchFamily="34" charset="0"/>
            </a:endParaRPr>
          </a:p>
          <a:p>
            <a:pPr algn="ctr">
              <a:defRPr/>
            </a:pPr>
            <a:endParaRPr lang="pt-BR" sz="2400" b="1" i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defRPr/>
            </a:pPr>
            <a:r>
              <a:rPr lang="pt-BR" sz="2400" b="1" dirty="0" smtClean="0">
                <a:solidFill>
                  <a:schemeClr val="accent5">
                    <a:lumMod val="50000"/>
                  </a:schemeClr>
                </a:solidFill>
                <a:latin typeface="Futura Std Medium" pitchFamily="34" charset="0"/>
              </a:rPr>
              <a:t>2019</a:t>
            </a:r>
            <a:endParaRPr lang="pt-BR" sz="2400" b="1" dirty="0">
              <a:solidFill>
                <a:schemeClr val="accent5">
                  <a:lumMod val="50000"/>
                </a:schemeClr>
              </a:solidFill>
              <a:latin typeface="Futura Std Medium" pitchFamily="34" charset="0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140379" y="2847943"/>
            <a:ext cx="1107996" cy="508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pt-BR" altLang="pt-BR" sz="1600" b="1" dirty="0" smtClean="0">
                <a:solidFill>
                  <a:schemeClr val="bg1"/>
                </a:solidFill>
              </a:rPr>
              <a:t>Equipe </a:t>
            </a:r>
            <a:r>
              <a:rPr lang="pt-BR" altLang="pt-BR" sz="1600" b="1" dirty="0" smtClean="0">
                <a:solidFill>
                  <a:schemeClr val="bg1"/>
                </a:solidFill>
              </a:rPr>
              <a:t>8:</a:t>
            </a:r>
            <a:endParaRPr lang="pt-BR" altLang="pt-BR" sz="1600" b="1" dirty="0">
              <a:solidFill>
                <a:schemeClr val="bg1"/>
              </a:solidFill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167214" y="3356287"/>
            <a:ext cx="181249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Lt BT" panose="020B0402020204020303" pitchFamily="34" charset="0"/>
              </a:rPr>
              <a:t>Everton Thiago Portela</a:t>
            </a:r>
          </a:p>
          <a:p>
            <a:pPr>
              <a:defRPr/>
            </a:pPr>
            <a:endParaRPr lang="pt-BR" sz="1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utura Lt BT" panose="020B0402020204020303" pitchFamily="34" charset="0"/>
            </a:endParaRPr>
          </a:p>
          <a:p>
            <a:pPr>
              <a:defRPr/>
            </a:pPr>
            <a:r>
              <a:rPr lang="pt-B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Lt BT" panose="020B0402020204020303" pitchFamily="34" charset="0"/>
              </a:rPr>
              <a:t>Fátima </a:t>
            </a:r>
            <a:r>
              <a:rPr lang="pt-B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Lt BT" panose="020B0402020204020303" pitchFamily="34" charset="0"/>
              </a:rPr>
              <a:t>Vilela </a:t>
            </a:r>
            <a:r>
              <a:rPr lang="pt-BR" sz="1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Lt BT" panose="020B0402020204020303" pitchFamily="34" charset="0"/>
              </a:rPr>
              <a:t>Candal</a:t>
            </a:r>
            <a:endParaRPr lang="pt-BR" sz="1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utura Lt BT" panose="020B0402020204020303" pitchFamily="34" charset="0"/>
            </a:endParaRPr>
          </a:p>
          <a:p>
            <a:pPr>
              <a:defRPr/>
            </a:pPr>
            <a:endParaRPr lang="pt-BR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utura Lt BT" panose="020B0402020204020303" pitchFamily="34" charset="0"/>
            </a:endParaRPr>
          </a:p>
          <a:p>
            <a:pPr>
              <a:defRPr/>
            </a:pPr>
            <a:r>
              <a:rPr lang="pt-B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Lt BT" panose="020B0402020204020303" pitchFamily="34" charset="0"/>
              </a:rPr>
              <a:t>Marcelo </a:t>
            </a:r>
            <a:r>
              <a:rPr lang="pt-BR" sz="1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Lt BT" panose="020B0402020204020303" pitchFamily="34" charset="0"/>
              </a:rPr>
              <a:t>Zuntini</a:t>
            </a:r>
            <a:endParaRPr lang="pt-BR" sz="1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utura Lt BT" panose="020B0402020204020303" pitchFamily="34" charset="0"/>
            </a:endParaRPr>
          </a:p>
          <a:p>
            <a:pPr>
              <a:defRPr/>
            </a:pPr>
            <a:endParaRPr lang="pt-BR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utura Lt BT" panose="020B0402020204020303" pitchFamily="34" charset="0"/>
            </a:endParaRPr>
          </a:p>
          <a:p>
            <a:pPr>
              <a:defRPr/>
            </a:pPr>
            <a:r>
              <a:rPr lang="pt-BR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Lt BT" panose="020B0402020204020303" pitchFamily="34" charset="0"/>
              </a:rPr>
              <a:t>Vinicius Gonçalves e Silva</a:t>
            </a:r>
          </a:p>
          <a:p>
            <a:pPr>
              <a:defRPr/>
            </a:pPr>
            <a:endParaRPr lang="pt-BR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utura Lt BT" panose="020B0402020204020303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37" y="469741"/>
            <a:ext cx="1447888" cy="37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98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 txBox="1">
            <a:spLocks/>
          </p:cNvSpPr>
          <p:nvPr/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 smtClean="0">
                <a:solidFill>
                  <a:schemeClr val="bg1"/>
                </a:solidFill>
                <a:latin typeface="Futura Md BT" panose="020B0602020204020303" pitchFamily="34" charset="0"/>
              </a:rPr>
              <a:t>Título</a:t>
            </a:r>
            <a:endParaRPr lang="en-US" sz="4000" dirty="0">
              <a:solidFill>
                <a:schemeClr val="bg1"/>
              </a:solidFill>
              <a:latin typeface="Futura Md BT" panose="020B0602020204020303" pitchFamily="34" charset="0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bg1"/>
                </a:solidFill>
              </a:rPr>
              <a:t>Conteúdo</a:t>
            </a:r>
            <a:r>
              <a:rPr lang="en-US" dirty="0" smtClean="0">
                <a:solidFill>
                  <a:schemeClr val="bg1"/>
                </a:solidFill>
              </a:rPr>
              <a:t> 2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654"/>
            <a:ext cx="9180512" cy="516339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4724760"/>
            <a:ext cx="813451" cy="33586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462" y="4724761"/>
            <a:ext cx="1300898" cy="335867"/>
          </a:xfrm>
          <a:prstGeom prst="rect">
            <a:avLst/>
          </a:prstGeom>
        </p:spPr>
      </p:pic>
      <p:sp>
        <p:nvSpPr>
          <p:cNvPr id="10" name="Retângulo 10"/>
          <p:cNvSpPr/>
          <p:nvPr/>
        </p:nvSpPr>
        <p:spPr>
          <a:xfrm>
            <a:off x="3205459" y="87426"/>
            <a:ext cx="26965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Casos de Uso</a:t>
            </a:r>
            <a:endParaRPr 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1541" y="912720"/>
            <a:ext cx="80644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sp>
        <p:nvSpPr>
          <p:cNvPr id="11" name="TextBox 11"/>
          <p:cNvSpPr txBox="1"/>
          <p:nvPr/>
        </p:nvSpPr>
        <p:spPr>
          <a:xfrm>
            <a:off x="294589" y="1031306"/>
            <a:ext cx="851830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Previsão </a:t>
            </a:r>
            <a:r>
              <a:rPr lang="pt-BR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casos confirmados por </a:t>
            </a:r>
            <a:r>
              <a:rPr lang="pt-BR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mês/município;</a:t>
            </a:r>
            <a:endParaRPr lang="pt-BR" sz="2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Análise </a:t>
            </a:r>
            <a:r>
              <a:rPr lang="pt-BR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dos casos descartados, para melhoria de processos investigatórios</a:t>
            </a:r>
            <a:r>
              <a:rPr lang="pt-BR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Mapa </a:t>
            </a:r>
            <a:r>
              <a:rPr lang="pt-BR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calor (geográfico), indicando regiões de maior incidência de casos</a:t>
            </a:r>
            <a:r>
              <a:rPr lang="pt-BR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Probabilidade </a:t>
            </a:r>
            <a:r>
              <a:rPr lang="pt-BR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 tempo real de confirmação de infecção baseada nos dados coletados pela unidade de </a:t>
            </a:r>
            <a:r>
              <a:rPr lang="pt-BR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saúde.</a:t>
            </a:r>
            <a:endParaRPr lang="pt-BR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64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 txBox="1">
            <a:spLocks/>
          </p:cNvSpPr>
          <p:nvPr/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 smtClean="0">
                <a:solidFill>
                  <a:schemeClr val="bg1"/>
                </a:solidFill>
                <a:latin typeface="Futura Md BT" panose="020B0602020204020303" pitchFamily="34" charset="0"/>
              </a:rPr>
              <a:t>Título</a:t>
            </a:r>
            <a:endParaRPr lang="en-US" sz="4000" dirty="0">
              <a:solidFill>
                <a:schemeClr val="bg1"/>
              </a:solidFill>
              <a:latin typeface="Futura Md BT" panose="020B0602020204020303" pitchFamily="34" charset="0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bg1"/>
                </a:solidFill>
              </a:rPr>
              <a:t>Conteúdo</a:t>
            </a:r>
            <a:r>
              <a:rPr lang="en-US" dirty="0" smtClean="0">
                <a:solidFill>
                  <a:schemeClr val="bg1"/>
                </a:solidFill>
              </a:rPr>
              <a:t> 2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0" y="0"/>
            <a:ext cx="9180512" cy="516339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4724760"/>
            <a:ext cx="813451" cy="33586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462" y="4724761"/>
            <a:ext cx="1300898" cy="335867"/>
          </a:xfrm>
          <a:prstGeom prst="rect">
            <a:avLst/>
          </a:prstGeom>
        </p:spPr>
      </p:pic>
      <p:sp>
        <p:nvSpPr>
          <p:cNvPr id="6" name="Retângulo de cantos arredondados 5"/>
          <p:cNvSpPr/>
          <p:nvPr/>
        </p:nvSpPr>
        <p:spPr>
          <a:xfrm>
            <a:off x="481113" y="1347614"/>
            <a:ext cx="8208600" cy="23042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Desenvolver um </a:t>
            </a:r>
            <a:r>
              <a:rPr lang="pt-BR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r>
              <a:rPr lang="pt-BR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capaz de </a:t>
            </a:r>
            <a:r>
              <a:rPr lang="pt-BR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predizer</a:t>
            </a:r>
            <a:r>
              <a:rPr lang="pt-BR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incidência de </a:t>
            </a:r>
            <a:r>
              <a:rPr lang="pt-BR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ZIKA VIRUS</a:t>
            </a:r>
            <a:r>
              <a:rPr lang="pt-BR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em cada </a:t>
            </a:r>
            <a:r>
              <a:rPr lang="pt-BR" sz="28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município </a:t>
            </a:r>
            <a:r>
              <a:rPr lang="pt-BR" sz="2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brasileiro, de acordo com históricos levantados no período de </a:t>
            </a:r>
            <a:r>
              <a:rPr lang="pt-BR" sz="28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2016</a:t>
            </a:r>
            <a:r>
              <a:rPr lang="pt-BR" sz="2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2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tângulo 10"/>
          <p:cNvSpPr/>
          <p:nvPr/>
        </p:nvSpPr>
        <p:spPr>
          <a:xfrm>
            <a:off x="3657037" y="257795"/>
            <a:ext cx="18299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</a:t>
            </a:r>
            <a:endParaRPr 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747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 txBox="1">
            <a:spLocks/>
          </p:cNvSpPr>
          <p:nvPr/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 smtClean="0">
                <a:solidFill>
                  <a:schemeClr val="bg1"/>
                </a:solidFill>
                <a:latin typeface="Futura Md BT" panose="020B0602020204020303" pitchFamily="34" charset="0"/>
              </a:rPr>
              <a:t>Título</a:t>
            </a:r>
            <a:endParaRPr lang="en-US" sz="4000" dirty="0">
              <a:solidFill>
                <a:schemeClr val="bg1"/>
              </a:solidFill>
              <a:latin typeface="Futura Md BT" panose="020B0602020204020303" pitchFamily="34" charset="0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bg1"/>
                </a:solidFill>
              </a:rPr>
              <a:t>Conteúdo</a:t>
            </a:r>
            <a:r>
              <a:rPr lang="en-US" dirty="0" smtClean="0">
                <a:solidFill>
                  <a:schemeClr val="bg1"/>
                </a:solidFill>
              </a:rPr>
              <a:t> 2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" y="49326"/>
            <a:ext cx="9180512" cy="516339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4724760"/>
            <a:ext cx="813451" cy="33586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462" y="4724761"/>
            <a:ext cx="1300898" cy="335867"/>
          </a:xfrm>
          <a:prstGeom prst="rect">
            <a:avLst/>
          </a:prstGeom>
        </p:spPr>
      </p:pic>
      <p:sp>
        <p:nvSpPr>
          <p:cNvPr id="10" name="Retângulo 10"/>
          <p:cNvSpPr/>
          <p:nvPr/>
        </p:nvSpPr>
        <p:spPr>
          <a:xfrm>
            <a:off x="3680069" y="306538"/>
            <a:ext cx="18299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</a:t>
            </a:r>
            <a:endParaRPr 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83767" y="822067"/>
            <a:ext cx="635806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rgbClr val="002060"/>
                </a:solidFill>
              </a:rPr>
              <a:t>Relacionar demais indicadores que permitam explicar a dinâmica dos casos confirmados de Zica Vírus nos municípios com casos confirmados.</a:t>
            </a:r>
          </a:p>
          <a:p>
            <a:pPr algn="just"/>
            <a:endParaRPr lang="pt-BR" sz="2000" dirty="0">
              <a:solidFill>
                <a:srgbClr val="002060"/>
              </a:solidFill>
            </a:endParaRPr>
          </a:p>
          <a:p>
            <a:pPr algn="just"/>
            <a:r>
              <a:rPr lang="pt-BR" sz="2000" dirty="0" smtClean="0">
                <a:solidFill>
                  <a:srgbClr val="002060"/>
                </a:solidFill>
              </a:rPr>
              <a:t>Com </a:t>
            </a:r>
            <a:r>
              <a:rPr lang="pt-BR" sz="2000" dirty="0">
                <a:solidFill>
                  <a:srgbClr val="002060"/>
                </a:solidFill>
              </a:rPr>
              <a:t>o objetivo alcançado, o modelo auxiliaria no</a:t>
            </a:r>
            <a:r>
              <a:rPr lang="pt-BR" sz="2000" b="1" dirty="0">
                <a:solidFill>
                  <a:srgbClr val="002060"/>
                </a:solidFill>
              </a:rPr>
              <a:t> </a:t>
            </a:r>
            <a:r>
              <a:rPr lang="pt-BR" sz="2000" b="1" dirty="0" smtClean="0">
                <a:solidFill>
                  <a:srgbClr val="002060"/>
                </a:solidFill>
              </a:rPr>
              <a:t>planejamento </a:t>
            </a:r>
            <a:r>
              <a:rPr lang="pt-BR" sz="2000" b="1" dirty="0">
                <a:solidFill>
                  <a:srgbClr val="002060"/>
                </a:solidFill>
              </a:rPr>
              <a:t>de ações </a:t>
            </a:r>
            <a:r>
              <a:rPr lang="pt-BR" sz="2000" dirty="0">
                <a:solidFill>
                  <a:srgbClr val="002060"/>
                </a:solidFill>
              </a:rPr>
              <a:t>do setor da saúde em relação </a:t>
            </a:r>
            <a:r>
              <a:rPr lang="pt-BR" sz="2000" dirty="0" smtClean="0">
                <a:solidFill>
                  <a:srgbClr val="002060"/>
                </a:solidFill>
              </a:rPr>
              <a:t>ao </a:t>
            </a:r>
            <a:r>
              <a:rPr lang="pt-BR" sz="2000" dirty="0" err="1" smtClean="0">
                <a:solidFill>
                  <a:srgbClr val="002060"/>
                </a:solidFill>
              </a:rPr>
              <a:t>Zika</a:t>
            </a:r>
            <a:r>
              <a:rPr lang="pt-BR" sz="2000" dirty="0" smtClean="0">
                <a:solidFill>
                  <a:srgbClr val="002060"/>
                </a:solidFill>
              </a:rPr>
              <a:t> </a:t>
            </a:r>
            <a:r>
              <a:rPr lang="pt-BR" sz="2000" dirty="0" err="1">
                <a:solidFill>
                  <a:srgbClr val="002060"/>
                </a:solidFill>
              </a:rPr>
              <a:t>Virus</a:t>
            </a:r>
            <a:r>
              <a:rPr lang="pt-BR" sz="2000" dirty="0">
                <a:solidFill>
                  <a:srgbClr val="002060"/>
                </a:solidFill>
              </a:rPr>
              <a:t>,</a:t>
            </a:r>
            <a:r>
              <a:rPr lang="pt-BR" sz="2000" b="1" dirty="0">
                <a:solidFill>
                  <a:srgbClr val="002060"/>
                </a:solidFill>
              </a:rPr>
              <a:t> </a:t>
            </a:r>
            <a:r>
              <a:rPr lang="pt-BR" sz="2000" dirty="0" smtClean="0">
                <a:solidFill>
                  <a:srgbClr val="002060"/>
                </a:solidFill>
              </a:rPr>
              <a:t>em</a:t>
            </a:r>
            <a:r>
              <a:rPr lang="pt-BR" sz="2000" b="1" dirty="0" smtClean="0">
                <a:solidFill>
                  <a:srgbClr val="002060"/>
                </a:solidFill>
              </a:rPr>
              <a:t> </a:t>
            </a:r>
            <a:r>
              <a:rPr lang="pt-BR" sz="2000" b="1" dirty="0">
                <a:solidFill>
                  <a:srgbClr val="002060"/>
                </a:solidFill>
              </a:rPr>
              <a:t>nível </a:t>
            </a:r>
            <a:r>
              <a:rPr lang="pt-BR" sz="2000" b="1" dirty="0" smtClean="0">
                <a:solidFill>
                  <a:srgbClr val="002060"/>
                </a:solidFill>
              </a:rPr>
              <a:t>municipal.</a:t>
            </a:r>
          </a:p>
          <a:p>
            <a:pPr algn="just"/>
            <a:endParaRPr lang="pt-BR" sz="2000" b="1" dirty="0">
              <a:solidFill>
                <a:srgbClr val="002060"/>
              </a:solidFill>
            </a:endParaRPr>
          </a:p>
          <a:p>
            <a:pPr algn="just"/>
            <a:r>
              <a:rPr lang="pt-BR" sz="2000" dirty="0">
                <a:solidFill>
                  <a:srgbClr val="002060"/>
                </a:solidFill>
              </a:rPr>
              <a:t>O controle do </a:t>
            </a:r>
            <a:r>
              <a:rPr lang="pt-BR" sz="2000" dirty="0" err="1">
                <a:solidFill>
                  <a:srgbClr val="002060"/>
                </a:solidFill>
              </a:rPr>
              <a:t>Zika</a:t>
            </a:r>
            <a:r>
              <a:rPr lang="pt-BR" sz="2000" dirty="0">
                <a:solidFill>
                  <a:srgbClr val="002060"/>
                </a:solidFill>
              </a:rPr>
              <a:t> </a:t>
            </a:r>
            <a:r>
              <a:rPr lang="pt-BR" sz="2000" dirty="0" err="1">
                <a:solidFill>
                  <a:srgbClr val="002060"/>
                </a:solidFill>
              </a:rPr>
              <a:t>Virus</a:t>
            </a:r>
            <a:r>
              <a:rPr lang="pt-BR" sz="2000" dirty="0">
                <a:solidFill>
                  <a:srgbClr val="002060"/>
                </a:solidFill>
              </a:rPr>
              <a:t> está no </a:t>
            </a:r>
            <a:r>
              <a:rPr lang="pt-BR" sz="2000" b="1" dirty="0">
                <a:solidFill>
                  <a:srgbClr val="002060"/>
                </a:solidFill>
              </a:rPr>
              <a:t>Plano de ações estratégicas </a:t>
            </a:r>
            <a:r>
              <a:rPr lang="pt-BR" sz="2000" b="1" dirty="0" smtClean="0">
                <a:solidFill>
                  <a:srgbClr val="002060"/>
                </a:solidFill>
              </a:rPr>
              <a:t>para o </a:t>
            </a:r>
            <a:r>
              <a:rPr lang="pt-BR" sz="2000" b="1" dirty="0">
                <a:solidFill>
                  <a:srgbClr val="002060"/>
                </a:solidFill>
              </a:rPr>
              <a:t>enfrentamento das Doenças Crônicas não Transmissíveis (DCNT</a:t>
            </a:r>
            <a:r>
              <a:rPr lang="pt-BR" sz="2000" b="1" dirty="0" smtClean="0">
                <a:solidFill>
                  <a:srgbClr val="002060"/>
                </a:solidFill>
              </a:rPr>
              <a:t>) </a:t>
            </a:r>
            <a:r>
              <a:rPr lang="pt-BR" sz="2000" dirty="0" smtClean="0">
                <a:solidFill>
                  <a:srgbClr val="002060"/>
                </a:solidFill>
              </a:rPr>
              <a:t>no Brasil</a:t>
            </a:r>
            <a:r>
              <a:rPr lang="pt-BR" sz="2000" b="1" dirty="0" smtClean="0">
                <a:solidFill>
                  <a:srgbClr val="002060"/>
                </a:solidFill>
              </a:rPr>
              <a:t>.</a:t>
            </a:r>
            <a:endParaRPr lang="pt-BR" sz="2000" b="1" dirty="0">
              <a:solidFill>
                <a:srgbClr val="002060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14" y="621405"/>
            <a:ext cx="2038635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58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 txBox="1">
            <a:spLocks/>
          </p:cNvSpPr>
          <p:nvPr/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 smtClean="0">
                <a:solidFill>
                  <a:schemeClr val="bg1"/>
                </a:solidFill>
                <a:latin typeface="Futura Md BT" panose="020B0602020204020303" pitchFamily="34" charset="0"/>
              </a:rPr>
              <a:t>Título</a:t>
            </a:r>
            <a:endParaRPr lang="en-US" sz="4000" dirty="0">
              <a:solidFill>
                <a:schemeClr val="bg1"/>
              </a:solidFill>
              <a:latin typeface="Futura Md BT" panose="020B0602020204020303" pitchFamily="34" charset="0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bg1"/>
                </a:solidFill>
              </a:rPr>
              <a:t>Conteúdo</a:t>
            </a:r>
            <a:r>
              <a:rPr lang="en-US" dirty="0" smtClean="0">
                <a:solidFill>
                  <a:schemeClr val="bg1"/>
                </a:solidFill>
              </a:rPr>
              <a:t> 2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9180512" cy="516339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4724760"/>
            <a:ext cx="813451" cy="33586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462" y="4724761"/>
            <a:ext cx="1300898" cy="335867"/>
          </a:xfrm>
          <a:prstGeom prst="rect">
            <a:avLst/>
          </a:prstGeom>
        </p:spPr>
      </p:pic>
      <p:sp>
        <p:nvSpPr>
          <p:cNvPr id="10" name="Retângulo 10"/>
          <p:cNvSpPr/>
          <p:nvPr/>
        </p:nvSpPr>
        <p:spPr>
          <a:xfrm>
            <a:off x="2958305" y="87426"/>
            <a:ext cx="31908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Bases utilizadas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1541" y="912720"/>
            <a:ext cx="80644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sp>
        <p:nvSpPr>
          <p:cNvPr id="11" name="TextBox 11"/>
          <p:cNvSpPr txBox="1"/>
          <p:nvPr/>
        </p:nvSpPr>
        <p:spPr>
          <a:xfrm>
            <a:off x="323529" y="640211"/>
            <a:ext cx="851830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002060"/>
                </a:solidFill>
              </a:rPr>
              <a:t>Base SAGE, com histórico de 2016</a:t>
            </a:r>
            <a:r>
              <a:rPr lang="pt-BR" b="1" dirty="0" smtClean="0">
                <a:solidFill>
                  <a:srgbClr val="002060"/>
                </a:solidFill>
              </a:rPr>
              <a:t>:</a:t>
            </a:r>
          </a:p>
          <a:p>
            <a:endParaRPr lang="pt-BR" b="1" dirty="0">
              <a:solidFill>
                <a:srgbClr val="002060"/>
              </a:solidFill>
            </a:endParaRPr>
          </a:p>
          <a:p>
            <a:pPr algn="just"/>
            <a:r>
              <a:rPr lang="pt-BR" dirty="0">
                <a:solidFill>
                  <a:srgbClr val="002060"/>
                </a:solidFill>
              </a:rPr>
              <a:t>Base de levantamento do </a:t>
            </a:r>
            <a:r>
              <a:rPr lang="pt-BR" b="1" dirty="0">
                <a:solidFill>
                  <a:srgbClr val="002060"/>
                </a:solidFill>
              </a:rPr>
              <a:t>SAGE (Sala de Apoio à Gestão Estratégica)</a:t>
            </a:r>
            <a:r>
              <a:rPr lang="pt-BR" dirty="0">
                <a:solidFill>
                  <a:srgbClr val="002060"/>
                </a:solidFill>
              </a:rPr>
              <a:t>, com indicadores de casos de suspeita e confirmados de Zica </a:t>
            </a:r>
            <a:r>
              <a:rPr lang="pt-BR" dirty="0" err="1">
                <a:solidFill>
                  <a:srgbClr val="002060"/>
                </a:solidFill>
              </a:rPr>
              <a:t>Virus</a:t>
            </a:r>
            <a:endParaRPr lang="pt-BR" dirty="0">
              <a:solidFill>
                <a:srgbClr val="002060"/>
              </a:solidFill>
            </a:endParaRPr>
          </a:p>
          <a:p>
            <a:pPr algn="just"/>
            <a:endParaRPr lang="pt-BR" b="1" dirty="0" smtClean="0">
              <a:solidFill>
                <a:srgbClr val="002060"/>
              </a:solidFill>
            </a:endParaRPr>
          </a:p>
          <a:p>
            <a:pPr algn="just"/>
            <a:r>
              <a:rPr lang="pt-BR" dirty="0" smtClean="0">
                <a:solidFill>
                  <a:srgbClr val="002060"/>
                </a:solidFill>
              </a:rPr>
              <a:t>http</a:t>
            </a:r>
            <a:r>
              <a:rPr lang="pt-BR" dirty="0">
                <a:solidFill>
                  <a:srgbClr val="002060"/>
                </a:solidFill>
              </a:rPr>
              <a:t>://</a:t>
            </a:r>
            <a:r>
              <a:rPr lang="pt-BR" dirty="0" smtClean="0">
                <a:solidFill>
                  <a:srgbClr val="002060"/>
                </a:solidFill>
              </a:rPr>
              <a:t>sage.saude.gov.br/paineis/microcefalia/listaMicrocefalia.php?output=csv</a:t>
            </a:r>
            <a:endParaRPr lang="pt-BR" b="1" dirty="0" smtClean="0">
              <a:solidFill>
                <a:srgbClr val="002060"/>
              </a:solidFill>
            </a:endParaRPr>
          </a:p>
          <a:p>
            <a:endParaRPr lang="pt-BR" b="1" dirty="0" smtClean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rgbClr val="002060"/>
                </a:solidFill>
              </a:rPr>
              <a:t>Dados Pluviométricos:</a:t>
            </a:r>
          </a:p>
          <a:p>
            <a:endParaRPr lang="pt-BR" b="1" dirty="0" smtClean="0">
              <a:solidFill>
                <a:srgbClr val="002060"/>
              </a:solidFill>
            </a:endParaRPr>
          </a:p>
          <a:p>
            <a:pPr algn="just"/>
            <a:r>
              <a:rPr lang="pt-BR" dirty="0" smtClean="0">
                <a:solidFill>
                  <a:srgbClr val="002060"/>
                </a:solidFill>
              </a:rPr>
              <a:t>Dados do INMET (Instituto Nacional de Meteorologia), de registro de Chuvas captados pelas estações de medição por todo o </a:t>
            </a:r>
            <a:r>
              <a:rPr lang="pt-BR" dirty="0" err="1" smtClean="0">
                <a:solidFill>
                  <a:srgbClr val="002060"/>
                </a:solidFill>
              </a:rPr>
              <a:t>Brazil</a:t>
            </a:r>
            <a:endParaRPr lang="pt-BR" dirty="0">
              <a:solidFill>
                <a:srgbClr val="002060"/>
              </a:solidFill>
            </a:endParaRPr>
          </a:p>
          <a:p>
            <a:pPr algn="just"/>
            <a:endParaRPr lang="pt-BR" b="1" dirty="0" smtClean="0">
              <a:solidFill>
                <a:srgbClr val="002060"/>
              </a:solidFill>
            </a:endParaRPr>
          </a:p>
          <a:p>
            <a:pPr algn="just"/>
            <a:r>
              <a:rPr lang="pt-BR" dirty="0" smtClean="0">
                <a:solidFill>
                  <a:srgbClr val="002060"/>
                </a:solidFill>
              </a:rPr>
              <a:t>http</a:t>
            </a:r>
            <a:r>
              <a:rPr lang="pt-BR" dirty="0">
                <a:solidFill>
                  <a:srgbClr val="002060"/>
                </a:solidFill>
              </a:rPr>
              <a:t>://</a:t>
            </a:r>
            <a:r>
              <a:rPr lang="pt-BR" dirty="0" smtClean="0">
                <a:solidFill>
                  <a:srgbClr val="002060"/>
                </a:solidFill>
              </a:rPr>
              <a:t>www.inmet.gov.br/portal/index.php?r=bdmep/bdmep</a:t>
            </a:r>
            <a:endParaRPr lang="pt-BR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73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 txBox="1">
            <a:spLocks/>
          </p:cNvSpPr>
          <p:nvPr/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 smtClean="0">
                <a:solidFill>
                  <a:schemeClr val="bg1"/>
                </a:solidFill>
                <a:latin typeface="Futura Md BT" panose="020B0602020204020303" pitchFamily="34" charset="0"/>
              </a:rPr>
              <a:t>Título</a:t>
            </a:r>
            <a:endParaRPr lang="en-US" sz="4000" dirty="0">
              <a:solidFill>
                <a:schemeClr val="bg1"/>
              </a:solidFill>
              <a:latin typeface="Futura Md BT" panose="020B0602020204020303" pitchFamily="34" charset="0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bg1"/>
                </a:solidFill>
              </a:rPr>
              <a:t>Conteúdo</a:t>
            </a:r>
            <a:r>
              <a:rPr lang="en-US" dirty="0" smtClean="0">
                <a:solidFill>
                  <a:schemeClr val="bg1"/>
                </a:solidFill>
              </a:rPr>
              <a:t> 2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9180512" cy="516339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4724760"/>
            <a:ext cx="813451" cy="33586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462" y="4724761"/>
            <a:ext cx="1300898" cy="335867"/>
          </a:xfrm>
          <a:prstGeom prst="rect">
            <a:avLst/>
          </a:prstGeom>
        </p:spPr>
      </p:pic>
      <p:sp>
        <p:nvSpPr>
          <p:cNvPr id="10" name="Retângulo 10"/>
          <p:cNvSpPr/>
          <p:nvPr/>
        </p:nvSpPr>
        <p:spPr>
          <a:xfrm>
            <a:off x="2958305" y="87426"/>
            <a:ext cx="31908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Bases utilizadas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1541" y="912720"/>
            <a:ext cx="80644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sp>
        <p:nvSpPr>
          <p:cNvPr id="11" name="TextBox 11"/>
          <p:cNvSpPr txBox="1"/>
          <p:nvPr/>
        </p:nvSpPr>
        <p:spPr>
          <a:xfrm>
            <a:off x="323529" y="555526"/>
            <a:ext cx="851830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rgbClr val="002060"/>
                </a:solidFill>
              </a:rPr>
              <a:t>Atlas Brasil 2010</a:t>
            </a:r>
          </a:p>
          <a:p>
            <a:endParaRPr lang="pt-BR" dirty="0" smtClean="0"/>
          </a:p>
          <a:p>
            <a:pPr algn="just"/>
            <a:r>
              <a:rPr lang="pt-BR" dirty="0" smtClean="0">
                <a:solidFill>
                  <a:srgbClr val="002060"/>
                </a:solidFill>
              </a:rPr>
              <a:t>Senso de 2010 </a:t>
            </a:r>
            <a:r>
              <a:rPr lang="pt-BR" dirty="0">
                <a:solidFill>
                  <a:srgbClr val="002060"/>
                </a:solidFill>
              </a:rPr>
              <a:t>do </a:t>
            </a:r>
            <a:r>
              <a:rPr lang="pt-BR" b="1" dirty="0" smtClean="0">
                <a:solidFill>
                  <a:srgbClr val="002060"/>
                </a:solidFill>
              </a:rPr>
              <a:t>Atlas Brasil (Atlas do Desenvolvimento Humano do Brasil)</a:t>
            </a:r>
            <a:r>
              <a:rPr lang="pt-BR" dirty="0" smtClean="0">
                <a:solidFill>
                  <a:srgbClr val="002060"/>
                </a:solidFill>
              </a:rPr>
              <a:t>, </a:t>
            </a:r>
            <a:r>
              <a:rPr lang="pt-BR" dirty="0">
                <a:solidFill>
                  <a:srgbClr val="002060"/>
                </a:solidFill>
              </a:rPr>
              <a:t>com indicadores </a:t>
            </a:r>
            <a:r>
              <a:rPr lang="pt-BR" dirty="0" smtClean="0">
                <a:solidFill>
                  <a:srgbClr val="002060"/>
                </a:solidFill>
              </a:rPr>
              <a:t>socioeconômicos por município de todo o Brasil.</a:t>
            </a:r>
            <a:endParaRPr lang="pt-BR" dirty="0">
              <a:solidFill>
                <a:srgbClr val="002060"/>
              </a:solidFill>
            </a:endParaRPr>
          </a:p>
          <a:p>
            <a:pPr algn="just"/>
            <a:endParaRPr lang="pt-BR" dirty="0">
              <a:solidFill>
                <a:srgbClr val="002060"/>
              </a:solidFill>
            </a:endParaRPr>
          </a:p>
          <a:p>
            <a:pPr algn="just"/>
            <a:r>
              <a:rPr lang="pt-BR" dirty="0">
                <a:solidFill>
                  <a:srgbClr val="002060"/>
                </a:solidFill>
              </a:rPr>
              <a:t>http://www.atlasbrasil.org.br/2013/data/rawData/atlas2013_dadosbrutos_pt.xlsx</a:t>
            </a:r>
          </a:p>
          <a:p>
            <a:endParaRPr lang="pt-BR" b="1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rgbClr val="002060"/>
                </a:solidFill>
              </a:rPr>
              <a:t>Google </a:t>
            </a:r>
            <a:r>
              <a:rPr lang="pt-BR" b="1" dirty="0" err="1" smtClean="0">
                <a:solidFill>
                  <a:srgbClr val="002060"/>
                </a:solidFill>
              </a:rPr>
              <a:t>Trends</a:t>
            </a:r>
            <a:endParaRPr lang="pt-BR" b="1" dirty="0" smtClean="0">
              <a:solidFill>
                <a:srgbClr val="002060"/>
              </a:solidFill>
            </a:endParaRPr>
          </a:p>
          <a:p>
            <a:endParaRPr lang="pt-BR" b="1" dirty="0">
              <a:solidFill>
                <a:srgbClr val="002060"/>
              </a:solidFill>
            </a:endParaRPr>
          </a:p>
          <a:p>
            <a:pPr algn="just"/>
            <a:r>
              <a:rPr lang="pt-BR" dirty="0">
                <a:solidFill>
                  <a:srgbClr val="002060"/>
                </a:solidFill>
              </a:rPr>
              <a:t>Dados </a:t>
            </a:r>
            <a:r>
              <a:rPr lang="pt-BR" dirty="0" smtClean="0">
                <a:solidFill>
                  <a:srgbClr val="002060"/>
                </a:solidFill>
              </a:rPr>
              <a:t>de pesquisas feitas no Google referentes ao assunto </a:t>
            </a:r>
            <a:r>
              <a:rPr lang="pt-BR" dirty="0" smtClean="0">
                <a:solidFill>
                  <a:srgbClr val="002060"/>
                </a:solidFill>
              </a:rPr>
              <a:t>“</a:t>
            </a:r>
            <a:r>
              <a:rPr lang="pt-BR" b="1" dirty="0" err="1" smtClean="0">
                <a:solidFill>
                  <a:srgbClr val="002060"/>
                </a:solidFill>
              </a:rPr>
              <a:t>Zika</a:t>
            </a:r>
            <a:r>
              <a:rPr lang="pt-BR" b="1" dirty="0" smtClean="0">
                <a:solidFill>
                  <a:srgbClr val="002060"/>
                </a:solidFill>
              </a:rPr>
              <a:t> </a:t>
            </a:r>
            <a:r>
              <a:rPr lang="pt-BR" b="1" dirty="0" err="1" smtClean="0">
                <a:solidFill>
                  <a:srgbClr val="002060"/>
                </a:solidFill>
              </a:rPr>
              <a:t>Virus</a:t>
            </a:r>
            <a:r>
              <a:rPr lang="pt-BR" b="1" dirty="0" smtClean="0">
                <a:solidFill>
                  <a:srgbClr val="002060"/>
                </a:solidFill>
              </a:rPr>
              <a:t>”</a:t>
            </a:r>
            <a:r>
              <a:rPr lang="pt-BR" dirty="0" smtClean="0">
                <a:solidFill>
                  <a:srgbClr val="002060"/>
                </a:solidFill>
              </a:rPr>
              <a:t>.</a:t>
            </a:r>
            <a:endParaRPr lang="pt-BR" dirty="0" smtClean="0">
              <a:solidFill>
                <a:srgbClr val="002060"/>
              </a:solidFill>
            </a:endParaRPr>
          </a:p>
          <a:p>
            <a:pPr algn="just"/>
            <a:endParaRPr lang="pt-BR" dirty="0" smtClean="0">
              <a:solidFill>
                <a:srgbClr val="002060"/>
              </a:solidFill>
            </a:endParaRPr>
          </a:p>
          <a:p>
            <a:pPr algn="just"/>
            <a:r>
              <a:rPr lang="pt-BR" dirty="0" smtClean="0">
                <a:solidFill>
                  <a:srgbClr val="002060"/>
                </a:solidFill>
              </a:rPr>
              <a:t>Consulta exemplo:</a:t>
            </a:r>
            <a:endParaRPr lang="pt-BR" dirty="0">
              <a:solidFill>
                <a:srgbClr val="002060"/>
              </a:solidFill>
            </a:endParaRPr>
          </a:p>
          <a:p>
            <a:pPr algn="just"/>
            <a:r>
              <a:rPr lang="pt-BR" dirty="0">
                <a:solidFill>
                  <a:srgbClr val="002060"/>
                </a:solidFill>
              </a:rPr>
              <a:t>https://trends.google.com.br/trends/explore?q=%2Fm%2F080m_5j&amp;geo=BR</a:t>
            </a:r>
          </a:p>
        </p:txBody>
      </p:sp>
    </p:spTree>
    <p:extLst>
      <p:ext uri="{BB962C8B-B14F-4D97-AF65-F5344CB8AC3E}">
        <p14:creationId xmlns:p14="http://schemas.microsoft.com/office/powerpoint/2010/main" val="217534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 txBox="1">
            <a:spLocks/>
          </p:cNvSpPr>
          <p:nvPr/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 smtClean="0">
                <a:solidFill>
                  <a:schemeClr val="bg1"/>
                </a:solidFill>
                <a:latin typeface="Futura Md BT" panose="020B0602020204020303" pitchFamily="34" charset="0"/>
              </a:rPr>
              <a:t>Título</a:t>
            </a:r>
            <a:endParaRPr lang="en-US" sz="4000" dirty="0">
              <a:solidFill>
                <a:schemeClr val="bg1"/>
              </a:solidFill>
              <a:latin typeface="Futura Md BT" panose="020B0602020204020303" pitchFamily="34" charset="0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bg1"/>
                </a:solidFill>
              </a:rPr>
              <a:t>Conteúdo</a:t>
            </a:r>
            <a:r>
              <a:rPr lang="en-US" dirty="0" smtClean="0">
                <a:solidFill>
                  <a:schemeClr val="bg1"/>
                </a:solidFill>
              </a:rPr>
              <a:t> 2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9180512" cy="516339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4724760"/>
            <a:ext cx="813451" cy="33586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462" y="4724761"/>
            <a:ext cx="1300898" cy="335867"/>
          </a:xfrm>
          <a:prstGeom prst="rect">
            <a:avLst/>
          </a:prstGeom>
        </p:spPr>
      </p:pic>
      <p:sp>
        <p:nvSpPr>
          <p:cNvPr id="10" name="Retângulo 10"/>
          <p:cNvSpPr/>
          <p:nvPr/>
        </p:nvSpPr>
        <p:spPr>
          <a:xfrm>
            <a:off x="2536463" y="123478"/>
            <a:ext cx="40345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Arquitetura Lambda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86" y="987574"/>
            <a:ext cx="8815101" cy="343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 txBox="1">
            <a:spLocks/>
          </p:cNvSpPr>
          <p:nvPr/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 smtClean="0">
                <a:solidFill>
                  <a:schemeClr val="bg1"/>
                </a:solidFill>
                <a:latin typeface="Futura Md BT" panose="020B0602020204020303" pitchFamily="34" charset="0"/>
              </a:rPr>
              <a:t>Título</a:t>
            </a:r>
            <a:endParaRPr lang="en-US" sz="4000" dirty="0">
              <a:solidFill>
                <a:schemeClr val="bg1"/>
              </a:solidFill>
              <a:latin typeface="Futura Md BT" panose="020B0602020204020303" pitchFamily="34" charset="0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bg1"/>
                </a:solidFill>
              </a:rPr>
              <a:t>Conteúdo</a:t>
            </a:r>
            <a:r>
              <a:rPr lang="en-US" dirty="0" smtClean="0">
                <a:solidFill>
                  <a:schemeClr val="bg1"/>
                </a:solidFill>
              </a:rPr>
              <a:t> 2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9180512" cy="516339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4724760"/>
            <a:ext cx="813451" cy="33586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462" y="4724761"/>
            <a:ext cx="1300898" cy="335867"/>
          </a:xfrm>
          <a:prstGeom prst="rect">
            <a:avLst/>
          </a:prstGeom>
        </p:spPr>
      </p:pic>
      <p:sp>
        <p:nvSpPr>
          <p:cNvPr id="10" name="Retângulo 10"/>
          <p:cNvSpPr/>
          <p:nvPr/>
        </p:nvSpPr>
        <p:spPr>
          <a:xfrm>
            <a:off x="1895649" y="123478"/>
            <a:ext cx="53162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Arquitetura Implementada</a:t>
            </a:r>
            <a:endParaRPr 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86" y="987574"/>
            <a:ext cx="8815101" cy="3432429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375530" y="1150083"/>
            <a:ext cx="888379" cy="3222466"/>
          </a:xfrm>
          <a:prstGeom prst="rect">
            <a:avLst/>
          </a:prstGeom>
          <a:solidFill>
            <a:schemeClr val="bg1">
              <a:lumMod val="75000"/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7667150" y="1888016"/>
            <a:ext cx="1174685" cy="1746600"/>
          </a:xfrm>
          <a:prstGeom prst="rect">
            <a:avLst/>
          </a:prstGeom>
          <a:solidFill>
            <a:schemeClr val="bg1">
              <a:lumMod val="75000"/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2594737" y="3205889"/>
            <a:ext cx="2049271" cy="1152614"/>
          </a:xfrm>
          <a:prstGeom prst="rect">
            <a:avLst/>
          </a:prstGeom>
          <a:solidFill>
            <a:schemeClr val="bg1">
              <a:lumMod val="75000"/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5094743" y="1178792"/>
            <a:ext cx="2262195" cy="3105781"/>
          </a:xfrm>
          <a:prstGeom prst="rect">
            <a:avLst/>
          </a:prstGeom>
          <a:solidFill>
            <a:schemeClr val="bg1">
              <a:lumMod val="75000"/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3694974" y="2427734"/>
            <a:ext cx="877026" cy="390077"/>
          </a:xfrm>
          <a:prstGeom prst="rect">
            <a:avLst/>
          </a:prstGeom>
          <a:solidFill>
            <a:schemeClr val="bg1">
              <a:lumMod val="75000"/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2771800" y="1888016"/>
            <a:ext cx="576064" cy="5397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444" y="1469201"/>
            <a:ext cx="764252" cy="446793"/>
          </a:xfrm>
          <a:prstGeom prst="rect">
            <a:avLst/>
          </a:prstGeom>
        </p:spPr>
      </p:pic>
      <p:sp>
        <p:nvSpPr>
          <p:cNvPr id="19" name="Retângulo 18"/>
          <p:cNvSpPr/>
          <p:nvPr/>
        </p:nvSpPr>
        <p:spPr>
          <a:xfrm>
            <a:off x="2638057" y="1457158"/>
            <a:ext cx="877026" cy="458836"/>
          </a:xfrm>
          <a:prstGeom prst="rect">
            <a:avLst/>
          </a:prstGeom>
          <a:solidFill>
            <a:schemeClr val="bg1">
              <a:lumMod val="75000"/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006" y="2153954"/>
            <a:ext cx="908368" cy="4898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7226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27230</TotalTime>
  <Words>629</Words>
  <Application>Microsoft Office PowerPoint</Application>
  <PresentationFormat>Apresentação na tela (16:9)</PresentationFormat>
  <Paragraphs>286</Paragraphs>
  <Slides>17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17</vt:i4>
      </vt:variant>
    </vt:vector>
  </HeadingPairs>
  <TitlesOfParts>
    <vt:vector size="28" baseType="lpstr">
      <vt:lpstr>맑은 고딕</vt:lpstr>
      <vt:lpstr>Arial</vt:lpstr>
      <vt:lpstr>Calibri</vt:lpstr>
      <vt:lpstr>Franklin Gothic Demi</vt:lpstr>
      <vt:lpstr>Futura Lt BT</vt:lpstr>
      <vt:lpstr>Futura Md BT</vt:lpstr>
      <vt:lpstr>Futura Std Medium</vt:lpstr>
      <vt:lpstr>Tahoma</vt:lpstr>
      <vt:lpstr>Wingdings</vt:lpstr>
      <vt:lpstr>Tema do Office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Modelos Testados</vt:lpstr>
      <vt:lpstr>Hiperparâmetros Combinados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Marcelo Santiago da Silva</dc:creator>
  <cp:lastModifiedBy>BIG DATA T8</cp:lastModifiedBy>
  <cp:revision>170</cp:revision>
  <dcterms:created xsi:type="dcterms:W3CDTF">2015-04-22T18:04:31Z</dcterms:created>
  <dcterms:modified xsi:type="dcterms:W3CDTF">2019-06-29T14:14:09Z</dcterms:modified>
</cp:coreProperties>
</file>