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340" r:id="rId7"/>
    <p:sldId id="349" r:id="rId8"/>
    <p:sldId id="348" r:id="rId9"/>
    <p:sldId id="341" r:id="rId10"/>
    <p:sldId id="351" r:id="rId11"/>
    <p:sldId id="342" r:id="rId12"/>
    <p:sldId id="343" r:id="rId13"/>
    <p:sldId id="345" r:id="rId14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43" autoAdjust="0"/>
    <p:restoredTop sz="93557" autoAdjust="0"/>
  </p:normalViewPr>
  <p:slideViewPr>
    <p:cSldViewPr>
      <p:cViewPr varScale="1">
        <p:scale>
          <a:sx n="108" d="100"/>
          <a:sy n="108" d="100"/>
        </p:scale>
        <p:origin x="51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7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7A41B-C7FB-47DE-AC8E-59B97E5D108D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437D6-763C-47E3-806D-BE414C03D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289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D443D-CF20-41F9-A6FE-7FB4F8AEE8F2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CC78A-F3BD-40F0-8A1F-D28251C7D1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25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1205C-B71B-43FA-B1F7-D3D17E7AB82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60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B51E-9AD3-456B-B117-023FDD2112B8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t>‹nº›</a:t>
            </a:fld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"/>
            <a:ext cx="9144000" cy="514285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" y="0"/>
            <a:ext cx="9143429" cy="51435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" y="0"/>
            <a:ext cx="9143429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" y="0"/>
            <a:ext cx="914342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2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70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53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21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68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94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34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B51E-9AD3-456B-B117-023FDD2112B8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3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587974"/>
            <a:ext cx="1101483" cy="454794"/>
          </a:xfrm>
          <a:prstGeom prst="rect">
            <a:avLst/>
          </a:prstGeom>
        </p:spPr>
      </p:pic>
      <p:sp>
        <p:nvSpPr>
          <p:cNvPr id="7" name="Retângulo 6"/>
          <p:cNvSpPr/>
          <p:nvPr userDrawn="1"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4" t="3933" r="72648" b="126"/>
          <a:stretch/>
        </p:blipFill>
        <p:spPr>
          <a:xfrm>
            <a:off x="1" y="-62526"/>
            <a:ext cx="2164924" cy="534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31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B51E-9AD3-456B-B117-023FDD2112B8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3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587974"/>
            <a:ext cx="1101483" cy="454794"/>
          </a:xfrm>
          <a:prstGeom prst="rect">
            <a:avLst/>
          </a:prstGeom>
        </p:spPr>
      </p:pic>
      <p:sp>
        <p:nvSpPr>
          <p:cNvPr id="7" name="Retângulo 6"/>
          <p:cNvSpPr/>
          <p:nvPr userDrawn="1"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"/>
            <a:ext cx="9144000" cy="5142857"/>
          </a:xfrm>
          <a:prstGeom prst="rect">
            <a:avLst/>
          </a:prstGeom>
        </p:spPr>
      </p:pic>
      <p:sp>
        <p:nvSpPr>
          <p:cNvPr id="13" name="Espaço Reservado para Data 3"/>
          <p:cNvSpPr txBox="1">
            <a:spLocks/>
          </p:cNvSpPr>
          <p:nvPr userDrawn="1"/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E9BCC6-78FC-4BD5-A659-CDD97B12513D}" type="datetimeFigureOut">
              <a:rPr lang="pt-BR" smtClean="0">
                <a:solidFill>
                  <a:schemeClr val="bg1"/>
                </a:solidFill>
              </a:rPr>
              <a:pPr/>
              <a:t>27/06/2019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91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B51E-9AD3-456B-B117-023FDD2112B8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3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587974"/>
            <a:ext cx="1101483" cy="454794"/>
          </a:xfrm>
          <a:prstGeom prst="rect">
            <a:avLst/>
          </a:prstGeom>
        </p:spPr>
      </p:pic>
      <p:sp>
        <p:nvSpPr>
          <p:cNvPr id="7" name="Retângulo 6"/>
          <p:cNvSpPr/>
          <p:nvPr userDrawn="1"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"/>
            <a:ext cx="9144000" cy="5142857"/>
          </a:xfrm>
          <a:prstGeom prst="rect">
            <a:avLst/>
          </a:prstGeom>
        </p:spPr>
      </p:pic>
      <p:sp>
        <p:nvSpPr>
          <p:cNvPr id="13" name="Espaço Reservado para Data 3"/>
          <p:cNvSpPr txBox="1">
            <a:spLocks/>
          </p:cNvSpPr>
          <p:nvPr userDrawn="1"/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E9BCC6-78FC-4BD5-A659-CDD97B12513D}" type="datetimeFigureOut">
              <a:rPr lang="pt-BR" smtClean="0">
                <a:solidFill>
                  <a:schemeClr val="bg1"/>
                </a:solidFill>
              </a:rPr>
              <a:pPr/>
              <a:t>27/06/2019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08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46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44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8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4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83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9B51E-9AD3-456B-B117-023FDD2112B8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9F01A-3EE9-4110-BDD9-E1BD68C2C4DF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3826390" y="384433"/>
            <a:ext cx="147960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  <a:latin typeface="Franklin Gothic Demi" panose="020B0703020102020204" pitchFamily="34" charset="0"/>
                <a:ea typeface="맑은 고딕" pitchFamily="50" charset="-127"/>
                <a:cs typeface="Arial" pitchFamily="34" charset="0"/>
              </a:rPr>
              <a:t>MBA </a:t>
            </a:r>
          </a:p>
          <a:p>
            <a:r>
              <a:rPr lang="en-US" altLang="ko-KR" sz="2400" b="1" dirty="0" smtClean="0">
                <a:solidFill>
                  <a:schemeClr val="bg1"/>
                </a:solidFill>
                <a:latin typeface="Franklin Gothic Demi" panose="020B0703020102020204" pitchFamily="34" charset="0"/>
                <a:ea typeface="맑은 고딕" pitchFamily="50" charset="-127"/>
                <a:cs typeface="Arial" pitchFamily="34" charset="0"/>
              </a:rPr>
              <a:t>BIG DATA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83518"/>
            <a:ext cx="1127732" cy="1073588"/>
          </a:xfrm>
          <a:prstGeom prst="rect">
            <a:avLst/>
          </a:prstGeom>
        </p:spPr>
      </p:pic>
      <p:cxnSp>
        <p:nvCxnSpPr>
          <p:cNvPr id="16" name="Conector reto 15"/>
          <p:cNvCxnSpPr/>
          <p:nvPr/>
        </p:nvCxnSpPr>
        <p:spPr>
          <a:xfrm>
            <a:off x="5597624" y="563112"/>
            <a:ext cx="0" cy="10216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"/>
            <a:ext cx="9144000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9BCC6-78FC-4BD5-A659-CDD97B12513D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C94AE-20EA-474B-A18C-DC94AAA1F146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857"/>
          </a:xfrm>
          <a:prstGeom prst="rect">
            <a:avLst/>
          </a:prstGeom>
        </p:spPr>
      </p:pic>
      <p:sp>
        <p:nvSpPr>
          <p:cNvPr id="8" name="Espaço Reservado para Data 3"/>
          <p:cNvSpPr txBox="1">
            <a:spLocks/>
          </p:cNvSpPr>
          <p:nvPr userDrawn="1"/>
        </p:nvSpPr>
        <p:spPr>
          <a:xfrm>
            <a:off x="457200" y="4766942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E9BCC6-78FC-4BD5-A659-CDD97B12513D}" type="datetimeFigureOut">
              <a:rPr lang="pt-BR" smtClean="0">
                <a:solidFill>
                  <a:schemeClr val="bg1"/>
                </a:solidFill>
              </a:rPr>
              <a:pPr/>
              <a:t>27/06/2019</a:t>
            </a:fld>
            <a:endParaRPr lang="pt-BR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835696" y="1131590"/>
            <a:ext cx="5400600" cy="17281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ZIKA VIRUS</a:t>
            </a:r>
            <a:endParaRPr lang="pt-B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806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76514" y="47247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0" name="Retângulo 10"/>
          <p:cNvSpPr/>
          <p:nvPr/>
        </p:nvSpPr>
        <p:spPr>
          <a:xfrm>
            <a:off x="2562186" y="206374"/>
            <a:ext cx="4019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Seleção de </a:t>
            </a: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variáveis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52578" y="912720"/>
            <a:ext cx="441049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Variáveis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selecionadas</a:t>
            </a:r>
          </a:p>
          <a:p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Xxxxxx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Xxxxxx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Xxxxxx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xxxxxxx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026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56" y="20824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76514" y="47247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0" name="Retângulo 10"/>
          <p:cNvSpPr/>
          <p:nvPr/>
        </p:nvSpPr>
        <p:spPr>
          <a:xfrm>
            <a:off x="1540396" y="81813"/>
            <a:ext cx="61093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/>
              <a:t>Predição do fator de incidência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1541" y="912720"/>
            <a:ext cx="806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   Modelos       </a:t>
            </a:r>
            <a:r>
              <a:rPr lang="pt-BR" dirty="0"/>
              <a:t>Mínimo  Assertividade      Modelo acima Assertividade</a:t>
            </a:r>
          </a:p>
        </p:txBody>
      </p:sp>
    </p:spTree>
    <p:extLst>
      <p:ext uri="{BB962C8B-B14F-4D97-AF65-F5344CB8AC3E}">
        <p14:creationId xmlns:p14="http://schemas.microsoft.com/office/powerpoint/2010/main" val="113221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375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76514" y="47247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40197" y="44624"/>
            <a:ext cx="4220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28494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491897" y="457520"/>
            <a:ext cx="6300787" cy="4339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</a:p>
          <a:p>
            <a:pPr algn="ctr">
              <a:defRPr/>
            </a:pPr>
            <a:r>
              <a:rPr lang="pt-BR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/>
            </a:r>
            <a:br>
              <a:rPr lang="pt-BR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</a:br>
            <a:r>
              <a:rPr lang="pt-BR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CASE PREDIÇÃO </a:t>
            </a:r>
          </a:p>
          <a:p>
            <a:pPr algn="ctr">
              <a:defRPr/>
            </a:pPr>
            <a:r>
              <a:rPr lang="pt-BR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DE </a:t>
            </a:r>
          </a:p>
          <a:p>
            <a:pPr algn="ctr">
              <a:defRPr/>
            </a:pPr>
            <a:r>
              <a:rPr lang="pt-BR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ZIKA VIRUS</a:t>
            </a:r>
            <a:endParaRPr lang="pt-BR" sz="3200" b="1" dirty="0">
              <a:solidFill>
                <a:schemeClr val="accent5">
                  <a:lumMod val="50000"/>
                </a:schemeClr>
              </a:solidFill>
              <a:latin typeface="Futura Std Medium" pitchFamily="34" charset="0"/>
            </a:endParaRPr>
          </a:p>
          <a:p>
            <a:pPr algn="ctr">
              <a:defRPr/>
            </a:pPr>
            <a:r>
              <a:rPr lang="pt-BR" sz="2400" b="1" dirty="0" smtClean="0">
                <a:solidFill>
                  <a:schemeClr val="accent5">
                    <a:lumMod val="50000"/>
                  </a:schemeClr>
                </a:solidFill>
                <a:latin typeface="Futura Std Medium" pitchFamily="34" charset="0"/>
              </a:rPr>
              <a:t>        </a:t>
            </a:r>
            <a:endParaRPr lang="pt-BR" sz="2400" b="1" dirty="0">
              <a:solidFill>
                <a:schemeClr val="accent5">
                  <a:lumMod val="50000"/>
                </a:schemeClr>
              </a:solidFill>
              <a:latin typeface="Futura Std Medium" pitchFamily="34" charset="0"/>
            </a:endParaRPr>
          </a:p>
          <a:p>
            <a:pPr algn="ctr">
              <a:defRPr/>
            </a:pPr>
            <a:endParaRPr lang="pt-BR" sz="1200" b="1" dirty="0">
              <a:solidFill>
                <a:schemeClr val="accent5">
                  <a:lumMod val="50000"/>
                </a:schemeClr>
              </a:solidFill>
              <a:latin typeface="Futura Std Medium" pitchFamily="34" charset="0"/>
            </a:endParaRPr>
          </a:p>
          <a:p>
            <a:pPr algn="ctr">
              <a:defRPr/>
            </a:pPr>
            <a:r>
              <a:rPr lang="pt-BR" sz="2400" b="1" dirty="0" smtClean="0">
                <a:solidFill>
                  <a:schemeClr val="accent5">
                    <a:lumMod val="50000"/>
                  </a:schemeClr>
                </a:solidFill>
                <a:latin typeface="Futura Std Medium" pitchFamily="34" charset="0"/>
              </a:rPr>
              <a:t>Equipe 8</a:t>
            </a:r>
            <a:endParaRPr lang="pt-BR" sz="2400" b="1" i="1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Futura Std Medium" pitchFamily="34" charset="0"/>
            </a:endParaRPr>
          </a:p>
          <a:p>
            <a:pPr algn="ctr">
              <a:defRPr/>
            </a:pPr>
            <a:endParaRPr lang="pt-BR" sz="2400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Futura Std Medium" pitchFamily="34" charset="0"/>
            </a:endParaRPr>
          </a:p>
          <a:p>
            <a:pPr algn="ctr">
              <a:defRPr/>
            </a:pPr>
            <a:endParaRPr lang="pt-BR" sz="2400" b="1" i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defRPr/>
            </a:pPr>
            <a:r>
              <a:rPr lang="pt-BR" sz="2400" b="1" dirty="0" smtClean="0">
                <a:solidFill>
                  <a:schemeClr val="accent5">
                    <a:lumMod val="50000"/>
                  </a:schemeClr>
                </a:solidFill>
                <a:latin typeface="Futura Std Medium" pitchFamily="34" charset="0"/>
              </a:rPr>
              <a:t>2019</a:t>
            </a:r>
            <a:endParaRPr lang="pt-BR" sz="2400" b="1" dirty="0">
              <a:solidFill>
                <a:schemeClr val="accent5">
                  <a:lumMod val="50000"/>
                </a:schemeClr>
              </a:solidFill>
              <a:latin typeface="Futura Std Medium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40379" y="2847943"/>
            <a:ext cx="1107996" cy="5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pt-BR" altLang="pt-BR" sz="1600" b="1" dirty="0" smtClean="0">
                <a:solidFill>
                  <a:schemeClr val="bg1"/>
                </a:solidFill>
              </a:rPr>
              <a:t>Equipe 4:</a:t>
            </a:r>
            <a:endParaRPr lang="pt-BR" altLang="pt-BR" sz="1600" b="1" dirty="0">
              <a:solidFill>
                <a:schemeClr val="bg1"/>
              </a:solidFill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67214" y="3356287"/>
            <a:ext cx="1812498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rPr>
              <a:t>Fátima Vilela </a:t>
            </a:r>
            <a:r>
              <a:rPr lang="pt-BR" sz="1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rPr>
              <a:t>Candal</a:t>
            </a:r>
            <a:endParaRPr lang="pt-BR" sz="1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Lt BT" panose="020B0402020204020303" pitchFamily="34" charset="0"/>
            </a:endParaRPr>
          </a:p>
          <a:p>
            <a:pPr>
              <a:defRPr/>
            </a:pPr>
            <a:endParaRPr lang="pt-B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Lt BT" panose="020B0402020204020303" pitchFamily="34" charset="0"/>
            </a:endParaRPr>
          </a:p>
          <a:p>
            <a:pPr>
              <a:defRPr/>
            </a:pPr>
            <a:r>
              <a:rPr lang="pt-B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rPr>
              <a:t>Everton Thiago Portela</a:t>
            </a:r>
            <a:endParaRPr lang="pt-BR" sz="1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Lt BT" panose="020B0402020204020303" pitchFamily="34" charset="0"/>
            </a:endParaRPr>
          </a:p>
          <a:p>
            <a:pPr>
              <a:defRPr/>
            </a:pPr>
            <a:endParaRPr lang="pt-B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Lt BT" panose="020B0402020204020303" pitchFamily="34" charset="0"/>
            </a:endParaRPr>
          </a:p>
          <a:p>
            <a:pPr>
              <a:defRPr/>
            </a:pPr>
            <a:r>
              <a:rPr lang="pt-B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rPr>
              <a:t>Vinicius Gonçalves e Silva</a:t>
            </a:r>
          </a:p>
          <a:p>
            <a:pPr>
              <a:defRPr/>
            </a:pPr>
            <a:endParaRPr lang="pt-BR" sz="1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Lt BT" panose="020B0402020204020303" pitchFamily="34" charset="0"/>
            </a:endParaRPr>
          </a:p>
          <a:p>
            <a:pPr>
              <a:defRPr/>
            </a:pPr>
            <a:r>
              <a:rPr lang="pt-B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rPr>
              <a:t>Marcelo </a:t>
            </a:r>
            <a:r>
              <a:rPr lang="pt-BR" sz="1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rPr>
              <a:t>Zuntini</a:t>
            </a:r>
            <a:endParaRPr lang="pt-B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Lt BT" panose="020B0402020204020303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37" y="469741"/>
            <a:ext cx="1447888" cy="37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0" y="0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76514" y="47247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6" name="Retângulo de cantos arredondados 5"/>
          <p:cNvSpPr/>
          <p:nvPr/>
        </p:nvSpPr>
        <p:spPr>
          <a:xfrm>
            <a:off x="481113" y="1347614"/>
            <a:ext cx="8208600" cy="23042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um </a:t>
            </a:r>
            <a:r>
              <a:rPr lang="pt-BR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pt-BR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capaz de </a:t>
            </a:r>
            <a:r>
              <a:rPr lang="pt-BR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predizer</a:t>
            </a:r>
            <a:r>
              <a:rPr lang="pt-BR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incidência de </a:t>
            </a:r>
            <a:r>
              <a:rPr lang="pt-BR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ZIKA VIRUS</a:t>
            </a:r>
            <a:r>
              <a:rPr lang="pt-BR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em cada </a:t>
            </a:r>
            <a:r>
              <a:rPr lang="pt-BR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município </a:t>
            </a:r>
            <a:r>
              <a:rPr lang="pt-BR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brasileiro, de acordo com históricos levantados no período de </a:t>
            </a:r>
            <a:r>
              <a:rPr lang="pt-BR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  <a:r>
              <a:rPr lang="pt-BR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10"/>
          <p:cNvSpPr/>
          <p:nvPr/>
        </p:nvSpPr>
        <p:spPr>
          <a:xfrm>
            <a:off x="3657037" y="257795"/>
            <a:ext cx="18299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747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" y="49326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76514" y="47247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0" name="Retângulo 10"/>
          <p:cNvSpPr/>
          <p:nvPr/>
        </p:nvSpPr>
        <p:spPr>
          <a:xfrm>
            <a:off x="3680069" y="306538"/>
            <a:ext cx="18299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83767" y="822067"/>
            <a:ext cx="635806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002060"/>
                </a:solidFill>
              </a:rPr>
              <a:t>Relacionar demais indicadores que permitam explicar a dinâmica dos casos confirmados de Zica Vírus nos municípios com casos confirmados.</a:t>
            </a:r>
          </a:p>
          <a:p>
            <a:endParaRPr lang="pt-BR" sz="2000" dirty="0">
              <a:solidFill>
                <a:srgbClr val="002060"/>
              </a:solidFill>
            </a:endParaRPr>
          </a:p>
          <a:p>
            <a:r>
              <a:rPr lang="pt-BR" sz="2000" dirty="0" smtClean="0">
                <a:solidFill>
                  <a:srgbClr val="002060"/>
                </a:solidFill>
              </a:rPr>
              <a:t>Com </a:t>
            </a:r>
            <a:r>
              <a:rPr lang="pt-BR" sz="2000" dirty="0">
                <a:solidFill>
                  <a:srgbClr val="002060"/>
                </a:solidFill>
              </a:rPr>
              <a:t>o objetivo alcançado, o modelo auxiliaria no</a:t>
            </a:r>
            <a:r>
              <a:rPr lang="pt-BR" sz="2000" b="1" dirty="0">
                <a:solidFill>
                  <a:srgbClr val="002060"/>
                </a:solidFill>
              </a:rPr>
              <a:t> </a:t>
            </a:r>
            <a:r>
              <a:rPr lang="pt-BR" sz="2000" b="1" dirty="0" smtClean="0">
                <a:solidFill>
                  <a:srgbClr val="002060"/>
                </a:solidFill>
              </a:rPr>
              <a:t>planejamento </a:t>
            </a:r>
            <a:r>
              <a:rPr lang="pt-BR" sz="2000" b="1" dirty="0">
                <a:solidFill>
                  <a:srgbClr val="002060"/>
                </a:solidFill>
              </a:rPr>
              <a:t>de ações </a:t>
            </a:r>
            <a:r>
              <a:rPr lang="pt-BR" sz="2000" dirty="0">
                <a:solidFill>
                  <a:srgbClr val="002060"/>
                </a:solidFill>
              </a:rPr>
              <a:t>do setor da saúde em relação </a:t>
            </a:r>
            <a:r>
              <a:rPr lang="pt-BR" sz="2000" dirty="0" smtClean="0">
                <a:solidFill>
                  <a:srgbClr val="002060"/>
                </a:solidFill>
              </a:rPr>
              <a:t>ao </a:t>
            </a:r>
            <a:r>
              <a:rPr lang="pt-BR" sz="2000" dirty="0" err="1" smtClean="0">
                <a:solidFill>
                  <a:srgbClr val="002060"/>
                </a:solidFill>
              </a:rPr>
              <a:t>Zika</a:t>
            </a:r>
            <a:r>
              <a:rPr lang="pt-BR" sz="2000" dirty="0" smtClean="0">
                <a:solidFill>
                  <a:srgbClr val="002060"/>
                </a:solidFill>
              </a:rPr>
              <a:t> </a:t>
            </a:r>
            <a:r>
              <a:rPr lang="pt-BR" sz="2000" dirty="0" err="1">
                <a:solidFill>
                  <a:srgbClr val="002060"/>
                </a:solidFill>
              </a:rPr>
              <a:t>Virus</a:t>
            </a:r>
            <a:r>
              <a:rPr lang="pt-BR" sz="2000" dirty="0">
                <a:solidFill>
                  <a:srgbClr val="002060"/>
                </a:solidFill>
              </a:rPr>
              <a:t>,</a:t>
            </a:r>
            <a:r>
              <a:rPr lang="pt-BR" sz="2000" b="1" dirty="0">
                <a:solidFill>
                  <a:srgbClr val="002060"/>
                </a:solidFill>
              </a:rPr>
              <a:t> </a:t>
            </a:r>
            <a:r>
              <a:rPr lang="pt-BR" sz="2000" dirty="0" smtClean="0">
                <a:solidFill>
                  <a:srgbClr val="002060"/>
                </a:solidFill>
              </a:rPr>
              <a:t>em</a:t>
            </a:r>
            <a:r>
              <a:rPr lang="pt-BR" sz="2000" b="1" dirty="0" smtClean="0">
                <a:solidFill>
                  <a:srgbClr val="002060"/>
                </a:solidFill>
              </a:rPr>
              <a:t> </a:t>
            </a:r>
            <a:r>
              <a:rPr lang="pt-BR" sz="2000" b="1" dirty="0">
                <a:solidFill>
                  <a:srgbClr val="002060"/>
                </a:solidFill>
              </a:rPr>
              <a:t>nível </a:t>
            </a:r>
            <a:r>
              <a:rPr lang="pt-BR" sz="2000" b="1" dirty="0" smtClean="0">
                <a:solidFill>
                  <a:srgbClr val="002060"/>
                </a:solidFill>
              </a:rPr>
              <a:t>municipal.</a:t>
            </a:r>
          </a:p>
          <a:p>
            <a:endParaRPr lang="pt-BR" sz="2000" b="1" dirty="0">
              <a:solidFill>
                <a:srgbClr val="002060"/>
              </a:solidFill>
            </a:endParaRPr>
          </a:p>
          <a:p>
            <a:r>
              <a:rPr lang="pt-BR" sz="2000" dirty="0">
                <a:solidFill>
                  <a:srgbClr val="002060"/>
                </a:solidFill>
              </a:rPr>
              <a:t>O controle do </a:t>
            </a:r>
            <a:r>
              <a:rPr lang="pt-BR" sz="2000" dirty="0" err="1">
                <a:solidFill>
                  <a:srgbClr val="002060"/>
                </a:solidFill>
              </a:rPr>
              <a:t>Zika</a:t>
            </a:r>
            <a:r>
              <a:rPr lang="pt-BR" sz="2000" dirty="0">
                <a:solidFill>
                  <a:srgbClr val="002060"/>
                </a:solidFill>
              </a:rPr>
              <a:t> </a:t>
            </a:r>
            <a:r>
              <a:rPr lang="pt-BR" sz="2000" dirty="0" err="1">
                <a:solidFill>
                  <a:srgbClr val="002060"/>
                </a:solidFill>
              </a:rPr>
              <a:t>Virus</a:t>
            </a:r>
            <a:r>
              <a:rPr lang="pt-BR" sz="2000" dirty="0">
                <a:solidFill>
                  <a:srgbClr val="002060"/>
                </a:solidFill>
              </a:rPr>
              <a:t> está no </a:t>
            </a:r>
            <a:r>
              <a:rPr lang="pt-BR" sz="2000" b="1" dirty="0">
                <a:solidFill>
                  <a:srgbClr val="002060"/>
                </a:solidFill>
              </a:rPr>
              <a:t>Plano de ações estratégicas </a:t>
            </a:r>
            <a:r>
              <a:rPr lang="pt-BR" sz="2000" b="1" dirty="0" smtClean="0">
                <a:solidFill>
                  <a:srgbClr val="002060"/>
                </a:solidFill>
              </a:rPr>
              <a:t>para o </a:t>
            </a:r>
            <a:r>
              <a:rPr lang="pt-BR" sz="2000" b="1" dirty="0">
                <a:solidFill>
                  <a:srgbClr val="002060"/>
                </a:solidFill>
              </a:rPr>
              <a:t>enfrentamento das Doenças Crônicas não Transmissíveis (DCNT</a:t>
            </a:r>
            <a:r>
              <a:rPr lang="pt-BR" sz="2000" b="1" dirty="0" smtClean="0">
                <a:solidFill>
                  <a:srgbClr val="002060"/>
                </a:solidFill>
              </a:rPr>
              <a:t>) </a:t>
            </a:r>
            <a:r>
              <a:rPr lang="pt-BR" sz="2000" dirty="0" smtClean="0">
                <a:solidFill>
                  <a:srgbClr val="002060"/>
                </a:solidFill>
              </a:rPr>
              <a:t>no Brasil</a:t>
            </a:r>
            <a:r>
              <a:rPr lang="pt-BR" sz="2000" b="1" dirty="0" smtClean="0">
                <a:solidFill>
                  <a:srgbClr val="002060"/>
                </a:solidFill>
              </a:rPr>
              <a:t>.</a:t>
            </a:r>
            <a:endParaRPr lang="pt-BR" sz="2000" b="1" dirty="0">
              <a:solidFill>
                <a:srgbClr val="00206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14" y="621405"/>
            <a:ext cx="2038635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8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76514" y="47247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0" name="Retângulo 10"/>
          <p:cNvSpPr/>
          <p:nvPr/>
        </p:nvSpPr>
        <p:spPr>
          <a:xfrm>
            <a:off x="2958305" y="87426"/>
            <a:ext cx="31908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Bases utilizadas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1541" y="912720"/>
            <a:ext cx="80644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11" name="TextBox 11"/>
          <p:cNvSpPr txBox="1"/>
          <p:nvPr/>
        </p:nvSpPr>
        <p:spPr>
          <a:xfrm>
            <a:off x="323529" y="640211"/>
            <a:ext cx="85183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2060"/>
                </a:solidFill>
              </a:rPr>
              <a:t>Base SAGE, com histórico de 2016</a:t>
            </a:r>
            <a:r>
              <a:rPr lang="pt-BR" b="1" dirty="0" smtClean="0">
                <a:solidFill>
                  <a:srgbClr val="002060"/>
                </a:solidFill>
              </a:rPr>
              <a:t>:</a:t>
            </a:r>
          </a:p>
          <a:p>
            <a:endParaRPr lang="pt-BR" b="1" dirty="0">
              <a:solidFill>
                <a:srgbClr val="002060"/>
              </a:solidFill>
            </a:endParaRPr>
          </a:p>
          <a:p>
            <a:r>
              <a:rPr lang="pt-BR" dirty="0">
                <a:solidFill>
                  <a:srgbClr val="002060"/>
                </a:solidFill>
              </a:rPr>
              <a:t>Base de levantamento do </a:t>
            </a:r>
            <a:r>
              <a:rPr lang="pt-BR" b="1" dirty="0">
                <a:solidFill>
                  <a:srgbClr val="002060"/>
                </a:solidFill>
              </a:rPr>
              <a:t>SAGE (Sala de Apoio à Gestão Estratégica)</a:t>
            </a:r>
            <a:r>
              <a:rPr lang="pt-BR" dirty="0">
                <a:solidFill>
                  <a:srgbClr val="002060"/>
                </a:solidFill>
              </a:rPr>
              <a:t>, com indicadores de casos de suspeita e confirmados de Zica </a:t>
            </a:r>
            <a:r>
              <a:rPr lang="pt-BR" dirty="0" err="1">
                <a:solidFill>
                  <a:srgbClr val="002060"/>
                </a:solidFill>
              </a:rPr>
              <a:t>Virus</a:t>
            </a:r>
            <a:endParaRPr lang="pt-BR" dirty="0">
              <a:solidFill>
                <a:srgbClr val="002060"/>
              </a:solidFill>
            </a:endParaRPr>
          </a:p>
          <a:p>
            <a:endParaRPr lang="pt-BR" b="1" dirty="0" smtClean="0">
              <a:solidFill>
                <a:srgbClr val="002060"/>
              </a:solidFill>
            </a:endParaRPr>
          </a:p>
          <a:p>
            <a:r>
              <a:rPr lang="pt-BR" dirty="0" smtClean="0">
                <a:solidFill>
                  <a:srgbClr val="002060"/>
                </a:solidFill>
              </a:rPr>
              <a:t>http</a:t>
            </a:r>
            <a:r>
              <a:rPr lang="pt-BR" dirty="0">
                <a:solidFill>
                  <a:srgbClr val="002060"/>
                </a:solidFill>
              </a:rPr>
              <a:t>://</a:t>
            </a:r>
            <a:r>
              <a:rPr lang="pt-BR" dirty="0" smtClean="0">
                <a:solidFill>
                  <a:srgbClr val="002060"/>
                </a:solidFill>
              </a:rPr>
              <a:t>sage.saude.gov.br/paineis/microcefalia/listaMicrocefalia.php?output=csv</a:t>
            </a:r>
            <a:endParaRPr lang="pt-BR" b="1" dirty="0" smtClean="0">
              <a:solidFill>
                <a:srgbClr val="002060"/>
              </a:solidFill>
            </a:endParaRPr>
          </a:p>
          <a:p>
            <a:endParaRPr lang="pt-BR" b="1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Dados Pluviométricos:</a:t>
            </a:r>
          </a:p>
          <a:p>
            <a:endParaRPr lang="pt-BR" b="1" dirty="0" smtClean="0">
              <a:solidFill>
                <a:srgbClr val="002060"/>
              </a:solidFill>
            </a:endParaRPr>
          </a:p>
          <a:p>
            <a:r>
              <a:rPr lang="pt-BR" dirty="0" smtClean="0">
                <a:solidFill>
                  <a:srgbClr val="002060"/>
                </a:solidFill>
              </a:rPr>
              <a:t>Dados do INMET (Instituto Nacional de Meteorologia), de registro de Chuvas captados pelas estações de medição por todo o </a:t>
            </a:r>
            <a:r>
              <a:rPr lang="pt-BR" dirty="0" err="1" smtClean="0">
                <a:solidFill>
                  <a:srgbClr val="002060"/>
                </a:solidFill>
              </a:rPr>
              <a:t>Brazil</a:t>
            </a:r>
            <a:endParaRPr lang="pt-BR" dirty="0">
              <a:solidFill>
                <a:srgbClr val="002060"/>
              </a:solidFill>
            </a:endParaRPr>
          </a:p>
          <a:p>
            <a:endParaRPr lang="pt-BR" b="1" dirty="0" smtClean="0">
              <a:solidFill>
                <a:srgbClr val="002060"/>
              </a:solidFill>
            </a:endParaRPr>
          </a:p>
          <a:p>
            <a:r>
              <a:rPr lang="pt-BR" dirty="0" smtClean="0">
                <a:solidFill>
                  <a:srgbClr val="002060"/>
                </a:solidFill>
              </a:rPr>
              <a:t>http</a:t>
            </a:r>
            <a:r>
              <a:rPr lang="pt-BR" dirty="0">
                <a:solidFill>
                  <a:srgbClr val="002060"/>
                </a:solidFill>
              </a:rPr>
              <a:t>://</a:t>
            </a:r>
            <a:r>
              <a:rPr lang="pt-BR" dirty="0" smtClean="0">
                <a:solidFill>
                  <a:srgbClr val="002060"/>
                </a:solidFill>
              </a:rPr>
              <a:t>www.inmet.gov.br/portal/index.php?r=bdmep/bdmep</a:t>
            </a:r>
            <a:endParaRPr lang="pt-B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73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76514" y="47247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0" name="Retângulo 10"/>
          <p:cNvSpPr/>
          <p:nvPr/>
        </p:nvSpPr>
        <p:spPr>
          <a:xfrm>
            <a:off x="2958305" y="87426"/>
            <a:ext cx="31908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Bases utilizadas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1541" y="912720"/>
            <a:ext cx="80644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11" name="TextBox 11"/>
          <p:cNvSpPr txBox="1"/>
          <p:nvPr/>
        </p:nvSpPr>
        <p:spPr>
          <a:xfrm>
            <a:off x="323529" y="555526"/>
            <a:ext cx="85183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Atlas Brasil 2010</a:t>
            </a:r>
          </a:p>
          <a:p>
            <a:endParaRPr lang="pt-BR" dirty="0" smtClean="0"/>
          </a:p>
          <a:p>
            <a:r>
              <a:rPr lang="pt-BR" dirty="0" smtClean="0">
                <a:solidFill>
                  <a:srgbClr val="002060"/>
                </a:solidFill>
              </a:rPr>
              <a:t>Senso de 2010 </a:t>
            </a:r>
            <a:r>
              <a:rPr lang="pt-BR" dirty="0">
                <a:solidFill>
                  <a:srgbClr val="002060"/>
                </a:solidFill>
              </a:rPr>
              <a:t>do </a:t>
            </a:r>
            <a:r>
              <a:rPr lang="pt-BR" b="1" dirty="0" smtClean="0">
                <a:solidFill>
                  <a:srgbClr val="002060"/>
                </a:solidFill>
              </a:rPr>
              <a:t>Atlas Brasil (Atlas do Desenvolvimento Humano do Brasil)</a:t>
            </a:r>
            <a:r>
              <a:rPr lang="pt-BR" dirty="0" smtClean="0">
                <a:solidFill>
                  <a:srgbClr val="002060"/>
                </a:solidFill>
              </a:rPr>
              <a:t>, </a:t>
            </a:r>
            <a:r>
              <a:rPr lang="pt-BR" dirty="0">
                <a:solidFill>
                  <a:srgbClr val="002060"/>
                </a:solidFill>
              </a:rPr>
              <a:t>com indicadores </a:t>
            </a:r>
            <a:r>
              <a:rPr lang="pt-BR" dirty="0" smtClean="0">
                <a:solidFill>
                  <a:srgbClr val="002060"/>
                </a:solidFill>
              </a:rPr>
              <a:t>socioeconômicos por município de todo o Brasil.</a:t>
            </a:r>
            <a:endParaRPr lang="pt-BR" dirty="0">
              <a:solidFill>
                <a:srgbClr val="002060"/>
              </a:solidFill>
            </a:endParaRPr>
          </a:p>
          <a:p>
            <a:endParaRPr lang="pt-BR" dirty="0">
              <a:solidFill>
                <a:srgbClr val="002060"/>
              </a:solidFill>
            </a:endParaRPr>
          </a:p>
          <a:p>
            <a:r>
              <a:rPr lang="pt-BR" dirty="0">
                <a:solidFill>
                  <a:srgbClr val="002060"/>
                </a:solidFill>
              </a:rPr>
              <a:t>http://www.atlasbrasil.org.br/2013/data/rawData/atlas2013_dadosbrutos_pt.xlsx</a:t>
            </a:r>
          </a:p>
          <a:p>
            <a:endParaRPr lang="pt-BR" b="1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Google </a:t>
            </a:r>
            <a:r>
              <a:rPr lang="pt-BR" b="1" dirty="0" err="1" smtClean="0">
                <a:solidFill>
                  <a:srgbClr val="002060"/>
                </a:solidFill>
              </a:rPr>
              <a:t>Trends</a:t>
            </a:r>
            <a:endParaRPr lang="pt-BR" b="1" dirty="0" smtClean="0">
              <a:solidFill>
                <a:srgbClr val="002060"/>
              </a:solidFill>
            </a:endParaRPr>
          </a:p>
          <a:p>
            <a:endParaRPr lang="pt-BR" b="1" dirty="0">
              <a:solidFill>
                <a:srgbClr val="002060"/>
              </a:solidFill>
            </a:endParaRPr>
          </a:p>
          <a:p>
            <a:r>
              <a:rPr lang="pt-BR" dirty="0">
                <a:solidFill>
                  <a:srgbClr val="002060"/>
                </a:solidFill>
              </a:rPr>
              <a:t>Dados </a:t>
            </a:r>
            <a:r>
              <a:rPr lang="pt-BR" dirty="0" smtClean="0">
                <a:solidFill>
                  <a:srgbClr val="002060"/>
                </a:solidFill>
              </a:rPr>
              <a:t>de pesquisas feitas no Google referentes ao assunto </a:t>
            </a:r>
            <a:r>
              <a:rPr lang="pt-BR" b="1" dirty="0" smtClean="0">
                <a:solidFill>
                  <a:srgbClr val="002060"/>
                </a:solidFill>
              </a:rPr>
              <a:t>Zica </a:t>
            </a:r>
            <a:r>
              <a:rPr lang="pt-BR" b="1" dirty="0" err="1" smtClean="0">
                <a:solidFill>
                  <a:srgbClr val="002060"/>
                </a:solidFill>
              </a:rPr>
              <a:t>Virus</a:t>
            </a:r>
            <a:r>
              <a:rPr lang="pt-BR" dirty="0" smtClean="0">
                <a:solidFill>
                  <a:srgbClr val="002060"/>
                </a:solidFill>
              </a:rPr>
              <a:t>.</a:t>
            </a:r>
          </a:p>
          <a:p>
            <a:endParaRPr lang="pt-BR" dirty="0" smtClean="0">
              <a:solidFill>
                <a:srgbClr val="002060"/>
              </a:solidFill>
            </a:endParaRPr>
          </a:p>
          <a:p>
            <a:r>
              <a:rPr lang="pt-BR" dirty="0" smtClean="0">
                <a:solidFill>
                  <a:srgbClr val="002060"/>
                </a:solidFill>
              </a:rPr>
              <a:t>Consulta exemplo:</a:t>
            </a:r>
            <a:endParaRPr lang="pt-BR" dirty="0">
              <a:solidFill>
                <a:srgbClr val="002060"/>
              </a:solidFill>
            </a:endParaRPr>
          </a:p>
          <a:p>
            <a:r>
              <a:rPr lang="pt-BR" dirty="0">
                <a:solidFill>
                  <a:srgbClr val="002060"/>
                </a:solidFill>
              </a:rPr>
              <a:t>https://trends.google.com.br/trends/explore?q=%2Fm%2F080m_5j&amp;geo=BR</a:t>
            </a:r>
          </a:p>
        </p:txBody>
      </p:sp>
    </p:spTree>
    <p:extLst>
      <p:ext uri="{BB962C8B-B14F-4D97-AF65-F5344CB8AC3E}">
        <p14:creationId xmlns:p14="http://schemas.microsoft.com/office/powerpoint/2010/main" val="217534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76514" y="47247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0" name="Retângulo 10"/>
          <p:cNvSpPr/>
          <p:nvPr/>
        </p:nvSpPr>
        <p:spPr>
          <a:xfrm>
            <a:off x="2274629" y="87426"/>
            <a:ext cx="4558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Ferramentas Utilizadas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1541" y="912720"/>
            <a:ext cx="80644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11" name="TextBox 11"/>
          <p:cNvSpPr txBox="1"/>
          <p:nvPr/>
        </p:nvSpPr>
        <p:spPr>
          <a:xfrm>
            <a:off x="323529" y="476614"/>
            <a:ext cx="85183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 err="1" smtClean="0">
                <a:solidFill>
                  <a:srgbClr val="002060"/>
                </a:solidFill>
              </a:rPr>
              <a:t>Jupyter</a:t>
            </a:r>
            <a:r>
              <a:rPr lang="pt-BR" b="1" dirty="0" smtClean="0">
                <a:solidFill>
                  <a:srgbClr val="002060"/>
                </a:solidFill>
              </a:rPr>
              <a:t> notebook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Bibliotecas 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 err="1" smtClean="0">
                <a:solidFill>
                  <a:srgbClr val="002060"/>
                </a:solidFill>
              </a:rPr>
              <a:t>gtrendsR</a:t>
            </a:r>
            <a:endParaRPr lang="pt-BR" b="1" dirty="0" smtClean="0">
              <a:solidFill>
                <a:srgbClr val="002060"/>
              </a:solidFill>
            </a:endParaRPr>
          </a:p>
          <a:p>
            <a:pPr lvl="1"/>
            <a:endParaRPr lang="pt-BR" b="1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Bibliotecas Python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 err="1" smtClean="0">
                <a:solidFill>
                  <a:srgbClr val="002060"/>
                </a:solidFill>
              </a:rPr>
              <a:t>Scikit</a:t>
            </a:r>
            <a:r>
              <a:rPr lang="pt-BR" b="1" dirty="0" smtClean="0">
                <a:solidFill>
                  <a:srgbClr val="002060"/>
                </a:solidFill>
              </a:rPr>
              <a:t> </a:t>
            </a:r>
            <a:r>
              <a:rPr lang="pt-BR" b="1" dirty="0" err="1" smtClean="0">
                <a:solidFill>
                  <a:srgbClr val="002060"/>
                </a:solidFill>
              </a:rPr>
              <a:t>learn</a:t>
            </a:r>
            <a:endParaRPr lang="pt-BR" b="1" dirty="0" smtClean="0">
              <a:solidFill>
                <a:srgbClr val="00206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 err="1" smtClean="0">
                <a:solidFill>
                  <a:srgbClr val="002060"/>
                </a:solidFill>
              </a:rPr>
              <a:t>Numpy</a:t>
            </a:r>
            <a:endParaRPr lang="pt-BR" b="1" dirty="0" smtClean="0">
              <a:solidFill>
                <a:srgbClr val="00206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 err="1" smtClean="0">
                <a:solidFill>
                  <a:srgbClr val="002060"/>
                </a:solidFill>
              </a:rPr>
              <a:t>BeautifulSoup</a:t>
            </a:r>
            <a:endParaRPr lang="pt-BR" b="1" dirty="0" smtClean="0">
              <a:solidFill>
                <a:srgbClr val="00206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Pandas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 err="1" smtClean="0">
                <a:solidFill>
                  <a:srgbClr val="002060"/>
                </a:solidFill>
              </a:rPr>
              <a:t>Pickle</a:t>
            </a:r>
            <a:endParaRPr lang="pt-BR" b="1" dirty="0" smtClean="0">
              <a:solidFill>
                <a:srgbClr val="00206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 err="1" smtClean="0">
                <a:solidFill>
                  <a:srgbClr val="002060"/>
                </a:solidFill>
              </a:rPr>
              <a:t>Glob</a:t>
            </a:r>
            <a:endParaRPr lang="pt-BR" b="1" dirty="0" smtClean="0">
              <a:solidFill>
                <a:srgbClr val="00206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OS</a:t>
            </a:r>
          </a:p>
          <a:p>
            <a:pPr lvl="1"/>
            <a:endParaRPr lang="pt-BR" b="1" dirty="0" smtClean="0">
              <a:solidFill>
                <a:srgbClr val="00206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b="1" dirty="0" smtClean="0">
              <a:solidFill>
                <a:srgbClr val="00206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88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0" name="Retângulo 10"/>
          <p:cNvSpPr/>
          <p:nvPr/>
        </p:nvSpPr>
        <p:spPr>
          <a:xfrm>
            <a:off x="3349987" y="123478"/>
            <a:ext cx="24075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Arquitetura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39752" y="885052"/>
            <a:ext cx="80644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4959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0" name="Retângulo 10"/>
          <p:cNvSpPr/>
          <p:nvPr/>
        </p:nvSpPr>
        <p:spPr>
          <a:xfrm>
            <a:off x="2536463" y="123478"/>
            <a:ext cx="40345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Arquitetura Lambda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39752" y="885052"/>
            <a:ext cx="80644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768462"/>
            <a:ext cx="8264333" cy="370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7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27098</TotalTime>
  <Words>319</Words>
  <Application>Microsoft Office PowerPoint</Application>
  <PresentationFormat>Apresentação na tela (16:9)</PresentationFormat>
  <Paragraphs>124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23" baseType="lpstr">
      <vt:lpstr>맑은 고딕</vt:lpstr>
      <vt:lpstr>Arial</vt:lpstr>
      <vt:lpstr>Calibri</vt:lpstr>
      <vt:lpstr>Franklin Gothic Demi</vt:lpstr>
      <vt:lpstr>Futura Lt BT</vt:lpstr>
      <vt:lpstr>Futura Md BT</vt:lpstr>
      <vt:lpstr>Futura Std Medium</vt:lpstr>
      <vt:lpstr>Tahoma</vt:lpstr>
      <vt:lpstr>Wingdings</vt:lpstr>
      <vt:lpstr>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Santiago da Silva</dc:creator>
  <cp:lastModifiedBy>Marcelo</cp:lastModifiedBy>
  <cp:revision>152</cp:revision>
  <dcterms:created xsi:type="dcterms:W3CDTF">2015-04-22T18:04:31Z</dcterms:created>
  <dcterms:modified xsi:type="dcterms:W3CDTF">2019-06-28T01:11:31Z</dcterms:modified>
</cp:coreProperties>
</file>