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15D-64C6-472E-A089-1D69C9B3968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FF54-4909-45FA-8002-D51251AE5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+mn-lt"/>
              </a:rPr>
              <a:t>Bank Loan Stats</a:t>
            </a:r>
            <a:endParaRPr lang="en-US" sz="6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March 2022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34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Overview of Bank Loan Stats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6245269"/>
            <a:ext cx="683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TimesNewRomanBold"/>
              </a:rPr>
              <a:t>M3 is higher YoY; while Non-performing Loan (NPL) is lower YoY.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8" y="1207366"/>
            <a:ext cx="9392184" cy="5087433"/>
          </a:xfrm>
        </p:spPr>
      </p:pic>
    </p:spTree>
    <p:extLst>
      <p:ext uri="{BB962C8B-B14F-4D97-AF65-F5344CB8AC3E}">
        <p14:creationId xmlns:p14="http://schemas.microsoft.com/office/powerpoint/2010/main" val="123861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Total Bank Loan Application and Approval</a:t>
            </a:r>
            <a:endParaRPr lang="en-US" sz="4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6202199"/>
            <a:ext cx="8939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TimesNewRomanBold"/>
              </a:rPr>
              <a:t>Total bank</a:t>
            </a:r>
            <a:r>
              <a:rPr lang="en-US" i="0" u="none" strike="noStrike" dirty="0" smtClean="0">
                <a:latin typeface="TimesNewRomanBold"/>
              </a:rPr>
              <a:t> loan application and approval amounts have improved YoY as of Jan </a:t>
            </a:r>
            <a:r>
              <a:rPr lang="en-US" i="0" u="none" strike="noStrike" dirty="0" smtClean="0">
                <a:latin typeface="TimesNewRomanBold"/>
              </a:rPr>
              <a:t>2022.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659"/>
            <a:ext cx="9203575" cy="4985270"/>
          </a:xfrm>
        </p:spPr>
      </p:pic>
    </p:spTree>
    <p:extLst>
      <p:ext uri="{BB962C8B-B14F-4D97-AF65-F5344CB8AC3E}">
        <p14:creationId xmlns:p14="http://schemas.microsoft.com/office/powerpoint/2010/main" val="35073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733116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Loan </a:t>
            </a:r>
            <a:r>
              <a:rPr lang="en-US" sz="3000" dirty="0" smtClean="0">
                <a:latin typeface="+mn-lt"/>
              </a:rPr>
              <a:t>Application </a:t>
            </a:r>
            <a:r>
              <a:rPr lang="en-US" sz="3000" dirty="0">
                <a:latin typeface="+mn-lt"/>
              </a:rPr>
              <a:t>by </a:t>
            </a:r>
            <a:r>
              <a:rPr lang="en-US" sz="3000" dirty="0" smtClean="0">
                <a:latin typeface="+mn-lt"/>
              </a:rPr>
              <a:t>Purpose (</a:t>
            </a:r>
            <a:r>
              <a:rPr lang="en-US" sz="3000" dirty="0">
                <a:latin typeface="+mn-lt"/>
              </a:rPr>
              <a:t>Rolling </a:t>
            </a:r>
            <a:r>
              <a:rPr lang="en-US" sz="3000" dirty="0" smtClean="0">
                <a:latin typeface="+mn-lt"/>
              </a:rPr>
              <a:t>12 Months Average)</a:t>
            </a:r>
            <a:endParaRPr lang="en-US" sz="30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683"/>
            <a:ext cx="9631733" cy="5217189"/>
          </a:xfrm>
        </p:spPr>
      </p:pic>
    </p:spTree>
    <p:extLst>
      <p:ext uri="{BB962C8B-B14F-4D97-AF65-F5344CB8AC3E}">
        <p14:creationId xmlns:p14="http://schemas.microsoft.com/office/powerpoint/2010/main" val="38623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Loan </a:t>
            </a:r>
            <a:r>
              <a:rPr lang="en-US" sz="3000" dirty="0" smtClean="0">
                <a:latin typeface="+mn-lt"/>
              </a:rPr>
              <a:t>Approval </a:t>
            </a:r>
            <a:r>
              <a:rPr lang="en-US" sz="3000" dirty="0">
                <a:latin typeface="+mn-lt"/>
              </a:rPr>
              <a:t>by Purpose (Rolling 12 Months Average)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2746"/>
            <a:ext cx="9539653" cy="5167312"/>
          </a:xfrm>
        </p:spPr>
      </p:pic>
    </p:spTree>
    <p:extLst>
      <p:ext uri="{BB962C8B-B14F-4D97-AF65-F5344CB8AC3E}">
        <p14:creationId xmlns:p14="http://schemas.microsoft.com/office/powerpoint/2010/main" val="39642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06" y="356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YoY% Change in Loan Application and Approval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06" y="4980547"/>
            <a:ext cx="10515600" cy="11881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Loan </a:t>
            </a:r>
            <a:r>
              <a:rPr lang="en-US" dirty="0"/>
              <a:t>Application and </a:t>
            </a:r>
            <a:r>
              <a:rPr lang="en-US" dirty="0" smtClean="0"/>
              <a:t>Approval </a:t>
            </a:r>
            <a:r>
              <a:rPr lang="en-US" dirty="0"/>
              <a:t>for </a:t>
            </a:r>
            <a:r>
              <a:rPr lang="en-US" b="1" dirty="0"/>
              <a:t>c</a:t>
            </a:r>
            <a:r>
              <a:rPr lang="en-US" b="1" dirty="0" smtClean="0"/>
              <a:t>redit </a:t>
            </a:r>
            <a:r>
              <a:rPr lang="en-US" b="1" dirty="0"/>
              <a:t>cards</a:t>
            </a:r>
            <a:r>
              <a:rPr lang="en-US" dirty="0"/>
              <a:t>, </a:t>
            </a:r>
            <a:r>
              <a:rPr lang="en-US" b="1" dirty="0"/>
              <a:t>p</a:t>
            </a:r>
            <a:r>
              <a:rPr lang="en-US" b="1" dirty="0" smtClean="0"/>
              <a:t>assenger </a:t>
            </a:r>
            <a:r>
              <a:rPr lang="en-US" b="1" dirty="0"/>
              <a:t>cars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residential </a:t>
            </a:r>
            <a:r>
              <a:rPr lang="en-US" b="1" dirty="0"/>
              <a:t>mortgages </a:t>
            </a:r>
            <a:r>
              <a:rPr lang="en-US" dirty="0" smtClean="0"/>
              <a:t>have </a:t>
            </a:r>
            <a:r>
              <a:rPr lang="en-US" dirty="0"/>
              <a:t>increased consistently and </a:t>
            </a:r>
            <a:r>
              <a:rPr lang="en-US" dirty="0" smtClean="0"/>
              <a:t>significantly YoY for 2021 Oct to 2022 Jan.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27048"/>
              </p:ext>
            </p:extLst>
          </p:nvPr>
        </p:nvGraphicFramePr>
        <p:xfrm>
          <a:off x="735106" y="1587730"/>
          <a:ext cx="10721787" cy="3209228"/>
        </p:xfrm>
        <a:graphic>
          <a:graphicData uri="http://schemas.openxmlformats.org/drawingml/2006/table">
            <a:tbl>
              <a:tblPr/>
              <a:tblGrid>
                <a:gridCol w="1706037">
                  <a:extLst>
                    <a:ext uri="{9D8B030D-6E8A-4147-A177-3AD203B41FA5}">
                      <a16:colId xmlns:a16="http://schemas.microsoft.com/office/drawing/2014/main" val="2887241010"/>
                    </a:ext>
                  </a:extLst>
                </a:gridCol>
                <a:gridCol w="816929">
                  <a:extLst>
                    <a:ext uri="{9D8B030D-6E8A-4147-A177-3AD203B41FA5}">
                      <a16:colId xmlns:a16="http://schemas.microsoft.com/office/drawing/2014/main" val="605630538"/>
                    </a:ext>
                  </a:extLst>
                </a:gridCol>
                <a:gridCol w="856300">
                  <a:extLst>
                    <a:ext uri="{9D8B030D-6E8A-4147-A177-3AD203B41FA5}">
                      <a16:colId xmlns:a16="http://schemas.microsoft.com/office/drawing/2014/main" val="1002629135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4179232461"/>
                    </a:ext>
                  </a:extLst>
                </a:gridCol>
                <a:gridCol w="813648">
                  <a:extLst>
                    <a:ext uri="{9D8B030D-6E8A-4147-A177-3AD203B41FA5}">
                      <a16:colId xmlns:a16="http://schemas.microsoft.com/office/drawing/2014/main" val="4175628450"/>
                    </a:ext>
                  </a:extLst>
                </a:gridCol>
                <a:gridCol w="629922">
                  <a:extLst>
                    <a:ext uri="{9D8B030D-6E8A-4147-A177-3AD203B41FA5}">
                      <a16:colId xmlns:a16="http://schemas.microsoft.com/office/drawing/2014/main" val="3550456558"/>
                    </a:ext>
                  </a:extLst>
                </a:gridCol>
                <a:gridCol w="1732284">
                  <a:extLst>
                    <a:ext uri="{9D8B030D-6E8A-4147-A177-3AD203B41FA5}">
                      <a16:colId xmlns:a16="http://schemas.microsoft.com/office/drawing/2014/main" val="1997425693"/>
                    </a:ext>
                  </a:extLst>
                </a:gridCol>
                <a:gridCol w="816929">
                  <a:extLst>
                    <a:ext uri="{9D8B030D-6E8A-4147-A177-3AD203B41FA5}">
                      <a16:colId xmlns:a16="http://schemas.microsoft.com/office/drawing/2014/main" val="997891260"/>
                    </a:ext>
                  </a:extLst>
                </a:gridCol>
                <a:gridCol w="856300">
                  <a:extLst>
                    <a:ext uri="{9D8B030D-6E8A-4147-A177-3AD203B41FA5}">
                      <a16:colId xmlns:a16="http://schemas.microsoft.com/office/drawing/2014/main" val="2911699625"/>
                    </a:ext>
                  </a:extLst>
                </a:gridCol>
                <a:gridCol w="839895">
                  <a:extLst>
                    <a:ext uri="{9D8B030D-6E8A-4147-A177-3AD203B41FA5}">
                      <a16:colId xmlns:a16="http://schemas.microsoft.com/office/drawing/2014/main" val="2138370890"/>
                    </a:ext>
                  </a:extLst>
                </a:gridCol>
                <a:gridCol w="813648">
                  <a:extLst>
                    <a:ext uri="{9D8B030D-6E8A-4147-A177-3AD203B41FA5}">
                      <a16:colId xmlns:a16="http://schemas.microsoft.com/office/drawing/2014/main" val="2809222262"/>
                    </a:ext>
                  </a:extLst>
                </a:gridCol>
              </a:tblGrid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Application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2021Oct-YoY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2021Nov-YoY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2021Dec-YoY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2022Jan-YoY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Approval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2021Oct-YoY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2021Nov-YoY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2021Dec-YoY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2022Jan-YoY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74566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fixed 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securities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569574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71077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securities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055111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Passenger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88605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793021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63984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uses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9103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Non-residential mortgages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purpose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762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uses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of fixed assets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59987"/>
                  </a:ext>
                </a:extLst>
              </a:tr>
              <a:tr h="291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purpose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1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6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94" y="658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Passenger Car Loans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902" y="5984546"/>
            <a:ext cx="700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loan application and </a:t>
            </a:r>
            <a:r>
              <a:rPr lang="en-US" dirty="0" smtClean="0"/>
              <a:t>approval is on a rising trend since 2020 March.</a:t>
            </a:r>
          </a:p>
          <a:p>
            <a:r>
              <a:rPr lang="en-US" dirty="0" smtClean="0"/>
              <a:t>Both amounts are near the peaks of 2013/14.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1044228"/>
            <a:ext cx="9243753" cy="5007033"/>
          </a:xfrm>
        </p:spPr>
      </p:pic>
    </p:spTree>
    <p:extLst>
      <p:ext uri="{BB962C8B-B14F-4D97-AF65-F5344CB8AC3E}">
        <p14:creationId xmlns:p14="http://schemas.microsoft.com/office/powerpoint/2010/main" val="36660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57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Residential Mortgages</a:t>
            </a:r>
            <a:endParaRPr lang="en-US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988118"/>
            <a:ext cx="9484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Both loan application and approval amounts are above/near the peak of 2014 and on a rising trend.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6699"/>
            <a:ext cx="9811539" cy="53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59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Credit Cards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443" y="5934670"/>
            <a:ext cx="1089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cards loan stat is a good indicator of consumer sentiment. </a:t>
            </a:r>
          </a:p>
          <a:p>
            <a:r>
              <a:rPr lang="en-US" dirty="0" smtClean="0"/>
              <a:t>The </a:t>
            </a:r>
            <a:r>
              <a:rPr lang="en-US" dirty="0"/>
              <a:t>latest trend for application and approval </a:t>
            </a:r>
            <a:r>
              <a:rPr lang="en-US" dirty="0" smtClean="0"/>
              <a:t>rebounded from the lows in early 2021, and are currently on </a:t>
            </a:r>
            <a:r>
              <a:rPr lang="en-US" dirty="0"/>
              <a:t>the </a:t>
            </a:r>
            <a:r>
              <a:rPr lang="en-US" dirty="0" smtClean="0"/>
              <a:t>rise.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6" y="949401"/>
            <a:ext cx="9203574" cy="4985269"/>
          </a:xfrm>
        </p:spPr>
      </p:pic>
    </p:spTree>
    <p:extLst>
      <p:ext uri="{BB962C8B-B14F-4D97-AF65-F5344CB8AC3E}">
        <p14:creationId xmlns:p14="http://schemas.microsoft.com/office/powerpoint/2010/main" val="104263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TimesNewRomanBold</vt:lpstr>
      <vt:lpstr>Arial</vt:lpstr>
      <vt:lpstr>Calibri</vt:lpstr>
      <vt:lpstr>Calibri Light</vt:lpstr>
      <vt:lpstr>Office Theme</vt:lpstr>
      <vt:lpstr>Bank Loan Stats</vt:lpstr>
      <vt:lpstr>Overview of Bank Loan Stats</vt:lpstr>
      <vt:lpstr>Total Bank Loan Application and Approval</vt:lpstr>
      <vt:lpstr>Loan Application by Purpose (Rolling 12 Months Average)</vt:lpstr>
      <vt:lpstr>Loan Approval by Purpose (Rolling 12 Months Average)</vt:lpstr>
      <vt:lpstr>YoY% Change in Loan Application and Approval</vt:lpstr>
      <vt:lpstr>Passenger Car Loans</vt:lpstr>
      <vt:lpstr>Residential Mortgages</vt:lpstr>
      <vt:lpstr>Credit Cards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Stats</dc:title>
  <dc:creator>Administrator</dc:creator>
  <cp:lastModifiedBy>Administrator</cp:lastModifiedBy>
  <cp:revision>46</cp:revision>
  <dcterms:created xsi:type="dcterms:W3CDTF">2022-03-04T00:59:21Z</dcterms:created>
  <dcterms:modified xsi:type="dcterms:W3CDTF">2022-03-04T04:14:36Z</dcterms:modified>
</cp:coreProperties>
</file>