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015D-64C6-472E-A089-1D69C9B39684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FF54-4909-45FA-8002-D51251AE5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73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015D-64C6-472E-A089-1D69C9B39684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FF54-4909-45FA-8002-D51251AE5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33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015D-64C6-472E-A089-1D69C9B39684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FF54-4909-45FA-8002-D51251AE5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99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015D-64C6-472E-A089-1D69C9B39684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FF54-4909-45FA-8002-D51251AE5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87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015D-64C6-472E-A089-1D69C9B39684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FF54-4909-45FA-8002-D51251AE5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9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015D-64C6-472E-A089-1D69C9B39684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FF54-4909-45FA-8002-D51251AE5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0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015D-64C6-472E-A089-1D69C9B39684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FF54-4909-45FA-8002-D51251AE5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17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015D-64C6-472E-A089-1D69C9B39684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FF54-4909-45FA-8002-D51251AE5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7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015D-64C6-472E-A089-1D69C9B39684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FF54-4909-45FA-8002-D51251AE5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05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015D-64C6-472E-A089-1D69C9B39684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FF54-4909-45FA-8002-D51251AE5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3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015D-64C6-472E-A089-1D69C9B39684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FF54-4909-45FA-8002-D51251AE5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37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C015D-64C6-472E-A089-1D69C9B39684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3FF54-4909-45FA-8002-D51251AE5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97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>
                <a:latin typeface="+mn-lt"/>
              </a:rPr>
              <a:t>Bank Loan Stats</a:t>
            </a:r>
            <a:endParaRPr lang="en-US" sz="66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April 2022 Update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53409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734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+mn-lt"/>
              </a:rPr>
              <a:t>Overview of Bank Loan Stats</a:t>
            </a:r>
            <a:endParaRPr lang="en-US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6245269"/>
            <a:ext cx="6836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u="none" strike="noStrike" baseline="0" dirty="0" smtClean="0">
                <a:latin typeface="TimesNewRomanBold"/>
              </a:rPr>
              <a:t>M3 is higher YoY; while Non-performing Loan (NPL) is lower YoY.</a:t>
            </a:r>
            <a:endParaRPr lang="en-US" sz="4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52617"/>
            <a:ext cx="10477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12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8994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Total Bank Loan Application and Approval</a:t>
            </a:r>
            <a:endParaRPr lang="en-US" sz="4000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6058266"/>
            <a:ext cx="76316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u="none" strike="noStrike" baseline="0" dirty="0" smtClean="0">
                <a:latin typeface="TimesNewRomanBold"/>
              </a:rPr>
              <a:t>Total </a:t>
            </a:r>
            <a:r>
              <a:rPr lang="en-US" b="1" i="0" u="none" strike="noStrike" baseline="0" dirty="0" smtClean="0">
                <a:latin typeface="TimesNewRomanBold"/>
              </a:rPr>
              <a:t>bank</a:t>
            </a:r>
            <a:r>
              <a:rPr lang="en-US" b="1" i="0" u="none" strike="noStrike" dirty="0" smtClean="0">
                <a:latin typeface="TimesNewRomanBold"/>
              </a:rPr>
              <a:t> loan application </a:t>
            </a:r>
            <a:r>
              <a:rPr lang="en-US" i="0" u="none" strike="noStrike" dirty="0" smtClean="0">
                <a:latin typeface="TimesNewRomanBold"/>
              </a:rPr>
              <a:t>and </a:t>
            </a:r>
            <a:r>
              <a:rPr lang="en-US" b="1" i="0" u="none" strike="noStrike" dirty="0" smtClean="0">
                <a:latin typeface="TimesNewRomanBold"/>
              </a:rPr>
              <a:t>approval</a:t>
            </a:r>
            <a:r>
              <a:rPr lang="en-US" i="0" u="none" strike="noStrike" dirty="0" smtClean="0">
                <a:latin typeface="TimesNewRomanBold"/>
              </a:rPr>
              <a:t> amounts have improved YoY </a:t>
            </a:r>
          </a:p>
          <a:p>
            <a:r>
              <a:rPr lang="en-US" i="0" u="none" strike="noStrike" dirty="0" smtClean="0">
                <a:latin typeface="TimesNewRomanBold"/>
              </a:rPr>
              <a:t>from </a:t>
            </a:r>
            <a:r>
              <a:rPr lang="en-US" b="1" i="0" u="none" strike="noStrike" dirty="0" smtClean="0">
                <a:latin typeface="TimesNewRomanBold"/>
              </a:rPr>
              <a:t>59.0B to 66.7B </a:t>
            </a:r>
            <a:r>
              <a:rPr lang="en-US" i="0" u="none" strike="noStrike" dirty="0" smtClean="0">
                <a:latin typeface="TimesNewRomanBold"/>
              </a:rPr>
              <a:t>and </a:t>
            </a:r>
            <a:r>
              <a:rPr lang="en-US" b="1" i="0" u="none" strike="noStrike" dirty="0" smtClean="0">
                <a:latin typeface="TimesNewRomanBold"/>
              </a:rPr>
              <a:t>24.5B to 28.9B</a:t>
            </a:r>
            <a:r>
              <a:rPr lang="en-US" i="0" u="none" strike="noStrike" dirty="0" smtClean="0">
                <a:latin typeface="TimesNewRomanBold"/>
              </a:rPr>
              <a:t>, respectively, as of Feb 2022.</a:t>
            </a:r>
            <a:endParaRPr lang="en-US" sz="4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" y="1295766"/>
            <a:ext cx="10477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363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5619"/>
            <a:ext cx="10733116" cy="1325563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+mn-lt"/>
              </a:rPr>
              <a:t>Loan </a:t>
            </a:r>
            <a:r>
              <a:rPr lang="en-US" sz="3000" dirty="0" smtClean="0">
                <a:latin typeface="+mn-lt"/>
              </a:rPr>
              <a:t>Application </a:t>
            </a:r>
            <a:r>
              <a:rPr lang="en-US" sz="3000" dirty="0">
                <a:latin typeface="+mn-lt"/>
              </a:rPr>
              <a:t>by </a:t>
            </a:r>
            <a:r>
              <a:rPr lang="en-US" sz="3000" dirty="0" smtClean="0">
                <a:latin typeface="+mn-lt"/>
              </a:rPr>
              <a:t>Purpose (</a:t>
            </a:r>
            <a:r>
              <a:rPr lang="en-US" sz="3000" dirty="0">
                <a:latin typeface="+mn-lt"/>
              </a:rPr>
              <a:t>Rolling </a:t>
            </a:r>
            <a:r>
              <a:rPr lang="en-US" sz="3000" dirty="0" smtClean="0">
                <a:latin typeface="+mn-lt"/>
              </a:rPr>
              <a:t>12 Months Average)</a:t>
            </a:r>
            <a:endParaRPr lang="en-US" sz="3000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07092"/>
            <a:ext cx="9572943" cy="4351338"/>
          </a:xfrm>
        </p:spPr>
      </p:pic>
    </p:spTree>
    <p:extLst>
      <p:ext uri="{BB962C8B-B14F-4D97-AF65-F5344CB8AC3E}">
        <p14:creationId xmlns:p14="http://schemas.microsoft.com/office/powerpoint/2010/main" val="3862305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07183"/>
            <a:ext cx="10515600" cy="1325563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+mn-lt"/>
              </a:rPr>
              <a:t>Loan </a:t>
            </a:r>
            <a:r>
              <a:rPr lang="en-US" sz="3000" dirty="0" smtClean="0">
                <a:latin typeface="+mn-lt"/>
              </a:rPr>
              <a:t>Approval </a:t>
            </a:r>
            <a:r>
              <a:rPr lang="en-US" sz="3000" dirty="0">
                <a:latin typeface="+mn-lt"/>
              </a:rPr>
              <a:t>by Purpose (Rolling 12 Months Average)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791758"/>
            <a:ext cx="9572943" cy="4351338"/>
          </a:xfrm>
        </p:spPr>
      </p:pic>
    </p:spTree>
    <p:extLst>
      <p:ext uri="{BB962C8B-B14F-4D97-AF65-F5344CB8AC3E}">
        <p14:creationId xmlns:p14="http://schemas.microsoft.com/office/powerpoint/2010/main" val="3964278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106" y="35681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YoY% Change in Loan Application and Approval</a:t>
            </a:r>
            <a:endParaRPr lang="en-US" sz="4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905" y="5212079"/>
            <a:ext cx="10515600" cy="9565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Loan </a:t>
            </a:r>
            <a:r>
              <a:rPr lang="en-US" dirty="0"/>
              <a:t>Application and </a:t>
            </a:r>
            <a:r>
              <a:rPr lang="en-US" dirty="0" smtClean="0"/>
              <a:t>Approval </a:t>
            </a:r>
            <a:r>
              <a:rPr lang="en-US" dirty="0"/>
              <a:t>for </a:t>
            </a:r>
            <a:r>
              <a:rPr lang="en-US" b="1" dirty="0"/>
              <a:t>c</a:t>
            </a:r>
            <a:r>
              <a:rPr lang="en-US" b="1" dirty="0" smtClean="0"/>
              <a:t>redit cards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b="1" dirty="0"/>
              <a:t>p</a:t>
            </a:r>
            <a:r>
              <a:rPr lang="en-US" b="1" dirty="0" smtClean="0"/>
              <a:t>assenger cars</a:t>
            </a:r>
            <a:r>
              <a:rPr lang="en-US" dirty="0" smtClean="0"/>
              <a:t> YoY numbers remained strong. Residential mortgages approval decreased slightly by 1.82% YoY.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17208"/>
              </p:ext>
            </p:extLst>
          </p:nvPr>
        </p:nvGraphicFramePr>
        <p:xfrm>
          <a:off x="735106" y="1519232"/>
          <a:ext cx="10363199" cy="3461315"/>
        </p:xfrm>
        <a:graphic>
          <a:graphicData uri="http://schemas.openxmlformats.org/drawingml/2006/table">
            <a:tbl>
              <a:tblPr/>
              <a:tblGrid>
                <a:gridCol w="1648979">
                  <a:extLst>
                    <a:ext uri="{9D8B030D-6E8A-4147-A177-3AD203B41FA5}">
                      <a16:colId xmlns:a16="http://schemas.microsoft.com/office/drawing/2014/main" val="3398698381"/>
                    </a:ext>
                  </a:extLst>
                </a:gridCol>
                <a:gridCol w="789607">
                  <a:extLst>
                    <a:ext uri="{9D8B030D-6E8A-4147-A177-3AD203B41FA5}">
                      <a16:colId xmlns:a16="http://schemas.microsoft.com/office/drawing/2014/main" val="2336173712"/>
                    </a:ext>
                  </a:extLst>
                </a:gridCol>
                <a:gridCol w="827661">
                  <a:extLst>
                    <a:ext uri="{9D8B030D-6E8A-4147-A177-3AD203B41FA5}">
                      <a16:colId xmlns:a16="http://schemas.microsoft.com/office/drawing/2014/main" val="713918746"/>
                    </a:ext>
                  </a:extLst>
                </a:gridCol>
                <a:gridCol w="811805">
                  <a:extLst>
                    <a:ext uri="{9D8B030D-6E8A-4147-A177-3AD203B41FA5}">
                      <a16:colId xmlns:a16="http://schemas.microsoft.com/office/drawing/2014/main" val="478644812"/>
                    </a:ext>
                  </a:extLst>
                </a:gridCol>
                <a:gridCol w="786436">
                  <a:extLst>
                    <a:ext uri="{9D8B030D-6E8A-4147-A177-3AD203B41FA5}">
                      <a16:colId xmlns:a16="http://schemas.microsoft.com/office/drawing/2014/main" val="2791877944"/>
                    </a:ext>
                  </a:extLst>
                </a:gridCol>
                <a:gridCol w="608854">
                  <a:extLst>
                    <a:ext uri="{9D8B030D-6E8A-4147-A177-3AD203B41FA5}">
                      <a16:colId xmlns:a16="http://schemas.microsoft.com/office/drawing/2014/main" val="1725354521"/>
                    </a:ext>
                  </a:extLst>
                </a:gridCol>
                <a:gridCol w="1674348">
                  <a:extLst>
                    <a:ext uri="{9D8B030D-6E8A-4147-A177-3AD203B41FA5}">
                      <a16:colId xmlns:a16="http://schemas.microsoft.com/office/drawing/2014/main" val="4154868972"/>
                    </a:ext>
                  </a:extLst>
                </a:gridCol>
                <a:gridCol w="789607">
                  <a:extLst>
                    <a:ext uri="{9D8B030D-6E8A-4147-A177-3AD203B41FA5}">
                      <a16:colId xmlns:a16="http://schemas.microsoft.com/office/drawing/2014/main" val="795367312"/>
                    </a:ext>
                  </a:extLst>
                </a:gridCol>
                <a:gridCol w="827661">
                  <a:extLst>
                    <a:ext uri="{9D8B030D-6E8A-4147-A177-3AD203B41FA5}">
                      <a16:colId xmlns:a16="http://schemas.microsoft.com/office/drawing/2014/main" val="758161255"/>
                    </a:ext>
                  </a:extLst>
                </a:gridCol>
                <a:gridCol w="811805">
                  <a:extLst>
                    <a:ext uri="{9D8B030D-6E8A-4147-A177-3AD203B41FA5}">
                      <a16:colId xmlns:a16="http://schemas.microsoft.com/office/drawing/2014/main" val="944644457"/>
                    </a:ext>
                  </a:extLst>
                </a:gridCol>
                <a:gridCol w="786436">
                  <a:extLst>
                    <a:ext uri="{9D8B030D-6E8A-4147-A177-3AD203B41FA5}">
                      <a16:colId xmlns:a16="http://schemas.microsoft.com/office/drawing/2014/main" val="868305955"/>
                    </a:ext>
                  </a:extLst>
                </a:gridCol>
              </a:tblGrid>
              <a:tr h="31466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Loan Application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Nov21-YoY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Dec21-YoY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Jan22-YoY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Feb22-YoY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Loan Approval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Nov21-YoY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Dec21-YoY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Jan22-YoY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Feb22-YoY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4442829"/>
                  </a:ext>
                </a:extLst>
              </a:tr>
              <a:tr h="31466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Passenger cars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Credit cards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374545"/>
                  </a:ext>
                </a:extLst>
              </a:tr>
              <a:tr h="31466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Credit cards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Non-residential mortgages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0584162"/>
                  </a:ext>
                </a:extLst>
              </a:tr>
              <a:tr h="31466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Working capital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Purchase of securities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-8.67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1009983"/>
                  </a:ext>
                </a:extLst>
              </a:tr>
              <a:tr h="31466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Purchase of securities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Construction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-21.25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-48.35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-38.93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131356"/>
                  </a:ext>
                </a:extLst>
              </a:tr>
              <a:tr h="31466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Non-residential mortgages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Working capital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4246406"/>
                  </a:ext>
                </a:extLst>
              </a:tr>
              <a:tr h="31466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Residential mortgages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Passenger cars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398068"/>
                  </a:ext>
                </a:extLst>
              </a:tr>
              <a:tr h="31466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Personal uses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-13.17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Residential mortgages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329895"/>
                  </a:ext>
                </a:extLst>
              </a:tr>
              <a:tr h="31466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Purchase of fixed assets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577.04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-16.07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Personal uses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-11.23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443689"/>
                  </a:ext>
                </a:extLst>
              </a:tr>
              <a:tr h="31466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 purpose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104.54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-73.7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-37.41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-16.39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Purchase of fixed assets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250.57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-38.01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-18.39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542906"/>
                  </a:ext>
                </a:extLst>
              </a:tr>
              <a:tr h="31466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Construction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-50.83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-47.45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-18.17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 purpose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-61.7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-7.24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-60.24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2702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3692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894" y="6586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Passenger Car Loans</a:t>
            </a:r>
            <a:endParaRPr lang="en-US" sz="40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0902" y="5984546"/>
            <a:ext cx="7164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Both loan application and </a:t>
            </a:r>
            <a:r>
              <a:rPr lang="en-US" dirty="0" smtClean="0"/>
              <a:t>approval are on a rising trend since 2020 March.</a:t>
            </a:r>
          </a:p>
          <a:p>
            <a:r>
              <a:rPr lang="en-US" dirty="0" smtClean="0"/>
              <a:t>Both amounts are near the peaks of 2013/14.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02" y="1391430"/>
            <a:ext cx="9572943" cy="4351338"/>
          </a:xfrm>
        </p:spPr>
      </p:pic>
    </p:spTree>
    <p:extLst>
      <p:ext uri="{BB962C8B-B14F-4D97-AF65-F5344CB8AC3E}">
        <p14:creationId xmlns:p14="http://schemas.microsoft.com/office/powerpoint/2010/main" val="366601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5771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Residential Mortgages</a:t>
            </a:r>
            <a:endParaRPr lang="en-US" sz="40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5988118"/>
            <a:ext cx="9484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Both loan application and approval amounts are above/near the peak of 2014 and on a rising trend.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75591"/>
            <a:ext cx="10477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458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59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Credit Cards</a:t>
            </a:r>
            <a:endParaRPr lang="en-US" sz="40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3443" y="5934670"/>
            <a:ext cx="10897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Credit cards loan stat is a good indicator of consumer sentiment. </a:t>
            </a:r>
          </a:p>
          <a:p>
            <a:r>
              <a:rPr lang="en-US" dirty="0" smtClean="0"/>
              <a:t>The </a:t>
            </a:r>
            <a:r>
              <a:rPr lang="en-US" dirty="0"/>
              <a:t>latest trend for application and approval </a:t>
            </a:r>
            <a:r>
              <a:rPr lang="en-US" dirty="0" smtClean="0"/>
              <a:t>rebounded from the lows in early 2021, and are currently on </a:t>
            </a:r>
            <a:r>
              <a:rPr lang="en-US" dirty="0"/>
              <a:t>the </a:t>
            </a:r>
            <a:r>
              <a:rPr lang="en-US" dirty="0" smtClean="0"/>
              <a:t>rise.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43" y="1325563"/>
            <a:ext cx="9572943" cy="4351338"/>
          </a:xfrm>
        </p:spPr>
      </p:pic>
    </p:spTree>
    <p:extLst>
      <p:ext uri="{BB962C8B-B14F-4D97-AF65-F5344CB8AC3E}">
        <p14:creationId xmlns:p14="http://schemas.microsoft.com/office/powerpoint/2010/main" val="1042630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</Words>
  <Application>Microsoft Office PowerPoint</Application>
  <PresentationFormat>Widescreen</PresentationFormat>
  <Paragraphs>131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TimesNewRomanBold</vt:lpstr>
      <vt:lpstr>Arial</vt:lpstr>
      <vt:lpstr>Calibri</vt:lpstr>
      <vt:lpstr>Calibri Light</vt:lpstr>
      <vt:lpstr>Office Theme</vt:lpstr>
      <vt:lpstr>Bank Loan Stats</vt:lpstr>
      <vt:lpstr>Overview of Bank Loan Stats</vt:lpstr>
      <vt:lpstr>Total Bank Loan Application and Approval</vt:lpstr>
      <vt:lpstr>Loan Application by Purpose (Rolling 12 Months Average)</vt:lpstr>
      <vt:lpstr>Loan Approval by Purpose (Rolling 12 Months Average)</vt:lpstr>
      <vt:lpstr>YoY% Change in Loan Application and Approval</vt:lpstr>
      <vt:lpstr>Passenger Car Loans</vt:lpstr>
      <vt:lpstr>Residential Mortgages</vt:lpstr>
      <vt:lpstr>Credit Cards</vt:lpstr>
    </vt:vector>
  </TitlesOfParts>
  <Company>Bloomberg LP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Loan Stats</dc:title>
  <dc:creator>Administrator</dc:creator>
  <cp:lastModifiedBy>Administrator</cp:lastModifiedBy>
  <cp:revision>57</cp:revision>
  <dcterms:created xsi:type="dcterms:W3CDTF">2022-03-04T00:59:21Z</dcterms:created>
  <dcterms:modified xsi:type="dcterms:W3CDTF">2022-04-05T06:46:43Z</dcterms:modified>
</cp:coreProperties>
</file>