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58AC-F497-4AC1-A935-3603E8DD1F58}" type="datetimeFigureOut">
              <a:rPr lang="en-MY" smtClean="0"/>
              <a:t>2023-07-12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D897-15A8-49BC-B742-CAFD391C67D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8423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58AC-F497-4AC1-A935-3603E8DD1F58}" type="datetimeFigureOut">
              <a:rPr lang="en-MY" smtClean="0"/>
              <a:t>2023-07-12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D897-15A8-49BC-B742-CAFD391C67D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9125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58AC-F497-4AC1-A935-3603E8DD1F58}" type="datetimeFigureOut">
              <a:rPr lang="en-MY" smtClean="0"/>
              <a:t>2023-07-12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D897-15A8-49BC-B742-CAFD391C67D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1892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58AC-F497-4AC1-A935-3603E8DD1F58}" type="datetimeFigureOut">
              <a:rPr lang="en-MY" smtClean="0"/>
              <a:t>2023-07-12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D897-15A8-49BC-B742-CAFD391C67D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6439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58AC-F497-4AC1-A935-3603E8DD1F58}" type="datetimeFigureOut">
              <a:rPr lang="en-MY" smtClean="0"/>
              <a:t>2023-07-12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D897-15A8-49BC-B742-CAFD391C67D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0657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58AC-F497-4AC1-A935-3603E8DD1F58}" type="datetimeFigureOut">
              <a:rPr lang="en-MY" smtClean="0"/>
              <a:t>2023-07-12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D897-15A8-49BC-B742-CAFD391C67D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8321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58AC-F497-4AC1-A935-3603E8DD1F58}" type="datetimeFigureOut">
              <a:rPr lang="en-MY" smtClean="0"/>
              <a:t>2023-07-12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D897-15A8-49BC-B742-CAFD391C67D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2894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58AC-F497-4AC1-A935-3603E8DD1F58}" type="datetimeFigureOut">
              <a:rPr lang="en-MY" smtClean="0"/>
              <a:t>2023-07-12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D897-15A8-49BC-B742-CAFD391C67D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7265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58AC-F497-4AC1-A935-3603E8DD1F58}" type="datetimeFigureOut">
              <a:rPr lang="en-MY" smtClean="0"/>
              <a:t>2023-07-12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D897-15A8-49BC-B742-CAFD391C67D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8533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58AC-F497-4AC1-A935-3603E8DD1F58}" type="datetimeFigureOut">
              <a:rPr lang="en-MY" smtClean="0"/>
              <a:t>2023-07-12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D897-15A8-49BC-B742-CAFD391C67D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0592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58AC-F497-4AC1-A935-3603E8DD1F58}" type="datetimeFigureOut">
              <a:rPr lang="en-MY" smtClean="0"/>
              <a:t>2023-07-12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D897-15A8-49BC-B742-CAFD391C67D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6068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858AC-F497-4AC1-A935-3603E8DD1F58}" type="datetimeFigureOut">
              <a:rPr lang="en-MY" smtClean="0"/>
              <a:t>2023-07-12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8D897-15A8-49BC-B742-CAFD391C67D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368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0379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069888" cy="4351338"/>
          </a:xfrm>
        </p:spPr>
        <p:txBody>
          <a:bodyPr/>
          <a:lstStyle/>
          <a:p>
            <a:r>
              <a:rPr lang="en-US" dirty="0" smtClean="0"/>
              <a:t>Base Model:</a:t>
            </a:r>
          </a:p>
          <a:p>
            <a:pPr lvl="1"/>
            <a:r>
              <a:rPr lang="en-US" dirty="0" smtClean="0"/>
              <a:t>Predict </a:t>
            </a:r>
            <a:r>
              <a:rPr lang="en-US" b="1" dirty="0" smtClean="0"/>
              <a:t>PN DUN 2022 support </a:t>
            </a:r>
            <a:r>
              <a:rPr lang="en-US" dirty="0" smtClean="0"/>
              <a:t>using features such as GS 2018 support, Malay ratio in 2018 and 2022, new Malay voters ratio, and Rural/Urban classification.</a:t>
            </a:r>
          </a:p>
          <a:p>
            <a:r>
              <a:rPr lang="en-US" dirty="0" smtClean="0"/>
              <a:t>Scenarios:</a:t>
            </a:r>
          </a:p>
          <a:p>
            <a:pPr lvl="1"/>
            <a:r>
              <a:rPr lang="en-US" dirty="0" smtClean="0"/>
              <a:t>A: Assume PH vs PN only - Adjust base model predictions with BN-to-PH and </a:t>
            </a:r>
            <a:r>
              <a:rPr lang="en-US" dirty="0" smtClean="0"/>
              <a:t>BN-to-PN</a:t>
            </a:r>
            <a:r>
              <a:rPr lang="en-US" dirty="0" smtClean="0"/>
              <a:t> transferability assumptions</a:t>
            </a:r>
          </a:p>
          <a:p>
            <a:pPr lvl="1"/>
            <a:r>
              <a:rPr lang="en-US" dirty="0" smtClean="0"/>
              <a:t>B: Assume BN vs PN only - Adjust base model predictions with PH-to-BN and PH-to-PN transferability assumptions</a:t>
            </a:r>
          </a:p>
          <a:p>
            <a:pPr lvl="1"/>
            <a:r>
              <a:rPr lang="en-US" dirty="0" smtClean="0"/>
              <a:t>Final: PH and BN contest optimally vs PN based on </a:t>
            </a:r>
            <a:r>
              <a:rPr lang="en-US" dirty="0" smtClean="0"/>
              <a:t>scenarios </a:t>
            </a:r>
            <a:r>
              <a:rPr lang="en-US" dirty="0" smtClean="0"/>
              <a:t>A and B.</a:t>
            </a:r>
          </a:p>
          <a:p>
            <a:pPr lvl="1"/>
            <a:endParaRPr lang="en-US" dirty="0" smtClean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4291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MY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973178"/>
              </p:ext>
            </p:extLst>
          </p:nvPr>
        </p:nvGraphicFramePr>
        <p:xfrm>
          <a:off x="838200" y="1690688"/>
          <a:ext cx="10735848" cy="379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900">
                  <a:extLst>
                    <a:ext uri="{9D8B030D-6E8A-4147-A177-3AD203B41FA5}">
                      <a16:colId xmlns:a16="http://schemas.microsoft.com/office/drawing/2014/main" val="2396588348"/>
                    </a:ext>
                  </a:extLst>
                </a:gridCol>
                <a:gridCol w="4907881">
                  <a:extLst>
                    <a:ext uri="{9D8B030D-6E8A-4147-A177-3AD203B41FA5}">
                      <a16:colId xmlns:a16="http://schemas.microsoft.com/office/drawing/2014/main" val="604241576"/>
                    </a:ext>
                  </a:extLst>
                </a:gridCol>
                <a:gridCol w="1966586">
                  <a:extLst>
                    <a:ext uri="{9D8B030D-6E8A-4147-A177-3AD203B41FA5}">
                      <a16:colId xmlns:a16="http://schemas.microsoft.com/office/drawing/2014/main" val="381045915"/>
                    </a:ext>
                  </a:extLst>
                </a:gridCol>
                <a:gridCol w="1916481">
                  <a:extLst>
                    <a:ext uri="{9D8B030D-6E8A-4147-A177-3AD203B41FA5}">
                      <a16:colId xmlns:a16="http://schemas.microsoft.com/office/drawing/2014/main" val="1768189611"/>
                    </a:ext>
                  </a:extLst>
                </a:gridCol>
              </a:tblGrid>
              <a:tr h="949640">
                <a:tc>
                  <a:txBody>
                    <a:bodyPr/>
                    <a:lstStyle/>
                    <a:p>
                      <a:r>
                        <a:rPr lang="en-US" dirty="0" smtClean="0"/>
                        <a:t>Assumption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Likely</a:t>
                      </a:r>
                      <a:r>
                        <a:rPr lang="en-US" baseline="0" dirty="0" smtClean="0"/>
                        <a:t> Outcome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Unity</a:t>
                      </a:r>
                      <a:r>
                        <a:rPr lang="en-US" baseline="0" dirty="0" smtClean="0"/>
                        <a:t> (PH, BN)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PN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805430"/>
                  </a:ext>
                </a:extLst>
              </a:tr>
              <a:tr h="949640">
                <a:tc>
                  <a:txBody>
                    <a:bodyPr/>
                    <a:lstStyle/>
                    <a:p>
                      <a:r>
                        <a:rPr lang="en-US" dirty="0" smtClean="0"/>
                        <a:t>Turnover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Likely to be lower than GE15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Favourable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favourable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03742"/>
                  </a:ext>
                </a:extLst>
              </a:tr>
              <a:tr h="949640">
                <a:tc>
                  <a:txBody>
                    <a:bodyPr/>
                    <a:lstStyle/>
                    <a:p>
                      <a:r>
                        <a:rPr lang="en-US" dirty="0" smtClean="0"/>
                        <a:t>Voters behavior are</a:t>
                      </a:r>
                      <a:r>
                        <a:rPr lang="en-US" baseline="0" dirty="0" smtClean="0"/>
                        <a:t> similar to GE15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PN support likely have peaked in GE15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Favourable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</a:t>
                      </a:r>
                      <a:r>
                        <a:rPr lang="en-US" dirty="0" err="1" smtClean="0"/>
                        <a:t>favourable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862834"/>
                  </a:ext>
                </a:extLst>
              </a:tr>
              <a:tr h="949640">
                <a:tc>
                  <a:txBody>
                    <a:bodyPr/>
                    <a:lstStyle/>
                    <a:p>
                      <a:r>
                        <a:rPr lang="en-US" dirty="0" smtClean="0"/>
                        <a:t>BN</a:t>
                      </a:r>
                      <a:r>
                        <a:rPr lang="en-US" baseline="0" dirty="0" smtClean="0"/>
                        <a:t> to PH/PH to BN vote transferability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Ibrahim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Suffian</a:t>
                      </a:r>
                      <a:r>
                        <a:rPr lang="en-US" baseline="0" dirty="0" smtClean="0"/>
                        <a:t>: 1PH+1BN = 1.4Unity+0.6PN </a:t>
                      </a:r>
                    </a:p>
                    <a:p>
                      <a:r>
                        <a:rPr lang="en-US" baseline="0" dirty="0" smtClean="0"/>
                        <a:t>ISEAS: PH to BN = 24%, BN to PH = 15%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30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880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Overview</vt:lpstr>
      <vt:lpstr>Assumptions</vt:lpstr>
    </vt:vector>
  </TitlesOfParts>
  <Company>Bloomberg 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BLOOMBERG</dc:creator>
  <cp:lastModifiedBy>BLOOMBERG</cp:lastModifiedBy>
  <cp:revision>2</cp:revision>
  <dcterms:created xsi:type="dcterms:W3CDTF">2023-07-12T00:50:07Z</dcterms:created>
  <dcterms:modified xsi:type="dcterms:W3CDTF">2023-07-12T00:56:42Z</dcterms:modified>
</cp:coreProperties>
</file>