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 varScale="1">
        <p:scale>
          <a:sx n="65" d="100"/>
          <a:sy n="65" d="100"/>
        </p:scale>
        <p:origin x="222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64069"/>
              </p:ext>
            </p:extLst>
          </p:nvPr>
        </p:nvGraphicFramePr>
        <p:xfrm>
          <a:off x="76200" y="5462841"/>
          <a:ext cx="6959600" cy="3327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5485703" imgH="2633278" progId="Word.Document.8">
                  <p:embed/>
                </p:oleObj>
              </mc:Choice>
              <mc:Fallback>
                <p:oleObj name="Document" r:id="rId3" imgW="5485703" imgH="26332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462841"/>
                        <a:ext cx="6959600" cy="3327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1A181-53CB-434D-B71D-7ED20F31E84B}"/>
              </a:ext>
            </a:extLst>
          </p:cNvPr>
          <p:cNvSpPr txBox="1"/>
          <p:nvPr/>
        </p:nvSpPr>
        <p:spPr>
          <a:xfrm>
            <a:off x="441325" y="2630621"/>
            <a:ext cx="833437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Oregon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610CB-38D2-4EE3-92FB-6A3A4E305274}"/>
              </a:ext>
            </a:extLst>
          </p:cNvPr>
          <p:cNvSpPr txBox="1"/>
          <p:nvPr/>
        </p:nvSpPr>
        <p:spPr>
          <a:xfrm>
            <a:off x="1688306" y="4526954"/>
            <a:ext cx="833437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Vermont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DEF14-54AD-4DF4-A638-7766E6003C96}"/>
              </a:ext>
            </a:extLst>
          </p:cNvPr>
          <p:cNvSpPr txBox="1"/>
          <p:nvPr/>
        </p:nvSpPr>
        <p:spPr>
          <a:xfrm>
            <a:off x="338138" y="3993546"/>
            <a:ext cx="833437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Hawaii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1BBA0-EBCE-404F-A4DA-368765E9A551}"/>
              </a:ext>
            </a:extLst>
          </p:cNvPr>
          <p:cNvSpPr txBox="1"/>
          <p:nvPr/>
        </p:nvSpPr>
        <p:spPr>
          <a:xfrm>
            <a:off x="3470031" y="4453106"/>
            <a:ext cx="949569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New York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B6ABB-744C-4E56-A8E6-70DE6BC481D8}"/>
              </a:ext>
            </a:extLst>
          </p:cNvPr>
          <p:cNvSpPr txBox="1"/>
          <p:nvPr/>
        </p:nvSpPr>
        <p:spPr>
          <a:xfrm>
            <a:off x="5474677" y="4292371"/>
            <a:ext cx="949569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California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0CAF1-EEEA-4E9D-A521-379DD3426258}"/>
              </a:ext>
            </a:extLst>
          </p:cNvPr>
          <p:cNvSpPr txBox="1"/>
          <p:nvPr/>
        </p:nvSpPr>
        <p:spPr>
          <a:xfrm>
            <a:off x="2894929" y="2349634"/>
            <a:ext cx="833437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Alaska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FE25B-04C0-42EE-802E-82E5A4CF73AF}"/>
              </a:ext>
            </a:extLst>
          </p:cNvPr>
          <p:cNvSpPr txBox="1"/>
          <p:nvPr/>
        </p:nvSpPr>
        <p:spPr>
          <a:xfrm>
            <a:off x="5173663" y="2512426"/>
            <a:ext cx="833437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Texas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0DFC88-0804-4848-8CB3-7D94D9B7F15B}"/>
              </a:ext>
            </a:extLst>
          </p:cNvPr>
          <p:cNvCxnSpPr>
            <a:stCxn id="12" idx="1"/>
            <a:endCxn id="2" idx="3"/>
          </p:cNvCxnSpPr>
          <p:nvPr/>
        </p:nvCxnSpPr>
        <p:spPr bwMode="auto">
          <a:xfrm flipH="1">
            <a:off x="1274762" y="2503523"/>
            <a:ext cx="1620167" cy="2809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11A2E1-9FFF-4F0B-BFA6-636054FAE723}"/>
              </a:ext>
            </a:extLst>
          </p:cNvPr>
          <p:cNvCxnSpPr>
            <a:stCxn id="9" idx="3"/>
          </p:cNvCxnSpPr>
          <p:nvPr/>
        </p:nvCxnSpPr>
        <p:spPr bwMode="auto">
          <a:xfrm flipV="1">
            <a:off x="1171575" y="2657411"/>
            <a:ext cx="1766887" cy="1490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38AE72-2ACC-483A-9387-9609AE9C91B7}"/>
              </a:ext>
            </a:extLst>
          </p:cNvPr>
          <p:cNvCxnSpPr>
            <a:stCxn id="9" idx="3"/>
            <a:endCxn id="13" idx="1"/>
          </p:cNvCxnSpPr>
          <p:nvPr/>
        </p:nvCxnSpPr>
        <p:spPr bwMode="auto">
          <a:xfrm flipV="1">
            <a:off x="1171575" y="2666315"/>
            <a:ext cx="4002088" cy="1481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5ED201-EF76-4B1B-983F-2FF6E6A09A83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1171575" y="2820203"/>
            <a:ext cx="4418807" cy="1481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4F013F-DA1F-45AF-A738-7DE60337B0CF}"/>
              </a:ext>
            </a:extLst>
          </p:cNvPr>
          <p:cNvCxnSpPr>
            <a:stCxn id="9" idx="3"/>
          </p:cNvCxnSpPr>
          <p:nvPr/>
        </p:nvCxnSpPr>
        <p:spPr bwMode="auto">
          <a:xfrm>
            <a:off x="1171575" y="4147435"/>
            <a:ext cx="4303102" cy="153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484D61-E901-4133-AF42-D814C89DEF60}"/>
              </a:ext>
            </a:extLst>
          </p:cNvPr>
          <p:cNvCxnSpPr>
            <a:stCxn id="9" idx="3"/>
          </p:cNvCxnSpPr>
          <p:nvPr/>
        </p:nvCxnSpPr>
        <p:spPr bwMode="auto">
          <a:xfrm>
            <a:off x="1171575" y="4147435"/>
            <a:ext cx="2298456" cy="305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A59E55-9A50-49C3-9D32-74C4E5AE78A4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2520462" y="2820203"/>
            <a:ext cx="3069920" cy="1706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38B5F9F-148E-4E26-A17F-152E5FFE0999}"/>
              </a:ext>
            </a:extLst>
          </p:cNvPr>
          <p:cNvCxnSpPr>
            <a:stCxn id="8" idx="2"/>
            <a:endCxn id="11" idx="2"/>
          </p:cNvCxnSpPr>
          <p:nvPr/>
        </p:nvCxnSpPr>
        <p:spPr bwMode="auto">
          <a:xfrm rot="5400000" flipH="1" flipV="1">
            <a:off x="3909951" y="2795221"/>
            <a:ext cx="234583" cy="3844437"/>
          </a:xfrm>
          <a:prstGeom prst="bentConnector3">
            <a:avLst>
              <a:gd name="adj1" fmla="val -974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168E18-1B95-4058-9AF1-D8EE068D48C8}"/>
              </a:ext>
            </a:extLst>
          </p:cNvPr>
          <p:cNvCxnSpPr>
            <a:stCxn id="8" idx="0"/>
            <a:endCxn id="12" idx="2"/>
          </p:cNvCxnSpPr>
          <p:nvPr/>
        </p:nvCxnSpPr>
        <p:spPr bwMode="auto">
          <a:xfrm flipV="1">
            <a:off x="2105025" y="2657411"/>
            <a:ext cx="1206623" cy="1869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95DA6-4712-4C2E-A273-9E5FCF6AC645}"/>
              </a:ext>
            </a:extLst>
          </p:cNvPr>
          <p:cNvSpPr txBox="1"/>
          <p:nvPr/>
        </p:nvSpPr>
        <p:spPr>
          <a:xfrm>
            <a:off x="914400" y="1752600"/>
            <a:ext cx="152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Alaska</a:t>
            </a:r>
          </a:p>
          <a:p>
            <a:r>
              <a:rPr lang="en-US" sz="2000" dirty="0"/>
              <a:t>California</a:t>
            </a:r>
          </a:p>
          <a:p>
            <a:r>
              <a:rPr lang="en-US" sz="2000" dirty="0"/>
              <a:t>Hawaii</a:t>
            </a:r>
          </a:p>
          <a:p>
            <a:r>
              <a:rPr lang="en-US" sz="2000" dirty="0"/>
              <a:t>New York</a:t>
            </a:r>
          </a:p>
          <a:p>
            <a:r>
              <a:rPr lang="en-US" sz="2000" dirty="0"/>
              <a:t>Oregon</a:t>
            </a:r>
          </a:p>
          <a:p>
            <a:r>
              <a:rPr lang="en-US" sz="2000" dirty="0"/>
              <a:t>Texas</a:t>
            </a:r>
          </a:p>
          <a:p>
            <a:r>
              <a:rPr lang="en-US" sz="2000" dirty="0"/>
              <a:t>Vermont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B1C5A3-47EB-418C-A8B1-B26E46C2A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88954"/>
              </p:ext>
            </p:extLst>
          </p:nvPr>
        </p:nvGraphicFramePr>
        <p:xfrm>
          <a:off x="2434127" y="1641231"/>
          <a:ext cx="411907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439">
                  <a:extLst>
                    <a:ext uri="{9D8B030D-6E8A-4147-A177-3AD203B41FA5}">
                      <a16:colId xmlns:a16="http://schemas.microsoft.com/office/drawing/2014/main" val="3081053312"/>
                    </a:ext>
                  </a:extLst>
                </a:gridCol>
                <a:gridCol w="588439">
                  <a:extLst>
                    <a:ext uri="{9D8B030D-6E8A-4147-A177-3AD203B41FA5}">
                      <a16:colId xmlns:a16="http://schemas.microsoft.com/office/drawing/2014/main" val="2034090862"/>
                    </a:ext>
                  </a:extLst>
                </a:gridCol>
                <a:gridCol w="588439">
                  <a:extLst>
                    <a:ext uri="{9D8B030D-6E8A-4147-A177-3AD203B41FA5}">
                      <a16:colId xmlns:a16="http://schemas.microsoft.com/office/drawing/2014/main" val="474327369"/>
                    </a:ext>
                  </a:extLst>
                </a:gridCol>
                <a:gridCol w="588439">
                  <a:extLst>
                    <a:ext uri="{9D8B030D-6E8A-4147-A177-3AD203B41FA5}">
                      <a16:colId xmlns:a16="http://schemas.microsoft.com/office/drawing/2014/main" val="1107469034"/>
                    </a:ext>
                  </a:extLst>
                </a:gridCol>
                <a:gridCol w="588439">
                  <a:extLst>
                    <a:ext uri="{9D8B030D-6E8A-4147-A177-3AD203B41FA5}">
                      <a16:colId xmlns:a16="http://schemas.microsoft.com/office/drawing/2014/main" val="4179661814"/>
                    </a:ext>
                  </a:extLst>
                </a:gridCol>
                <a:gridCol w="588439">
                  <a:extLst>
                    <a:ext uri="{9D8B030D-6E8A-4147-A177-3AD203B41FA5}">
                      <a16:colId xmlns:a16="http://schemas.microsoft.com/office/drawing/2014/main" val="3519215638"/>
                    </a:ext>
                  </a:extLst>
                </a:gridCol>
                <a:gridCol w="588439">
                  <a:extLst>
                    <a:ext uri="{9D8B030D-6E8A-4147-A177-3AD203B41FA5}">
                      <a16:colId xmlns:a16="http://schemas.microsoft.com/office/drawing/2014/main" val="4260540429"/>
                    </a:ext>
                  </a:extLst>
                </a:gridCol>
              </a:tblGrid>
              <a:tr h="3368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46079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85769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03094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39075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19669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15108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9445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01B045C-D070-4401-A577-A288981419B1}"/>
              </a:ext>
            </a:extLst>
          </p:cNvPr>
          <p:cNvSpPr txBox="1"/>
          <p:nvPr/>
        </p:nvSpPr>
        <p:spPr>
          <a:xfrm>
            <a:off x="990600" y="6188641"/>
            <a:ext cx="152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Alaska</a:t>
            </a:r>
          </a:p>
          <a:p>
            <a:r>
              <a:rPr lang="en-US" sz="2000" dirty="0"/>
              <a:t>California</a:t>
            </a:r>
          </a:p>
          <a:p>
            <a:r>
              <a:rPr lang="en-US" sz="2000" dirty="0"/>
              <a:t>Hawaii</a:t>
            </a:r>
          </a:p>
          <a:p>
            <a:r>
              <a:rPr lang="en-US" sz="2000" dirty="0"/>
              <a:t>New York</a:t>
            </a:r>
          </a:p>
          <a:p>
            <a:r>
              <a:rPr lang="en-US" sz="2000" dirty="0"/>
              <a:t>Oregon</a:t>
            </a:r>
          </a:p>
          <a:p>
            <a:r>
              <a:rPr lang="en-US" sz="2000" dirty="0"/>
              <a:t>Texas</a:t>
            </a:r>
          </a:p>
          <a:p>
            <a:r>
              <a:rPr lang="en-US" sz="2000" dirty="0"/>
              <a:t>Vermont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13F019-D33D-4807-BED2-198EFE34E70B}"/>
              </a:ext>
            </a:extLst>
          </p:cNvPr>
          <p:cNvCxnSpPr>
            <a:cxnSpLocks/>
          </p:cNvCxnSpPr>
          <p:nvPr/>
        </p:nvCxnSpPr>
        <p:spPr bwMode="auto">
          <a:xfrm>
            <a:off x="2286000" y="64008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024CD7-5C4D-44F3-B6D3-7BCD7EA9E4AA}"/>
              </a:ext>
            </a:extLst>
          </p:cNvPr>
          <p:cNvCxnSpPr>
            <a:cxnSpLocks/>
          </p:cNvCxnSpPr>
          <p:nvPr/>
        </p:nvCxnSpPr>
        <p:spPr bwMode="auto">
          <a:xfrm>
            <a:off x="2286000" y="70104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12589-70B5-498B-9878-39B0F23528ED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 flipV="1">
            <a:off x="2286000" y="7312026"/>
            <a:ext cx="228600" cy="3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34E9A7-697E-4900-A15F-67ACF49930A9}"/>
              </a:ext>
            </a:extLst>
          </p:cNvPr>
          <p:cNvCxnSpPr>
            <a:cxnSpLocks/>
          </p:cNvCxnSpPr>
          <p:nvPr/>
        </p:nvCxnSpPr>
        <p:spPr bwMode="auto">
          <a:xfrm>
            <a:off x="2286000" y="76200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127460-BCAC-4CF9-B6A0-8594511990AE}"/>
              </a:ext>
            </a:extLst>
          </p:cNvPr>
          <p:cNvCxnSpPr>
            <a:cxnSpLocks/>
          </p:cNvCxnSpPr>
          <p:nvPr/>
        </p:nvCxnSpPr>
        <p:spPr bwMode="auto">
          <a:xfrm>
            <a:off x="2286000" y="79248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78C1E-C66E-4489-A4B7-DEF7D2AF9FED}"/>
              </a:ext>
            </a:extLst>
          </p:cNvPr>
          <p:cNvCxnSpPr>
            <a:cxnSpLocks/>
          </p:cNvCxnSpPr>
          <p:nvPr/>
        </p:nvCxnSpPr>
        <p:spPr bwMode="auto">
          <a:xfrm>
            <a:off x="2286000" y="82296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71F47-B64E-43C3-9072-9077F3B3CE3E}"/>
              </a:ext>
            </a:extLst>
          </p:cNvPr>
          <p:cNvSpPr txBox="1"/>
          <p:nvPr/>
        </p:nvSpPr>
        <p:spPr>
          <a:xfrm>
            <a:off x="2428266" y="6188640"/>
            <a:ext cx="152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Oregon /</a:t>
            </a:r>
          </a:p>
          <a:p>
            <a:r>
              <a:rPr lang="en-US" sz="2000" dirty="0"/>
              <a:t> /</a:t>
            </a:r>
          </a:p>
          <a:p>
            <a:r>
              <a:rPr lang="en-US" sz="2000" dirty="0"/>
              <a:t>Alaska /</a:t>
            </a:r>
          </a:p>
          <a:p>
            <a:r>
              <a:rPr lang="en-US" sz="2000" dirty="0"/>
              <a:t> /</a:t>
            </a:r>
          </a:p>
          <a:p>
            <a:r>
              <a:rPr lang="en-US" sz="2000" dirty="0"/>
              <a:t> /</a:t>
            </a:r>
          </a:p>
          <a:p>
            <a:r>
              <a:rPr lang="en-US" sz="2000" dirty="0"/>
              <a:t>Hawaii /</a:t>
            </a:r>
          </a:p>
          <a:p>
            <a:r>
              <a:rPr lang="en-US" sz="2000" dirty="0"/>
              <a:t>Alaska /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21ACC9-E1D4-4DDF-B988-E698F6B5D1A1}"/>
              </a:ext>
            </a:extLst>
          </p:cNvPr>
          <p:cNvCxnSpPr>
            <a:cxnSpLocks/>
          </p:cNvCxnSpPr>
          <p:nvPr/>
        </p:nvCxnSpPr>
        <p:spPr bwMode="auto">
          <a:xfrm>
            <a:off x="3352800" y="70104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33C6F1-57A1-486E-821B-3AD524698751}"/>
              </a:ext>
            </a:extLst>
          </p:cNvPr>
          <p:cNvCxnSpPr>
            <a:cxnSpLocks/>
          </p:cNvCxnSpPr>
          <p:nvPr/>
        </p:nvCxnSpPr>
        <p:spPr bwMode="auto">
          <a:xfrm>
            <a:off x="2286000" y="67056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D0F410-9DFA-4E81-BBE7-5FA1B310C741}"/>
              </a:ext>
            </a:extLst>
          </p:cNvPr>
          <p:cNvSpPr txBox="1"/>
          <p:nvPr/>
        </p:nvSpPr>
        <p:spPr>
          <a:xfrm>
            <a:off x="3452446" y="6188640"/>
            <a:ext cx="38627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California /    New York /    Texas /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Vermont /</a:t>
            </a:r>
          </a:p>
          <a:p>
            <a:r>
              <a:rPr lang="en-US" sz="2000" dirty="0"/>
              <a:t>  California /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028F90-5707-474A-A7FD-760FAC5079AC}"/>
              </a:ext>
            </a:extLst>
          </p:cNvPr>
          <p:cNvCxnSpPr>
            <a:cxnSpLocks/>
          </p:cNvCxnSpPr>
          <p:nvPr/>
        </p:nvCxnSpPr>
        <p:spPr bwMode="auto">
          <a:xfrm>
            <a:off x="4724400" y="70104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DFB66D-A091-476A-A1AD-D6D51636CC80}"/>
              </a:ext>
            </a:extLst>
          </p:cNvPr>
          <p:cNvCxnSpPr>
            <a:cxnSpLocks/>
          </p:cNvCxnSpPr>
          <p:nvPr/>
        </p:nvCxnSpPr>
        <p:spPr bwMode="auto">
          <a:xfrm>
            <a:off x="6172200" y="70104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ADDF1A-3BF8-4700-BF90-F022362FB4A8}"/>
              </a:ext>
            </a:extLst>
          </p:cNvPr>
          <p:cNvCxnSpPr>
            <a:cxnSpLocks/>
          </p:cNvCxnSpPr>
          <p:nvPr/>
        </p:nvCxnSpPr>
        <p:spPr bwMode="auto">
          <a:xfrm>
            <a:off x="3429000" y="79248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C90C5A-04EF-4FBD-8C77-9695FECA582C}"/>
              </a:ext>
            </a:extLst>
          </p:cNvPr>
          <p:cNvCxnSpPr>
            <a:cxnSpLocks/>
          </p:cNvCxnSpPr>
          <p:nvPr/>
        </p:nvCxnSpPr>
        <p:spPr bwMode="auto">
          <a:xfrm>
            <a:off x="3429000" y="82296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CA85D-062B-44EC-A71D-573855071171}"/>
              </a:ext>
            </a:extLst>
          </p:cNvPr>
          <p:cNvSpPr txBox="1"/>
          <p:nvPr/>
        </p:nvSpPr>
        <p:spPr>
          <a:xfrm>
            <a:off x="609600" y="4419600"/>
            <a:ext cx="579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Atlanta to Atlanta: None</a:t>
            </a:r>
          </a:p>
          <a:p>
            <a:r>
              <a:rPr lang="en-US" dirty="0"/>
              <a:t>Atlanta to Washington: 600</a:t>
            </a:r>
          </a:p>
          <a:p>
            <a:r>
              <a:rPr lang="en-US" dirty="0"/>
              <a:t>Atlanta to Houston: 800</a:t>
            </a:r>
          </a:p>
          <a:p>
            <a:r>
              <a:rPr lang="en-US" dirty="0"/>
              <a:t>Atlanta to Dallas: 1900</a:t>
            </a:r>
          </a:p>
          <a:p>
            <a:r>
              <a:rPr lang="en-US" dirty="0"/>
              <a:t>Atlanta to Denver: 2680</a:t>
            </a:r>
          </a:p>
          <a:p>
            <a:r>
              <a:rPr lang="en-US" dirty="0"/>
              <a:t>Atlanta to Chicago: 2800</a:t>
            </a:r>
          </a:p>
          <a:p>
            <a:r>
              <a:rPr lang="en-US" dirty="0"/>
              <a:t>Atlanta to Austin: 2100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C865227-0097-4C82-B0D4-34D9F4345793}"/>
              </a:ext>
            </a:extLst>
          </p:cNvPr>
          <p:cNvSpPr/>
          <p:nvPr/>
        </p:nvSpPr>
        <p:spPr bwMode="auto">
          <a:xfrm>
            <a:off x="247650" y="62865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64AE3-B8E2-4FA3-999A-38E27F8B3A56}"/>
              </a:ext>
            </a:extLst>
          </p:cNvPr>
          <p:cNvSpPr/>
          <p:nvPr/>
        </p:nvSpPr>
        <p:spPr bwMode="auto">
          <a:xfrm>
            <a:off x="247650" y="75819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39D0F6-4137-4092-8A88-945C4C022418}"/>
              </a:ext>
            </a:extLst>
          </p:cNvPr>
          <p:cNvSpPr/>
          <p:nvPr/>
        </p:nvSpPr>
        <p:spPr bwMode="auto">
          <a:xfrm>
            <a:off x="1571625" y="6705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23076D-6B26-473A-AFE3-EB9BBD35CA36}"/>
              </a:ext>
            </a:extLst>
          </p:cNvPr>
          <p:cNvSpPr/>
          <p:nvPr/>
        </p:nvSpPr>
        <p:spPr bwMode="auto">
          <a:xfrm>
            <a:off x="1571625" y="75819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2A6DD9-C878-40FC-A6F1-910FD97BF4D2}"/>
              </a:ext>
            </a:extLst>
          </p:cNvPr>
          <p:cNvSpPr/>
          <p:nvPr/>
        </p:nvSpPr>
        <p:spPr bwMode="auto">
          <a:xfrm>
            <a:off x="2895600" y="75819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4CA785-2A5B-4984-A03C-37A72815E37E}"/>
              </a:ext>
            </a:extLst>
          </p:cNvPr>
          <p:cNvSpPr/>
          <p:nvPr/>
        </p:nvSpPr>
        <p:spPr bwMode="auto">
          <a:xfrm>
            <a:off x="2895600" y="62865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6845DC-ED60-4646-847D-4AB5A97D6830}"/>
              </a:ext>
            </a:extLst>
          </p:cNvPr>
          <p:cNvCxnSpPr>
            <a:stCxn id="4" idx="4"/>
            <a:endCxn id="7" idx="0"/>
          </p:cNvCxnSpPr>
          <p:nvPr/>
        </p:nvCxnSpPr>
        <p:spPr bwMode="auto">
          <a:xfrm>
            <a:off x="514350" y="6819900"/>
            <a:ext cx="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53D6EB-9267-440B-8B71-08E5F2AC23D5}"/>
              </a:ext>
            </a:extLst>
          </p:cNvPr>
          <p:cNvCxnSpPr>
            <a:stCxn id="7" idx="6"/>
            <a:endCxn id="8" idx="3"/>
          </p:cNvCxnSpPr>
          <p:nvPr/>
        </p:nvCxnSpPr>
        <p:spPr bwMode="auto">
          <a:xfrm flipV="1">
            <a:off x="781050" y="7160885"/>
            <a:ext cx="868690" cy="687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792F92-7578-48B4-B87B-2E9F1F88B2BF}"/>
              </a:ext>
            </a:extLst>
          </p:cNvPr>
          <p:cNvCxnSpPr>
            <a:stCxn id="8" idx="6"/>
            <a:endCxn id="11" idx="2"/>
          </p:cNvCxnSpPr>
          <p:nvPr/>
        </p:nvCxnSpPr>
        <p:spPr bwMode="auto">
          <a:xfrm flipV="1">
            <a:off x="2105025" y="6553200"/>
            <a:ext cx="790575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C658B3-A7BC-4F3E-87C5-8802AB78201A}"/>
              </a:ext>
            </a:extLst>
          </p:cNvPr>
          <p:cNvCxnSpPr>
            <a:stCxn id="8" idx="4"/>
            <a:endCxn id="9" idx="0"/>
          </p:cNvCxnSpPr>
          <p:nvPr/>
        </p:nvCxnSpPr>
        <p:spPr bwMode="auto">
          <a:xfrm>
            <a:off x="1838325" y="7239000"/>
            <a:ext cx="0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CF7A3F-94AC-4F6D-ADDC-193CA44073A4}"/>
              </a:ext>
            </a:extLst>
          </p:cNvPr>
          <p:cNvCxnSpPr>
            <a:stCxn id="11" idx="4"/>
            <a:endCxn id="10" idx="0"/>
          </p:cNvCxnSpPr>
          <p:nvPr/>
        </p:nvCxnSpPr>
        <p:spPr bwMode="auto">
          <a:xfrm>
            <a:off x="3162300" y="6819900"/>
            <a:ext cx="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903040F-9958-4323-B138-2CE8B2D0F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2154"/>
              </p:ext>
            </p:extLst>
          </p:nvPr>
        </p:nvGraphicFramePr>
        <p:xfrm>
          <a:off x="4136784" y="1862291"/>
          <a:ext cx="2438397" cy="370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9">
                  <a:extLst>
                    <a:ext uri="{9D8B030D-6E8A-4147-A177-3AD203B41FA5}">
                      <a16:colId xmlns:a16="http://schemas.microsoft.com/office/drawing/2014/main" val="341464212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val="2089765766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val="119988751"/>
                    </a:ext>
                  </a:extLst>
                </a:gridCol>
              </a:tblGrid>
              <a:tr h="740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8137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59827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6206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50320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92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8C6BCAE-A4C4-40DA-BF8C-A542B2E975A6}"/>
              </a:ext>
            </a:extLst>
          </p:cNvPr>
          <p:cNvSpPr/>
          <p:nvPr/>
        </p:nvSpPr>
        <p:spPr bwMode="auto">
          <a:xfrm>
            <a:off x="247650" y="62865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51D2E9-0689-4DC4-900D-26132FC17A8E}"/>
              </a:ext>
            </a:extLst>
          </p:cNvPr>
          <p:cNvSpPr/>
          <p:nvPr/>
        </p:nvSpPr>
        <p:spPr bwMode="auto">
          <a:xfrm>
            <a:off x="247650" y="75819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C8739A-A607-402E-9343-CE02B3C11770}"/>
              </a:ext>
            </a:extLst>
          </p:cNvPr>
          <p:cNvSpPr/>
          <p:nvPr/>
        </p:nvSpPr>
        <p:spPr bwMode="auto">
          <a:xfrm>
            <a:off x="1571625" y="6705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2AE9C9-09DF-49A9-87C4-7344CA016759}"/>
              </a:ext>
            </a:extLst>
          </p:cNvPr>
          <p:cNvSpPr/>
          <p:nvPr/>
        </p:nvSpPr>
        <p:spPr bwMode="auto">
          <a:xfrm>
            <a:off x="1571625" y="75819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A4669A-2CDC-42D8-A9E6-78C7F0C33970}"/>
              </a:ext>
            </a:extLst>
          </p:cNvPr>
          <p:cNvSpPr/>
          <p:nvPr/>
        </p:nvSpPr>
        <p:spPr bwMode="auto">
          <a:xfrm>
            <a:off x="2895600" y="75819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E4BC5E-2129-4164-A69B-383638B0577B}"/>
              </a:ext>
            </a:extLst>
          </p:cNvPr>
          <p:cNvSpPr/>
          <p:nvPr/>
        </p:nvSpPr>
        <p:spPr bwMode="auto">
          <a:xfrm>
            <a:off x="2895600" y="62865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000CB4-8C4B-481D-93BA-1A8E92DA9E30}"/>
              </a:ext>
            </a:extLst>
          </p:cNvPr>
          <p:cNvCxnSpPr>
            <a:stCxn id="9" idx="4"/>
            <a:endCxn id="10" idx="0"/>
          </p:cNvCxnSpPr>
          <p:nvPr/>
        </p:nvCxnSpPr>
        <p:spPr bwMode="auto">
          <a:xfrm>
            <a:off x="514350" y="6819900"/>
            <a:ext cx="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2FDD4E-ED1B-4B53-907F-77A02C653843}"/>
              </a:ext>
            </a:extLst>
          </p:cNvPr>
          <p:cNvCxnSpPr>
            <a:stCxn id="10" idx="6"/>
            <a:endCxn id="11" idx="3"/>
          </p:cNvCxnSpPr>
          <p:nvPr/>
        </p:nvCxnSpPr>
        <p:spPr bwMode="auto">
          <a:xfrm flipV="1">
            <a:off x="781050" y="7160885"/>
            <a:ext cx="868690" cy="687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EABFA9-7661-4B1D-906F-5FB65EE05E92}"/>
              </a:ext>
            </a:extLst>
          </p:cNvPr>
          <p:cNvCxnSpPr>
            <a:stCxn id="11" idx="6"/>
            <a:endCxn id="14" idx="2"/>
          </p:cNvCxnSpPr>
          <p:nvPr/>
        </p:nvCxnSpPr>
        <p:spPr bwMode="auto">
          <a:xfrm flipV="1">
            <a:off x="2105025" y="6553200"/>
            <a:ext cx="790575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BE547F-51EC-4493-84D9-124E6536936E}"/>
              </a:ext>
            </a:extLst>
          </p:cNvPr>
          <p:cNvCxnSpPr>
            <a:stCxn id="11" idx="4"/>
            <a:endCxn id="12" idx="0"/>
          </p:cNvCxnSpPr>
          <p:nvPr/>
        </p:nvCxnSpPr>
        <p:spPr bwMode="auto">
          <a:xfrm>
            <a:off x="1838325" y="7239000"/>
            <a:ext cx="0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ECFA62-C498-4C1B-AB05-78203382BDA3}"/>
              </a:ext>
            </a:extLst>
          </p:cNvPr>
          <p:cNvCxnSpPr>
            <a:stCxn id="14" idx="4"/>
            <a:endCxn id="13" idx="0"/>
          </p:cNvCxnSpPr>
          <p:nvPr/>
        </p:nvCxnSpPr>
        <p:spPr bwMode="auto">
          <a:xfrm>
            <a:off x="3162300" y="6819900"/>
            <a:ext cx="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0" name="Table 22">
            <a:extLst>
              <a:ext uri="{FF2B5EF4-FFF2-40B4-BE49-F238E27FC236}">
                <a16:creationId xmlns:a16="http://schemas.microsoft.com/office/drawing/2014/main" id="{54318760-437A-40A7-852B-5F555BB8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70618"/>
              </p:ext>
            </p:extLst>
          </p:nvPr>
        </p:nvGraphicFramePr>
        <p:xfrm>
          <a:off x="4148507" y="2057400"/>
          <a:ext cx="1625598" cy="461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9">
                  <a:extLst>
                    <a:ext uri="{9D8B030D-6E8A-4147-A177-3AD203B41FA5}">
                      <a16:colId xmlns:a16="http://schemas.microsoft.com/office/drawing/2014/main" val="341464212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val="2089765766"/>
                    </a:ext>
                  </a:extLst>
                </a:gridCol>
              </a:tblGrid>
              <a:tr h="740229">
                <a:tc>
                  <a:txBody>
                    <a:bodyPr/>
                    <a:lstStyle/>
                    <a:p>
                      <a:r>
                        <a:rPr lang="en-US" dirty="0"/>
                        <a:t>Edge to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64693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en-US" dirty="0"/>
                        <a:t>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8137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en-US" dirty="0"/>
                        <a:t>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59827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en-US" dirty="0"/>
                        <a:t>5-4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6206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50320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92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" y="1293277"/>
            <a:ext cx="452008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graphicFrame>
        <p:nvGraphicFramePr>
          <p:cNvPr id="4" name="Table 22">
            <a:extLst>
              <a:ext uri="{FF2B5EF4-FFF2-40B4-BE49-F238E27FC236}">
                <a16:creationId xmlns:a16="http://schemas.microsoft.com/office/drawing/2014/main" id="{D5645E27-5941-4B8E-8F2E-EC366CE2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32058"/>
              </p:ext>
            </p:extLst>
          </p:nvPr>
        </p:nvGraphicFramePr>
        <p:xfrm>
          <a:off x="4634195" y="1460917"/>
          <a:ext cx="2209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26">
                  <a:extLst>
                    <a:ext uri="{9D8B030D-6E8A-4147-A177-3AD203B41FA5}">
                      <a16:colId xmlns:a16="http://schemas.microsoft.com/office/drawing/2014/main" val="341464212"/>
                    </a:ext>
                  </a:extLst>
                </a:gridCol>
                <a:gridCol w="466774">
                  <a:extLst>
                    <a:ext uri="{9D8B030D-6E8A-4147-A177-3AD203B41FA5}">
                      <a16:colId xmlns:a16="http://schemas.microsoft.com/office/drawing/2014/main" val="2089765766"/>
                    </a:ext>
                  </a:extLst>
                </a:gridCol>
              </a:tblGrid>
              <a:tr h="323724">
                <a:tc>
                  <a:txBody>
                    <a:bodyPr/>
                    <a:lstStyle/>
                    <a:p>
                      <a:r>
                        <a:rPr lang="en-US" sz="1200" dirty="0"/>
                        <a:t>Edge to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64693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r>
                        <a:rPr lang="en-US" sz="1200" dirty="0"/>
                        <a:t>Madison-Milwaukee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8137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r>
                        <a:rPr lang="en-US" sz="1200" dirty="0"/>
                        <a:t>Milwaukee-Chicago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59827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r>
                        <a:rPr lang="en-US" sz="1200" dirty="0"/>
                        <a:t>Madison-Chicago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6206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r>
                        <a:rPr lang="en-US" sz="1200" dirty="0"/>
                        <a:t>Des Moines-Minneapolis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50320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r>
                        <a:rPr lang="en-US" sz="1200" dirty="0"/>
                        <a:t>Chicago-St. Louis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9217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r>
                        <a:rPr lang="en-US" sz="1200" dirty="0"/>
                        <a:t>Minneapolis-Madison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16530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r>
                        <a:rPr lang="en-US" sz="1200" dirty="0"/>
                        <a:t>Chicago-Detroit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9549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r>
                        <a:rPr lang="en-US" sz="1200" dirty="0"/>
                        <a:t>Des Moines-St. Louis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437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577DC3-5DC1-4A24-8E53-B33F814A7268}"/>
              </a:ext>
            </a:extLst>
          </p:cNvPr>
          <p:cNvSpPr txBox="1"/>
          <p:nvPr/>
        </p:nvSpPr>
        <p:spPr>
          <a:xfrm>
            <a:off x="3620148" y="6096000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Milwaukee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35A5E-E716-4FCE-8EFC-966269D4A858}"/>
              </a:ext>
            </a:extLst>
          </p:cNvPr>
          <p:cNvSpPr txBox="1"/>
          <p:nvPr/>
        </p:nvSpPr>
        <p:spPr>
          <a:xfrm>
            <a:off x="3934965" y="7010400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Chicago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92F3A-DC5C-428D-84D9-47AB3B177DF7}"/>
              </a:ext>
            </a:extLst>
          </p:cNvPr>
          <p:cNvSpPr txBox="1"/>
          <p:nvPr/>
        </p:nvSpPr>
        <p:spPr>
          <a:xfrm>
            <a:off x="5739095" y="6392090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Detroit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2BC4A6-540B-48BC-8E7E-667F7C2FE1A9}"/>
              </a:ext>
            </a:extLst>
          </p:cNvPr>
          <p:cNvSpPr txBox="1"/>
          <p:nvPr/>
        </p:nvSpPr>
        <p:spPr>
          <a:xfrm>
            <a:off x="1600200" y="4572000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Minneapolis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61635-1955-4BAF-905C-C54C90D3DB92}"/>
              </a:ext>
            </a:extLst>
          </p:cNvPr>
          <p:cNvSpPr txBox="1"/>
          <p:nvPr/>
        </p:nvSpPr>
        <p:spPr>
          <a:xfrm>
            <a:off x="246416" y="6095999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 Moines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2A7A1-8045-4F05-A69F-E148678A72ED}"/>
              </a:ext>
            </a:extLst>
          </p:cNvPr>
          <p:cNvSpPr txBox="1"/>
          <p:nvPr/>
        </p:nvSpPr>
        <p:spPr>
          <a:xfrm>
            <a:off x="1609177" y="8079376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St. Louis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EEC9A-E01F-4B61-811E-08123E5896D5}"/>
              </a:ext>
            </a:extLst>
          </p:cNvPr>
          <p:cNvSpPr txBox="1"/>
          <p:nvPr/>
        </p:nvSpPr>
        <p:spPr>
          <a:xfrm>
            <a:off x="2391509" y="611509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Madison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183BDC-F7F4-494B-9FAA-52A15581AEE2}"/>
              </a:ext>
            </a:extLst>
          </p:cNvPr>
          <p:cNvCxnSpPr>
            <a:stCxn id="2" idx="1"/>
            <a:endCxn id="11" idx="3"/>
          </p:cNvCxnSpPr>
          <p:nvPr/>
        </p:nvCxnSpPr>
        <p:spPr bwMode="auto">
          <a:xfrm flipH="1">
            <a:off x="3114784" y="6234500"/>
            <a:ext cx="505364" cy="190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3E9965-FE97-4356-AECE-B4D93B74D558}"/>
              </a:ext>
            </a:extLst>
          </p:cNvPr>
          <p:cNvCxnSpPr>
            <a:stCxn id="11" idx="0"/>
            <a:endCxn id="8" idx="2"/>
          </p:cNvCxnSpPr>
          <p:nvPr/>
        </p:nvCxnSpPr>
        <p:spPr bwMode="auto">
          <a:xfrm flipH="1" flipV="1">
            <a:off x="2078056" y="4848999"/>
            <a:ext cx="675091" cy="1266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AE591C-82A8-41C6-BCD7-70D28FDD6450}"/>
              </a:ext>
            </a:extLst>
          </p:cNvPr>
          <p:cNvCxnSpPr>
            <a:stCxn id="8" idx="1"/>
            <a:endCxn id="9" idx="0"/>
          </p:cNvCxnSpPr>
          <p:nvPr/>
        </p:nvCxnSpPr>
        <p:spPr bwMode="auto">
          <a:xfrm flipH="1">
            <a:off x="708242" y="4710500"/>
            <a:ext cx="891958" cy="1385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AD599D-FB95-45A7-A6F1-F48AD2A9F386}"/>
              </a:ext>
            </a:extLst>
          </p:cNvPr>
          <p:cNvCxnSpPr>
            <a:endCxn id="10" idx="3"/>
          </p:cNvCxnSpPr>
          <p:nvPr/>
        </p:nvCxnSpPr>
        <p:spPr bwMode="auto">
          <a:xfrm flipH="1">
            <a:off x="2350085" y="7287399"/>
            <a:ext cx="1584880" cy="9304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6F4C3F-17EE-4CD7-BF1A-00107AB7A0E2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 flipV="1">
            <a:off x="4634195" y="6530590"/>
            <a:ext cx="1104900" cy="618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20AEA6-3B56-4933-A84E-93F80F120EE9}"/>
              </a:ext>
            </a:extLst>
          </p:cNvPr>
          <p:cNvCxnSpPr>
            <a:stCxn id="2" idx="2"/>
            <a:endCxn id="6" idx="0"/>
          </p:cNvCxnSpPr>
          <p:nvPr/>
        </p:nvCxnSpPr>
        <p:spPr bwMode="auto">
          <a:xfrm>
            <a:off x="4059532" y="6372999"/>
            <a:ext cx="225048" cy="6374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26F3E8-BA5D-4F90-B661-E0938E4C4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45671"/>
              </p:ext>
            </p:extLst>
          </p:nvPr>
        </p:nvGraphicFramePr>
        <p:xfrm>
          <a:off x="4952999" y="1363616"/>
          <a:ext cx="171861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09">
                  <a:extLst>
                    <a:ext uri="{9D8B030D-6E8A-4147-A177-3AD203B41FA5}">
                      <a16:colId xmlns:a16="http://schemas.microsoft.com/office/drawing/2014/main" val="2293043888"/>
                    </a:ext>
                  </a:extLst>
                </a:gridCol>
                <a:gridCol w="859309">
                  <a:extLst>
                    <a:ext uri="{9D8B030D-6E8A-4147-A177-3AD203B41FA5}">
                      <a16:colId xmlns:a16="http://schemas.microsoft.com/office/drawing/2014/main" val="232491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2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9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1</a:t>
                      </a:r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5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1</a:t>
                      </a:r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70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3</a:t>
                      </a:r>
                      <a:r>
                        <a:rPr lang="en-US" dirty="0"/>
                        <a:t> </a:t>
                      </a:r>
                      <a:r>
                        <a:rPr lang="en-US" strike="sngStrike" dirty="0"/>
                        <a:t>2 1</a:t>
                      </a:r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3 2 1 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0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2</a:t>
                      </a:r>
                      <a:r>
                        <a:rPr lang="en-US" dirty="0"/>
                        <a:t> </a:t>
                      </a:r>
                      <a:r>
                        <a:rPr lang="en-US" strike="sngStrike" dirty="0"/>
                        <a:t>1</a:t>
                      </a:r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6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2</a:t>
                      </a:r>
                      <a:r>
                        <a:rPr lang="en-US" dirty="0"/>
                        <a:t> </a:t>
                      </a:r>
                      <a:r>
                        <a:rPr lang="en-US" strike="sngStrik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0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2</a:t>
                      </a:r>
                      <a:r>
                        <a:rPr lang="en-US" dirty="0"/>
                        <a:t> </a:t>
                      </a:r>
                      <a:r>
                        <a:rPr lang="en-US" strike="sngStrik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4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2 1 </a:t>
                      </a:r>
                      <a:r>
                        <a:rPr lang="en-US" strike="noStrik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829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6E4A87-3D90-4E70-BCDF-C113C80E12C6}"/>
              </a:ext>
            </a:extLst>
          </p:cNvPr>
          <p:cNvSpPr txBox="1"/>
          <p:nvPr/>
        </p:nvSpPr>
        <p:spPr>
          <a:xfrm>
            <a:off x="2819400" y="5791200"/>
            <a:ext cx="385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  <a:r>
              <a:rPr lang="en-US" strike="sngStrike" dirty="0"/>
              <a:t>0 1 5 2 7 4 6 3 8 9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3CFFA-A9D2-42D9-B9E4-C4B8AA8AEB35}"/>
              </a:ext>
            </a:extLst>
          </p:cNvPr>
          <p:cNvSpPr txBox="1"/>
          <p:nvPr/>
        </p:nvSpPr>
        <p:spPr>
          <a:xfrm>
            <a:off x="1045690" y="7257047"/>
            <a:ext cx="48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0 1 5 2 7 4 6 3 8 9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EDE653-B640-4933-9207-7BEB5C908A4D}"/>
              </a:ext>
            </a:extLst>
          </p:cNvPr>
          <p:cNvSpPr txBox="1"/>
          <p:nvPr/>
        </p:nvSpPr>
        <p:spPr>
          <a:xfrm>
            <a:off x="228600" y="4267200"/>
            <a:ext cx="381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</a:p>
          <a:p>
            <a:r>
              <a:rPr lang="en-US" dirty="0"/>
              <a:t>Discrete Math, </a:t>
            </a:r>
          </a:p>
          <a:p>
            <a:r>
              <a:rPr lang="en-US" dirty="0"/>
              <a:t>Programming 1</a:t>
            </a:r>
          </a:p>
          <a:p>
            <a:r>
              <a:rPr lang="en-US" dirty="0"/>
              <a:t>Programming 2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Theory of Computation </a:t>
            </a:r>
          </a:p>
          <a:p>
            <a:r>
              <a:rPr lang="en-US" dirty="0"/>
              <a:t>High-Level Languages </a:t>
            </a:r>
          </a:p>
          <a:p>
            <a:r>
              <a:rPr lang="en-US" dirty="0"/>
              <a:t>Computer Organization 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Compilers</a:t>
            </a:r>
          </a:p>
          <a:p>
            <a:r>
              <a:rPr lang="en-US" dirty="0"/>
              <a:t>Senior Seminar</a:t>
            </a:r>
          </a:p>
          <a:p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11031</TotalTime>
  <Words>704</Words>
  <Application>Microsoft Office PowerPoint</Application>
  <PresentationFormat>On-screen Show (4:3)</PresentationFormat>
  <Paragraphs>222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Tran, Ethan V</cp:lastModifiedBy>
  <cp:revision>17</cp:revision>
  <cp:lastPrinted>2018-11-12T14:09:18Z</cp:lastPrinted>
  <dcterms:created xsi:type="dcterms:W3CDTF">2003-11-20T06:12:01Z</dcterms:created>
  <dcterms:modified xsi:type="dcterms:W3CDTF">2022-04-15T01:30:29Z</dcterms:modified>
</cp:coreProperties>
</file>