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Merriweather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67" Type="http://schemas.openxmlformats.org/officeDocument/2006/relationships/font" Target="fonts/Merriweather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a8c3b2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a8c3b2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a8c3b2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a8c3b2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dc8037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dc8037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9c4caa4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69c4caa4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69c4caa4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69c4caa4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9c4caa4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69c4caa4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69c4caa42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69c4caa4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69c4caa4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69c4caa4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69c4caa4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69c4caa4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69c4caa4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69c4caa4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dc803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dc803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69c4caa4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69c4caa4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69c4caa4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69c4caa4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69c4caa4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69c4caa4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dc8037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dc8037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dc8037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dc8037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dc8037e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dc8037e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dc8037e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dc8037e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dc8037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dc803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dc8037e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dc8037e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fdc8037e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fdc8037e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a8c3b2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a8c3b2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fdc8037e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fdc8037e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fdc8037e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fdc8037e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fdc8037e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fdc8037e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fdc8037e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fdc8037e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69c4ca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69c4ca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69c4caa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669c4caa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69c4caa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669c4caa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669c4caa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669c4caa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69c4caa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669c4caa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69c4caa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69c4caa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a8c3b20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a8c3b20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669c4caa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669c4caa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669c4caa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669c4caa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669c4caa4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669c4caa4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dc8037e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dc8037e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669c4caa4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669c4caa4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669c4caa4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669c4caa4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669c4caa4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669c4caa4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669c4caa4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669c4caa4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669c4caa4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669c4caa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669c4caa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669c4caa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a8c3b2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a8c3b2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669c4caa4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669c4caa4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669c4caa4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669c4caa4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669c4caa4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669c4caa4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669c4caa4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669c4caa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669c4caa4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669c4caa4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669c4caa4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669c4caa4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5fdc8037e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5fdc8037e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a8c3b20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a8c3b20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a8c3b2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a8c3b2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a8c3b2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a8c3b2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a8c3b2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a8c3b2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 rot="-963721">
            <a:off x="3801975" y="1386978"/>
            <a:ext cx="4798001" cy="9728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700">
                <a:latin typeface="Roboto"/>
                <a:ea typeface="Roboto"/>
                <a:cs typeface="Roboto"/>
                <a:sym typeface="Roboto"/>
              </a:rPr>
              <a:t> Essentials </a:t>
            </a:r>
            <a:br>
              <a:rPr lang="ro" sz="3340"/>
            </a:br>
            <a:endParaRPr sz="29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 rot="-968595">
            <a:off x="3476703" y="2697906"/>
            <a:ext cx="5978640" cy="7382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3200">
                <a:solidFill>
                  <a:schemeClr val="lt1"/>
                </a:solidFill>
                <a:highlight>
                  <a:schemeClr val="dk1"/>
                </a:highlight>
              </a:rPr>
              <a:t>with Spring Cloud Stream</a:t>
            </a:r>
            <a:endParaRPr i="1" sz="3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1611">
            <a:off x="589981" y="2089081"/>
            <a:ext cx="3162863" cy="144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125" y="2812625"/>
            <a:ext cx="3019075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11725" y="3064225"/>
            <a:ext cx="51273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it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stores messages on disk,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replicates them across multiple servers,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guarantees delivery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even if some parts of the system fail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and</a:t>
            </a:r>
            <a:br>
              <a:rPr lang="ro"/>
            </a:br>
            <a:r>
              <a:rPr lang="ro"/>
              <a:t>Event-Driven Microservices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25"/>
          <p:cNvCxnSpPr>
            <a:endCxn id="146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>
            <a:stCxn id="146" idx="3"/>
            <a:endCxn id="147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6"/>
          <p:cNvCxnSpPr>
            <a:endCxn id="159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59" idx="3"/>
            <a:endCxn id="160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6"/>
          <p:cNvCxnSpPr>
            <a:stCxn id="159" idx="3"/>
            <a:endCxn id="161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6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7"/>
          <p:cNvCxnSpPr>
            <a:endCxn id="175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>
            <a:stCxn id="175" idx="3"/>
            <a:endCxn id="176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75" idx="3"/>
            <a:endCxn id="178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>
            <a:stCxn id="175" idx="3"/>
            <a:endCxn id="177" idx="1"/>
          </p:cNvCxnSpPr>
          <p:nvPr/>
        </p:nvCxnSpPr>
        <p:spPr>
          <a:xfrm>
            <a:off x="5039100" y="3097375"/>
            <a:ext cx="1114500" cy="12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437100" y="33896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notify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9"/>
          <p:cNvCxnSpPr>
            <a:endCxn id="211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>
            <a:stCxn id="211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0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30"/>
          <p:cNvCxnSpPr>
            <a:endCxn id="226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9" name="Google Shape;229;p30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0"/>
          <p:cNvCxnSpPr>
            <a:stCxn id="220" idx="3"/>
            <a:endCxn id="229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>
            <a:stCxn id="226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1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31"/>
          <p:cNvCxnSpPr>
            <a:endCxn id="24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31"/>
          <p:cNvCxnSpPr>
            <a:stCxn id="238" idx="3"/>
            <a:endCxn id="24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1"/>
          <p:cNvCxnSpPr>
            <a:stCxn id="239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1"/>
          <p:cNvCxnSpPr>
            <a:stCxn id="24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2" name="Google Shape;252;p31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Kafka and</a:t>
            </a:r>
            <a:br>
              <a:rPr lang="ro" sz="2400"/>
            </a:br>
            <a:r>
              <a:rPr lang="ro" sz="2400"/>
              <a:t>event-driven microservices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2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32"/>
          <p:cNvCxnSpPr>
            <a:endCxn id="26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7" name="Google Shape;267;p32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32"/>
          <p:cNvCxnSpPr>
            <a:stCxn id="258" idx="3"/>
            <a:endCxn id="26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2"/>
          <p:cNvCxnSpPr>
            <a:endCxn id="267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2"/>
          <p:cNvCxnSpPr>
            <a:stCxn id="259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2"/>
          <p:cNvCxnSpPr>
            <a:stCxn id="26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3" name="Google Shape;273;p32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3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33"/>
          <p:cNvCxnSpPr>
            <a:endCxn id="286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9" name="Google Shape;289;p33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3"/>
          <p:cNvCxnSpPr>
            <a:stCxn id="280" idx="3"/>
            <a:endCxn id="289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3"/>
          <p:cNvCxnSpPr>
            <a:endCxn id="289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>
            <a:stCxn id="281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3"/>
          <p:cNvCxnSpPr>
            <a:stCxn id="282" idx="0"/>
          </p:cNvCxnSpPr>
          <p:nvPr/>
        </p:nvCxnSpPr>
        <p:spPr>
          <a:xfrm rot="10800000">
            <a:off x="6359359" y="3300354"/>
            <a:ext cx="450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>
            <a:stCxn id="286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6" name="Google Shape;296;p33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7465150" y="445827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notifies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2926950" y="1551800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5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</a:t>
            </a:r>
            <a:r>
              <a:rPr lang="ro"/>
              <a:t>✉️</a:t>
            </a:r>
            <a:r>
              <a:rPr lang="ro"/>
              <a:t>✉️</a:t>
            </a:r>
            <a:r>
              <a:rPr lang="ro"/>
              <a:t>✉️✉️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</a:t>
            </a: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0</a:t>
            </a: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35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44" name="Google Shape;344;p36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37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38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8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brokers are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ro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-</a:t>
            </a:r>
            <a:r>
              <a:rPr i="1" lang="ro"/>
              <a:t> The Brokers</a:t>
            </a:r>
            <a:endParaRPr i="1"/>
          </a:p>
        </p:txBody>
      </p:sp>
      <p:sp>
        <p:nvSpPr>
          <p:cNvPr id="394" name="Google Shape;394;p39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39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 i="1"/>
          </a:p>
        </p:txBody>
      </p:sp>
      <p:sp>
        <p:nvSpPr>
          <p:cNvPr id="407" name="Google Shape;407;p40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0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3" name="Google Shape;413;p40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0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86450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0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3118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3410600"/>
            <a:ext cx="313050" cy="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topic 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4941575" y="2142500"/>
            <a:ext cx="3653700" cy="117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5050350" y="22204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5202750" y="23728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5355150" y="2525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4941600" y="34738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4941600" y="40202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6314100" y="2921250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5307050" y="25202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pic>
        <p:nvPicPr>
          <p:cNvPr id="433" name="Google Shape;433;p41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6114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05885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41575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 title="584809c9cef1014c0b5e49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real-time,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see the Kafka brokers in your </a:t>
            </a:r>
            <a:r>
              <a:rPr i="1" lang="ro"/>
              <a:t>scrum</a:t>
            </a:r>
            <a:r>
              <a:rPr i="1" lang="ro"/>
              <a:t> environment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Kafka topic is a stream of messages divided into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offset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 i="1"/>
          </a:p>
        </p:txBody>
      </p:sp>
      <p:sp>
        <p:nvSpPr>
          <p:cNvPr id="449" name="Google Shape;449;p43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52" name="Google Shape;452;p43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4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64" name="Google Shape;464;p44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4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offset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5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5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5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80" name="Google Shape;480;p45"/>
          <p:cNvSpPr txBox="1"/>
          <p:nvPr/>
        </p:nvSpPr>
        <p:spPr>
          <a:xfrm>
            <a:off x="5642113" y="3044350"/>
            <a:ext cx="982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2        1         0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5642113" y="3532400"/>
            <a:ext cx="1088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3        2         1         0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383400" y="1491075"/>
            <a:ext cx="41223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message key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decides which partition a message goes to.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Helping distribute data evenly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maintain order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messages with the same key.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6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09" name="Google Shape;509;p47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11" name="Google Shape;511;p47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7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7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7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7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7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7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5573  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5612    5501    6005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8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27" name="Google Shape;527;p48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8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8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8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8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8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8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5573 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8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44" name="Google Shape;544;p49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9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9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9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5573 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9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9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60" name="Google Shape;560;p50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0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62" name="Google Shape;562;p50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0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0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50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50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5573 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50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78" name="Google Shape;578;p51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1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80" name="Google Shape;580;p51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51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5573 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96" name="Google Shape;596;p52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</a:t>
            </a:r>
            <a:r>
              <a:rPr lang="ro" sz="2200"/>
              <a:t>✉️</a:t>
            </a:r>
            <a:r>
              <a:rPr lang="ro" sz="2200"/>
              <a:t>✉️</a:t>
            </a:r>
            <a:r>
              <a:rPr lang="ro" sz="2200"/>
              <a:t>✉️</a:t>
            </a:r>
            <a:endParaRPr sz="2200"/>
          </a:p>
        </p:txBody>
      </p:sp>
      <p:sp>
        <p:nvSpPr>
          <p:cNvPr id="598" name="Google Shape;598;p52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2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2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2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52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52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5573 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3947925" y="38215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08" name="Google Shape;608;p52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3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✉️✉️✉️</a:t>
            </a:r>
            <a:endParaRPr sz="2200"/>
          </a:p>
        </p:txBody>
      </p:sp>
      <p:sp>
        <p:nvSpPr>
          <p:cNvPr id="617" name="Google Shape;617;p53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3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3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3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3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3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5573 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53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2270350" y="32291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3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28" name="Google Shape;628;p53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35" name="Google Shape;635;p54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54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     ✉️✉️</a:t>
            </a:r>
            <a:endParaRPr sz="2200"/>
          </a:p>
        </p:txBody>
      </p:sp>
      <p:sp>
        <p:nvSpPr>
          <p:cNvPr id="637" name="Google Shape;637;p54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54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4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4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4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              5573     5612   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3947925" y="3170150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4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48" name="Google Shape;648;p54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4"/>
          <p:cNvSpPr txBox="1"/>
          <p:nvPr/>
        </p:nvSpPr>
        <p:spPr>
          <a:xfrm>
            <a:off x="3842813" y="3155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50" name="Google Shape;650;p54"/>
          <p:cNvSpPr txBox="1"/>
          <p:nvPr/>
        </p:nvSpPr>
        <p:spPr>
          <a:xfrm>
            <a:off x="3895488" y="3434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publish a message to a topic. Send another one to a different partition.</a:t>
            </a:r>
            <a:endParaRPr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62" name="Google Shape;662;p5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5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5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5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5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70" name="Google Shape;670;p5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671" name="Google Shape;671;p5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672" name="Google Shape;672;p56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6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6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7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81" name="Google Shape;681;p57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7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57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57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7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7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57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89" name="Google Shape;689;p57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690" name="Google Shape;690;p57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</a:t>
            </a:r>
            <a:r>
              <a:rPr lang="ro" sz="2200"/>
              <a:t>✉️</a:t>
            </a:r>
            <a:r>
              <a:rPr lang="ro" sz="2200"/>
              <a:t>✉️✉️</a:t>
            </a:r>
            <a:endParaRPr sz="2200"/>
          </a:p>
        </p:txBody>
      </p:sp>
      <p:sp>
        <p:nvSpPr>
          <p:cNvPr id="691" name="Google Shape;691;p57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2" name="Google Shape;692;p57"/>
          <p:cNvCxnSpPr>
            <a:stCxn id="691" idx="1"/>
          </p:cNvCxnSpPr>
          <p:nvPr/>
        </p:nvCxnSpPr>
        <p:spPr>
          <a:xfrm rot="10800000">
            <a:off x="4175525" y="2807588"/>
            <a:ext cx="21717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/>
          <p:nvPr/>
        </p:nvCxnSpPr>
        <p:spPr>
          <a:xfrm rot="10800000">
            <a:off x="4171025" y="3422888"/>
            <a:ext cx="2176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57"/>
          <p:cNvCxnSpPr>
            <a:stCxn id="691" idx="1"/>
          </p:cNvCxnSpPr>
          <p:nvPr/>
        </p:nvCxnSpPr>
        <p:spPr>
          <a:xfrm flipH="1">
            <a:off x="4171025" y="3428588"/>
            <a:ext cx="2176200" cy="7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5" name="Google Shape;695;p57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03" name="Google Shape;703;p58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8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8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8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8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8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8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8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11" name="Google Shape;711;p58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12" name="Google Shape;712;p58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13" name="Google Shape;713;p58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8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8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8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9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23" name="Google Shape;723;p59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9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9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9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9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9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9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9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31" name="Google Shape;731;p59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32" name="Google Shape;732;p59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33" name="Google Shape;733;p59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9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9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9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7" name="Google Shape;737;p59"/>
          <p:cNvCxnSpPr/>
          <p:nvPr/>
        </p:nvCxnSpPr>
        <p:spPr>
          <a:xfrm rot="10800000">
            <a:off x="4179425" y="2786063"/>
            <a:ext cx="21588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59"/>
          <p:cNvCxnSpPr>
            <a:stCxn id="734" idx="1"/>
          </p:cNvCxnSpPr>
          <p:nvPr/>
        </p:nvCxnSpPr>
        <p:spPr>
          <a:xfrm flipH="1">
            <a:off x="4179425" y="3207263"/>
            <a:ext cx="21588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59"/>
          <p:cNvCxnSpPr>
            <a:stCxn id="736" idx="1"/>
          </p:cNvCxnSpPr>
          <p:nvPr/>
        </p:nvCxnSpPr>
        <p:spPr>
          <a:xfrm flipH="1">
            <a:off x="4168025" y="3607888"/>
            <a:ext cx="21702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0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46" name="Google Shape;746;p60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60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60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60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60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0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60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54" name="Google Shape;754;p60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55" name="Google Shape;755;p60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56" name="Google Shape;756;p60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60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60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60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1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6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67" name="Google Shape;767;p61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1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61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1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1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61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61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61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75" name="Google Shape;775;p61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76" name="Google Shape;776;p61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77" name="Google Shape;777;p61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61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61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61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61"/>
          <p:cNvCxnSpPr/>
          <p:nvPr/>
        </p:nvCxnSpPr>
        <p:spPr>
          <a:xfrm rot="10800000">
            <a:off x="4168025" y="2793988"/>
            <a:ext cx="2170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1"/>
          <p:cNvCxnSpPr/>
          <p:nvPr/>
        </p:nvCxnSpPr>
        <p:spPr>
          <a:xfrm rot="10800000">
            <a:off x="4179425" y="3440613"/>
            <a:ext cx="2158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1"/>
          <p:cNvCxnSpPr>
            <a:stCxn id="781" idx="1"/>
          </p:cNvCxnSpPr>
          <p:nvPr/>
        </p:nvCxnSpPr>
        <p:spPr>
          <a:xfrm flipH="1">
            <a:off x="4173725" y="3875738"/>
            <a:ext cx="21645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2722550"/>
            <a:ext cx="3869150" cy="2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26075" y="3303800"/>
            <a:ext cx="36738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data is sent,   received, and processed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almost immediately,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soon as it's available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2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91" name="Google Shape;791;p62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62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62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62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2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2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2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99" name="Google Shape;799;p62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00" name="Google Shape;800;p62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01" name="Google Shape;801;p62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62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3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14" name="Google Shape;814;p63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63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63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63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63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63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63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63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22" name="Google Shape;822;p63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23" name="Google Shape;823;p63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24" name="Google Shape;824;p63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63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3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63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3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3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3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63"/>
          <p:cNvCxnSpPr>
            <a:stCxn id="825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4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64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4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64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4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4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64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46" name="Google Shape;846;p64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47" name="Google Shape;847;p64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48" name="Google Shape;848;p64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64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4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64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5" name="Google Shape;855;p64"/>
          <p:cNvCxnSpPr>
            <a:stCxn id="849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64"/>
          <p:cNvCxnSpPr>
            <a:stCxn id="851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5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63" name="Google Shape;863;p65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65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65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65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65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5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5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65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71" name="Google Shape;871;p65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72" name="Google Shape;872;p65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73" name="Google Shape;873;p65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65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5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65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5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5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5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0" name="Google Shape;880;p65"/>
          <p:cNvCxnSpPr>
            <a:stCxn id="874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5"/>
          <p:cNvCxnSpPr>
            <a:stCxn id="876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65"/>
          <p:cNvCxnSpPr>
            <a:stCxn id="877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89" name="Google Shape;889;p6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6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6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6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97" name="Google Shape;897;p6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98" name="Google Shape;898;p6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99" name="Google Shape;899;p66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66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6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66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6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66"/>
          <p:cNvCxnSpPr>
            <a:stCxn id="900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66"/>
          <p:cNvCxnSpPr>
            <a:stCxn id="902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66"/>
          <p:cNvCxnSpPr>
            <a:stCxn id="903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09" name="Google Shape;909;p66"/>
          <p:cNvSpPr txBox="1"/>
          <p:nvPr/>
        </p:nvSpPr>
        <p:spPr>
          <a:xfrm>
            <a:off x="6041125" y="3580675"/>
            <a:ext cx="421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🥱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6"/>
          <p:cNvSpPr txBox="1"/>
          <p:nvPr/>
        </p:nvSpPr>
        <p:spPr>
          <a:xfrm>
            <a:off x="6041125" y="3999150"/>
            <a:ext cx="421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😴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916" name="Google Shape;916;p67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✅Kafka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922" name="Google Shape;922;p68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8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68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68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68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8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68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68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68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68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68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68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68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68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8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68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8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8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8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68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8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8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68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8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6" name="Google Shape;946;p68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8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948" name="Google Shape;948;p68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           0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68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0" name="Google Shape;950;p68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964575" y="3134650"/>
            <a:ext cx="4772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processing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sends and receives messages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without waiting others to finish,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allowing things to happen in parallel.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50" y="3285449"/>
            <a:ext cx="1629070" cy="1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80825" y="3958050"/>
            <a:ext cx="85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308675" y="3686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(async)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