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</p:sldIdLst>
  <p:sldSz cy="5143500" cx="9144000"/>
  <p:notesSz cx="6858000" cy="9144000"/>
  <p:embeddedFontLst>
    <p:embeddedFont>
      <p:font typeface="Roboto"/>
      <p:regular r:id="rId81"/>
      <p:bold r:id="rId82"/>
      <p:italic r:id="rId83"/>
      <p:boldItalic r:id="rId84"/>
    </p:embeddedFont>
    <p:embeddedFont>
      <p:font typeface="Merriweather"/>
      <p:regular r:id="rId85"/>
      <p:bold r:id="rId86"/>
      <p:italic r:id="rId87"/>
      <p:boldItalic r:id="rId8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84" Type="http://schemas.openxmlformats.org/officeDocument/2006/relationships/font" Target="fonts/Roboto-boldItalic.fntdata"/><Relationship Id="rId83" Type="http://schemas.openxmlformats.org/officeDocument/2006/relationships/font" Target="fonts/Roboto-italic.fntdata"/><Relationship Id="rId42" Type="http://schemas.openxmlformats.org/officeDocument/2006/relationships/slide" Target="slides/slide37.xml"/><Relationship Id="rId86" Type="http://schemas.openxmlformats.org/officeDocument/2006/relationships/font" Target="fonts/Merriweather-bold.fntdata"/><Relationship Id="rId41" Type="http://schemas.openxmlformats.org/officeDocument/2006/relationships/slide" Target="slides/slide36.xml"/><Relationship Id="rId85" Type="http://schemas.openxmlformats.org/officeDocument/2006/relationships/font" Target="fonts/Merriweather-regular.fntdata"/><Relationship Id="rId44" Type="http://schemas.openxmlformats.org/officeDocument/2006/relationships/slide" Target="slides/slide39.xml"/><Relationship Id="rId88" Type="http://schemas.openxmlformats.org/officeDocument/2006/relationships/font" Target="fonts/Merriweather-boldItalic.fntdata"/><Relationship Id="rId43" Type="http://schemas.openxmlformats.org/officeDocument/2006/relationships/slide" Target="slides/slide38.xml"/><Relationship Id="rId87" Type="http://schemas.openxmlformats.org/officeDocument/2006/relationships/font" Target="fonts/Merriweather-italic.fntdata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80" Type="http://schemas.openxmlformats.org/officeDocument/2006/relationships/slide" Target="slides/slide75.xml"/><Relationship Id="rId82" Type="http://schemas.openxmlformats.org/officeDocument/2006/relationships/font" Target="fonts/Roboto-bold.fntdata"/><Relationship Id="rId81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75" Type="http://schemas.openxmlformats.org/officeDocument/2006/relationships/slide" Target="slides/slide70.xml"/><Relationship Id="rId30" Type="http://schemas.openxmlformats.org/officeDocument/2006/relationships/slide" Target="slides/slide25.xml"/><Relationship Id="rId74" Type="http://schemas.openxmlformats.org/officeDocument/2006/relationships/slide" Target="slides/slide69.xml"/><Relationship Id="rId33" Type="http://schemas.openxmlformats.org/officeDocument/2006/relationships/slide" Target="slides/slide28.xml"/><Relationship Id="rId77" Type="http://schemas.openxmlformats.org/officeDocument/2006/relationships/slide" Target="slides/slide72.xml"/><Relationship Id="rId32" Type="http://schemas.openxmlformats.org/officeDocument/2006/relationships/slide" Target="slides/slide27.xml"/><Relationship Id="rId76" Type="http://schemas.openxmlformats.org/officeDocument/2006/relationships/slide" Target="slides/slide71.xml"/><Relationship Id="rId35" Type="http://schemas.openxmlformats.org/officeDocument/2006/relationships/slide" Target="slides/slide30.xml"/><Relationship Id="rId79" Type="http://schemas.openxmlformats.org/officeDocument/2006/relationships/slide" Target="slides/slide74.xml"/><Relationship Id="rId34" Type="http://schemas.openxmlformats.org/officeDocument/2006/relationships/slide" Target="slides/slide29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5fdc8037e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5fdc8037e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669c4caa42_0_5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669c4caa42_0_5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669c4caa42_0_5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669c4caa42_0_5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669c4caa42_0_6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669c4caa42_0_6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669c4caa42_0_6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669c4caa42_0_6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669c4caa42_0_7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669c4caa42_0_7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669c4caa42_0_7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669c4caa42_0_7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669c4caa42_0_7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669c4caa42_0_7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669c4caa42_0_7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669c4caa42_0_7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669c4caa42_0_7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669c4caa42_0_7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dc8037e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dc8037e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669c4caa42_0_5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3669c4caa42_0_5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5fdc8037e0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35fdc8037e0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6947979f32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36947979f32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fdc8037e0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fdc8037e0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5fdc8037e0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35fdc8037e0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5fdc8037e0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5fdc8037e0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35fdc8037e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35fdc8037e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35fdc8037e0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35fdc8037e0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35fdc8037e0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35fdc8037e0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35fdc8037e0_0_4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35fdc8037e0_0_4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5fa8c3b209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5fa8c3b209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35fdc8037e0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35fdc8037e0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35fdc8037e0_0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35fdc8037e0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35fdc8037e0_0_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35fdc8037e0_0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36947979f32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36947979f32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3669c4caa4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3669c4caa4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3669c4caa42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3669c4caa42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3669c4caa42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3669c4caa42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3669c4caa42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3669c4caa42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3669c4caa42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3669c4caa42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3669c4caa42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3669c4caa42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5fa8c3b209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5fa8c3b209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3669c4caa42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3669c4caa42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3669c4caa42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3669c4caa42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3669c4caa42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3669c4caa42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35fdc8037e0_0_4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35fdc8037e0_0_4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3669c4caa42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g3669c4caa42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3669c4caa42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3669c4caa42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3669c4caa42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3669c4caa42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g3669c4caa42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2" name="Google Shape;732;g3669c4caa42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3669c4caa42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3669c4caa42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g3669c4caa42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6" name="Google Shape;776;g3669c4caa42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5fa8c3b209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5fa8c3b209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g3669c4caa42_0_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0" name="Google Shape;800;g3669c4caa42_0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g3669c4caa42_0_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3" name="Google Shape;823;g3669c4caa42_0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3669c4caa42_0_4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3669c4caa42_0_4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3669c4caa42_0_4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g3669c4caa42_0_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g3669c4caa42_0_4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8" name="Google Shape;898;g3669c4caa42_0_4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g3669c4caa42_0_5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6" name="Google Shape;926;g3669c4caa42_0_5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g36947979f32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2" name="Google Shape;932;g36947979f32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g36947979f32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8" name="Google Shape;938;g36947979f32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36947979f32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36947979f32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8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g36947979f32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0" name="Google Shape;950;g36947979f32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a8c3b209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a8c3b209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4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g36947979f32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6" name="Google Shape;956;g36947979f32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0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g36947979f32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2" name="Google Shape;962;g36947979f32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6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g36947979f32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8" name="Google Shape;968;g36947979f32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2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36947979f32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" name="Google Shape;974;g36947979f32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8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g36947979f32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0" name="Google Shape;980;g36947979f32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4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g36947979f32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6" name="Google Shape;986;g36947979f32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0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g36947979f32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2" name="Google Shape;992;g36947979f32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6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g36947979f32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8" name="Google Shape;998;g36947979f32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2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g36947979f32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4" name="Google Shape;1004;g36947979f32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8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g36947979f32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0" name="Google Shape;1010;g36947979f32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5fa8c3b209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5fa8c3b209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4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g36947979f32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6" name="Google Shape;1016;g36947979f32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0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g36947979f32_0_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2" name="Google Shape;1022;g36947979f32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6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g36947979f32_0_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8" name="Google Shape;1028;g36947979f32_0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2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g36947979f32_0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4" name="Google Shape;1034;g36947979f32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8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g35fdc8037e0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0" name="Google Shape;1040;g35fdc8037e0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4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g36947979f32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6" name="Google Shape;1076;g36947979f32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5fa8c3b209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5fa8c3b209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5fa8c3b209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5fa8c3b209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6.pn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5.xml"/><Relationship Id="rId3" Type="http://schemas.openxmlformats.org/officeDocument/2006/relationships/hyperlink" Target="https://www.youtube.com/playlist?list=PLf38f5LhQtheK16nwnCYFqH23WUUvZfSb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 rot="-963721">
            <a:off x="3801975" y="1386978"/>
            <a:ext cx="4798001" cy="97284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o" sz="3700">
                <a:latin typeface="Roboto"/>
                <a:ea typeface="Roboto"/>
                <a:cs typeface="Roboto"/>
                <a:sym typeface="Roboto"/>
              </a:rPr>
              <a:t> Essentials </a:t>
            </a:r>
            <a:br>
              <a:rPr lang="ro" sz="3340"/>
            </a:br>
            <a:endParaRPr sz="2980"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 rot="-968595">
            <a:off x="3476703" y="2697906"/>
            <a:ext cx="5978640" cy="73829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o" sz="3200">
                <a:solidFill>
                  <a:schemeClr val="lt1"/>
                </a:solidFill>
                <a:highlight>
                  <a:schemeClr val="dk1"/>
                </a:highlight>
              </a:rPr>
              <a:t>with Spring Cloud Stream</a:t>
            </a:r>
            <a:endParaRPr i="1" sz="3200"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  <p:pic>
        <p:nvPicPr>
          <p:cNvPr id="66" name="Google Shape;6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891611">
            <a:off x="589981" y="2089081"/>
            <a:ext cx="3162863" cy="14415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Kafka and</a:t>
            </a:r>
            <a:br>
              <a:rPr lang="ro"/>
            </a:br>
            <a:r>
              <a:rPr lang="ro"/>
              <a:t>Event-Driven Microservices</a:t>
            </a:r>
            <a:endParaRPr/>
          </a:p>
        </p:txBody>
      </p:sp>
      <p:sp>
        <p:nvSpPr>
          <p:cNvPr id="128" name="Google Shape;128;p22"/>
          <p:cNvSpPr txBox="1"/>
          <p:nvPr>
            <p:ph idx="1" type="body"/>
          </p:nvPr>
        </p:nvSpPr>
        <p:spPr>
          <a:xfrm>
            <a:off x="4846325" y="522450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o" sz="2400"/>
              <a:t>✅</a:t>
            </a:r>
            <a:r>
              <a:rPr lang="ro" sz="2400"/>
              <a:t>What is Kafka </a:t>
            </a:r>
            <a:br>
              <a:rPr lang="ro" sz="2400"/>
            </a:br>
            <a:r>
              <a:rPr lang="ro" sz="2400"/>
              <a:t> and why use it?</a:t>
            </a:r>
            <a:br>
              <a:rPr lang="ro" sz="2400"/>
            </a:br>
            <a:endParaRPr sz="24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o" sz="2400"/>
              <a:t>✳️Kafka and</a:t>
            </a:r>
            <a:br>
              <a:rPr lang="ro" sz="2400"/>
            </a:br>
            <a:r>
              <a:rPr lang="ro" sz="2400"/>
              <a:t>event-driven microservices</a:t>
            </a:r>
            <a:endParaRPr sz="24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o" sz="2400"/>
              <a:t>✳️Kafka architecture:                        brokers, topics, partitions,        producers, consumers</a:t>
            </a:r>
            <a:endParaRPr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Kafka in Event-Driven Microservices</a:t>
            </a:r>
            <a:endParaRPr/>
          </a:p>
        </p:txBody>
      </p:sp>
      <p:sp>
        <p:nvSpPr>
          <p:cNvPr id="134" name="Google Shape;134;p23"/>
          <p:cNvSpPr/>
          <p:nvPr/>
        </p:nvSpPr>
        <p:spPr>
          <a:xfrm>
            <a:off x="3727500" y="2658025"/>
            <a:ext cx="1311600" cy="878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Order</a:t>
            </a:r>
            <a:br>
              <a:rPr lang="ro">
                <a:latin typeface="Roboto"/>
                <a:ea typeface="Roboto"/>
                <a:cs typeface="Roboto"/>
                <a:sym typeface="Roboto"/>
              </a:rPr>
            </a:br>
            <a:r>
              <a:rPr lang="ro">
                <a:latin typeface="Roboto"/>
                <a:ea typeface="Roboto"/>
                <a:cs typeface="Roboto"/>
                <a:sym typeface="Roboto"/>
              </a:rPr>
              <a:t>Execution</a:t>
            </a:r>
            <a:br>
              <a:rPr lang="ro">
                <a:latin typeface="Roboto"/>
                <a:ea typeface="Roboto"/>
                <a:cs typeface="Roboto"/>
                <a:sym typeface="Roboto"/>
              </a:rPr>
            </a:br>
            <a:r>
              <a:rPr lang="ro">
                <a:latin typeface="Roboto"/>
                <a:ea typeface="Roboto"/>
                <a:cs typeface="Roboto"/>
                <a:sym typeface="Roboto"/>
              </a:rPr>
              <a:t>Service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" name="Google Shape;135;p23"/>
          <p:cNvSpPr/>
          <p:nvPr/>
        </p:nvSpPr>
        <p:spPr>
          <a:xfrm>
            <a:off x="6153559" y="1527525"/>
            <a:ext cx="1311600" cy="878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Portfolio</a:t>
            </a:r>
            <a:br>
              <a:rPr lang="ro">
                <a:latin typeface="Roboto"/>
                <a:ea typeface="Roboto"/>
                <a:cs typeface="Roboto"/>
                <a:sym typeface="Roboto"/>
              </a:rPr>
            </a:br>
            <a:r>
              <a:rPr lang="ro">
                <a:latin typeface="Roboto"/>
                <a:ea typeface="Roboto"/>
                <a:cs typeface="Roboto"/>
                <a:sym typeface="Roboto"/>
              </a:rPr>
              <a:t>Service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6" name="Google Shape;1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25" y="1991288"/>
            <a:ext cx="1752600" cy="246697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3"/>
          <p:cNvSpPr txBox="1"/>
          <p:nvPr/>
        </p:nvSpPr>
        <p:spPr>
          <a:xfrm>
            <a:off x="762000" y="4533350"/>
            <a:ext cx="16842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User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" name="Google Shape;138;p23"/>
          <p:cNvSpPr txBox="1"/>
          <p:nvPr/>
        </p:nvSpPr>
        <p:spPr>
          <a:xfrm>
            <a:off x="2447250" y="2571750"/>
            <a:ext cx="897300" cy="4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places </a:t>
            </a:r>
            <a:b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an order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9" name="Google Shape;139;p23"/>
          <p:cNvCxnSpPr>
            <a:endCxn id="134" idx="1"/>
          </p:cNvCxnSpPr>
          <p:nvPr/>
        </p:nvCxnSpPr>
        <p:spPr>
          <a:xfrm>
            <a:off x="2238300" y="3076975"/>
            <a:ext cx="1489200" cy="2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0" name="Google Shape;140;p23"/>
          <p:cNvCxnSpPr>
            <a:stCxn id="134" idx="3"/>
            <a:endCxn id="135" idx="1"/>
          </p:cNvCxnSpPr>
          <p:nvPr/>
        </p:nvCxnSpPr>
        <p:spPr>
          <a:xfrm flipH="1" rot="10800000">
            <a:off x="5039100" y="1966975"/>
            <a:ext cx="1114500" cy="113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1" name="Google Shape;141;p23"/>
          <p:cNvSpPr txBox="1"/>
          <p:nvPr/>
        </p:nvSpPr>
        <p:spPr>
          <a:xfrm>
            <a:off x="5039100" y="1888450"/>
            <a:ext cx="1294200" cy="5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update</a:t>
            </a:r>
            <a:b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portfolio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Kafka in Event-Driven Microservices</a:t>
            </a:r>
            <a:endParaRPr/>
          </a:p>
        </p:txBody>
      </p:sp>
      <p:sp>
        <p:nvSpPr>
          <p:cNvPr id="147" name="Google Shape;147;p24"/>
          <p:cNvSpPr/>
          <p:nvPr/>
        </p:nvSpPr>
        <p:spPr>
          <a:xfrm>
            <a:off x="3727500" y="2658025"/>
            <a:ext cx="1311600" cy="878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Order</a:t>
            </a:r>
            <a:br>
              <a:rPr lang="ro">
                <a:latin typeface="Roboto"/>
                <a:ea typeface="Roboto"/>
                <a:cs typeface="Roboto"/>
                <a:sym typeface="Roboto"/>
              </a:rPr>
            </a:br>
            <a:r>
              <a:rPr lang="ro">
                <a:latin typeface="Roboto"/>
                <a:ea typeface="Roboto"/>
                <a:cs typeface="Roboto"/>
                <a:sym typeface="Roboto"/>
              </a:rPr>
              <a:t>Execution</a:t>
            </a:r>
            <a:br>
              <a:rPr lang="ro">
                <a:latin typeface="Roboto"/>
                <a:ea typeface="Roboto"/>
                <a:cs typeface="Roboto"/>
                <a:sym typeface="Roboto"/>
              </a:rPr>
            </a:br>
            <a:r>
              <a:rPr lang="ro">
                <a:latin typeface="Roboto"/>
                <a:ea typeface="Roboto"/>
                <a:cs typeface="Roboto"/>
                <a:sym typeface="Roboto"/>
              </a:rPr>
              <a:t>Service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" name="Google Shape;148;p24"/>
          <p:cNvSpPr/>
          <p:nvPr/>
        </p:nvSpPr>
        <p:spPr>
          <a:xfrm>
            <a:off x="6153559" y="1527525"/>
            <a:ext cx="1311600" cy="878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Portfolio</a:t>
            </a:r>
            <a:br>
              <a:rPr lang="ro">
                <a:latin typeface="Roboto"/>
                <a:ea typeface="Roboto"/>
                <a:cs typeface="Roboto"/>
                <a:sym typeface="Roboto"/>
              </a:rPr>
            </a:br>
            <a:r>
              <a:rPr lang="ro">
                <a:latin typeface="Roboto"/>
                <a:ea typeface="Roboto"/>
                <a:cs typeface="Roboto"/>
                <a:sym typeface="Roboto"/>
              </a:rPr>
              <a:t>Service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" name="Google Shape;149;p24"/>
          <p:cNvSpPr/>
          <p:nvPr/>
        </p:nvSpPr>
        <p:spPr>
          <a:xfrm>
            <a:off x="7209678" y="2658025"/>
            <a:ext cx="1311600" cy="878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Analytics</a:t>
            </a:r>
            <a:br>
              <a:rPr lang="ro">
                <a:latin typeface="Roboto"/>
                <a:ea typeface="Roboto"/>
                <a:cs typeface="Roboto"/>
                <a:sym typeface="Roboto"/>
              </a:rPr>
            </a:br>
            <a:r>
              <a:rPr lang="ro">
                <a:latin typeface="Roboto"/>
                <a:ea typeface="Roboto"/>
                <a:cs typeface="Roboto"/>
                <a:sym typeface="Roboto"/>
              </a:rPr>
              <a:t>Service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0" name="Google Shape;15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25" y="1991288"/>
            <a:ext cx="1752600" cy="246697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4"/>
          <p:cNvSpPr txBox="1"/>
          <p:nvPr/>
        </p:nvSpPr>
        <p:spPr>
          <a:xfrm>
            <a:off x="762000" y="4533350"/>
            <a:ext cx="16842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User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" name="Google Shape;152;p24"/>
          <p:cNvSpPr txBox="1"/>
          <p:nvPr/>
        </p:nvSpPr>
        <p:spPr>
          <a:xfrm>
            <a:off x="2447250" y="2571750"/>
            <a:ext cx="897300" cy="4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places </a:t>
            </a:r>
            <a:b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an order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3" name="Google Shape;153;p24"/>
          <p:cNvCxnSpPr>
            <a:endCxn id="147" idx="1"/>
          </p:cNvCxnSpPr>
          <p:nvPr/>
        </p:nvCxnSpPr>
        <p:spPr>
          <a:xfrm>
            <a:off x="2238300" y="3076975"/>
            <a:ext cx="1489200" cy="2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4" name="Google Shape;154;p24"/>
          <p:cNvCxnSpPr>
            <a:stCxn id="147" idx="3"/>
            <a:endCxn id="148" idx="1"/>
          </p:cNvCxnSpPr>
          <p:nvPr/>
        </p:nvCxnSpPr>
        <p:spPr>
          <a:xfrm flipH="1" rot="10800000">
            <a:off x="5039100" y="1966975"/>
            <a:ext cx="1114500" cy="113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5" name="Google Shape;155;p24"/>
          <p:cNvCxnSpPr>
            <a:stCxn id="147" idx="3"/>
            <a:endCxn id="149" idx="1"/>
          </p:cNvCxnSpPr>
          <p:nvPr/>
        </p:nvCxnSpPr>
        <p:spPr>
          <a:xfrm>
            <a:off x="5039100" y="3097375"/>
            <a:ext cx="2170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6" name="Google Shape;156;p24"/>
          <p:cNvSpPr txBox="1"/>
          <p:nvPr/>
        </p:nvSpPr>
        <p:spPr>
          <a:xfrm>
            <a:off x="5039100" y="1888450"/>
            <a:ext cx="1294200" cy="5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update</a:t>
            </a:r>
            <a:b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portfolio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24"/>
          <p:cNvSpPr txBox="1"/>
          <p:nvPr/>
        </p:nvSpPr>
        <p:spPr>
          <a:xfrm>
            <a:off x="5595275" y="2571750"/>
            <a:ext cx="1489200" cy="5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improve</a:t>
            </a:r>
            <a:b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data &amp; analytics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Kafka in Event-Driven Microservices</a:t>
            </a:r>
            <a:endParaRPr/>
          </a:p>
        </p:txBody>
      </p:sp>
      <p:sp>
        <p:nvSpPr>
          <p:cNvPr id="163" name="Google Shape;163;p25"/>
          <p:cNvSpPr/>
          <p:nvPr/>
        </p:nvSpPr>
        <p:spPr>
          <a:xfrm>
            <a:off x="3727500" y="2658025"/>
            <a:ext cx="1311600" cy="878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Order</a:t>
            </a:r>
            <a:br>
              <a:rPr lang="ro">
                <a:latin typeface="Roboto"/>
                <a:ea typeface="Roboto"/>
                <a:cs typeface="Roboto"/>
                <a:sym typeface="Roboto"/>
              </a:rPr>
            </a:br>
            <a:r>
              <a:rPr lang="ro">
                <a:latin typeface="Roboto"/>
                <a:ea typeface="Roboto"/>
                <a:cs typeface="Roboto"/>
                <a:sym typeface="Roboto"/>
              </a:rPr>
              <a:t>Execution</a:t>
            </a:r>
            <a:br>
              <a:rPr lang="ro">
                <a:latin typeface="Roboto"/>
                <a:ea typeface="Roboto"/>
                <a:cs typeface="Roboto"/>
                <a:sym typeface="Roboto"/>
              </a:rPr>
            </a:br>
            <a:r>
              <a:rPr lang="ro">
                <a:latin typeface="Roboto"/>
                <a:ea typeface="Roboto"/>
                <a:cs typeface="Roboto"/>
                <a:sym typeface="Roboto"/>
              </a:rPr>
              <a:t>Service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" name="Google Shape;164;p25"/>
          <p:cNvSpPr/>
          <p:nvPr/>
        </p:nvSpPr>
        <p:spPr>
          <a:xfrm>
            <a:off x="6153559" y="1527525"/>
            <a:ext cx="1311600" cy="878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Portfolio</a:t>
            </a:r>
            <a:br>
              <a:rPr lang="ro">
                <a:latin typeface="Roboto"/>
                <a:ea typeface="Roboto"/>
                <a:cs typeface="Roboto"/>
                <a:sym typeface="Roboto"/>
              </a:rPr>
            </a:br>
            <a:r>
              <a:rPr lang="ro">
                <a:latin typeface="Roboto"/>
                <a:ea typeface="Roboto"/>
                <a:cs typeface="Roboto"/>
                <a:sym typeface="Roboto"/>
              </a:rPr>
              <a:t>Service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" name="Google Shape;165;p25"/>
          <p:cNvSpPr/>
          <p:nvPr/>
        </p:nvSpPr>
        <p:spPr>
          <a:xfrm>
            <a:off x="6153559" y="3920454"/>
            <a:ext cx="1311600" cy="878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Notification</a:t>
            </a:r>
            <a:br>
              <a:rPr lang="ro">
                <a:latin typeface="Roboto"/>
                <a:ea typeface="Roboto"/>
                <a:cs typeface="Roboto"/>
                <a:sym typeface="Roboto"/>
              </a:rPr>
            </a:br>
            <a:r>
              <a:rPr lang="ro">
                <a:latin typeface="Roboto"/>
                <a:ea typeface="Roboto"/>
                <a:cs typeface="Roboto"/>
                <a:sym typeface="Roboto"/>
              </a:rPr>
              <a:t>Service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" name="Google Shape;166;p25"/>
          <p:cNvSpPr/>
          <p:nvPr/>
        </p:nvSpPr>
        <p:spPr>
          <a:xfrm>
            <a:off x="7209678" y="2658025"/>
            <a:ext cx="1311600" cy="878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Analytics</a:t>
            </a:r>
            <a:br>
              <a:rPr lang="ro">
                <a:latin typeface="Roboto"/>
                <a:ea typeface="Roboto"/>
                <a:cs typeface="Roboto"/>
                <a:sym typeface="Roboto"/>
              </a:rPr>
            </a:br>
            <a:r>
              <a:rPr lang="ro">
                <a:latin typeface="Roboto"/>
                <a:ea typeface="Roboto"/>
                <a:cs typeface="Roboto"/>
                <a:sym typeface="Roboto"/>
              </a:rPr>
              <a:t>Service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7" name="Google Shape;16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25" y="1991288"/>
            <a:ext cx="1752600" cy="246697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5"/>
          <p:cNvSpPr txBox="1"/>
          <p:nvPr/>
        </p:nvSpPr>
        <p:spPr>
          <a:xfrm>
            <a:off x="762000" y="4533350"/>
            <a:ext cx="16842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User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" name="Google Shape;169;p25"/>
          <p:cNvSpPr txBox="1"/>
          <p:nvPr/>
        </p:nvSpPr>
        <p:spPr>
          <a:xfrm>
            <a:off x="2447250" y="2571750"/>
            <a:ext cx="897300" cy="4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places </a:t>
            </a:r>
            <a:b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an order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0" name="Google Shape;170;p25"/>
          <p:cNvCxnSpPr>
            <a:endCxn id="163" idx="1"/>
          </p:cNvCxnSpPr>
          <p:nvPr/>
        </p:nvCxnSpPr>
        <p:spPr>
          <a:xfrm>
            <a:off x="2238300" y="3076975"/>
            <a:ext cx="1489200" cy="2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1" name="Google Shape;171;p25"/>
          <p:cNvCxnSpPr>
            <a:stCxn id="163" idx="3"/>
            <a:endCxn id="164" idx="1"/>
          </p:cNvCxnSpPr>
          <p:nvPr/>
        </p:nvCxnSpPr>
        <p:spPr>
          <a:xfrm flipH="1" rot="10800000">
            <a:off x="5039100" y="1966975"/>
            <a:ext cx="1114500" cy="113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2" name="Google Shape;172;p25"/>
          <p:cNvCxnSpPr>
            <a:stCxn id="163" idx="3"/>
            <a:endCxn id="166" idx="1"/>
          </p:cNvCxnSpPr>
          <p:nvPr/>
        </p:nvCxnSpPr>
        <p:spPr>
          <a:xfrm>
            <a:off x="5039100" y="3097375"/>
            <a:ext cx="2170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3" name="Google Shape;173;p25"/>
          <p:cNvCxnSpPr>
            <a:stCxn id="163" idx="3"/>
            <a:endCxn id="165" idx="1"/>
          </p:cNvCxnSpPr>
          <p:nvPr/>
        </p:nvCxnSpPr>
        <p:spPr>
          <a:xfrm>
            <a:off x="5039100" y="3097375"/>
            <a:ext cx="1114500" cy="126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4" name="Google Shape;174;p25"/>
          <p:cNvSpPr txBox="1"/>
          <p:nvPr/>
        </p:nvSpPr>
        <p:spPr>
          <a:xfrm>
            <a:off x="5039100" y="1888450"/>
            <a:ext cx="1294200" cy="5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update</a:t>
            </a:r>
            <a:b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portfolio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Google Shape;175;p25"/>
          <p:cNvSpPr txBox="1"/>
          <p:nvPr/>
        </p:nvSpPr>
        <p:spPr>
          <a:xfrm>
            <a:off x="5595275" y="2571750"/>
            <a:ext cx="1489200" cy="5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improve</a:t>
            </a:r>
            <a:b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data &amp; analytics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" name="Google Shape;176;p25"/>
          <p:cNvSpPr txBox="1"/>
          <p:nvPr/>
        </p:nvSpPr>
        <p:spPr>
          <a:xfrm>
            <a:off x="5437100" y="3389650"/>
            <a:ext cx="1489200" cy="5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notify user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Kafka in Event-Driven Microservices</a:t>
            </a:r>
            <a:endParaRPr/>
          </a:p>
        </p:txBody>
      </p:sp>
      <p:sp>
        <p:nvSpPr>
          <p:cNvPr id="182" name="Google Shape;182;p26"/>
          <p:cNvSpPr/>
          <p:nvPr/>
        </p:nvSpPr>
        <p:spPr>
          <a:xfrm>
            <a:off x="3727500" y="2658025"/>
            <a:ext cx="1311600" cy="878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Order</a:t>
            </a:r>
            <a:br>
              <a:rPr lang="ro">
                <a:latin typeface="Roboto"/>
                <a:ea typeface="Roboto"/>
                <a:cs typeface="Roboto"/>
                <a:sym typeface="Roboto"/>
              </a:rPr>
            </a:br>
            <a:r>
              <a:rPr lang="ro">
                <a:latin typeface="Roboto"/>
                <a:ea typeface="Roboto"/>
                <a:cs typeface="Roboto"/>
                <a:sym typeface="Roboto"/>
              </a:rPr>
              <a:t>Execution</a:t>
            </a:r>
            <a:br>
              <a:rPr lang="ro">
                <a:latin typeface="Roboto"/>
                <a:ea typeface="Roboto"/>
                <a:cs typeface="Roboto"/>
                <a:sym typeface="Roboto"/>
              </a:rPr>
            </a:br>
            <a:r>
              <a:rPr lang="ro">
                <a:latin typeface="Roboto"/>
                <a:ea typeface="Roboto"/>
                <a:cs typeface="Roboto"/>
                <a:sym typeface="Roboto"/>
              </a:rPr>
              <a:t>Service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3" name="Google Shape;183;p26"/>
          <p:cNvSpPr/>
          <p:nvPr/>
        </p:nvSpPr>
        <p:spPr>
          <a:xfrm>
            <a:off x="6153559" y="1527525"/>
            <a:ext cx="1311600" cy="878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Portfolio</a:t>
            </a:r>
            <a:br>
              <a:rPr lang="ro">
                <a:latin typeface="Roboto"/>
                <a:ea typeface="Roboto"/>
                <a:cs typeface="Roboto"/>
                <a:sym typeface="Roboto"/>
              </a:rPr>
            </a:br>
            <a:r>
              <a:rPr lang="ro">
                <a:latin typeface="Roboto"/>
                <a:ea typeface="Roboto"/>
                <a:cs typeface="Roboto"/>
                <a:sym typeface="Roboto"/>
              </a:rPr>
              <a:t>Service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" name="Google Shape;184;p26"/>
          <p:cNvSpPr/>
          <p:nvPr/>
        </p:nvSpPr>
        <p:spPr>
          <a:xfrm>
            <a:off x="6153559" y="3920454"/>
            <a:ext cx="1311600" cy="878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Notification</a:t>
            </a:r>
            <a:br>
              <a:rPr lang="ro">
                <a:latin typeface="Roboto"/>
                <a:ea typeface="Roboto"/>
                <a:cs typeface="Roboto"/>
                <a:sym typeface="Roboto"/>
              </a:rPr>
            </a:br>
            <a:r>
              <a:rPr lang="ro">
                <a:latin typeface="Roboto"/>
                <a:ea typeface="Roboto"/>
                <a:cs typeface="Roboto"/>
                <a:sym typeface="Roboto"/>
              </a:rPr>
              <a:t>Service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5" name="Google Shape;185;p26"/>
          <p:cNvSpPr/>
          <p:nvPr/>
        </p:nvSpPr>
        <p:spPr>
          <a:xfrm>
            <a:off x="7209678" y="2658025"/>
            <a:ext cx="1311600" cy="878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Analytics</a:t>
            </a:r>
            <a:br>
              <a:rPr lang="ro">
                <a:latin typeface="Roboto"/>
                <a:ea typeface="Roboto"/>
                <a:cs typeface="Roboto"/>
                <a:sym typeface="Roboto"/>
              </a:rPr>
            </a:br>
            <a:r>
              <a:rPr lang="ro">
                <a:latin typeface="Roboto"/>
                <a:ea typeface="Roboto"/>
                <a:cs typeface="Roboto"/>
                <a:sym typeface="Roboto"/>
              </a:rPr>
              <a:t>Service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6" name="Google Shape;18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25" y="1991288"/>
            <a:ext cx="1752600" cy="246697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6"/>
          <p:cNvSpPr txBox="1"/>
          <p:nvPr/>
        </p:nvSpPr>
        <p:spPr>
          <a:xfrm>
            <a:off x="762000" y="4533350"/>
            <a:ext cx="16842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User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Kafka in Event-Driven Microservices</a:t>
            </a:r>
            <a:endParaRPr/>
          </a:p>
        </p:txBody>
      </p:sp>
      <p:sp>
        <p:nvSpPr>
          <p:cNvPr id="193" name="Google Shape;193;p27"/>
          <p:cNvSpPr/>
          <p:nvPr/>
        </p:nvSpPr>
        <p:spPr>
          <a:xfrm>
            <a:off x="3727500" y="2658025"/>
            <a:ext cx="1311600" cy="878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Order</a:t>
            </a:r>
            <a:br>
              <a:rPr lang="ro">
                <a:latin typeface="Roboto"/>
                <a:ea typeface="Roboto"/>
                <a:cs typeface="Roboto"/>
                <a:sym typeface="Roboto"/>
              </a:rPr>
            </a:br>
            <a:r>
              <a:rPr lang="ro">
                <a:latin typeface="Roboto"/>
                <a:ea typeface="Roboto"/>
                <a:cs typeface="Roboto"/>
                <a:sym typeface="Roboto"/>
              </a:rPr>
              <a:t>Execution</a:t>
            </a:r>
            <a:br>
              <a:rPr lang="ro">
                <a:latin typeface="Roboto"/>
                <a:ea typeface="Roboto"/>
                <a:cs typeface="Roboto"/>
                <a:sym typeface="Roboto"/>
              </a:rPr>
            </a:br>
            <a:r>
              <a:rPr lang="ro">
                <a:latin typeface="Roboto"/>
                <a:ea typeface="Roboto"/>
                <a:cs typeface="Roboto"/>
                <a:sym typeface="Roboto"/>
              </a:rPr>
              <a:t>Service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4" name="Google Shape;194;p27"/>
          <p:cNvSpPr/>
          <p:nvPr/>
        </p:nvSpPr>
        <p:spPr>
          <a:xfrm>
            <a:off x="6153559" y="1527525"/>
            <a:ext cx="1311600" cy="878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Portfolio</a:t>
            </a:r>
            <a:br>
              <a:rPr lang="ro">
                <a:latin typeface="Roboto"/>
                <a:ea typeface="Roboto"/>
                <a:cs typeface="Roboto"/>
                <a:sym typeface="Roboto"/>
              </a:rPr>
            </a:br>
            <a:r>
              <a:rPr lang="ro">
                <a:latin typeface="Roboto"/>
                <a:ea typeface="Roboto"/>
                <a:cs typeface="Roboto"/>
                <a:sym typeface="Roboto"/>
              </a:rPr>
              <a:t>Service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" name="Google Shape;195;p27"/>
          <p:cNvSpPr/>
          <p:nvPr/>
        </p:nvSpPr>
        <p:spPr>
          <a:xfrm>
            <a:off x="6153559" y="3920454"/>
            <a:ext cx="1311600" cy="878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Notification</a:t>
            </a:r>
            <a:br>
              <a:rPr lang="ro">
                <a:latin typeface="Roboto"/>
                <a:ea typeface="Roboto"/>
                <a:cs typeface="Roboto"/>
                <a:sym typeface="Roboto"/>
              </a:rPr>
            </a:br>
            <a:r>
              <a:rPr lang="ro">
                <a:latin typeface="Roboto"/>
                <a:ea typeface="Roboto"/>
                <a:cs typeface="Roboto"/>
                <a:sym typeface="Roboto"/>
              </a:rPr>
              <a:t>Service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6" name="Google Shape;196;p27"/>
          <p:cNvSpPr/>
          <p:nvPr/>
        </p:nvSpPr>
        <p:spPr>
          <a:xfrm>
            <a:off x="7209678" y="2658025"/>
            <a:ext cx="1311600" cy="878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Analytics</a:t>
            </a:r>
            <a:br>
              <a:rPr lang="ro">
                <a:latin typeface="Roboto"/>
                <a:ea typeface="Roboto"/>
                <a:cs typeface="Roboto"/>
                <a:sym typeface="Roboto"/>
              </a:rPr>
            </a:br>
            <a:r>
              <a:rPr lang="ro">
                <a:latin typeface="Roboto"/>
                <a:ea typeface="Roboto"/>
                <a:cs typeface="Roboto"/>
                <a:sym typeface="Roboto"/>
              </a:rPr>
              <a:t>Service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7" name="Google Shape;19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25" y="1991288"/>
            <a:ext cx="1752600" cy="246697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7"/>
          <p:cNvSpPr txBox="1"/>
          <p:nvPr/>
        </p:nvSpPr>
        <p:spPr>
          <a:xfrm>
            <a:off x="762000" y="4533350"/>
            <a:ext cx="16842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User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9" name="Google Shape;199;p27"/>
          <p:cNvSpPr/>
          <p:nvPr/>
        </p:nvSpPr>
        <p:spPr>
          <a:xfrm rot="-5400000">
            <a:off x="2802625" y="2621125"/>
            <a:ext cx="341650" cy="952500"/>
          </a:xfrm>
          <a:prstGeom prst="flowChartMagneticDisk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0" name="Google Shape;200;p27"/>
          <p:cNvSpPr txBox="1"/>
          <p:nvPr/>
        </p:nvSpPr>
        <p:spPr>
          <a:xfrm>
            <a:off x="2416200" y="2571750"/>
            <a:ext cx="1114500" cy="1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order.placed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1" name="Google Shape;201;p27"/>
          <p:cNvCxnSpPr>
            <a:endCxn id="199" idx="1"/>
          </p:cNvCxnSpPr>
          <p:nvPr/>
        </p:nvCxnSpPr>
        <p:spPr>
          <a:xfrm>
            <a:off x="2189400" y="3094075"/>
            <a:ext cx="307800" cy="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02" name="Google Shape;202;p27"/>
          <p:cNvCxnSpPr>
            <a:stCxn id="199" idx="3"/>
          </p:cNvCxnSpPr>
          <p:nvPr/>
        </p:nvCxnSpPr>
        <p:spPr>
          <a:xfrm>
            <a:off x="3449700" y="3097375"/>
            <a:ext cx="277800" cy="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Kafka in Event-Driven Microservices</a:t>
            </a:r>
            <a:endParaRPr/>
          </a:p>
        </p:txBody>
      </p:sp>
      <p:sp>
        <p:nvSpPr>
          <p:cNvPr id="208" name="Google Shape;208;p28"/>
          <p:cNvSpPr/>
          <p:nvPr/>
        </p:nvSpPr>
        <p:spPr>
          <a:xfrm>
            <a:off x="3727500" y="2658025"/>
            <a:ext cx="1311600" cy="878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Order</a:t>
            </a:r>
            <a:br>
              <a:rPr lang="ro">
                <a:latin typeface="Roboto"/>
                <a:ea typeface="Roboto"/>
                <a:cs typeface="Roboto"/>
                <a:sym typeface="Roboto"/>
              </a:rPr>
            </a:br>
            <a:r>
              <a:rPr lang="ro">
                <a:latin typeface="Roboto"/>
                <a:ea typeface="Roboto"/>
                <a:cs typeface="Roboto"/>
                <a:sym typeface="Roboto"/>
              </a:rPr>
              <a:t>Execution</a:t>
            </a:r>
            <a:br>
              <a:rPr lang="ro">
                <a:latin typeface="Roboto"/>
                <a:ea typeface="Roboto"/>
                <a:cs typeface="Roboto"/>
                <a:sym typeface="Roboto"/>
              </a:rPr>
            </a:br>
            <a:r>
              <a:rPr lang="ro">
                <a:latin typeface="Roboto"/>
                <a:ea typeface="Roboto"/>
                <a:cs typeface="Roboto"/>
                <a:sym typeface="Roboto"/>
              </a:rPr>
              <a:t>Service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9" name="Google Shape;209;p28"/>
          <p:cNvSpPr/>
          <p:nvPr/>
        </p:nvSpPr>
        <p:spPr>
          <a:xfrm>
            <a:off x="6153559" y="1527525"/>
            <a:ext cx="1311600" cy="878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Portfolio</a:t>
            </a:r>
            <a:br>
              <a:rPr lang="ro">
                <a:latin typeface="Roboto"/>
                <a:ea typeface="Roboto"/>
                <a:cs typeface="Roboto"/>
                <a:sym typeface="Roboto"/>
              </a:rPr>
            </a:br>
            <a:r>
              <a:rPr lang="ro">
                <a:latin typeface="Roboto"/>
                <a:ea typeface="Roboto"/>
                <a:cs typeface="Roboto"/>
                <a:sym typeface="Roboto"/>
              </a:rPr>
              <a:t>Service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0" name="Google Shape;210;p28"/>
          <p:cNvSpPr/>
          <p:nvPr/>
        </p:nvSpPr>
        <p:spPr>
          <a:xfrm>
            <a:off x="6153559" y="3920454"/>
            <a:ext cx="1311600" cy="878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Notification</a:t>
            </a:r>
            <a:br>
              <a:rPr lang="ro">
                <a:latin typeface="Roboto"/>
                <a:ea typeface="Roboto"/>
                <a:cs typeface="Roboto"/>
                <a:sym typeface="Roboto"/>
              </a:rPr>
            </a:br>
            <a:r>
              <a:rPr lang="ro">
                <a:latin typeface="Roboto"/>
                <a:ea typeface="Roboto"/>
                <a:cs typeface="Roboto"/>
                <a:sym typeface="Roboto"/>
              </a:rPr>
              <a:t>Service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1" name="Google Shape;211;p28"/>
          <p:cNvSpPr/>
          <p:nvPr/>
        </p:nvSpPr>
        <p:spPr>
          <a:xfrm>
            <a:off x="7209678" y="2658025"/>
            <a:ext cx="1311600" cy="878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Analytics</a:t>
            </a:r>
            <a:br>
              <a:rPr lang="ro">
                <a:latin typeface="Roboto"/>
                <a:ea typeface="Roboto"/>
                <a:cs typeface="Roboto"/>
                <a:sym typeface="Roboto"/>
              </a:rPr>
            </a:br>
            <a:r>
              <a:rPr lang="ro">
                <a:latin typeface="Roboto"/>
                <a:ea typeface="Roboto"/>
                <a:cs typeface="Roboto"/>
                <a:sym typeface="Roboto"/>
              </a:rPr>
              <a:t>Service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2" name="Google Shape;21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25" y="1991288"/>
            <a:ext cx="1752600" cy="2466975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8"/>
          <p:cNvSpPr txBox="1"/>
          <p:nvPr/>
        </p:nvSpPr>
        <p:spPr>
          <a:xfrm>
            <a:off x="762000" y="4533350"/>
            <a:ext cx="16842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User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4" name="Google Shape;214;p28"/>
          <p:cNvSpPr/>
          <p:nvPr/>
        </p:nvSpPr>
        <p:spPr>
          <a:xfrm rot="-5400000">
            <a:off x="2802625" y="2621125"/>
            <a:ext cx="341650" cy="952500"/>
          </a:xfrm>
          <a:prstGeom prst="flowChartMagneticDisk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" name="Google Shape;215;p28"/>
          <p:cNvSpPr txBox="1"/>
          <p:nvPr/>
        </p:nvSpPr>
        <p:spPr>
          <a:xfrm>
            <a:off x="2416200" y="2571750"/>
            <a:ext cx="1114500" cy="1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order.placed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6" name="Google Shape;216;p28"/>
          <p:cNvCxnSpPr>
            <a:endCxn id="214" idx="1"/>
          </p:cNvCxnSpPr>
          <p:nvPr/>
        </p:nvCxnSpPr>
        <p:spPr>
          <a:xfrm>
            <a:off x="2189400" y="3094075"/>
            <a:ext cx="307800" cy="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217" name="Google Shape;217;p28"/>
          <p:cNvSpPr/>
          <p:nvPr/>
        </p:nvSpPr>
        <p:spPr>
          <a:xfrm rot="-5400000">
            <a:off x="5701625" y="2621125"/>
            <a:ext cx="341650" cy="952500"/>
          </a:xfrm>
          <a:prstGeom prst="flowChartMagneticDisk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8" name="Google Shape;218;p28"/>
          <p:cNvSpPr txBox="1"/>
          <p:nvPr/>
        </p:nvSpPr>
        <p:spPr>
          <a:xfrm>
            <a:off x="5132175" y="2612450"/>
            <a:ext cx="1284600" cy="1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order.executed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9" name="Google Shape;219;p28"/>
          <p:cNvCxnSpPr>
            <a:stCxn id="208" idx="3"/>
            <a:endCxn id="217" idx="1"/>
          </p:cNvCxnSpPr>
          <p:nvPr/>
        </p:nvCxnSpPr>
        <p:spPr>
          <a:xfrm>
            <a:off x="5039100" y="3097375"/>
            <a:ext cx="35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20" name="Google Shape;220;p28"/>
          <p:cNvCxnSpPr>
            <a:stCxn id="214" idx="3"/>
          </p:cNvCxnSpPr>
          <p:nvPr/>
        </p:nvCxnSpPr>
        <p:spPr>
          <a:xfrm>
            <a:off x="3449700" y="3097375"/>
            <a:ext cx="277800" cy="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Kafka in Event-Driven Microservices</a:t>
            </a:r>
            <a:endParaRPr/>
          </a:p>
        </p:txBody>
      </p:sp>
      <p:sp>
        <p:nvSpPr>
          <p:cNvPr id="226" name="Google Shape;226;p29"/>
          <p:cNvSpPr/>
          <p:nvPr/>
        </p:nvSpPr>
        <p:spPr>
          <a:xfrm>
            <a:off x="3727500" y="2658025"/>
            <a:ext cx="1311600" cy="878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Order</a:t>
            </a:r>
            <a:br>
              <a:rPr lang="ro">
                <a:latin typeface="Roboto"/>
                <a:ea typeface="Roboto"/>
                <a:cs typeface="Roboto"/>
                <a:sym typeface="Roboto"/>
              </a:rPr>
            </a:br>
            <a:r>
              <a:rPr lang="ro">
                <a:latin typeface="Roboto"/>
                <a:ea typeface="Roboto"/>
                <a:cs typeface="Roboto"/>
                <a:sym typeface="Roboto"/>
              </a:rPr>
              <a:t>Execution</a:t>
            </a:r>
            <a:br>
              <a:rPr lang="ro">
                <a:latin typeface="Roboto"/>
                <a:ea typeface="Roboto"/>
                <a:cs typeface="Roboto"/>
                <a:sym typeface="Roboto"/>
              </a:rPr>
            </a:br>
            <a:r>
              <a:rPr lang="ro">
                <a:latin typeface="Roboto"/>
                <a:ea typeface="Roboto"/>
                <a:cs typeface="Roboto"/>
                <a:sym typeface="Roboto"/>
              </a:rPr>
              <a:t>Service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7" name="Google Shape;227;p29"/>
          <p:cNvSpPr/>
          <p:nvPr/>
        </p:nvSpPr>
        <p:spPr>
          <a:xfrm>
            <a:off x="6153559" y="1527525"/>
            <a:ext cx="1311600" cy="878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Portfolio</a:t>
            </a:r>
            <a:br>
              <a:rPr lang="ro">
                <a:latin typeface="Roboto"/>
                <a:ea typeface="Roboto"/>
                <a:cs typeface="Roboto"/>
                <a:sym typeface="Roboto"/>
              </a:rPr>
            </a:br>
            <a:r>
              <a:rPr lang="ro">
                <a:latin typeface="Roboto"/>
                <a:ea typeface="Roboto"/>
                <a:cs typeface="Roboto"/>
                <a:sym typeface="Roboto"/>
              </a:rPr>
              <a:t>Service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8" name="Google Shape;228;p29"/>
          <p:cNvSpPr/>
          <p:nvPr/>
        </p:nvSpPr>
        <p:spPr>
          <a:xfrm>
            <a:off x="6153559" y="3920454"/>
            <a:ext cx="1311600" cy="878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Notification</a:t>
            </a:r>
            <a:br>
              <a:rPr lang="ro">
                <a:latin typeface="Roboto"/>
                <a:ea typeface="Roboto"/>
                <a:cs typeface="Roboto"/>
                <a:sym typeface="Roboto"/>
              </a:rPr>
            </a:br>
            <a:r>
              <a:rPr lang="ro">
                <a:latin typeface="Roboto"/>
                <a:ea typeface="Roboto"/>
                <a:cs typeface="Roboto"/>
                <a:sym typeface="Roboto"/>
              </a:rPr>
              <a:t>Service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Google Shape;229;p29"/>
          <p:cNvSpPr/>
          <p:nvPr/>
        </p:nvSpPr>
        <p:spPr>
          <a:xfrm>
            <a:off x="7209678" y="2658025"/>
            <a:ext cx="1311600" cy="878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Analytics</a:t>
            </a:r>
            <a:br>
              <a:rPr lang="ro">
                <a:latin typeface="Roboto"/>
                <a:ea typeface="Roboto"/>
                <a:cs typeface="Roboto"/>
                <a:sym typeface="Roboto"/>
              </a:rPr>
            </a:br>
            <a:r>
              <a:rPr lang="ro">
                <a:latin typeface="Roboto"/>
                <a:ea typeface="Roboto"/>
                <a:cs typeface="Roboto"/>
                <a:sym typeface="Roboto"/>
              </a:rPr>
              <a:t>Service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0" name="Google Shape;23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25" y="1991288"/>
            <a:ext cx="1752600" cy="2466975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9"/>
          <p:cNvSpPr txBox="1"/>
          <p:nvPr/>
        </p:nvSpPr>
        <p:spPr>
          <a:xfrm>
            <a:off x="762000" y="4533350"/>
            <a:ext cx="16842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User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2" name="Google Shape;232;p29"/>
          <p:cNvSpPr/>
          <p:nvPr/>
        </p:nvSpPr>
        <p:spPr>
          <a:xfrm rot="-5400000">
            <a:off x="2802625" y="2621125"/>
            <a:ext cx="341650" cy="952500"/>
          </a:xfrm>
          <a:prstGeom prst="flowChartMagneticDisk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3" name="Google Shape;233;p29"/>
          <p:cNvSpPr txBox="1"/>
          <p:nvPr/>
        </p:nvSpPr>
        <p:spPr>
          <a:xfrm>
            <a:off x="2416200" y="2571750"/>
            <a:ext cx="1114500" cy="1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order.placed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34" name="Google Shape;234;p29"/>
          <p:cNvCxnSpPr>
            <a:endCxn id="232" idx="1"/>
          </p:cNvCxnSpPr>
          <p:nvPr/>
        </p:nvCxnSpPr>
        <p:spPr>
          <a:xfrm>
            <a:off x="2189400" y="3094075"/>
            <a:ext cx="307800" cy="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235" name="Google Shape;235;p29"/>
          <p:cNvSpPr/>
          <p:nvPr/>
        </p:nvSpPr>
        <p:spPr>
          <a:xfrm rot="-5400000">
            <a:off x="5701625" y="2621125"/>
            <a:ext cx="341650" cy="952500"/>
          </a:xfrm>
          <a:prstGeom prst="flowChartMagneticDisk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6" name="Google Shape;236;p29"/>
          <p:cNvSpPr txBox="1"/>
          <p:nvPr/>
        </p:nvSpPr>
        <p:spPr>
          <a:xfrm>
            <a:off x="5132175" y="2612450"/>
            <a:ext cx="1284600" cy="1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order.executed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37" name="Google Shape;237;p29"/>
          <p:cNvCxnSpPr>
            <a:stCxn id="226" idx="3"/>
            <a:endCxn id="235" idx="1"/>
          </p:cNvCxnSpPr>
          <p:nvPr/>
        </p:nvCxnSpPr>
        <p:spPr>
          <a:xfrm>
            <a:off x="5039100" y="3097375"/>
            <a:ext cx="35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38" name="Google Shape;238;p29"/>
          <p:cNvCxnSpPr>
            <a:stCxn id="227" idx="2"/>
          </p:cNvCxnSpPr>
          <p:nvPr/>
        </p:nvCxnSpPr>
        <p:spPr>
          <a:xfrm flipH="1">
            <a:off x="6359359" y="2406225"/>
            <a:ext cx="450000" cy="52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39" name="Google Shape;239;p29"/>
          <p:cNvCxnSpPr>
            <a:stCxn id="232" idx="3"/>
          </p:cNvCxnSpPr>
          <p:nvPr/>
        </p:nvCxnSpPr>
        <p:spPr>
          <a:xfrm>
            <a:off x="3449700" y="3097375"/>
            <a:ext cx="277800" cy="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240" name="Google Shape;240;p29"/>
          <p:cNvSpPr txBox="1"/>
          <p:nvPr/>
        </p:nvSpPr>
        <p:spPr>
          <a:xfrm>
            <a:off x="7612725" y="1527525"/>
            <a:ext cx="1294200" cy="5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updates</a:t>
            </a:r>
            <a:b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portfolio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Kafka in Event-Driven Microservices</a:t>
            </a:r>
            <a:endParaRPr/>
          </a:p>
        </p:txBody>
      </p:sp>
      <p:sp>
        <p:nvSpPr>
          <p:cNvPr id="246" name="Google Shape;246;p30"/>
          <p:cNvSpPr/>
          <p:nvPr/>
        </p:nvSpPr>
        <p:spPr>
          <a:xfrm>
            <a:off x="3727500" y="2658025"/>
            <a:ext cx="1311600" cy="878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Order</a:t>
            </a:r>
            <a:br>
              <a:rPr lang="ro">
                <a:latin typeface="Roboto"/>
                <a:ea typeface="Roboto"/>
                <a:cs typeface="Roboto"/>
                <a:sym typeface="Roboto"/>
              </a:rPr>
            </a:br>
            <a:r>
              <a:rPr lang="ro">
                <a:latin typeface="Roboto"/>
                <a:ea typeface="Roboto"/>
                <a:cs typeface="Roboto"/>
                <a:sym typeface="Roboto"/>
              </a:rPr>
              <a:t>Execution</a:t>
            </a:r>
            <a:br>
              <a:rPr lang="ro">
                <a:latin typeface="Roboto"/>
                <a:ea typeface="Roboto"/>
                <a:cs typeface="Roboto"/>
                <a:sym typeface="Roboto"/>
              </a:rPr>
            </a:br>
            <a:r>
              <a:rPr lang="ro">
                <a:latin typeface="Roboto"/>
                <a:ea typeface="Roboto"/>
                <a:cs typeface="Roboto"/>
                <a:sym typeface="Roboto"/>
              </a:rPr>
              <a:t>Service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7" name="Google Shape;247;p30"/>
          <p:cNvSpPr/>
          <p:nvPr/>
        </p:nvSpPr>
        <p:spPr>
          <a:xfrm>
            <a:off x="6153559" y="1527525"/>
            <a:ext cx="1311600" cy="878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Portfolio</a:t>
            </a:r>
            <a:br>
              <a:rPr lang="ro">
                <a:latin typeface="Roboto"/>
                <a:ea typeface="Roboto"/>
                <a:cs typeface="Roboto"/>
                <a:sym typeface="Roboto"/>
              </a:rPr>
            </a:br>
            <a:r>
              <a:rPr lang="ro">
                <a:latin typeface="Roboto"/>
                <a:ea typeface="Roboto"/>
                <a:cs typeface="Roboto"/>
                <a:sym typeface="Roboto"/>
              </a:rPr>
              <a:t>Service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8" name="Google Shape;248;p30"/>
          <p:cNvSpPr/>
          <p:nvPr/>
        </p:nvSpPr>
        <p:spPr>
          <a:xfrm>
            <a:off x="6153559" y="3920454"/>
            <a:ext cx="1311600" cy="878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Notification</a:t>
            </a:r>
            <a:br>
              <a:rPr lang="ro">
                <a:latin typeface="Roboto"/>
                <a:ea typeface="Roboto"/>
                <a:cs typeface="Roboto"/>
                <a:sym typeface="Roboto"/>
              </a:rPr>
            </a:br>
            <a:r>
              <a:rPr lang="ro">
                <a:latin typeface="Roboto"/>
                <a:ea typeface="Roboto"/>
                <a:cs typeface="Roboto"/>
                <a:sym typeface="Roboto"/>
              </a:rPr>
              <a:t>Service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9" name="Google Shape;249;p30"/>
          <p:cNvSpPr/>
          <p:nvPr/>
        </p:nvSpPr>
        <p:spPr>
          <a:xfrm>
            <a:off x="7209678" y="2658025"/>
            <a:ext cx="1311600" cy="878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Analytics</a:t>
            </a:r>
            <a:br>
              <a:rPr lang="ro">
                <a:latin typeface="Roboto"/>
                <a:ea typeface="Roboto"/>
                <a:cs typeface="Roboto"/>
                <a:sym typeface="Roboto"/>
              </a:rPr>
            </a:br>
            <a:r>
              <a:rPr lang="ro">
                <a:latin typeface="Roboto"/>
                <a:ea typeface="Roboto"/>
                <a:cs typeface="Roboto"/>
                <a:sym typeface="Roboto"/>
              </a:rPr>
              <a:t>Service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50" name="Google Shape;25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25" y="1991288"/>
            <a:ext cx="1752600" cy="2466975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30"/>
          <p:cNvSpPr txBox="1"/>
          <p:nvPr/>
        </p:nvSpPr>
        <p:spPr>
          <a:xfrm>
            <a:off x="762000" y="4533350"/>
            <a:ext cx="16842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User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2" name="Google Shape;252;p30"/>
          <p:cNvSpPr/>
          <p:nvPr/>
        </p:nvSpPr>
        <p:spPr>
          <a:xfrm rot="-5400000">
            <a:off x="2802625" y="2621125"/>
            <a:ext cx="341650" cy="952500"/>
          </a:xfrm>
          <a:prstGeom prst="flowChartMagneticDisk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3" name="Google Shape;253;p30"/>
          <p:cNvSpPr txBox="1"/>
          <p:nvPr/>
        </p:nvSpPr>
        <p:spPr>
          <a:xfrm>
            <a:off x="2416200" y="2571750"/>
            <a:ext cx="1114500" cy="1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order.placed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54" name="Google Shape;254;p30"/>
          <p:cNvCxnSpPr>
            <a:endCxn id="252" idx="1"/>
          </p:cNvCxnSpPr>
          <p:nvPr/>
        </p:nvCxnSpPr>
        <p:spPr>
          <a:xfrm>
            <a:off x="2189400" y="3094075"/>
            <a:ext cx="307800" cy="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255" name="Google Shape;255;p30"/>
          <p:cNvSpPr/>
          <p:nvPr/>
        </p:nvSpPr>
        <p:spPr>
          <a:xfrm rot="-5400000">
            <a:off x="5701625" y="2621125"/>
            <a:ext cx="341650" cy="952500"/>
          </a:xfrm>
          <a:prstGeom prst="flowChartMagneticDisk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6" name="Google Shape;256;p30"/>
          <p:cNvSpPr txBox="1"/>
          <p:nvPr/>
        </p:nvSpPr>
        <p:spPr>
          <a:xfrm>
            <a:off x="5132175" y="2612450"/>
            <a:ext cx="1284600" cy="1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order.executed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57" name="Google Shape;257;p30"/>
          <p:cNvCxnSpPr>
            <a:stCxn id="246" idx="3"/>
            <a:endCxn id="255" idx="1"/>
          </p:cNvCxnSpPr>
          <p:nvPr/>
        </p:nvCxnSpPr>
        <p:spPr>
          <a:xfrm>
            <a:off x="5039100" y="3097375"/>
            <a:ext cx="35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58" name="Google Shape;258;p30"/>
          <p:cNvCxnSpPr>
            <a:endCxn id="255" idx="3"/>
          </p:cNvCxnSpPr>
          <p:nvPr/>
        </p:nvCxnSpPr>
        <p:spPr>
          <a:xfrm rot="10800000">
            <a:off x="6348700" y="3097375"/>
            <a:ext cx="861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59" name="Google Shape;259;p30"/>
          <p:cNvCxnSpPr>
            <a:stCxn id="247" idx="2"/>
          </p:cNvCxnSpPr>
          <p:nvPr/>
        </p:nvCxnSpPr>
        <p:spPr>
          <a:xfrm flipH="1">
            <a:off x="6359359" y="2406225"/>
            <a:ext cx="450000" cy="52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60" name="Google Shape;260;p30"/>
          <p:cNvCxnSpPr>
            <a:stCxn id="252" idx="3"/>
          </p:cNvCxnSpPr>
          <p:nvPr/>
        </p:nvCxnSpPr>
        <p:spPr>
          <a:xfrm>
            <a:off x="3449700" y="3097375"/>
            <a:ext cx="277800" cy="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261" name="Google Shape;261;p30"/>
          <p:cNvSpPr txBox="1"/>
          <p:nvPr/>
        </p:nvSpPr>
        <p:spPr>
          <a:xfrm>
            <a:off x="7612725" y="1527525"/>
            <a:ext cx="1294200" cy="5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updates</a:t>
            </a:r>
            <a:b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portfolio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2" name="Google Shape;262;p30"/>
          <p:cNvSpPr txBox="1"/>
          <p:nvPr/>
        </p:nvSpPr>
        <p:spPr>
          <a:xfrm>
            <a:off x="7786850" y="3536725"/>
            <a:ext cx="1489200" cy="5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improves</a:t>
            </a:r>
            <a:b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data &amp; analytics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Kafka in Event-Driven Microservices</a:t>
            </a:r>
            <a:endParaRPr/>
          </a:p>
        </p:txBody>
      </p:sp>
      <p:sp>
        <p:nvSpPr>
          <p:cNvPr id="268" name="Google Shape;268;p31"/>
          <p:cNvSpPr/>
          <p:nvPr/>
        </p:nvSpPr>
        <p:spPr>
          <a:xfrm>
            <a:off x="3727500" y="2658025"/>
            <a:ext cx="1311600" cy="878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Order</a:t>
            </a:r>
            <a:br>
              <a:rPr lang="ro">
                <a:latin typeface="Roboto"/>
                <a:ea typeface="Roboto"/>
                <a:cs typeface="Roboto"/>
                <a:sym typeface="Roboto"/>
              </a:rPr>
            </a:br>
            <a:r>
              <a:rPr lang="ro">
                <a:latin typeface="Roboto"/>
                <a:ea typeface="Roboto"/>
                <a:cs typeface="Roboto"/>
                <a:sym typeface="Roboto"/>
              </a:rPr>
              <a:t>Execution</a:t>
            </a:r>
            <a:br>
              <a:rPr lang="ro">
                <a:latin typeface="Roboto"/>
                <a:ea typeface="Roboto"/>
                <a:cs typeface="Roboto"/>
                <a:sym typeface="Roboto"/>
              </a:rPr>
            </a:br>
            <a:r>
              <a:rPr lang="ro">
                <a:latin typeface="Roboto"/>
                <a:ea typeface="Roboto"/>
                <a:cs typeface="Roboto"/>
                <a:sym typeface="Roboto"/>
              </a:rPr>
              <a:t>Service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9" name="Google Shape;269;p31"/>
          <p:cNvSpPr/>
          <p:nvPr/>
        </p:nvSpPr>
        <p:spPr>
          <a:xfrm>
            <a:off x="6153559" y="1527525"/>
            <a:ext cx="1311600" cy="878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Portfolio</a:t>
            </a:r>
            <a:br>
              <a:rPr lang="ro">
                <a:latin typeface="Roboto"/>
                <a:ea typeface="Roboto"/>
                <a:cs typeface="Roboto"/>
                <a:sym typeface="Roboto"/>
              </a:rPr>
            </a:br>
            <a:r>
              <a:rPr lang="ro">
                <a:latin typeface="Roboto"/>
                <a:ea typeface="Roboto"/>
                <a:cs typeface="Roboto"/>
                <a:sym typeface="Roboto"/>
              </a:rPr>
              <a:t>Service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0" name="Google Shape;270;p31"/>
          <p:cNvSpPr/>
          <p:nvPr/>
        </p:nvSpPr>
        <p:spPr>
          <a:xfrm>
            <a:off x="6153559" y="3920454"/>
            <a:ext cx="1311600" cy="878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Notification</a:t>
            </a:r>
            <a:br>
              <a:rPr lang="ro">
                <a:latin typeface="Roboto"/>
                <a:ea typeface="Roboto"/>
                <a:cs typeface="Roboto"/>
                <a:sym typeface="Roboto"/>
              </a:rPr>
            </a:br>
            <a:r>
              <a:rPr lang="ro">
                <a:latin typeface="Roboto"/>
                <a:ea typeface="Roboto"/>
                <a:cs typeface="Roboto"/>
                <a:sym typeface="Roboto"/>
              </a:rPr>
              <a:t>Service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1" name="Google Shape;271;p31"/>
          <p:cNvSpPr/>
          <p:nvPr/>
        </p:nvSpPr>
        <p:spPr>
          <a:xfrm>
            <a:off x="7209678" y="2658025"/>
            <a:ext cx="1311600" cy="8787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Analytics</a:t>
            </a:r>
            <a:br>
              <a:rPr lang="ro">
                <a:latin typeface="Roboto"/>
                <a:ea typeface="Roboto"/>
                <a:cs typeface="Roboto"/>
                <a:sym typeface="Roboto"/>
              </a:rPr>
            </a:br>
            <a:r>
              <a:rPr lang="ro">
                <a:latin typeface="Roboto"/>
                <a:ea typeface="Roboto"/>
                <a:cs typeface="Roboto"/>
                <a:sym typeface="Roboto"/>
              </a:rPr>
              <a:t>Service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72" name="Google Shape;27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25" y="1991288"/>
            <a:ext cx="1752600" cy="2466975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31"/>
          <p:cNvSpPr txBox="1"/>
          <p:nvPr/>
        </p:nvSpPr>
        <p:spPr>
          <a:xfrm>
            <a:off x="762000" y="4533350"/>
            <a:ext cx="16842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User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4" name="Google Shape;274;p31"/>
          <p:cNvSpPr/>
          <p:nvPr/>
        </p:nvSpPr>
        <p:spPr>
          <a:xfrm rot="-5400000">
            <a:off x="2802625" y="2621125"/>
            <a:ext cx="341650" cy="952500"/>
          </a:xfrm>
          <a:prstGeom prst="flowChartMagneticDisk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5" name="Google Shape;275;p31"/>
          <p:cNvSpPr txBox="1"/>
          <p:nvPr/>
        </p:nvSpPr>
        <p:spPr>
          <a:xfrm>
            <a:off x="2416200" y="2571750"/>
            <a:ext cx="1114500" cy="1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order.placed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76" name="Google Shape;276;p31"/>
          <p:cNvCxnSpPr>
            <a:endCxn id="274" idx="1"/>
          </p:cNvCxnSpPr>
          <p:nvPr/>
        </p:nvCxnSpPr>
        <p:spPr>
          <a:xfrm>
            <a:off x="2189400" y="3094075"/>
            <a:ext cx="307800" cy="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277" name="Google Shape;277;p31"/>
          <p:cNvSpPr/>
          <p:nvPr/>
        </p:nvSpPr>
        <p:spPr>
          <a:xfrm rot="-5400000">
            <a:off x="5701625" y="2621125"/>
            <a:ext cx="341650" cy="952500"/>
          </a:xfrm>
          <a:prstGeom prst="flowChartMagneticDisk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8" name="Google Shape;278;p31"/>
          <p:cNvSpPr txBox="1"/>
          <p:nvPr/>
        </p:nvSpPr>
        <p:spPr>
          <a:xfrm>
            <a:off x="5132175" y="2612450"/>
            <a:ext cx="1284600" cy="1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order.executed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79" name="Google Shape;279;p31"/>
          <p:cNvCxnSpPr>
            <a:stCxn id="268" idx="3"/>
            <a:endCxn id="277" idx="1"/>
          </p:cNvCxnSpPr>
          <p:nvPr/>
        </p:nvCxnSpPr>
        <p:spPr>
          <a:xfrm>
            <a:off x="5039100" y="3097375"/>
            <a:ext cx="35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80" name="Google Shape;280;p31"/>
          <p:cNvCxnSpPr>
            <a:endCxn id="277" idx="3"/>
          </p:cNvCxnSpPr>
          <p:nvPr/>
        </p:nvCxnSpPr>
        <p:spPr>
          <a:xfrm rot="10800000">
            <a:off x="6348700" y="3097375"/>
            <a:ext cx="861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81" name="Google Shape;281;p31"/>
          <p:cNvCxnSpPr>
            <a:stCxn id="269" idx="2"/>
          </p:cNvCxnSpPr>
          <p:nvPr/>
        </p:nvCxnSpPr>
        <p:spPr>
          <a:xfrm flipH="1">
            <a:off x="6359359" y="2406225"/>
            <a:ext cx="450000" cy="52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82" name="Google Shape;282;p31"/>
          <p:cNvCxnSpPr>
            <a:stCxn id="270" idx="0"/>
          </p:cNvCxnSpPr>
          <p:nvPr/>
        </p:nvCxnSpPr>
        <p:spPr>
          <a:xfrm rot="10800000">
            <a:off x="6359359" y="3300354"/>
            <a:ext cx="450000" cy="62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83" name="Google Shape;283;p31"/>
          <p:cNvCxnSpPr>
            <a:stCxn id="274" idx="3"/>
          </p:cNvCxnSpPr>
          <p:nvPr/>
        </p:nvCxnSpPr>
        <p:spPr>
          <a:xfrm>
            <a:off x="3449700" y="3097375"/>
            <a:ext cx="277800" cy="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284" name="Google Shape;284;p31"/>
          <p:cNvSpPr txBox="1"/>
          <p:nvPr/>
        </p:nvSpPr>
        <p:spPr>
          <a:xfrm>
            <a:off x="7612725" y="1527525"/>
            <a:ext cx="1294200" cy="5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updates</a:t>
            </a:r>
            <a:b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portfolio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5" name="Google Shape;285;p31"/>
          <p:cNvSpPr txBox="1"/>
          <p:nvPr/>
        </p:nvSpPr>
        <p:spPr>
          <a:xfrm>
            <a:off x="7786850" y="3536725"/>
            <a:ext cx="1489200" cy="5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improves</a:t>
            </a:r>
            <a:b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data &amp; analytics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6" name="Google Shape;286;p31"/>
          <p:cNvSpPr txBox="1"/>
          <p:nvPr/>
        </p:nvSpPr>
        <p:spPr>
          <a:xfrm>
            <a:off x="7465150" y="4458275"/>
            <a:ext cx="1489200" cy="5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notifies user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Intro to</a:t>
            </a:r>
            <a:br>
              <a:rPr lang="ro"/>
            </a:br>
            <a:r>
              <a:rPr lang="ro"/>
              <a:t>Apache Kafka</a:t>
            </a:r>
            <a:endParaRPr/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4846325" y="522450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o" sz="2400"/>
              <a:t>✳️</a:t>
            </a:r>
            <a:r>
              <a:rPr lang="ro" sz="2400"/>
              <a:t>What is Kafka </a:t>
            </a:r>
            <a:br>
              <a:rPr lang="ro" sz="2400"/>
            </a:br>
            <a:r>
              <a:rPr lang="ro" sz="2400"/>
              <a:t> and why use it?</a:t>
            </a:r>
            <a:br>
              <a:rPr lang="ro" sz="2400"/>
            </a:br>
            <a:endParaRPr sz="24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o" sz="2400"/>
              <a:t>✳️</a:t>
            </a:r>
            <a:r>
              <a:rPr lang="ro" sz="2400"/>
              <a:t>Kafka and</a:t>
            </a:r>
            <a:br>
              <a:rPr lang="ro" sz="2400"/>
            </a:br>
            <a:r>
              <a:rPr lang="ro" sz="2400"/>
              <a:t>event-driven microservices</a:t>
            </a:r>
            <a:br>
              <a:rPr lang="ro" sz="2400"/>
            </a:br>
            <a:endParaRPr sz="24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o" sz="2400"/>
              <a:t>✳️Kafka architecture:                        brokers, topics, partitions,        producers, consumers</a:t>
            </a:r>
            <a:endParaRPr sz="24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2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Intro to</a:t>
            </a:r>
            <a:br>
              <a:rPr lang="ro"/>
            </a:br>
            <a:r>
              <a:rPr lang="ro"/>
              <a:t>Apache Kafka</a:t>
            </a:r>
            <a:endParaRPr/>
          </a:p>
        </p:txBody>
      </p:sp>
      <p:sp>
        <p:nvSpPr>
          <p:cNvPr id="292" name="Google Shape;292;p32"/>
          <p:cNvSpPr txBox="1"/>
          <p:nvPr>
            <p:ph idx="1" type="body"/>
          </p:nvPr>
        </p:nvSpPr>
        <p:spPr>
          <a:xfrm>
            <a:off x="4846325" y="522450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o" sz="2400"/>
              <a:t>✅What is Kafka </a:t>
            </a:r>
            <a:br>
              <a:rPr lang="ro" sz="2400"/>
            </a:br>
            <a:r>
              <a:rPr lang="ro" sz="2400"/>
              <a:t> and why use it?</a:t>
            </a:r>
            <a:br>
              <a:rPr lang="ro" sz="2400"/>
            </a:br>
            <a:endParaRPr sz="24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o" sz="2400"/>
              <a:t>✅Kafka and</a:t>
            </a:r>
            <a:br>
              <a:rPr lang="ro" sz="2400"/>
            </a:br>
            <a:r>
              <a:rPr lang="ro" sz="2400"/>
              <a:t>event-driven microservices</a:t>
            </a:r>
            <a:endParaRPr sz="24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o" sz="2400"/>
              <a:t>✳️Kafka architecture:                        brokers, topics, partitions,        producers, consumers</a:t>
            </a:r>
            <a:endParaRPr sz="1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Goal of the Course: Understand this Image</a:t>
            </a:r>
            <a:endParaRPr/>
          </a:p>
        </p:txBody>
      </p:sp>
      <p:pic>
        <p:nvPicPr>
          <p:cNvPr id="298" name="Google Shape;298;p33" title="Screenshot 2025-06-18 163147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500" y="1308175"/>
            <a:ext cx="8520601" cy="4267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Kafka Architecture</a:t>
            </a:r>
            <a:endParaRPr/>
          </a:p>
        </p:txBody>
      </p:sp>
      <p:sp>
        <p:nvSpPr>
          <p:cNvPr id="304" name="Google Shape;304;p34"/>
          <p:cNvSpPr/>
          <p:nvPr/>
        </p:nvSpPr>
        <p:spPr>
          <a:xfrm>
            <a:off x="311725" y="2242750"/>
            <a:ext cx="1189800" cy="330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Producer 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5" name="Google Shape;305;p34"/>
          <p:cNvSpPr/>
          <p:nvPr/>
        </p:nvSpPr>
        <p:spPr>
          <a:xfrm>
            <a:off x="311725" y="2691325"/>
            <a:ext cx="1189800" cy="330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Producer 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6" name="Google Shape;306;p34"/>
          <p:cNvSpPr/>
          <p:nvPr/>
        </p:nvSpPr>
        <p:spPr>
          <a:xfrm>
            <a:off x="311725" y="3139900"/>
            <a:ext cx="1189800" cy="330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Producer 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7" name="Google Shape;307;p34"/>
          <p:cNvSpPr/>
          <p:nvPr/>
        </p:nvSpPr>
        <p:spPr>
          <a:xfrm>
            <a:off x="7669850" y="2255750"/>
            <a:ext cx="1251900" cy="330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Consumer 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8" name="Google Shape;308;p34"/>
          <p:cNvSpPr/>
          <p:nvPr/>
        </p:nvSpPr>
        <p:spPr>
          <a:xfrm>
            <a:off x="7669850" y="2704325"/>
            <a:ext cx="1251900" cy="330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Consumer 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9" name="Google Shape;309;p34"/>
          <p:cNvSpPr/>
          <p:nvPr/>
        </p:nvSpPr>
        <p:spPr>
          <a:xfrm>
            <a:off x="7669850" y="3152900"/>
            <a:ext cx="1251900" cy="330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Consumer 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0" name="Google Shape;310;p34"/>
          <p:cNvSpPr/>
          <p:nvPr/>
        </p:nvSpPr>
        <p:spPr>
          <a:xfrm>
            <a:off x="2370663" y="1532525"/>
            <a:ext cx="4392900" cy="3454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1" name="Google Shape;311;p34"/>
          <p:cNvSpPr/>
          <p:nvPr/>
        </p:nvSpPr>
        <p:spPr>
          <a:xfrm>
            <a:off x="2740250" y="1959550"/>
            <a:ext cx="3653700" cy="17769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2" name="Google Shape;312;p34"/>
          <p:cNvSpPr/>
          <p:nvPr/>
        </p:nvSpPr>
        <p:spPr>
          <a:xfrm>
            <a:off x="2926950" y="2083675"/>
            <a:ext cx="2900400" cy="5841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3" name="Google Shape;313;p34"/>
          <p:cNvSpPr/>
          <p:nvPr/>
        </p:nvSpPr>
        <p:spPr>
          <a:xfrm>
            <a:off x="2964500" y="2736250"/>
            <a:ext cx="2900400" cy="3960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4" name="Google Shape;314;p34"/>
          <p:cNvSpPr/>
          <p:nvPr/>
        </p:nvSpPr>
        <p:spPr>
          <a:xfrm>
            <a:off x="3019800" y="2164375"/>
            <a:ext cx="2714700" cy="2106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 sz="1200">
                <a:latin typeface="Roboto"/>
                <a:ea typeface="Roboto"/>
                <a:cs typeface="Roboto"/>
                <a:sym typeface="Roboto"/>
              </a:rPr>
              <a:t>Topic A - partition 0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5" name="Google Shape;315;p34"/>
          <p:cNvSpPr/>
          <p:nvPr/>
        </p:nvSpPr>
        <p:spPr>
          <a:xfrm>
            <a:off x="3019800" y="2374975"/>
            <a:ext cx="2714700" cy="2106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 sz="1200">
                <a:latin typeface="Roboto"/>
                <a:ea typeface="Roboto"/>
                <a:cs typeface="Roboto"/>
                <a:sym typeface="Roboto"/>
              </a:rPr>
              <a:t>Topic A - partition 1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6" name="Google Shape;316;p34"/>
          <p:cNvSpPr/>
          <p:nvPr/>
        </p:nvSpPr>
        <p:spPr>
          <a:xfrm>
            <a:off x="3116900" y="2888650"/>
            <a:ext cx="2900400" cy="3960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7" name="Google Shape;317;p34"/>
          <p:cNvSpPr/>
          <p:nvPr/>
        </p:nvSpPr>
        <p:spPr>
          <a:xfrm>
            <a:off x="3269300" y="3041050"/>
            <a:ext cx="2900400" cy="3960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 sz="1200">
                <a:latin typeface="Roboto"/>
                <a:ea typeface="Roboto"/>
                <a:cs typeface="Roboto"/>
                <a:sym typeface="Roboto"/>
              </a:rPr>
              <a:t>                                  Topic 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8" name="Google Shape;318;p34"/>
          <p:cNvSpPr/>
          <p:nvPr/>
        </p:nvSpPr>
        <p:spPr>
          <a:xfrm>
            <a:off x="2740250" y="3886800"/>
            <a:ext cx="3653700" cy="3960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Broker 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9" name="Google Shape;319;p34"/>
          <p:cNvSpPr/>
          <p:nvPr/>
        </p:nvSpPr>
        <p:spPr>
          <a:xfrm>
            <a:off x="2740250" y="4433150"/>
            <a:ext cx="3653700" cy="3960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Broker 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0" name="Google Shape;320;p34"/>
          <p:cNvSpPr txBox="1"/>
          <p:nvPr/>
        </p:nvSpPr>
        <p:spPr>
          <a:xfrm>
            <a:off x="4147700" y="3387725"/>
            <a:ext cx="8388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Broker 1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1" name="Google Shape;321;p34"/>
          <p:cNvSpPr txBox="1"/>
          <p:nvPr/>
        </p:nvSpPr>
        <p:spPr>
          <a:xfrm>
            <a:off x="2926950" y="1551800"/>
            <a:ext cx="13374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Kafka Cluster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2" name="Google Shape;322;p34"/>
          <p:cNvSpPr/>
          <p:nvPr/>
        </p:nvSpPr>
        <p:spPr>
          <a:xfrm>
            <a:off x="311725" y="4019150"/>
            <a:ext cx="1189800" cy="330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Producer 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3" name="Google Shape;323;p34"/>
          <p:cNvSpPr/>
          <p:nvPr/>
        </p:nvSpPr>
        <p:spPr>
          <a:xfrm>
            <a:off x="7669850" y="3919500"/>
            <a:ext cx="1251900" cy="330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Consumer 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4" name="Google Shape;324;p34"/>
          <p:cNvSpPr txBox="1"/>
          <p:nvPr/>
        </p:nvSpPr>
        <p:spPr>
          <a:xfrm rot="5400000">
            <a:off x="670225" y="3492225"/>
            <a:ext cx="472800" cy="50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. . .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5" name="Google Shape;325;p34"/>
          <p:cNvSpPr txBox="1"/>
          <p:nvPr/>
        </p:nvSpPr>
        <p:spPr>
          <a:xfrm rot="5400000">
            <a:off x="8070950" y="3455750"/>
            <a:ext cx="449700" cy="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. . .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6" name="Google Shape;326;p34"/>
          <p:cNvSpPr/>
          <p:nvPr/>
        </p:nvSpPr>
        <p:spPr>
          <a:xfrm>
            <a:off x="1735875" y="3257450"/>
            <a:ext cx="388800" cy="114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7" name="Google Shape;327;p34"/>
          <p:cNvSpPr/>
          <p:nvPr/>
        </p:nvSpPr>
        <p:spPr>
          <a:xfrm rot="10800000">
            <a:off x="7009550" y="3202475"/>
            <a:ext cx="388800" cy="114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8" name="Google Shape;328;p34"/>
          <p:cNvSpPr txBox="1"/>
          <p:nvPr/>
        </p:nvSpPr>
        <p:spPr>
          <a:xfrm>
            <a:off x="1608825" y="2932150"/>
            <a:ext cx="9702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push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9" name="Google Shape;329;p34"/>
          <p:cNvSpPr txBox="1"/>
          <p:nvPr/>
        </p:nvSpPr>
        <p:spPr>
          <a:xfrm>
            <a:off x="6979413" y="2872150"/>
            <a:ext cx="474600" cy="3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poll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0" name="Google Shape;330;p34"/>
          <p:cNvSpPr txBox="1"/>
          <p:nvPr/>
        </p:nvSpPr>
        <p:spPr>
          <a:xfrm>
            <a:off x="3221200" y="3036075"/>
            <a:ext cx="152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     ✉️✉️✉️✉️</a:t>
            </a:r>
            <a:endParaRPr/>
          </a:p>
        </p:txBody>
      </p:sp>
      <p:sp>
        <p:nvSpPr>
          <p:cNvPr id="331" name="Google Shape;331;p34"/>
          <p:cNvSpPr txBox="1"/>
          <p:nvPr/>
        </p:nvSpPr>
        <p:spPr>
          <a:xfrm>
            <a:off x="3221200" y="3226438"/>
            <a:ext cx="14070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offset:       3          2           1           0 </a:t>
            </a:r>
            <a:endParaRPr sz="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32" name="Google Shape;332;p34" title="584809c9cef1014c0b5e4909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2348" y="1603550"/>
            <a:ext cx="474600" cy="7714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Kafka Architecture</a:t>
            </a:r>
            <a:endParaRPr/>
          </a:p>
        </p:txBody>
      </p:sp>
      <p:sp>
        <p:nvSpPr>
          <p:cNvPr id="338" name="Google Shape;338;p35"/>
          <p:cNvSpPr/>
          <p:nvPr/>
        </p:nvSpPr>
        <p:spPr>
          <a:xfrm>
            <a:off x="311725" y="2242750"/>
            <a:ext cx="1189800" cy="330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Producer 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9" name="Google Shape;339;p35"/>
          <p:cNvSpPr/>
          <p:nvPr/>
        </p:nvSpPr>
        <p:spPr>
          <a:xfrm>
            <a:off x="311725" y="2691325"/>
            <a:ext cx="1189800" cy="330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Producer 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0" name="Google Shape;340;p35"/>
          <p:cNvSpPr/>
          <p:nvPr/>
        </p:nvSpPr>
        <p:spPr>
          <a:xfrm>
            <a:off x="311725" y="3139900"/>
            <a:ext cx="1189800" cy="330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Producer 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1" name="Google Shape;341;p35"/>
          <p:cNvSpPr/>
          <p:nvPr/>
        </p:nvSpPr>
        <p:spPr>
          <a:xfrm>
            <a:off x="311725" y="4019150"/>
            <a:ext cx="1189800" cy="330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Producer 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2" name="Google Shape;342;p35"/>
          <p:cNvSpPr txBox="1"/>
          <p:nvPr/>
        </p:nvSpPr>
        <p:spPr>
          <a:xfrm rot="5400000">
            <a:off x="670225" y="3492225"/>
            <a:ext cx="472800" cy="50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. . .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3" name="Google Shape;343;p35"/>
          <p:cNvSpPr/>
          <p:nvPr/>
        </p:nvSpPr>
        <p:spPr>
          <a:xfrm>
            <a:off x="1735875" y="3257450"/>
            <a:ext cx="388800" cy="114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4" name="Google Shape;344;p35"/>
          <p:cNvSpPr txBox="1"/>
          <p:nvPr/>
        </p:nvSpPr>
        <p:spPr>
          <a:xfrm>
            <a:off x="1608825" y="2932150"/>
            <a:ext cx="9702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push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Kafka Architecture</a:t>
            </a:r>
            <a:endParaRPr/>
          </a:p>
        </p:txBody>
      </p:sp>
      <p:sp>
        <p:nvSpPr>
          <p:cNvPr id="350" name="Google Shape;350;p36"/>
          <p:cNvSpPr/>
          <p:nvPr/>
        </p:nvSpPr>
        <p:spPr>
          <a:xfrm>
            <a:off x="311725" y="2242750"/>
            <a:ext cx="1189800" cy="330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Producer 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1" name="Google Shape;351;p36"/>
          <p:cNvSpPr/>
          <p:nvPr/>
        </p:nvSpPr>
        <p:spPr>
          <a:xfrm>
            <a:off x="311725" y="2691325"/>
            <a:ext cx="1189800" cy="330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Producer 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2" name="Google Shape;352;p36"/>
          <p:cNvSpPr/>
          <p:nvPr/>
        </p:nvSpPr>
        <p:spPr>
          <a:xfrm>
            <a:off x="311725" y="3139900"/>
            <a:ext cx="1189800" cy="330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Producer 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3" name="Google Shape;353;p36"/>
          <p:cNvSpPr/>
          <p:nvPr/>
        </p:nvSpPr>
        <p:spPr>
          <a:xfrm>
            <a:off x="2370663" y="1532525"/>
            <a:ext cx="4392900" cy="3454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4" name="Google Shape;354;p36"/>
          <p:cNvSpPr txBox="1"/>
          <p:nvPr/>
        </p:nvSpPr>
        <p:spPr>
          <a:xfrm>
            <a:off x="2926950" y="1532525"/>
            <a:ext cx="13374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Kafka Cluster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5" name="Google Shape;355;p36"/>
          <p:cNvSpPr/>
          <p:nvPr/>
        </p:nvSpPr>
        <p:spPr>
          <a:xfrm>
            <a:off x="311725" y="4019150"/>
            <a:ext cx="1189800" cy="330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Producer 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6" name="Google Shape;356;p36"/>
          <p:cNvSpPr txBox="1"/>
          <p:nvPr/>
        </p:nvSpPr>
        <p:spPr>
          <a:xfrm rot="5400000">
            <a:off x="670225" y="3492225"/>
            <a:ext cx="472800" cy="50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. . .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7" name="Google Shape;357;p36"/>
          <p:cNvSpPr/>
          <p:nvPr/>
        </p:nvSpPr>
        <p:spPr>
          <a:xfrm>
            <a:off x="1735875" y="3257450"/>
            <a:ext cx="388800" cy="114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8" name="Google Shape;358;p36"/>
          <p:cNvSpPr txBox="1"/>
          <p:nvPr/>
        </p:nvSpPr>
        <p:spPr>
          <a:xfrm>
            <a:off x="1608825" y="2932150"/>
            <a:ext cx="9702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push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59" name="Google Shape;359;p36" title="584809c9cef1014c0b5e4909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2348" y="1603550"/>
            <a:ext cx="474600" cy="7714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Kafka Architecture</a:t>
            </a:r>
            <a:endParaRPr/>
          </a:p>
        </p:txBody>
      </p:sp>
      <p:sp>
        <p:nvSpPr>
          <p:cNvPr id="365" name="Google Shape;365;p37"/>
          <p:cNvSpPr/>
          <p:nvPr/>
        </p:nvSpPr>
        <p:spPr>
          <a:xfrm>
            <a:off x="311725" y="2242750"/>
            <a:ext cx="1189800" cy="330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Producer 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6" name="Google Shape;366;p37"/>
          <p:cNvSpPr/>
          <p:nvPr/>
        </p:nvSpPr>
        <p:spPr>
          <a:xfrm>
            <a:off x="311725" y="2691325"/>
            <a:ext cx="1189800" cy="330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Producer 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7" name="Google Shape;367;p37"/>
          <p:cNvSpPr/>
          <p:nvPr/>
        </p:nvSpPr>
        <p:spPr>
          <a:xfrm>
            <a:off x="311725" y="3139900"/>
            <a:ext cx="1189800" cy="330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Producer 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8" name="Google Shape;368;p37"/>
          <p:cNvSpPr/>
          <p:nvPr/>
        </p:nvSpPr>
        <p:spPr>
          <a:xfrm>
            <a:off x="2370663" y="1532525"/>
            <a:ext cx="4392900" cy="3454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9" name="Google Shape;369;p37"/>
          <p:cNvSpPr txBox="1"/>
          <p:nvPr/>
        </p:nvSpPr>
        <p:spPr>
          <a:xfrm>
            <a:off x="2926950" y="1532525"/>
            <a:ext cx="13374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Kafka Cluster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0" name="Google Shape;370;p37"/>
          <p:cNvSpPr/>
          <p:nvPr/>
        </p:nvSpPr>
        <p:spPr>
          <a:xfrm>
            <a:off x="311725" y="4019150"/>
            <a:ext cx="1189800" cy="330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Producer 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1" name="Google Shape;371;p37"/>
          <p:cNvSpPr txBox="1"/>
          <p:nvPr/>
        </p:nvSpPr>
        <p:spPr>
          <a:xfrm rot="5400000">
            <a:off x="670225" y="3492225"/>
            <a:ext cx="472800" cy="50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. . .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2" name="Google Shape;372;p37"/>
          <p:cNvSpPr/>
          <p:nvPr/>
        </p:nvSpPr>
        <p:spPr>
          <a:xfrm>
            <a:off x="1735875" y="3257450"/>
            <a:ext cx="388800" cy="114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3" name="Google Shape;373;p37"/>
          <p:cNvSpPr txBox="1"/>
          <p:nvPr/>
        </p:nvSpPr>
        <p:spPr>
          <a:xfrm>
            <a:off x="1608825" y="2932150"/>
            <a:ext cx="9702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push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74" name="Google Shape;374;p37" title="584809c9cef1014c0b5e4909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2348" y="1603550"/>
            <a:ext cx="474600" cy="771434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37"/>
          <p:cNvSpPr/>
          <p:nvPr/>
        </p:nvSpPr>
        <p:spPr>
          <a:xfrm>
            <a:off x="7669850" y="2255750"/>
            <a:ext cx="1251900" cy="330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Consumer 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6" name="Google Shape;376;p37"/>
          <p:cNvSpPr/>
          <p:nvPr/>
        </p:nvSpPr>
        <p:spPr>
          <a:xfrm>
            <a:off x="7669850" y="2704325"/>
            <a:ext cx="1251900" cy="330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Consumer 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7" name="Google Shape;377;p37"/>
          <p:cNvSpPr/>
          <p:nvPr/>
        </p:nvSpPr>
        <p:spPr>
          <a:xfrm>
            <a:off x="7669850" y="3152900"/>
            <a:ext cx="1251900" cy="330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Consumer 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8" name="Google Shape;378;p37"/>
          <p:cNvSpPr/>
          <p:nvPr/>
        </p:nvSpPr>
        <p:spPr>
          <a:xfrm>
            <a:off x="7669850" y="3919500"/>
            <a:ext cx="1251900" cy="330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Consumer 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9" name="Google Shape;379;p37"/>
          <p:cNvSpPr txBox="1"/>
          <p:nvPr/>
        </p:nvSpPr>
        <p:spPr>
          <a:xfrm rot="5400000">
            <a:off x="8070950" y="3455750"/>
            <a:ext cx="449700" cy="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. . .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0" name="Google Shape;380;p37"/>
          <p:cNvSpPr/>
          <p:nvPr/>
        </p:nvSpPr>
        <p:spPr>
          <a:xfrm rot="10800000">
            <a:off x="7009550" y="3202475"/>
            <a:ext cx="388800" cy="114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1" name="Google Shape;381;p37"/>
          <p:cNvSpPr txBox="1"/>
          <p:nvPr/>
        </p:nvSpPr>
        <p:spPr>
          <a:xfrm>
            <a:off x="6979413" y="2872150"/>
            <a:ext cx="474600" cy="3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poll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8"/>
          <p:cNvSpPr txBox="1"/>
          <p:nvPr/>
        </p:nvSpPr>
        <p:spPr>
          <a:xfrm>
            <a:off x="383400" y="1491075"/>
            <a:ext cx="4122300" cy="3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lang="ro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Kafka brokers are </a:t>
            </a:r>
            <a:r>
              <a:rPr lang="ro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servers </a:t>
            </a:r>
            <a:endParaRPr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with </a:t>
            </a:r>
            <a:r>
              <a:rPr lang="ro" sz="24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local storage</a:t>
            </a:r>
            <a:r>
              <a:rPr lang="ro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that reliably manage and store topic partitions. </a:t>
            </a:r>
            <a:endParaRPr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They ensure durable data flow between producers and consumers.</a:t>
            </a:r>
            <a:endParaRPr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7" name="Google Shape;387;p3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Kafka Architecture -</a:t>
            </a:r>
            <a:r>
              <a:rPr i="1" lang="ro"/>
              <a:t> The Brokers</a:t>
            </a:r>
            <a:endParaRPr i="1"/>
          </a:p>
        </p:txBody>
      </p:sp>
      <p:sp>
        <p:nvSpPr>
          <p:cNvPr id="388" name="Google Shape;388;p38"/>
          <p:cNvSpPr/>
          <p:nvPr/>
        </p:nvSpPr>
        <p:spPr>
          <a:xfrm>
            <a:off x="4572000" y="1715475"/>
            <a:ext cx="4392900" cy="289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9" name="Google Shape;389;p38"/>
          <p:cNvSpPr/>
          <p:nvPr/>
        </p:nvSpPr>
        <p:spPr>
          <a:xfrm>
            <a:off x="4941575" y="2142500"/>
            <a:ext cx="3653700" cy="471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0" name="Google Shape;390;p38"/>
          <p:cNvSpPr/>
          <p:nvPr/>
        </p:nvSpPr>
        <p:spPr>
          <a:xfrm>
            <a:off x="4941575" y="2736050"/>
            <a:ext cx="3653700" cy="3960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Broker 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1" name="Google Shape;391;p38"/>
          <p:cNvSpPr/>
          <p:nvPr/>
        </p:nvSpPr>
        <p:spPr>
          <a:xfrm>
            <a:off x="4941575" y="3282400"/>
            <a:ext cx="3653700" cy="3960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Broker 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2" name="Google Shape;392;p38"/>
          <p:cNvSpPr txBox="1"/>
          <p:nvPr/>
        </p:nvSpPr>
        <p:spPr>
          <a:xfrm>
            <a:off x="6277175" y="2181288"/>
            <a:ext cx="98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lang="ro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Broker 1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3" name="Google Shape;393;p38"/>
          <p:cNvSpPr txBox="1"/>
          <p:nvPr/>
        </p:nvSpPr>
        <p:spPr>
          <a:xfrm>
            <a:off x="5108500" y="1773188"/>
            <a:ext cx="13374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Kafka Cluster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94" name="Google Shape;394;p38" title="584809c9cef1014c0b5e4909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7512" y="1773200"/>
            <a:ext cx="433425" cy="704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9"/>
          <p:cNvSpPr txBox="1"/>
          <p:nvPr/>
        </p:nvSpPr>
        <p:spPr>
          <a:xfrm>
            <a:off x="383400" y="1491075"/>
            <a:ext cx="4122300" cy="3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Kafka brokers are servers </a:t>
            </a:r>
            <a:endParaRPr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with </a:t>
            </a:r>
            <a:r>
              <a:rPr b="1" lang="ro" sz="2400">
                <a:solidFill>
                  <a:srgbClr val="1155CC"/>
                </a:solidFill>
                <a:latin typeface="Roboto"/>
                <a:ea typeface="Roboto"/>
                <a:cs typeface="Roboto"/>
                <a:sym typeface="Roboto"/>
              </a:rPr>
              <a:t>local storage</a:t>
            </a:r>
            <a:r>
              <a:rPr lang="ro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that reliably manage and store topic partitions. </a:t>
            </a:r>
            <a:endParaRPr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They ensure durable data flow between producers and consumers.</a:t>
            </a:r>
            <a:endParaRPr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0" name="Google Shape;400;p3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Kafka Architecture</a:t>
            </a:r>
            <a:r>
              <a:rPr i="1" lang="ro"/>
              <a:t> - The Brokers</a:t>
            </a:r>
            <a:endParaRPr i="1"/>
          </a:p>
        </p:txBody>
      </p:sp>
      <p:sp>
        <p:nvSpPr>
          <p:cNvPr id="401" name="Google Shape;401;p39"/>
          <p:cNvSpPr/>
          <p:nvPr/>
        </p:nvSpPr>
        <p:spPr>
          <a:xfrm>
            <a:off x="4572000" y="1715475"/>
            <a:ext cx="4392900" cy="289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2" name="Google Shape;402;p39"/>
          <p:cNvSpPr/>
          <p:nvPr/>
        </p:nvSpPr>
        <p:spPr>
          <a:xfrm>
            <a:off x="4941575" y="2142500"/>
            <a:ext cx="3653700" cy="471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3" name="Google Shape;403;p39"/>
          <p:cNvSpPr/>
          <p:nvPr/>
        </p:nvSpPr>
        <p:spPr>
          <a:xfrm>
            <a:off x="4941575" y="2736050"/>
            <a:ext cx="3653700" cy="3960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Broker 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4" name="Google Shape;404;p39"/>
          <p:cNvSpPr/>
          <p:nvPr/>
        </p:nvSpPr>
        <p:spPr>
          <a:xfrm>
            <a:off x="4941575" y="3282400"/>
            <a:ext cx="3653700" cy="3960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Broker 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5" name="Google Shape;405;p39"/>
          <p:cNvSpPr txBox="1"/>
          <p:nvPr/>
        </p:nvSpPr>
        <p:spPr>
          <a:xfrm>
            <a:off x="6277175" y="2181288"/>
            <a:ext cx="98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lang="ro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Broker 1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6" name="Google Shape;406;p39"/>
          <p:cNvSpPr txBox="1"/>
          <p:nvPr/>
        </p:nvSpPr>
        <p:spPr>
          <a:xfrm>
            <a:off x="5108500" y="1773188"/>
            <a:ext cx="13374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Kafka Cluster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07" name="Google Shape;407;p39" title="584809c9cef1014c0b5e4909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7512" y="1773200"/>
            <a:ext cx="433425" cy="704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p39" title="pngegg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77925" y="2864500"/>
            <a:ext cx="313050" cy="31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p39" title="pngegg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77925" y="2311875"/>
            <a:ext cx="313050" cy="31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p39" title="pngegg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77925" y="3410600"/>
            <a:ext cx="313050" cy="31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0"/>
          <p:cNvSpPr txBox="1"/>
          <p:nvPr/>
        </p:nvSpPr>
        <p:spPr>
          <a:xfrm>
            <a:off x="383400" y="1491075"/>
            <a:ext cx="4122300" cy="3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Kafka brokers are servers </a:t>
            </a:r>
            <a:endParaRPr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with </a:t>
            </a:r>
            <a:r>
              <a:rPr b="1" lang="ro" sz="2400">
                <a:solidFill>
                  <a:srgbClr val="1155CC"/>
                </a:solidFill>
                <a:latin typeface="Roboto"/>
                <a:ea typeface="Roboto"/>
                <a:cs typeface="Roboto"/>
                <a:sym typeface="Roboto"/>
              </a:rPr>
              <a:t>local storage</a:t>
            </a:r>
            <a:r>
              <a:rPr lang="ro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that reliably manage and store </a:t>
            </a:r>
            <a:r>
              <a:rPr b="1" lang="ro" sz="2400">
                <a:solidFill>
                  <a:srgbClr val="1155CC"/>
                </a:solidFill>
                <a:latin typeface="Roboto"/>
                <a:ea typeface="Roboto"/>
                <a:cs typeface="Roboto"/>
                <a:sym typeface="Roboto"/>
              </a:rPr>
              <a:t>topic partitions</a:t>
            </a:r>
            <a:r>
              <a:rPr lang="ro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endParaRPr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They ensure durable data flow between producers and consumers.</a:t>
            </a:r>
            <a:endParaRPr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6" name="Google Shape;416;p4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Kafka Architecture</a:t>
            </a:r>
            <a:r>
              <a:rPr i="1" lang="ro"/>
              <a:t> - The Brokers</a:t>
            </a:r>
            <a:endParaRPr/>
          </a:p>
        </p:txBody>
      </p:sp>
      <p:sp>
        <p:nvSpPr>
          <p:cNvPr id="417" name="Google Shape;417;p40"/>
          <p:cNvSpPr/>
          <p:nvPr/>
        </p:nvSpPr>
        <p:spPr>
          <a:xfrm>
            <a:off x="4572000" y="1715475"/>
            <a:ext cx="4392900" cy="289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8" name="Google Shape;418;p40"/>
          <p:cNvSpPr/>
          <p:nvPr/>
        </p:nvSpPr>
        <p:spPr>
          <a:xfrm>
            <a:off x="4941575" y="2142500"/>
            <a:ext cx="3653700" cy="11790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9" name="Google Shape;419;p40"/>
          <p:cNvSpPr/>
          <p:nvPr/>
        </p:nvSpPr>
        <p:spPr>
          <a:xfrm>
            <a:off x="5050350" y="2220450"/>
            <a:ext cx="2900400" cy="3960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0" name="Google Shape;420;p40"/>
          <p:cNvSpPr/>
          <p:nvPr/>
        </p:nvSpPr>
        <p:spPr>
          <a:xfrm>
            <a:off x="5202750" y="2372850"/>
            <a:ext cx="2900400" cy="3960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1" name="Google Shape;421;p40"/>
          <p:cNvSpPr/>
          <p:nvPr/>
        </p:nvSpPr>
        <p:spPr>
          <a:xfrm>
            <a:off x="5355150" y="2525250"/>
            <a:ext cx="2900400" cy="3960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 sz="1200">
                <a:latin typeface="Roboto"/>
                <a:ea typeface="Roboto"/>
                <a:cs typeface="Roboto"/>
                <a:sym typeface="Roboto"/>
              </a:rPr>
              <a:t>                                  Topics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2" name="Google Shape;422;p40"/>
          <p:cNvSpPr/>
          <p:nvPr/>
        </p:nvSpPr>
        <p:spPr>
          <a:xfrm>
            <a:off x="4941600" y="3473850"/>
            <a:ext cx="3653700" cy="3960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Broker 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3" name="Google Shape;423;p40"/>
          <p:cNvSpPr/>
          <p:nvPr/>
        </p:nvSpPr>
        <p:spPr>
          <a:xfrm>
            <a:off x="4941600" y="4020200"/>
            <a:ext cx="3653700" cy="3960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Broker 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4" name="Google Shape;424;p40"/>
          <p:cNvSpPr txBox="1"/>
          <p:nvPr/>
        </p:nvSpPr>
        <p:spPr>
          <a:xfrm>
            <a:off x="6314100" y="2921250"/>
            <a:ext cx="98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Broker 1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5" name="Google Shape;425;p40"/>
          <p:cNvSpPr txBox="1"/>
          <p:nvPr/>
        </p:nvSpPr>
        <p:spPr>
          <a:xfrm>
            <a:off x="5108500" y="1773188"/>
            <a:ext cx="13374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Kafka Cluster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6" name="Google Shape;426;p40"/>
          <p:cNvSpPr txBox="1"/>
          <p:nvPr/>
        </p:nvSpPr>
        <p:spPr>
          <a:xfrm>
            <a:off x="5307050" y="2520275"/>
            <a:ext cx="152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     ✉️✉️✉️✉️</a:t>
            </a:r>
            <a:endParaRPr/>
          </a:p>
        </p:txBody>
      </p:sp>
      <p:pic>
        <p:nvPicPr>
          <p:cNvPr id="427" name="Google Shape;427;p40" title="pngegg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7450" y="3611475"/>
            <a:ext cx="313050" cy="31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40" title="pngegg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7450" y="3058850"/>
            <a:ext cx="313050" cy="31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40" title="pngegg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7450" y="4157575"/>
            <a:ext cx="313050" cy="31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Google Shape;430;p40" title="584809c9cef1014c0b5e4909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7512" y="1773200"/>
            <a:ext cx="433425" cy="704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41"/>
          <p:cNvSpPr txBox="1"/>
          <p:nvPr>
            <p:ph type="title"/>
          </p:nvPr>
        </p:nvSpPr>
        <p:spPr>
          <a:xfrm>
            <a:off x="311675" y="798600"/>
            <a:ext cx="80040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o"/>
              <a:t>Exercise</a:t>
            </a:r>
            <a:r>
              <a:rPr lang="ro"/>
              <a:t>:</a:t>
            </a:r>
            <a:br>
              <a:rPr lang="ro"/>
            </a:br>
            <a:br>
              <a:rPr lang="ro"/>
            </a:br>
            <a:r>
              <a:rPr i="1" lang="ro"/>
              <a:t>Use Kafka UI to see the Kafka brokers in your </a:t>
            </a:r>
            <a:r>
              <a:rPr i="1" lang="ro"/>
              <a:t>scrum</a:t>
            </a:r>
            <a:r>
              <a:rPr i="1" lang="ro"/>
              <a:t> environment</a:t>
            </a:r>
            <a:endParaRPr i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What is Apache Kafka?</a:t>
            </a:r>
            <a:endParaRPr/>
          </a:p>
        </p:txBody>
      </p:sp>
      <p:sp>
        <p:nvSpPr>
          <p:cNvPr id="78" name="Google Shape;78;p15"/>
          <p:cNvSpPr txBox="1"/>
          <p:nvPr/>
        </p:nvSpPr>
        <p:spPr>
          <a:xfrm>
            <a:off x="554800" y="1606825"/>
            <a:ext cx="7920900" cy="3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Kafka is a tool that helps apps send and receive messages in real-time, making it easier to build fast and reliable systems.</a:t>
            </a:r>
            <a:endParaRPr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42"/>
          <p:cNvSpPr txBox="1"/>
          <p:nvPr/>
        </p:nvSpPr>
        <p:spPr>
          <a:xfrm>
            <a:off x="383400" y="1491075"/>
            <a:ext cx="4122300" cy="3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lang="ro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 Kafka topic is a stream of messages divided into partitions. </a:t>
            </a:r>
            <a:endParaRPr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ro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ro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Each message has a unique offset that marks its position in the partition.</a:t>
            </a:r>
            <a:endParaRPr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1" name="Google Shape;441;p42"/>
          <p:cNvSpPr/>
          <p:nvPr/>
        </p:nvSpPr>
        <p:spPr>
          <a:xfrm>
            <a:off x="5106900" y="2451850"/>
            <a:ext cx="3414300" cy="14826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2" name="Google Shape;442;p4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Kafka Architecture</a:t>
            </a:r>
            <a:r>
              <a:rPr i="1" lang="ro"/>
              <a:t> - The Topics</a:t>
            </a:r>
            <a:endParaRPr i="1"/>
          </a:p>
        </p:txBody>
      </p:sp>
      <p:sp>
        <p:nvSpPr>
          <p:cNvPr id="443" name="Google Shape;443;p42"/>
          <p:cNvSpPr/>
          <p:nvPr/>
        </p:nvSpPr>
        <p:spPr>
          <a:xfrm>
            <a:off x="4940636" y="2979575"/>
            <a:ext cx="666300" cy="204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4" name="Google Shape;444;p42"/>
          <p:cNvSpPr/>
          <p:nvPr/>
        </p:nvSpPr>
        <p:spPr>
          <a:xfrm>
            <a:off x="8052436" y="2976650"/>
            <a:ext cx="666300" cy="204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5" name="Google Shape;445;p42"/>
          <p:cNvSpPr txBox="1"/>
          <p:nvPr/>
        </p:nvSpPr>
        <p:spPr>
          <a:xfrm>
            <a:off x="5327688" y="2860225"/>
            <a:ext cx="152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     ✉️✉️✉️</a:t>
            </a:r>
            <a:endParaRPr/>
          </a:p>
        </p:txBody>
      </p:sp>
      <p:sp>
        <p:nvSpPr>
          <p:cNvPr id="446" name="Google Shape;446;p42"/>
          <p:cNvSpPr txBox="1"/>
          <p:nvPr/>
        </p:nvSpPr>
        <p:spPr>
          <a:xfrm>
            <a:off x="7491325" y="2451853"/>
            <a:ext cx="13410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Topic A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43"/>
          <p:cNvSpPr txBox="1"/>
          <p:nvPr/>
        </p:nvSpPr>
        <p:spPr>
          <a:xfrm>
            <a:off x="383400" y="1491075"/>
            <a:ext cx="4122300" cy="3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A Kafka topic is a stream of messages divided into </a:t>
            </a:r>
            <a:r>
              <a:rPr b="1" lang="ro" sz="2400">
                <a:solidFill>
                  <a:srgbClr val="1155CC"/>
                </a:solidFill>
                <a:latin typeface="Roboto"/>
                <a:ea typeface="Roboto"/>
                <a:cs typeface="Roboto"/>
                <a:sym typeface="Roboto"/>
              </a:rPr>
              <a:t>partitions</a:t>
            </a:r>
            <a:r>
              <a:rPr lang="ro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endParaRPr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ro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ro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Each message has a unique </a:t>
            </a:r>
            <a:r>
              <a:rPr lang="ro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offset </a:t>
            </a:r>
            <a:r>
              <a:rPr lang="ro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that marks its position in the partition.</a:t>
            </a:r>
            <a:endParaRPr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2" name="Google Shape;452;p43"/>
          <p:cNvSpPr/>
          <p:nvPr/>
        </p:nvSpPr>
        <p:spPr>
          <a:xfrm>
            <a:off x="5106900" y="2451850"/>
            <a:ext cx="3414300" cy="14826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3" name="Google Shape;453;p4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Kafka Architecture</a:t>
            </a:r>
            <a:r>
              <a:rPr i="1" lang="ro"/>
              <a:t> - The Topics</a:t>
            </a:r>
            <a:endParaRPr/>
          </a:p>
        </p:txBody>
      </p:sp>
      <p:sp>
        <p:nvSpPr>
          <p:cNvPr id="454" name="Google Shape;454;p43"/>
          <p:cNvSpPr/>
          <p:nvPr/>
        </p:nvSpPr>
        <p:spPr>
          <a:xfrm>
            <a:off x="5327688" y="3371300"/>
            <a:ext cx="2900400" cy="3960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5" name="Google Shape;455;p43"/>
          <p:cNvSpPr txBox="1"/>
          <p:nvPr/>
        </p:nvSpPr>
        <p:spPr>
          <a:xfrm>
            <a:off x="5327688" y="3347500"/>
            <a:ext cx="152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     ✉️✉️✉️✉️</a:t>
            </a:r>
            <a:endParaRPr/>
          </a:p>
        </p:txBody>
      </p:sp>
      <p:sp>
        <p:nvSpPr>
          <p:cNvPr id="456" name="Google Shape;456;p43"/>
          <p:cNvSpPr/>
          <p:nvPr/>
        </p:nvSpPr>
        <p:spPr>
          <a:xfrm>
            <a:off x="5327688" y="2884025"/>
            <a:ext cx="2900400" cy="3960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7" name="Google Shape;457;p43"/>
          <p:cNvSpPr txBox="1"/>
          <p:nvPr/>
        </p:nvSpPr>
        <p:spPr>
          <a:xfrm>
            <a:off x="5327688" y="2860225"/>
            <a:ext cx="152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     ✉️✉️✉️</a:t>
            </a:r>
            <a:endParaRPr/>
          </a:p>
        </p:txBody>
      </p:sp>
      <p:sp>
        <p:nvSpPr>
          <p:cNvPr id="458" name="Google Shape;458;p43"/>
          <p:cNvSpPr txBox="1"/>
          <p:nvPr/>
        </p:nvSpPr>
        <p:spPr>
          <a:xfrm>
            <a:off x="7491325" y="2451853"/>
            <a:ext cx="13410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Topic A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9" name="Google Shape;459;p43"/>
          <p:cNvSpPr txBox="1"/>
          <p:nvPr/>
        </p:nvSpPr>
        <p:spPr>
          <a:xfrm>
            <a:off x="7107963" y="2824228"/>
            <a:ext cx="13410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partition 0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0" name="Google Shape;460;p43"/>
          <p:cNvSpPr txBox="1"/>
          <p:nvPr/>
        </p:nvSpPr>
        <p:spPr>
          <a:xfrm>
            <a:off x="7107963" y="3349603"/>
            <a:ext cx="13410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partition 1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1" name="Google Shape;461;p43"/>
          <p:cNvSpPr/>
          <p:nvPr/>
        </p:nvSpPr>
        <p:spPr>
          <a:xfrm>
            <a:off x="4940636" y="2979575"/>
            <a:ext cx="666300" cy="204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2" name="Google Shape;462;p43"/>
          <p:cNvSpPr/>
          <p:nvPr/>
        </p:nvSpPr>
        <p:spPr>
          <a:xfrm>
            <a:off x="8052436" y="2976650"/>
            <a:ext cx="666300" cy="204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44"/>
          <p:cNvSpPr txBox="1"/>
          <p:nvPr/>
        </p:nvSpPr>
        <p:spPr>
          <a:xfrm>
            <a:off x="383400" y="1491075"/>
            <a:ext cx="4122300" cy="3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A Kafka topic is a stream of messages divided into </a:t>
            </a:r>
            <a:r>
              <a:rPr b="1" lang="ro" sz="2400">
                <a:solidFill>
                  <a:srgbClr val="1155CC"/>
                </a:solidFill>
                <a:latin typeface="Roboto"/>
                <a:ea typeface="Roboto"/>
                <a:cs typeface="Roboto"/>
                <a:sym typeface="Roboto"/>
              </a:rPr>
              <a:t>partitions</a:t>
            </a:r>
            <a:r>
              <a:rPr lang="ro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endParaRPr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ro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ro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Each message has a unique </a:t>
            </a:r>
            <a:r>
              <a:rPr b="1" lang="ro" sz="2400">
                <a:solidFill>
                  <a:srgbClr val="1155CC"/>
                </a:solidFill>
                <a:latin typeface="Roboto"/>
                <a:ea typeface="Roboto"/>
                <a:cs typeface="Roboto"/>
                <a:sym typeface="Roboto"/>
              </a:rPr>
              <a:t>offset</a:t>
            </a:r>
            <a:r>
              <a:rPr lang="ro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that marks its position in the partition.</a:t>
            </a:r>
            <a:endParaRPr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8" name="Google Shape;468;p44"/>
          <p:cNvSpPr/>
          <p:nvPr/>
        </p:nvSpPr>
        <p:spPr>
          <a:xfrm>
            <a:off x="5106900" y="2451850"/>
            <a:ext cx="3414300" cy="14826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9" name="Google Shape;469;p4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Kafka Architecture</a:t>
            </a:r>
            <a:r>
              <a:rPr i="1" lang="ro"/>
              <a:t> - The Topic Partitions</a:t>
            </a:r>
            <a:endParaRPr/>
          </a:p>
        </p:txBody>
      </p:sp>
      <p:sp>
        <p:nvSpPr>
          <p:cNvPr id="470" name="Google Shape;470;p44"/>
          <p:cNvSpPr/>
          <p:nvPr/>
        </p:nvSpPr>
        <p:spPr>
          <a:xfrm>
            <a:off x="5327688" y="3371300"/>
            <a:ext cx="2900400" cy="3960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1" name="Google Shape;471;p44"/>
          <p:cNvSpPr txBox="1"/>
          <p:nvPr/>
        </p:nvSpPr>
        <p:spPr>
          <a:xfrm>
            <a:off x="5327688" y="3347500"/>
            <a:ext cx="152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     ✉️✉️✉️✉️</a:t>
            </a:r>
            <a:endParaRPr/>
          </a:p>
        </p:txBody>
      </p:sp>
      <p:sp>
        <p:nvSpPr>
          <p:cNvPr id="472" name="Google Shape;472;p44"/>
          <p:cNvSpPr/>
          <p:nvPr/>
        </p:nvSpPr>
        <p:spPr>
          <a:xfrm>
            <a:off x="5327688" y="2884025"/>
            <a:ext cx="2900400" cy="3960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3" name="Google Shape;473;p44"/>
          <p:cNvSpPr txBox="1"/>
          <p:nvPr/>
        </p:nvSpPr>
        <p:spPr>
          <a:xfrm>
            <a:off x="5327688" y="2860225"/>
            <a:ext cx="152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     ✉️✉️✉️</a:t>
            </a:r>
            <a:endParaRPr/>
          </a:p>
        </p:txBody>
      </p:sp>
      <p:sp>
        <p:nvSpPr>
          <p:cNvPr id="474" name="Google Shape;474;p44"/>
          <p:cNvSpPr txBox="1"/>
          <p:nvPr/>
        </p:nvSpPr>
        <p:spPr>
          <a:xfrm>
            <a:off x="5642113" y="3044350"/>
            <a:ext cx="9825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2        1         0</a:t>
            </a:r>
            <a:endParaRPr sz="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5" name="Google Shape;475;p44"/>
          <p:cNvSpPr txBox="1"/>
          <p:nvPr/>
        </p:nvSpPr>
        <p:spPr>
          <a:xfrm>
            <a:off x="5642113" y="3532400"/>
            <a:ext cx="10881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3        2         1         0</a:t>
            </a:r>
            <a:endParaRPr sz="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6" name="Google Shape;476;p44"/>
          <p:cNvSpPr/>
          <p:nvPr/>
        </p:nvSpPr>
        <p:spPr>
          <a:xfrm>
            <a:off x="4940636" y="2979575"/>
            <a:ext cx="666300" cy="204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7" name="Google Shape;477;p44"/>
          <p:cNvSpPr/>
          <p:nvPr/>
        </p:nvSpPr>
        <p:spPr>
          <a:xfrm>
            <a:off x="8052436" y="2976650"/>
            <a:ext cx="666300" cy="204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8" name="Google Shape;478;p44"/>
          <p:cNvSpPr txBox="1"/>
          <p:nvPr/>
        </p:nvSpPr>
        <p:spPr>
          <a:xfrm>
            <a:off x="7491325" y="2451853"/>
            <a:ext cx="13410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Topic A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9" name="Google Shape;479;p44"/>
          <p:cNvSpPr txBox="1"/>
          <p:nvPr/>
        </p:nvSpPr>
        <p:spPr>
          <a:xfrm>
            <a:off x="7107963" y="2824228"/>
            <a:ext cx="13410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partition 0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0" name="Google Shape;480;p44"/>
          <p:cNvSpPr txBox="1"/>
          <p:nvPr/>
        </p:nvSpPr>
        <p:spPr>
          <a:xfrm>
            <a:off x="7107963" y="3349603"/>
            <a:ext cx="13410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partition 1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45"/>
          <p:cNvSpPr txBox="1"/>
          <p:nvPr/>
        </p:nvSpPr>
        <p:spPr>
          <a:xfrm>
            <a:off x="383400" y="1491075"/>
            <a:ext cx="4122300" cy="3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The </a:t>
            </a:r>
            <a:r>
              <a:rPr b="1" lang="ro" sz="2400">
                <a:solidFill>
                  <a:srgbClr val="1155CC"/>
                </a:solidFill>
                <a:latin typeface="Roboto"/>
                <a:ea typeface="Roboto"/>
                <a:cs typeface="Roboto"/>
                <a:sym typeface="Roboto"/>
              </a:rPr>
              <a:t>message key</a:t>
            </a:r>
            <a:r>
              <a:rPr lang="ro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decides which partition a message goes to.</a:t>
            </a:r>
            <a:endParaRPr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Helping distribute data evenly and </a:t>
            </a:r>
            <a:r>
              <a:rPr b="1" lang="ro" sz="2400">
                <a:solidFill>
                  <a:srgbClr val="1155CC"/>
                </a:solidFill>
                <a:latin typeface="Roboto"/>
                <a:ea typeface="Roboto"/>
                <a:cs typeface="Roboto"/>
                <a:sym typeface="Roboto"/>
              </a:rPr>
              <a:t>maintain order</a:t>
            </a:r>
            <a:r>
              <a:rPr lang="ro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for messages with the same key.</a:t>
            </a:r>
            <a:endParaRPr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6" name="Google Shape;486;p45"/>
          <p:cNvSpPr/>
          <p:nvPr/>
        </p:nvSpPr>
        <p:spPr>
          <a:xfrm>
            <a:off x="5106900" y="2451850"/>
            <a:ext cx="3414300" cy="14826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7" name="Google Shape;487;p4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Kafka Architecture</a:t>
            </a:r>
            <a:r>
              <a:rPr i="1" lang="ro"/>
              <a:t> - The Topic Partitions</a:t>
            </a:r>
            <a:endParaRPr/>
          </a:p>
        </p:txBody>
      </p:sp>
      <p:sp>
        <p:nvSpPr>
          <p:cNvPr id="488" name="Google Shape;488;p45"/>
          <p:cNvSpPr/>
          <p:nvPr/>
        </p:nvSpPr>
        <p:spPr>
          <a:xfrm>
            <a:off x="5327688" y="3371300"/>
            <a:ext cx="2900400" cy="3960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9" name="Google Shape;489;p45"/>
          <p:cNvSpPr txBox="1"/>
          <p:nvPr/>
        </p:nvSpPr>
        <p:spPr>
          <a:xfrm>
            <a:off x="5327688" y="3347500"/>
            <a:ext cx="152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     ✉️✉️✉️✉️</a:t>
            </a:r>
            <a:endParaRPr/>
          </a:p>
        </p:txBody>
      </p:sp>
      <p:sp>
        <p:nvSpPr>
          <p:cNvPr id="490" name="Google Shape;490;p45"/>
          <p:cNvSpPr/>
          <p:nvPr/>
        </p:nvSpPr>
        <p:spPr>
          <a:xfrm>
            <a:off x="5327688" y="2884025"/>
            <a:ext cx="2900400" cy="3960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1" name="Google Shape;491;p45"/>
          <p:cNvSpPr txBox="1"/>
          <p:nvPr/>
        </p:nvSpPr>
        <p:spPr>
          <a:xfrm>
            <a:off x="5327688" y="2860225"/>
            <a:ext cx="152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     ✉️✉️✉️</a:t>
            </a:r>
            <a:endParaRPr/>
          </a:p>
        </p:txBody>
      </p:sp>
      <p:sp>
        <p:nvSpPr>
          <p:cNvPr id="492" name="Google Shape;492;p45"/>
          <p:cNvSpPr/>
          <p:nvPr/>
        </p:nvSpPr>
        <p:spPr>
          <a:xfrm>
            <a:off x="4940636" y="2979575"/>
            <a:ext cx="666300" cy="204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3" name="Google Shape;493;p45"/>
          <p:cNvSpPr/>
          <p:nvPr/>
        </p:nvSpPr>
        <p:spPr>
          <a:xfrm>
            <a:off x="8052436" y="2976650"/>
            <a:ext cx="666300" cy="204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4" name="Google Shape;494;p45"/>
          <p:cNvSpPr txBox="1"/>
          <p:nvPr/>
        </p:nvSpPr>
        <p:spPr>
          <a:xfrm>
            <a:off x="7491325" y="2451853"/>
            <a:ext cx="13410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Topic A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5" name="Google Shape;495;p45"/>
          <p:cNvSpPr txBox="1"/>
          <p:nvPr/>
        </p:nvSpPr>
        <p:spPr>
          <a:xfrm>
            <a:off x="7107963" y="2824228"/>
            <a:ext cx="13410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partition 0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6" name="Google Shape;496;p45"/>
          <p:cNvSpPr txBox="1"/>
          <p:nvPr/>
        </p:nvSpPr>
        <p:spPr>
          <a:xfrm>
            <a:off x="7107963" y="3349603"/>
            <a:ext cx="13410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partition 1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46"/>
          <p:cNvSpPr txBox="1"/>
          <p:nvPr/>
        </p:nvSpPr>
        <p:spPr>
          <a:xfrm>
            <a:off x="383400" y="1491075"/>
            <a:ext cx="4122300" cy="3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lang="ro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b="1" lang="ro" sz="2400">
                <a:solidFill>
                  <a:srgbClr val="1155CC"/>
                </a:solidFill>
                <a:latin typeface="Roboto"/>
                <a:ea typeface="Roboto"/>
                <a:cs typeface="Roboto"/>
                <a:sym typeface="Roboto"/>
              </a:rPr>
              <a:t>message key</a:t>
            </a:r>
            <a:r>
              <a:rPr lang="ro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decides which partition a message goes to.</a:t>
            </a:r>
            <a:endParaRPr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o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Helping distribute data evenly and </a:t>
            </a:r>
            <a:r>
              <a:rPr b="1" lang="ro" sz="2400">
                <a:solidFill>
                  <a:srgbClr val="1155CC"/>
                </a:solidFill>
                <a:latin typeface="Roboto"/>
                <a:ea typeface="Roboto"/>
                <a:cs typeface="Roboto"/>
                <a:sym typeface="Roboto"/>
              </a:rPr>
              <a:t>maintain order</a:t>
            </a:r>
            <a:r>
              <a:rPr lang="ro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for messages with the same key.</a:t>
            </a:r>
            <a:endParaRPr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2" name="Google Shape;502;p46"/>
          <p:cNvSpPr/>
          <p:nvPr/>
        </p:nvSpPr>
        <p:spPr>
          <a:xfrm>
            <a:off x="5106900" y="2451850"/>
            <a:ext cx="3414300" cy="14826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3" name="Google Shape;503;p4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Kafka Architecture</a:t>
            </a:r>
            <a:r>
              <a:rPr i="1" lang="ro"/>
              <a:t> - The Topic Partitions</a:t>
            </a:r>
            <a:endParaRPr/>
          </a:p>
        </p:txBody>
      </p:sp>
      <p:sp>
        <p:nvSpPr>
          <p:cNvPr id="504" name="Google Shape;504;p46"/>
          <p:cNvSpPr/>
          <p:nvPr/>
        </p:nvSpPr>
        <p:spPr>
          <a:xfrm>
            <a:off x="5327688" y="3371300"/>
            <a:ext cx="2900400" cy="3960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5" name="Google Shape;505;p46"/>
          <p:cNvSpPr txBox="1"/>
          <p:nvPr/>
        </p:nvSpPr>
        <p:spPr>
          <a:xfrm>
            <a:off x="5327688" y="3347500"/>
            <a:ext cx="152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     ✉️✉️✉️✉️</a:t>
            </a:r>
            <a:endParaRPr/>
          </a:p>
        </p:txBody>
      </p:sp>
      <p:sp>
        <p:nvSpPr>
          <p:cNvPr id="506" name="Google Shape;506;p46"/>
          <p:cNvSpPr/>
          <p:nvPr/>
        </p:nvSpPr>
        <p:spPr>
          <a:xfrm>
            <a:off x="5327688" y="2884025"/>
            <a:ext cx="2900400" cy="3960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7" name="Google Shape;507;p46"/>
          <p:cNvSpPr txBox="1"/>
          <p:nvPr/>
        </p:nvSpPr>
        <p:spPr>
          <a:xfrm>
            <a:off x="5327688" y="2860225"/>
            <a:ext cx="152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     ✉️✉️✉️</a:t>
            </a:r>
            <a:endParaRPr/>
          </a:p>
        </p:txBody>
      </p:sp>
      <p:sp>
        <p:nvSpPr>
          <p:cNvPr id="508" name="Google Shape;508;p46"/>
          <p:cNvSpPr/>
          <p:nvPr/>
        </p:nvSpPr>
        <p:spPr>
          <a:xfrm>
            <a:off x="4940636" y="2979575"/>
            <a:ext cx="666300" cy="204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9" name="Google Shape;509;p46"/>
          <p:cNvSpPr/>
          <p:nvPr/>
        </p:nvSpPr>
        <p:spPr>
          <a:xfrm>
            <a:off x="8052436" y="2976650"/>
            <a:ext cx="666300" cy="204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0" name="Google Shape;510;p46"/>
          <p:cNvSpPr txBox="1"/>
          <p:nvPr/>
        </p:nvSpPr>
        <p:spPr>
          <a:xfrm>
            <a:off x="7491325" y="2451853"/>
            <a:ext cx="13410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Topic A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1" name="Google Shape;511;p46"/>
          <p:cNvSpPr txBox="1"/>
          <p:nvPr/>
        </p:nvSpPr>
        <p:spPr>
          <a:xfrm>
            <a:off x="7107963" y="2824228"/>
            <a:ext cx="13410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partition 0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2" name="Google Shape;512;p46"/>
          <p:cNvSpPr txBox="1"/>
          <p:nvPr/>
        </p:nvSpPr>
        <p:spPr>
          <a:xfrm>
            <a:off x="7107963" y="3349603"/>
            <a:ext cx="13410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partition 1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3" name="Google Shape;513;p46"/>
          <p:cNvSpPr/>
          <p:nvPr/>
        </p:nvSpPr>
        <p:spPr>
          <a:xfrm>
            <a:off x="5767761" y="3656800"/>
            <a:ext cx="458450" cy="912675"/>
          </a:xfrm>
          <a:custGeom>
            <a:rect b="b" l="l" r="r" t="t"/>
            <a:pathLst>
              <a:path extrusionOk="0" h="36507" w="18338">
                <a:moveTo>
                  <a:pt x="8945" y="0"/>
                </a:moveTo>
                <a:cubicBezTo>
                  <a:pt x="7458" y="4228"/>
                  <a:pt x="-58" y="19416"/>
                  <a:pt x="20" y="25366"/>
                </a:cubicBezTo>
                <a:cubicBezTo>
                  <a:pt x="98" y="31316"/>
                  <a:pt x="6361" y="33978"/>
                  <a:pt x="9414" y="35700"/>
                </a:cubicBezTo>
                <a:cubicBezTo>
                  <a:pt x="12467" y="37422"/>
                  <a:pt x="16852" y="35700"/>
                  <a:pt x="18339" y="35700"/>
                </a:cubicBezTo>
              </a:path>
            </a:pathLst>
          </a:cu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514" name="Google Shape;514;p46"/>
          <p:cNvSpPr txBox="1"/>
          <p:nvPr/>
        </p:nvSpPr>
        <p:spPr>
          <a:xfrm>
            <a:off x="6226200" y="4290750"/>
            <a:ext cx="2295000" cy="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o" sz="13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messages are immutable</a:t>
            </a:r>
            <a:br>
              <a:rPr lang="ro" sz="13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ro" sz="13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(we cannot </a:t>
            </a:r>
            <a:r>
              <a:rPr lang="ro" sz="13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rewrite</a:t>
            </a:r>
            <a:r>
              <a:rPr lang="ro" sz="13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 history)</a:t>
            </a:r>
            <a:endParaRPr sz="130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5" name="Google Shape;515;p46"/>
          <p:cNvSpPr/>
          <p:nvPr/>
        </p:nvSpPr>
        <p:spPr>
          <a:xfrm>
            <a:off x="5873925" y="3410200"/>
            <a:ext cx="293700" cy="246600"/>
          </a:xfrm>
          <a:prstGeom prst="ellipse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7"/>
          <p:cNvSpPr/>
          <p:nvPr/>
        </p:nvSpPr>
        <p:spPr>
          <a:xfrm>
            <a:off x="3529300" y="1934750"/>
            <a:ext cx="3990600" cy="26487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1" name="Google Shape;521;p4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Kafka Architecture </a:t>
            </a:r>
            <a:r>
              <a:rPr i="1" lang="ro"/>
              <a:t>- The Topic Partitions</a:t>
            </a:r>
            <a:endParaRPr/>
          </a:p>
        </p:txBody>
      </p:sp>
      <p:sp>
        <p:nvSpPr>
          <p:cNvPr id="522" name="Google Shape;522;p47"/>
          <p:cNvSpPr/>
          <p:nvPr/>
        </p:nvSpPr>
        <p:spPr>
          <a:xfrm>
            <a:off x="3787346" y="3163846"/>
            <a:ext cx="3390000" cy="5295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3" name="Google Shape;523;p47"/>
          <p:cNvSpPr txBox="1"/>
          <p:nvPr/>
        </p:nvSpPr>
        <p:spPr>
          <a:xfrm>
            <a:off x="639550" y="3167000"/>
            <a:ext cx="2408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2200"/>
              <a:t>     ✉️✉️✉️✉️</a:t>
            </a:r>
            <a:endParaRPr sz="2200"/>
          </a:p>
        </p:txBody>
      </p:sp>
      <p:sp>
        <p:nvSpPr>
          <p:cNvPr id="524" name="Google Shape;524;p47"/>
          <p:cNvSpPr/>
          <p:nvPr/>
        </p:nvSpPr>
        <p:spPr>
          <a:xfrm>
            <a:off x="3787346" y="2512470"/>
            <a:ext cx="3390000" cy="5295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5" name="Google Shape;525;p47"/>
          <p:cNvSpPr txBox="1"/>
          <p:nvPr/>
        </p:nvSpPr>
        <p:spPr>
          <a:xfrm>
            <a:off x="5868071" y="2432535"/>
            <a:ext cx="15672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o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</a:t>
            </a:r>
            <a:r>
              <a:rPr lang="ro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partition 0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6" name="Google Shape;526;p47"/>
          <p:cNvSpPr txBox="1"/>
          <p:nvPr/>
        </p:nvSpPr>
        <p:spPr>
          <a:xfrm>
            <a:off x="5868071" y="3134842"/>
            <a:ext cx="15672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partition 1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7" name="Google Shape;527;p47"/>
          <p:cNvSpPr/>
          <p:nvPr/>
        </p:nvSpPr>
        <p:spPr>
          <a:xfrm>
            <a:off x="2744973" y="3291649"/>
            <a:ext cx="778800" cy="27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8" name="Google Shape;528;p47"/>
          <p:cNvSpPr txBox="1"/>
          <p:nvPr/>
        </p:nvSpPr>
        <p:spPr>
          <a:xfrm>
            <a:off x="6316133" y="1934754"/>
            <a:ext cx="15672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Topic A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9" name="Google Shape;529;p47"/>
          <p:cNvSpPr/>
          <p:nvPr/>
        </p:nvSpPr>
        <p:spPr>
          <a:xfrm>
            <a:off x="3787346" y="3815221"/>
            <a:ext cx="3390000" cy="5295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0" name="Google Shape;530;p47"/>
          <p:cNvSpPr txBox="1"/>
          <p:nvPr/>
        </p:nvSpPr>
        <p:spPr>
          <a:xfrm>
            <a:off x="5868071" y="3815217"/>
            <a:ext cx="15672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partition 2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1" name="Google Shape;531;p47"/>
          <p:cNvSpPr txBox="1"/>
          <p:nvPr/>
        </p:nvSpPr>
        <p:spPr>
          <a:xfrm>
            <a:off x="191550" y="3453175"/>
            <a:ext cx="254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message keys      6005     </a:t>
            </a:r>
            <a:r>
              <a:rPr lang="ro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5612    5501    6005</a:t>
            </a:r>
            <a:r>
              <a:rPr lang="ro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br>
              <a:rPr lang="ro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ro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(eg: accountID)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48"/>
          <p:cNvSpPr/>
          <p:nvPr/>
        </p:nvSpPr>
        <p:spPr>
          <a:xfrm>
            <a:off x="3529300" y="1934750"/>
            <a:ext cx="3990600" cy="26487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7" name="Google Shape;537;p4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Kafka Architecture </a:t>
            </a:r>
            <a:r>
              <a:rPr i="1" lang="ro"/>
              <a:t>- The Topic Partitions</a:t>
            </a:r>
            <a:endParaRPr/>
          </a:p>
        </p:txBody>
      </p:sp>
      <p:sp>
        <p:nvSpPr>
          <p:cNvPr id="538" name="Google Shape;538;p48"/>
          <p:cNvSpPr/>
          <p:nvPr/>
        </p:nvSpPr>
        <p:spPr>
          <a:xfrm>
            <a:off x="3787346" y="3163846"/>
            <a:ext cx="3390000" cy="5295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9" name="Google Shape;539;p48"/>
          <p:cNvSpPr txBox="1"/>
          <p:nvPr/>
        </p:nvSpPr>
        <p:spPr>
          <a:xfrm>
            <a:off x="639550" y="3167000"/>
            <a:ext cx="2408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2200"/>
              <a:t>     ✉️✉️✉️✉️</a:t>
            </a:r>
            <a:endParaRPr sz="2200"/>
          </a:p>
        </p:txBody>
      </p:sp>
      <p:sp>
        <p:nvSpPr>
          <p:cNvPr id="540" name="Google Shape;540;p48"/>
          <p:cNvSpPr/>
          <p:nvPr/>
        </p:nvSpPr>
        <p:spPr>
          <a:xfrm>
            <a:off x="3787346" y="2512470"/>
            <a:ext cx="3390000" cy="5295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1" name="Google Shape;541;p48"/>
          <p:cNvSpPr/>
          <p:nvPr/>
        </p:nvSpPr>
        <p:spPr>
          <a:xfrm>
            <a:off x="2744973" y="3291649"/>
            <a:ext cx="778800" cy="27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2" name="Google Shape;542;p48"/>
          <p:cNvSpPr txBox="1"/>
          <p:nvPr/>
        </p:nvSpPr>
        <p:spPr>
          <a:xfrm>
            <a:off x="6316133" y="1934754"/>
            <a:ext cx="15672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Topic A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3" name="Google Shape;543;p48"/>
          <p:cNvSpPr/>
          <p:nvPr/>
        </p:nvSpPr>
        <p:spPr>
          <a:xfrm>
            <a:off x="3787346" y="3815221"/>
            <a:ext cx="3390000" cy="5295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4" name="Google Shape;544;p48"/>
          <p:cNvSpPr txBox="1"/>
          <p:nvPr/>
        </p:nvSpPr>
        <p:spPr>
          <a:xfrm>
            <a:off x="191550" y="3453175"/>
            <a:ext cx="254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message keys      6005    5612    5501    6005 </a:t>
            </a:r>
            <a:br>
              <a:rPr lang="ro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ro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(eg: accountID)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5" name="Google Shape;545;p48"/>
          <p:cNvSpPr/>
          <p:nvPr/>
        </p:nvSpPr>
        <p:spPr>
          <a:xfrm>
            <a:off x="2278925" y="3236825"/>
            <a:ext cx="370800" cy="4902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6" name="Google Shape;546;p48"/>
          <p:cNvSpPr txBox="1"/>
          <p:nvPr/>
        </p:nvSpPr>
        <p:spPr>
          <a:xfrm>
            <a:off x="5868071" y="2432535"/>
            <a:ext cx="15672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o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</a:t>
            </a:r>
            <a:r>
              <a:rPr lang="ro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partition 0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7" name="Google Shape;547;p48"/>
          <p:cNvSpPr txBox="1"/>
          <p:nvPr/>
        </p:nvSpPr>
        <p:spPr>
          <a:xfrm>
            <a:off x="5868071" y="3134842"/>
            <a:ext cx="15672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partition 1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8" name="Google Shape;548;p48"/>
          <p:cNvSpPr txBox="1"/>
          <p:nvPr/>
        </p:nvSpPr>
        <p:spPr>
          <a:xfrm>
            <a:off x="5868071" y="3815217"/>
            <a:ext cx="15672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partition 2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49"/>
          <p:cNvSpPr/>
          <p:nvPr/>
        </p:nvSpPr>
        <p:spPr>
          <a:xfrm>
            <a:off x="3529300" y="1934750"/>
            <a:ext cx="3990600" cy="26487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4" name="Google Shape;554;p4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Kafka Architecture </a:t>
            </a:r>
            <a:r>
              <a:rPr i="1" lang="ro"/>
              <a:t>- The Topic Partitions</a:t>
            </a:r>
            <a:endParaRPr/>
          </a:p>
        </p:txBody>
      </p:sp>
      <p:sp>
        <p:nvSpPr>
          <p:cNvPr id="555" name="Google Shape;555;p49"/>
          <p:cNvSpPr/>
          <p:nvPr/>
        </p:nvSpPr>
        <p:spPr>
          <a:xfrm>
            <a:off x="3787346" y="3163846"/>
            <a:ext cx="3390000" cy="5295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6" name="Google Shape;556;p49"/>
          <p:cNvSpPr txBox="1"/>
          <p:nvPr/>
        </p:nvSpPr>
        <p:spPr>
          <a:xfrm>
            <a:off x="639550" y="3167000"/>
            <a:ext cx="2408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2200"/>
              <a:t>     ✉️✉️✉️✉️</a:t>
            </a:r>
            <a:endParaRPr sz="2200"/>
          </a:p>
        </p:txBody>
      </p:sp>
      <p:sp>
        <p:nvSpPr>
          <p:cNvPr id="557" name="Google Shape;557;p49"/>
          <p:cNvSpPr/>
          <p:nvPr/>
        </p:nvSpPr>
        <p:spPr>
          <a:xfrm>
            <a:off x="3787346" y="2512470"/>
            <a:ext cx="3390000" cy="5295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8" name="Google Shape;558;p49"/>
          <p:cNvSpPr/>
          <p:nvPr/>
        </p:nvSpPr>
        <p:spPr>
          <a:xfrm>
            <a:off x="2744973" y="3291649"/>
            <a:ext cx="778800" cy="27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9" name="Google Shape;559;p49"/>
          <p:cNvSpPr txBox="1"/>
          <p:nvPr/>
        </p:nvSpPr>
        <p:spPr>
          <a:xfrm>
            <a:off x="6316133" y="1934754"/>
            <a:ext cx="15672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Topic A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0" name="Google Shape;560;p49"/>
          <p:cNvSpPr/>
          <p:nvPr/>
        </p:nvSpPr>
        <p:spPr>
          <a:xfrm>
            <a:off x="3787346" y="3815221"/>
            <a:ext cx="3390000" cy="5295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1" name="Google Shape;561;p49"/>
          <p:cNvSpPr txBox="1"/>
          <p:nvPr/>
        </p:nvSpPr>
        <p:spPr>
          <a:xfrm>
            <a:off x="191550" y="3453175"/>
            <a:ext cx="254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message keys      6005    5612    5501    6005 </a:t>
            </a:r>
            <a:br>
              <a:rPr lang="ro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ro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(eg: accountID)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2" name="Google Shape;562;p49"/>
          <p:cNvSpPr/>
          <p:nvPr/>
        </p:nvSpPr>
        <p:spPr>
          <a:xfrm>
            <a:off x="2278925" y="3236825"/>
            <a:ext cx="370800" cy="4902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3" name="Google Shape;563;p49"/>
          <p:cNvSpPr txBox="1"/>
          <p:nvPr/>
        </p:nvSpPr>
        <p:spPr>
          <a:xfrm>
            <a:off x="660525" y="1879700"/>
            <a:ext cx="2084400" cy="9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message key = </a:t>
            </a:r>
            <a:r>
              <a:rPr lang="ro" sz="13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6005</a:t>
            </a:r>
            <a:br>
              <a:rPr lang="ro" sz="13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3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4" name="Google Shape;564;p49"/>
          <p:cNvSpPr txBox="1"/>
          <p:nvPr/>
        </p:nvSpPr>
        <p:spPr>
          <a:xfrm>
            <a:off x="5868071" y="2432535"/>
            <a:ext cx="15672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o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</a:t>
            </a:r>
            <a:r>
              <a:rPr lang="ro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partition 0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5" name="Google Shape;565;p49"/>
          <p:cNvSpPr txBox="1"/>
          <p:nvPr/>
        </p:nvSpPr>
        <p:spPr>
          <a:xfrm>
            <a:off x="5868071" y="3134842"/>
            <a:ext cx="15672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partition 1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6" name="Google Shape;566;p49"/>
          <p:cNvSpPr txBox="1"/>
          <p:nvPr/>
        </p:nvSpPr>
        <p:spPr>
          <a:xfrm>
            <a:off x="5868071" y="3815217"/>
            <a:ext cx="15672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partition 2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50"/>
          <p:cNvSpPr/>
          <p:nvPr/>
        </p:nvSpPr>
        <p:spPr>
          <a:xfrm>
            <a:off x="3529300" y="1934750"/>
            <a:ext cx="3990600" cy="26487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2" name="Google Shape;572;p5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Kafka Architecture </a:t>
            </a:r>
            <a:r>
              <a:rPr i="1" lang="ro"/>
              <a:t>- The Topic Partitions</a:t>
            </a:r>
            <a:endParaRPr/>
          </a:p>
        </p:txBody>
      </p:sp>
      <p:sp>
        <p:nvSpPr>
          <p:cNvPr id="573" name="Google Shape;573;p50"/>
          <p:cNvSpPr/>
          <p:nvPr/>
        </p:nvSpPr>
        <p:spPr>
          <a:xfrm>
            <a:off x="3787346" y="3163846"/>
            <a:ext cx="3390000" cy="5295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4" name="Google Shape;574;p50"/>
          <p:cNvSpPr txBox="1"/>
          <p:nvPr/>
        </p:nvSpPr>
        <p:spPr>
          <a:xfrm>
            <a:off x="639550" y="3167000"/>
            <a:ext cx="2408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2200"/>
              <a:t>     ✉️✉️✉️✉️</a:t>
            </a:r>
            <a:endParaRPr sz="2200"/>
          </a:p>
        </p:txBody>
      </p:sp>
      <p:sp>
        <p:nvSpPr>
          <p:cNvPr id="575" name="Google Shape;575;p50"/>
          <p:cNvSpPr/>
          <p:nvPr/>
        </p:nvSpPr>
        <p:spPr>
          <a:xfrm>
            <a:off x="3787346" y="2512470"/>
            <a:ext cx="3390000" cy="5295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6" name="Google Shape;576;p50"/>
          <p:cNvSpPr/>
          <p:nvPr/>
        </p:nvSpPr>
        <p:spPr>
          <a:xfrm>
            <a:off x="2744973" y="3291649"/>
            <a:ext cx="778800" cy="27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7" name="Google Shape;577;p50"/>
          <p:cNvSpPr txBox="1"/>
          <p:nvPr/>
        </p:nvSpPr>
        <p:spPr>
          <a:xfrm>
            <a:off x="6316133" y="1934754"/>
            <a:ext cx="15672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Topic A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8" name="Google Shape;578;p50"/>
          <p:cNvSpPr/>
          <p:nvPr/>
        </p:nvSpPr>
        <p:spPr>
          <a:xfrm>
            <a:off x="3787346" y="3815221"/>
            <a:ext cx="3390000" cy="5295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9" name="Google Shape;579;p50"/>
          <p:cNvSpPr txBox="1"/>
          <p:nvPr/>
        </p:nvSpPr>
        <p:spPr>
          <a:xfrm>
            <a:off x="191550" y="3453175"/>
            <a:ext cx="254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message keys      6005    5612    5501    6005 </a:t>
            </a:r>
            <a:br>
              <a:rPr lang="ro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ro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(eg: accountID)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0" name="Google Shape;580;p50"/>
          <p:cNvSpPr/>
          <p:nvPr/>
        </p:nvSpPr>
        <p:spPr>
          <a:xfrm>
            <a:off x="2278925" y="3236825"/>
            <a:ext cx="370800" cy="4902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1" name="Google Shape;581;p50"/>
          <p:cNvSpPr txBox="1"/>
          <p:nvPr/>
        </p:nvSpPr>
        <p:spPr>
          <a:xfrm>
            <a:off x="660525" y="1879700"/>
            <a:ext cx="2084400" cy="9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message key = </a:t>
            </a:r>
            <a:r>
              <a:rPr lang="ro" sz="13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6005</a:t>
            </a:r>
            <a:b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no. of partitions = </a:t>
            </a:r>
            <a:r>
              <a:rPr lang="ro" sz="13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br>
              <a:rPr lang="ro" sz="13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ro" sz="13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3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2" name="Google Shape;582;p50"/>
          <p:cNvSpPr txBox="1"/>
          <p:nvPr/>
        </p:nvSpPr>
        <p:spPr>
          <a:xfrm>
            <a:off x="5868071" y="2432535"/>
            <a:ext cx="15672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o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</a:t>
            </a:r>
            <a:r>
              <a:rPr lang="ro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partition 0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3" name="Google Shape;583;p50"/>
          <p:cNvSpPr txBox="1"/>
          <p:nvPr/>
        </p:nvSpPr>
        <p:spPr>
          <a:xfrm>
            <a:off x="5868071" y="3134842"/>
            <a:ext cx="15672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partition 1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4" name="Google Shape;584;p50"/>
          <p:cNvSpPr txBox="1"/>
          <p:nvPr/>
        </p:nvSpPr>
        <p:spPr>
          <a:xfrm>
            <a:off x="5868071" y="3815217"/>
            <a:ext cx="15672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partition 2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51"/>
          <p:cNvSpPr/>
          <p:nvPr/>
        </p:nvSpPr>
        <p:spPr>
          <a:xfrm>
            <a:off x="3529300" y="1934750"/>
            <a:ext cx="3990600" cy="26487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0" name="Google Shape;590;p5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Kafka Architecture </a:t>
            </a:r>
            <a:r>
              <a:rPr i="1" lang="ro"/>
              <a:t>- The Topic Partitions</a:t>
            </a:r>
            <a:endParaRPr/>
          </a:p>
        </p:txBody>
      </p:sp>
      <p:sp>
        <p:nvSpPr>
          <p:cNvPr id="591" name="Google Shape;591;p51"/>
          <p:cNvSpPr/>
          <p:nvPr/>
        </p:nvSpPr>
        <p:spPr>
          <a:xfrm>
            <a:off x="3787346" y="3163846"/>
            <a:ext cx="3390000" cy="5295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2" name="Google Shape;592;p51"/>
          <p:cNvSpPr txBox="1"/>
          <p:nvPr/>
        </p:nvSpPr>
        <p:spPr>
          <a:xfrm>
            <a:off x="639550" y="3167000"/>
            <a:ext cx="2408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2200"/>
              <a:t>     ✉️✉️✉️✉️</a:t>
            </a:r>
            <a:endParaRPr sz="2200"/>
          </a:p>
        </p:txBody>
      </p:sp>
      <p:sp>
        <p:nvSpPr>
          <p:cNvPr id="593" name="Google Shape;593;p51"/>
          <p:cNvSpPr/>
          <p:nvPr/>
        </p:nvSpPr>
        <p:spPr>
          <a:xfrm>
            <a:off x="3787346" y="2512470"/>
            <a:ext cx="3390000" cy="5295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4" name="Google Shape;594;p51"/>
          <p:cNvSpPr/>
          <p:nvPr/>
        </p:nvSpPr>
        <p:spPr>
          <a:xfrm>
            <a:off x="2744973" y="3291649"/>
            <a:ext cx="778800" cy="27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5" name="Google Shape;595;p51"/>
          <p:cNvSpPr txBox="1"/>
          <p:nvPr/>
        </p:nvSpPr>
        <p:spPr>
          <a:xfrm>
            <a:off x="6316133" y="1934754"/>
            <a:ext cx="15672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Topic A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6" name="Google Shape;596;p51"/>
          <p:cNvSpPr/>
          <p:nvPr/>
        </p:nvSpPr>
        <p:spPr>
          <a:xfrm>
            <a:off x="3787346" y="3815221"/>
            <a:ext cx="3390000" cy="5295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7" name="Google Shape;597;p51"/>
          <p:cNvSpPr txBox="1"/>
          <p:nvPr/>
        </p:nvSpPr>
        <p:spPr>
          <a:xfrm>
            <a:off x="191550" y="3453175"/>
            <a:ext cx="254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message keys      6005    5612    5501    6005 </a:t>
            </a:r>
            <a:br>
              <a:rPr lang="ro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ro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(eg: accountID)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8" name="Google Shape;598;p51"/>
          <p:cNvSpPr/>
          <p:nvPr/>
        </p:nvSpPr>
        <p:spPr>
          <a:xfrm>
            <a:off x="2278925" y="3236825"/>
            <a:ext cx="370800" cy="4902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9" name="Google Shape;599;p51"/>
          <p:cNvSpPr txBox="1"/>
          <p:nvPr/>
        </p:nvSpPr>
        <p:spPr>
          <a:xfrm>
            <a:off x="660525" y="1879700"/>
            <a:ext cx="2084400" cy="9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message key = </a:t>
            </a:r>
            <a:r>
              <a:rPr lang="ro" sz="13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6005</a:t>
            </a:r>
            <a:b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no. of partitions = </a:t>
            </a:r>
            <a:r>
              <a:rPr lang="ro" sz="13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br>
              <a:rPr lang="ro" sz="13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ro" sz="13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partition = </a:t>
            </a:r>
            <a:r>
              <a:rPr lang="ro" sz="13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6005 % 3</a:t>
            </a: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= </a:t>
            </a:r>
            <a:r>
              <a:rPr lang="ro" sz="13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br>
              <a:rPr lang="ro" sz="13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3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0" name="Google Shape;600;p51"/>
          <p:cNvSpPr txBox="1"/>
          <p:nvPr/>
        </p:nvSpPr>
        <p:spPr>
          <a:xfrm>
            <a:off x="5868071" y="2432535"/>
            <a:ext cx="15672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o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</a:t>
            </a:r>
            <a:r>
              <a:rPr lang="ro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partition 0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1" name="Google Shape;601;p51"/>
          <p:cNvSpPr txBox="1"/>
          <p:nvPr/>
        </p:nvSpPr>
        <p:spPr>
          <a:xfrm>
            <a:off x="5868071" y="3134842"/>
            <a:ext cx="15672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partition 1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2" name="Google Shape;602;p51"/>
          <p:cNvSpPr txBox="1"/>
          <p:nvPr/>
        </p:nvSpPr>
        <p:spPr>
          <a:xfrm>
            <a:off x="5868071" y="3815217"/>
            <a:ext cx="15672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partition 2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What is Apache Kafka?</a:t>
            </a:r>
            <a:endParaRPr/>
          </a:p>
        </p:txBody>
      </p:sp>
      <p:sp>
        <p:nvSpPr>
          <p:cNvPr id="84" name="Google Shape;84;p16"/>
          <p:cNvSpPr txBox="1"/>
          <p:nvPr/>
        </p:nvSpPr>
        <p:spPr>
          <a:xfrm>
            <a:off x="554800" y="1606825"/>
            <a:ext cx="7920900" cy="3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Kafka is a tool that helps apps send and receive messages in </a:t>
            </a:r>
            <a:r>
              <a:rPr b="1" lang="ro" sz="2400">
                <a:solidFill>
                  <a:srgbClr val="1155CC"/>
                </a:solidFill>
                <a:latin typeface="Roboto"/>
                <a:ea typeface="Roboto"/>
                <a:cs typeface="Roboto"/>
                <a:sym typeface="Roboto"/>
              </a:rPr>
              <a:t>real-time</a:t>
            </a:r>
            <a:r>
              <a:rPr lang="ro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, making it easier to build fast and reliable systems.</a:t>
            </a:r>
            <a:endParaRPr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52"/>
          <p:cNvSpPr/>
          <p:nvPr/>
        </p:nvSpPr>
        <p:spPr>
          <a:xfrm>
            <a:off x="3529300" y="1934750"/>
            <a:ext cx="3990600" cy="26487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8" name="Google Shape;608;p5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Kafka Architecture </a:t>
            </a:r>
            <a:r>
              <a:rPr i="1" lang="ro"/>
              <a:t>- The Topic Partitions</a:t>
            </a:r>
            <a:endParaRPr/>
          </a:p>
        </p:txBody>
      </p:sp>
      <p:sp>
        <p:nvSpPr>
          <p:cNvPr id="609" name="Google Shape;609;p52"/>
          <p:cNvSpPr/>
          <p:nvPr/>
        </p:nvSpPr>
        <p:spPr>
          <a:xfrm>
            <a:off x="3787346" y="3163846"/>
            <a:ext cx="3390000" cy="5295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0" name="Google Shape;610;p52"/>
          <p:cNvSpPr txBox="1"/>
          <p:nvPr/>
        </p:nvSpPr>
        <p:spPr>
          <a:xfrm>
            <a:off x="639550" y="3167000"/>
            <a:ext cx="2769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2200"/>
              <a:t>          </a:t>
            </a:r>
            <a:r>
              <a:rPr lang="ro" sz="2200"/>
              <a:t>✉️</a:t>
            </a:r>
            <a:r>
              <a:rPr lang="ro" sz="2200"/>
              <a:t>✉️</a:t>
            </a:r>
            <a:r>
              <a:rPr lang="ro" sz="2200"/>
              <a:t>✉️</a:t>
            </a:r>
            <a:endParaRPr sz="2200"/>
          </a:p>
        </p:txBody>
      </p:sp>
      <p:sp>
        <p:nvSpPr>
          <p:cNvPr id="611" name="Google Shape;611;p52"/>
          <p:cNvSpPr/>
          <p:nvPr/>
        </p:nvSpPr>
        <p:spPr>
          <a:xfrm>
            <a:off x="3787346" y="2512470"/>
            <a:ext cx="3390000" cy="5295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2" name="Google Shape;612;p52"/>
          <p:cNvSpPr/>
          <p:nvPr/>
        </p:nvSpPr>
        <p:spPr>
          <a:xfrm>
            <a:off x="2744973" y="3291649"/>
            <a:ext cx="778800" cy="27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3" name="Google Shape;613;p52"/>
          <p:cNvSpPr txBox="1"/>
          <p:nvPr/>
        </p:nvSpPr>
        <p:spPr>
          <a:xfrm>
            <a:off x="6316133" y="1934754"/>
            <a:ext cx="15672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Topic A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4" name="Google Shape;614;p52"/>
          <p:cNvSpPr/>
          <p:nvPr/>
        </p:nvSpPr>
        <p:spPr>
          <a:xfrm>
            <a:off x="3787346" y="3815221"/>
            <a:ext cx="3390000" cy="5295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5" name="Google Shape;615;p52"/>
          <p:cNvSpPr txBox="1"/>
          <p:nvPr/>
        </p:nvSpPr>
        <p:spPr>
          <a:xfrm>
            <a:off x="191550" y="3453175"/>
            <a:ext cx="254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message keys                   6005    5612    5501    (eg: accountID)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6" name="Google Shape;616;p52"/>
          <p:cNvSpPr/>
          <p:nvPr/>
        </p:nvSpPr>
        <p:spPr>
          <a:xfrm>
            <a:off x="3947925" y="3821525"/>
            <a:ext cx="370800" cy="5232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7" name="Google Shape;617;p52"/>
          <p:cNvSpPr txBox="1"/>
          <p:nvPr/>
        </p:nvSpPr>
        <p:spPr>
          <a:xfrm>
            <a:off x="3853100" y="3821525"/>
            <a:ext cx="487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2200"/>
              <a:t>✉️</a:t>
            </a:r>
            <a:endParaRPr sz="2200"/>
          </a:p>
        </p:txBody>
      </p:sp>
      <p:sp>
        <p:nvSpPr>
          <p:cNvPr id="618" name="Google Shape;618;p52"/>
          <p:cNvSpPr txBox="1"/>
          <p:nvPr/>
        </p:nvSpPr>
        <p:spPr>
          <a:xfrm>
            <a:off x="3905775" y="4100075"/>
            <a:ext cx="455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6005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9" name="Google Shape;619;p52"/>
          <p:cNvSpPr txBox="1"/>
          <p:nvPr/>
        </p:nvSpPr>
        <p:spPr>
          <a:xfrm>
            <a:off x="5868071" y="2432535"/>
            <a:ext cx="15672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o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</a:t>
            </a:r>
            <a:r>
              <a:rPr lang="ro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partition 0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0" name="Google Shape;620;p52"/>
          <p:cNvSpPr txBox="1"/>
          <p:nvPr/>
        </p:nvSpPr>
        <p:spPr>
          <a:xfrm>
            <a:off x="5868071" y="3134842"/>
            <a:ext cx="15672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partition 1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1" name="Google Shape;621;p52"/>
          <p:cNvSpPr txBox="1"/>
          <p:nvPr/>
        </p:nvSpPr>
        <p:spPr>
          <a:xfrm>
            <a:off x="5868071" y="3815217"/>
            <a:ext cx="15672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partition 2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53"/>
          <p:cNvSpPr/>
          <p:nvPr/>
        </p:nvSpPr>
        <p:spPr>
          <a:xfrm>
            <a:off x="3529300" y="1934750"/>
            <a:ext cx="3990600" cy="26487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7" name="Google Shape;627;p5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Kafka Architecture </a:t>
            </a:r>
            <a:r>
              <a:rPr i="1" lang="ro"/>
              <a:t>- The Topic Partitions</a:t>
            </a:r>
            <a:endParaRPr/>
          </a:p>
        </p:txBody>
      </p:sp>
      <p:sp>
        <p:nvSpPr>
          <p:cNvPr id="628" name="Google Shape;628;p53"/>
          <p:cNvSpPr/>
          <p:nvPr/>
        </p:nvSpPr>
        <p:spPr>
          <a:xfrm>
            <a:off x="3787346" y="3163846"/>
            <a:ext cx="3390000" cy="5295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9" name="Google Shape;629;p53"/>
          <p:cNvSpPr txBox="1"/>
          <p:nvPr/>
        </p:nvSpPr>
        <p:spPr>
          <a:xfrm>
            <a:off x="639550" y="3167000"/>
            <a:ext cx="2769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2200"/>
              <a:t>          ✉️✉️✉️</a:t>
            </a:r>
            <a:endParaRPr sz="2200"/>
          </a:p>
        </p:txBody>
      </p:sp>
      <p:sp>
        <p:nvSpPr>
          <p:cNvPr id="630" name="Google Shape;630;p53"/>
          <p:cNvSpPr/>
          <p:nvPr/>
        </p:nvSpPr>
        <p:spPr>
          <a:xfrm>
            <a:off x="3787346" y="2512470"/>
            <a:ext cx="3390000" cy="5295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1" name="Google Shape;631;p53"/>
          <p:cNvSpPr/>
          <p:nvPr/>
        </p:nvSpPr>
        <p:spPr>
          <a:xfrm>
            <a:off x="2744973" y="3291649"/>
            <a:ext cx="778800" cy="27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2" name="Google Shape;632;p53"/>
          <p:cNvSpPr txBox="1"/>
          <p:nvPr/>
        </p:nvSpPr>
        <p:spPr>
          <a:xfrm>
            <a:off x="6316133" y="1934754"/>
            <a:ext cx="15672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Topic A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3" name="Google Shape;633;p53"/>
          <p:cNvSpPr/>
          <p:nvPr/>
        </p:nvSpPr>
        <p:spPr>
          <a:xfrm>
            <a:off x="3787346" y="3815221"/>
            <a:ext cx="3390000" cy="5295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4" name="Google Shape;634;p53"/>
          <p:cNvSpPr txBox="1"/>
          <p:nvPr/>
        </p:nvSpPr>
        <p:spPr>
          <a:xfrm>
            <a:off x="191550" y="3453175"/>
            <a:ext cx="254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message keys                   6005    5612    5501    (eg: accountID)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5" name="Google Shape;635;p53"/>
          <p:cNvSpPr txBox="1"/>
          <p:nvPr/>
        </p:nvSpPr>
        <p:spPr>
          <a:xfrm>
            <a:off x="660525" y="1879700"/>
            <a:ext cx="2084400" cy="9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message key = </a:t>
            </a:r>
            <a:r>
              <a:rPr lang="ro" sz="13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5501</a:t>
            </a:r>
            <a:b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no. of partitions = </a:t>
            </a:r>
            <a:r>
              <a:rPr lang="ro" sz="13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br>
              <a:rPr lang="ro" sz="13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ro" sz="13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partition = </a:t>
            </a:r>
            <a:r>
              <a:rPr lang="ro" sz="13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5501 </a:t>
            </a:r>
            <a:r>
              <a:rPr lang="ro" sz="13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% 3</a:t>
            </a: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= </a:t>
            </a:r>
            <a:r>
              <a:rPr lang="ro" sz="13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br>
              <a:rPr lang="ro" sz="13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3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6" name="Google Shape;636;p53"/>
          <p:cNvSpPr/>
          <p:nvPr/>
        </p:nvSpPr>
        <p:spPr>
          <a:xfrm>
            <a:off x="2270350" y="3229125"/>
            <a:ext cx="370800" cy="5232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7" name="Google Shape;637;p53"/>
          <p:cNvSpPr txBox="1"/>
          <p:nvPr/>
        </p:nvSpPr>
        <p:spPr>
          <a:xfrm>
            <a:off x="3853100" y="3821525"/>
            <a:ext cx="487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2200"/>
              <a:t>✉️</a:t>
            </a:r>
            <a:endParaRPr sz="2200"/>
          </a:p>
        </p:txBody>
      </p:sp>
      <p:sp>
        <p:nvSpPr>
          <p:cNvPr id="638" name="Google Shape;638;p53"/>
          <p:cNvSpPr txBox="1"/>
          <p:nvPr/>
        </p:nvSpPr>
        <p:spPr>
          <a:xfrm>
            <a:off x="3905775" y="4100075"/>
            <a:ext cx="455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6005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9" name="Google Shape;639;p53"/>
          <p:cNvSpPr txBox="1"/>
          <p:nvPr/>
        </p:nvSpPr>
        <p:spPr>
          <a:xfrm>
            <a:off x="5868071" y="2432535"/>
            <a:ext cx="15672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o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</a:t>
            </a:r>
            <a:r>
              <a:rPr lang="ro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partition 0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0" name="Google Shape;640;p53"/>
          <p:cNvSpPr txBox="1"/>
          <p:nvPr/>
        </p:nvSpPr>
        <p:spPr>
          <a:xfrm>
            <a:off x="5868071" y="3134842"/>
            <a:ext cx="15672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partition 1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1" name="Google Shape;641;p53"/>
          <p:cNvSpPr txBox="1"/>
          <p:nvPr/>
        </p:nvSpPr>
        <p:spPr>
          <a:xfrm>
            <a:off x="5868071" y="3815217"/>
            <a:ext cx="15672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partition 2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54"/>
          <p:cNvSpPr/>
          <p:nvPr/>
        </p:nvSpPr>
        <p:spPr>
          <a:xfrm>
            <a:off x="3529300" y="1934750"/>
            <a:ext cx="3990600" cy="26487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7" name="Google Shape;647;p5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Kafka Architecture </a:t>
            </a:r>
            <a:r>
              <a:rPr i="1" lang="ro"/>
              <a:t>- The Topic Partitions</a:t>
            </a:r>
            <a:endParaRPr/>
          </a:p>
        </p:txBody>
      </p:sp>
      <p:sp>
        <p:nvSpPr>
          <p:cNvPr id="648" name="Google Shape;648;p54"/>
          <p:cNvSpPr/>
          <p:nvPr/>
        </p:nvSpPr>
        <p:spPr>
          <a:xfrm>
            <a:off x="3787346" y="3163846"/>
            <a:ext cx="3390000" cy="5295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9" name="Google Shape;649;p54"/>
          <p:cNvSpPr txBox="1"/>
          <p:nvPr/>
        </p:nvSpPr>
        <p:spPr>
          <a:xfrm>
            <a:off x="639550" y="3167000"/>
            <a:ext cx="2769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2200"/>
              <a:t>               ✉️✉️</a:t>
            </a:r>
            <a:endParaRPr sz="2200"/>
          </a:p>
        </p:txBody>
      </p:sp>
      <p:sp>
        <p:nvSpPr>
          <p:cNvPr id="650" name="Google Shape;650;p54"/>
          <p:cNvSpPr/>
          <p:nvPr/>
        </p:nvSpPr>
        <p:spPr>
          <a:xfrm>
            <a:off x="3787346" y="2512470"/>
            <a:ext cx="3390000" cy="5295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1" name="Google Shape;651;p54"/>
          <p:cNvSpPr/>
          <p:nvPr/>
        </p:nvSpPr>
        <p:spPr>
          <a:xfrm>
            <a:off x="2744973" y="3291649"/>
            <a:ext cx="778800" cy="27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2" name="Google Shape;652;p54"/>
          <p:cNvSpPr txBox="1"/>
          <p:nvPr/>
        </p:nvSpPr>
        <p:spPr>
          <a:xfrm>
            <a:off x="6316133" y="1934754"/>
            <a:ext cx="15672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Topic A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3" name="Google Shape;653;p54"/>
          <p:cNvSpPr/>
          <p:nvPr/>
        </p:nvSpPr>
        <p:spPr>
          <a:xfrm>
            <a:off x="3787346" y="3815221"/>
            <a:ext cx="3390000" cy="5295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4" name="Google Shape;654;p54"/>
          <p:cNvSpPr txBox="1"/>
          <p:nvPr/>
        </p:nvSpPr>
        <p:spPr>
          <a:xfrm>
            <a:off x="191550" y="3453175"/>
            <a:ext cx="2547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message keys                                 6005    5612       (eg: accountID)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5" name="Google Shape;655;p54"/>
          <p:cNvSpPr txBox="1"/>
          <p:nvPr/>
        </p:nvSpPr>
        <p:spPr>
          <a:xfrm>
            <a:off x="660525" y="1879700"/>
            <a:ext cx="2084400" cy="9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message key = </a:t>
            </a:r>
            <a:r>
              <a:rPr lang="ro" sz="13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5501</a:t>
            </a:r>
            <a:b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no. of partitions = </a:t>
            </a:r>
            <a:r>
              <a:rPr lang="ro" sz="13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br>
              <a:rPr lang="ro" sz="13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ro" sz="13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partition = </a:t>
            </a:r>
            <a:r>
              <a:rPr lang="ro" sz="13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5501 % 3</a:t>
            </a: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= </a:t>
            </a:r>
            <a:r>
              <a:rPr lang="ro" sz="13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br>
              <a:rPr lang="ro" sz="13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3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6" name="Google Shape;656;p54"/>
          <p:cNvSpPr/>
          <p:nvPr/>
        </p:nvSpPr>
        <p:spPr>
          <a:xfrm>
            <a:off x="3947925" y="3170150"/>
            <a:ext cx="370800" cy="5232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7" name="Google Shape;657;p54"/>
          <p:cNvSpPr txBox="1"/>
          <p:nvPr/>
        </p:nvSpPr>
        <p:spPr>
          <a:xfrm>
            <a:off x="3853100" y="3821525"/>
            <a:ext cx="487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2200"/>
              <a:t>✉️</a:t>
            </a:r>
            <a:endParaRPr sz="2200"/>
          </a:p>
        </p:txBody>
      </p:sp>
      <p:sp>
        <p:nvSpPr>
          <p:cNvPr id="658" name="Google Shape;658;p54"/>
          <p:cNvSpPr txBox="1"/>
          <p:nvPr/>
        </p:nvSpPr>
        <p:spPr>
          <a:xfrm>
            <a:off x="3905775" y="4100075"/>
            <a:ext cx="455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6005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9" name="Google Shape;659;p54"/>
          <p:cNvSpPr txBox="1"/>
          <p:nvPr/>
        </p:nvSpPr>
        <p:spPr>
          <a:xfrm>
            <a:off x="3842813" y="3155525"/>
            <a:ext cx="487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2200"/>
              <a:t>✉️</a:t>
            </a:r>
            <a:endParaRPr sz="2200"/>
          </a:p>
        </p:txBody>
      </p:sp>
      <p:sp>
        <p:nvSpPr>
          <p:cNvPr id="660" name="Google Shape;660;p54"/>
          <p:cNvSpPr txBox="1"/>
          <p:nvPr/>
        </p:nvSpPr>
        <p:spPr>
          <a:xfrm>
            <a:off x="3895488" y="3434075"/>
            <a:ext cx="455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5501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1" name="Google Shape;661;p54"/>
          <p:cNvSpPr txBox="1"/>
          <p:nvPr/>
        </p:nvSpPr>
        <p:spPr>
          <a:xfrm>
            <a:off x="5868071" y="2432535"/>
            <a:ext cx="15672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o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</a:t>
            </a:r>
            <a:r>
              <a:rPr lang="ro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partition 0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2" name="Google Shape;662;p54"/>
          <p:cNvSpPr txBox="1"/>
          <p:nvPr/>
        </p:nvSpPr>
        <p:spPr>
          <a:xfrm>
            <a:off x="5868071" y="3134842"/>
            <a:ext cx="15672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partition 1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3" name="Google Shape;663;p54"/>
          <p:cNvSpPr txBox="1"/>
          <p:nvPr/>
        </p:nvSpPr>
        <p:spPr>
          <a:xfrm>
            <a:off x="5868071" y="3815217"/>
            <a:ext cx="15672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partition 2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55"/>
          <p:cNvSpPr txBox="1"/>
          <p:nvPr>
            <p:ph type="title"/>
          </p:nvPr>
        </p:nvSpPr>
        <p:spPr>
          <a:xfrm>
            <a:off x="311675" y="798600"/>
            <a:ext cx="80040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o"/>
              <a:t>Exercise</a:t>
            </a:r>
            <a:r>
              <a:rPr lang="ro"/>
              <a:t>:</a:t>
            </a:r>
            <a:br>
              <a:rPr lang="ro"/>
            </a:br>
            <a:br>
              <a:rPr lang="ro"/>
            </a:br>
            <a:r>
              <a:rPr i="1" lang="ro"/>
              <a:t>Use Kafka UI to publish a message to a topic. Send another one to a different partition.</a:t>
            </a:r>
            <a:endParaRPr i="1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56"/>
          <p:cNvSpPr/>
          <p:nvPr/>
        </p:nvSpPr>
        <p:spPr>
          <a:xfrm>
            <a:off x="517350" y="1934750"/>
            <a:ext cx="3990600" cy="26487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4" name="Google Shape;674;p5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Kafka Architecture </a:t>
            </a:r>
            <a:r>
              <a:rPr i="1" lang="ro"/>
              <a:t>- The Consumers</a:t>
            </a:r>
            <a:endParaRPr/>
          </a:p>
        </p:txBody>
      </p:sp>
      <p:sp>
        <p:nvSpPr>
          <p:cNvPr id="675" name="Google Shape;675;p56"/>
          <p:cNvSpPr/>
          <p:nvPr/>
        </p:nvSpPr>
        <p:spPr>
          <a:xfrm>
            <a:off x="775396" y="3163846"/>
            <a:ext cx="3390000" cy="5295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6" name="Google Shape;676;p56"/>
          <p:cNvSpPr/>
          <p:nvPr/>
        </p:nvSpPr>
        <p:spPr>
          <a:xfrm>
            <a:off x="775396" y="2512470"/>
            <a:ext cx="3390000" cy="5295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7" name="Google Shape;677;p56"/>
          <p:cNvSpPr txBox="1"/>
          <p:nvPr/>
        </p:nvSpPr>
        <p:spPr>
          <a:xfrm>
            <a:off x="2856121" y="2432535"/>
            <a:ext cx="15672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partition 0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8" name="Google Shape;678;p56"/>
          <p:cNvSpPr txBox="1"/>
          <p:nvPr/>
        </p:nvSpPr>
        <p:spPr>
          <a:xfrm>
            <a:off x="2856121" y="3134842"/>
            <a:ext cx="15672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partition 1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9" name="Google Shape;679;p56"/>
          <p:cNvSpPr txBox="1"/>
          <p:nvPr/>
        </p:nvSpPr>
        <p:spPr>
          <a:xfrm>
            <a:off x="3304183" y="1934754"/>
            <a:ext cx="15672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Topic A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0" name="Google Shape;680;p56"/>
          <p:cNvSpPr/>
          <p:nvPr/>
        </p:nvSpPr>
        <p:spPr>
          <a:xfrm>
            <a:off x="775396" y="3815221"/>
            <a:ext cx="3390000" cy="5295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1" name="Google Shape;681;p56"/>
          <p:cNvSpPr txBox="1"/>
          <p:nvPr/>
        </p:nvSpPr>
        <p:spPr>
          <a:xfrm>
            <a:off x="2856121" y="3815217"/>
            <a:ext cx="15672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partition 2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2" name="Google Shape;682;p56"/>
          <p:cNvSpPr txBox="1"/>
          <p:nvPr/>
        </p:nvSpPr>
        <p:spPr>
          <a:xfrm>
            <a:off x="841150" y="3821525"/>
            <a:ext cx="1506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2200"/>
              <a:t>✉️✉️</a:t>
            </a:r>
            <a:endParaRPr sz="2200"/>
          </a:p>
        </p:txBody>
      </p:sp>
      <p:sp>
        <p:nvSpPr>
          <p:cNvPr id="683" name="Google Shape;683;p56"/>
          <p:cNvSpPr txBox="1"/>
          <p:nvPr/>
        </p:nvSpPr>
        <p:spPr>
          <a:xfrm>
            <a:off x="810465" y="3167000"/>
            <a:ext cx="2045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2200"/>
              <a:t>✉️✉️✉️✉️</a:t>
            </a:r>
            <a:endParaRPr sz="2200"/>
          </a:p>
        </p:txBody>
      </p:sp>
      <p:sp>
        <p:nvSpPr>
          <p:cNvPr id="684" name="Google Shape;684;p56"/>
          <p:cNvSpPr txBox="1"/>
          <p:nvPr/>
        </p:nvSpPr>
        <p:spPr>
          <a:xfrm>
            <a:off x="728375" y="2518775"/>
            <a:ext cx="1776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2200"/>
              <a:t> ✉️✉️✉️</a:t>
            </a:r>
            <a:endParaRPr sz="2200"/>
          </a:p>
        </p:txBody>
      </p:sp>
      <p:sp>
        <p:nvSpPr>
          <p:cNvPr id="685" name="Google Shape;685;p56"/>
          <p:cNvSpPr/>
          <p:nvPr/>
        </p:nvSpPr>
        <p:spPr>
          <a:xfrm>
            <a:off x="6347225" y="3263288"/>
            <a:ext cx="1251900" cy="330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Consumer 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6" name="Google Shape;686;p56"/>
          <p:cNvSpPr/>
          <p:nvPr/>
        </p:nvSpPr>
        <p:spPr>
          <a:xfrm>
            <a:off x="6115625" y="2623125"/>
            <a:ext cx="1697100" cy="15186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7" name="Google Shape;687;p56"/>
          <p:cNvSpPr txBox="1"/>
          <p:nvPr/>
        </p:nvSpPr>
        <p:spPr>
          <a:xfrm>
            <a:off x="6779475" y="2571750"/>
            <a:ext cx="10911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9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consumer group</a:t>
            </a:r>
            <a:endParaRPr sz="9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57"/>
          <p:cNvSpPr/>
          <p:nvPr/>
        </p:nvSpPr>
        <p:spPr>
          <a:xfrm>
            <a:off x="517350" y="1934750"/>
            <a:ext cx="3990600" cy="26487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3" name="Google Shape;693;p5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Kafka Architecture </a:t>
            </a:r>
            <a:r>
              <a:rPr i="1" lang="ro"/>
              <a:t>- The Consumers</a:t>
            </a:r>
            <a:endParaRPr/>
          </a:p>
        </p:txBody>
      </p:sp>
      <p:sp>
        <p:nvSpPr>
          <p:cNvPr id="694" name="Google Shape;694;p57"/>
          <p:cNvSpPr/>
          <p:nvPr/>
        </p:nvSpPr>
        <p:spPr>
          <a:xfrm>
            <a:off x="775396" y="3163846"/>
            <a:ext cx="3390000" cy="5295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5" name="Google Shape;695;p57"/>
          <p:cNvSpPr/>
          <p:nvPr/>
        </p:nvSpPr>
        <p:spPr>
          <a:xfrm>
            <a:off x="775396" y="2512470"/>
            <a:ext cx="3390000" cy="5295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6" name="Google Shape;696;p57"/>
          <p:cNvSpPr txBox="1"/>
          <p:nvPr/>
        </p:nvSpPr>
        <p:spPr>
          <a:xfrm>
            <a:off x="3304183" y="1934754"/>
            <a:ext cx="15672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Topic A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7" name="Google Shape;697;p57"/>
          <p:cNvSpPr/>
          <p:nvPr/>
        </p:nvSpPr>
        <p:spPr>
          <a:xfrm>
            <a:off x="775396" y="3815221"/>
            <a:ext cx="3390000" cy="5295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8" name="Google Shape;698;p57"/>
          <p:cNvSpPr txBox="1"/>
          <p:nvPr/>
        </p:nvSpPr>
        <p:spPr>
          <a:xfrm>
            <a:off x="841150" y="3821525"/>
            <a:ext cx="1506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2200"/>
              <a:t>✉️✉️</a:t>
            </a:r>
            <a:endParaRPr sz="2200"/>
          </a:p>
        </p:txBody>
      </p:sp>
      <p:sp>
        <p:nvSpPr>
          <p:cNvPr id="699" name="Google Shape;699;p57"/>
          <p:cNvSpPr txBox="1"/>
          <p:nvPr/>
        </p:nvSpPr>
        <p:spPr>
          <a:xfrm>
            <a:off x="810465" y="3167000"/>
            <a:ext cx="2045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2200"/>
              <a:t>✉️✉️✉️✉️</a:t>
            </a:r>
            <a:endParaRPr sz="2200"/>
          </a:p>
        </p:txBody>
      </p:sp>
      <p:sp>
        <p:nvSpPr>
          <p:cNvPr id="700" name="Google Shape;700;p57"/>
          <p:cNvSpPr txBox="1"/>
          <p:nvPr/>
        </p:nvSpPr>
        <p:spPr>
          <a:xfrm>
            <a:off x="728375" y="2518775"/>
            <a:ext cx="1776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2200"/>
              <a:t> </a:t>
            </a:r>
            <a:r>
              <a:rPr lang="ro" sz="2200"/>
              <a:t>✉️</a:t>
            </a:r>
            <a:r>
              <a:rPr lang="ro" sz="2200"/>
              <a:t>✉️✉️</a:t>
            </a:r>
            <a:endParaRPr sz="2200"/>
          </a:p>
        </p:txBody>
      </p:sp>
      <p:sp>
        <p:nvSpPr>
          <p:cNvPr id="701" name="Google Shape;701;p57"/>
          <p:cNvSpPr/>
          <p:nvPr/>
        </p:nvSpPr>
        <p:spPr>
          <a:xfrm>
            <a:off x="6347225" y="3263288"/>
            <a:ext cx="1251900" cy="330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Consumer 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02" name="Google Shape;702;p57"/>
          <p:cNvCxnSpPr>
            <a:stCxn id="701" idx="1"/>
          </p:cNvCxnSpPr>
          <p:nvPr/>
        </p:nvCxnSpPr>
        <p:spPr>
          <a:xfrm rot="10800000">
            <a:off x="4175525" y="2807588"/>
            <a:ext cx="2171700" cy="62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703" name="Google Shape;703;p57"/>
          <p:cNvCxnSpPr/>
          <p:nvPr/>
        </p:nvCxnSpPr>
        <p:spPr>
          <a:xfrm rot="10800000">
            <a:off x="4171025" y="3422888"/>
            <a:ext cx="2176200" cy="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704" name="Google Shape;704;p57"/>
          <p:cNvCxnSpPr>
            <a:stCxn id="701" idx="1"/>
          </p:cNvCxnSpPr>
          <p:nvPr/>
        </p:nvCxnSpPr>
        <p:spPr>
          <a:xfrm flipH="1">
            <a:off x="4171025" y="3428588"/>
            <a:ext cx="2176200" cy="71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705" name="Google Shape;705;p57"/>
          <p:cNvSpPr/>
          <p:nvPr/>
        </p:nvSpPr>
        <p:spPr>
          <a:xfrm>
            <a:off x="6115625" y="2623125"/>
            <a:ext cx="1697100" cy="15186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6" name="Google Shape;706;p57"/>
          <p:cNvSpPr txBox="1"/>
          <p:nvPr/>
        </p:nvSpPr>
        <p:spPr>
          <a:xfrm>
            <a:off x="6779475" y="2571750"/>
            <a:ext cx="10911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9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consumer group</a:t>
            </a:r>
            <a:endParaRPr sz="9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7" name="Google Shape;707;p57"/>
          <p:cNvSpPr txBox="1"/>
          <p:nvPr/>
        </p:nvSpPr>
        <p:spPr>
          <a:xfrm>
            <a:off x="2856121" y="2432535"/>
            <a:ext cx="15672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partition 0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8" name="Google Shape;708;p57"/>
          <p:cNvSpPr txBox="1"/>
          <p:nvPr/>
        </p:nvSpPr>
        <p:spPr>
          <a:xfrm>
            <a:off x="2856121" y="3134842"/>
            <a:ext cx="15672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partition 1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9" name="Google Shape;709;p57"/>
          <p:cNvSpPr txBox="1"/>
          <p:nvPr/>
        </p:nvSpPr>
        <p:spPr>
          <a:xfrm>
            <a:off x="2856121" y="3815217"/>
            <a:ext cx="15672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partition 2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58"/>
          <p:cNvSpPr/>
          <p:nvPr/>
        </p:nvSpPr>
        <p:spPr>
          <a:xfrm>
            <a:off x="517350" y="1934750"/>
            <a:ext cx="3990600" cy="26487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5" name="Google Shape;715;p5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Kafka Architecture </a:t>
            </a:r>
            <a:r>
              <a:rPr i="1" lang="ro"/>
              <a:t>- The Consumers</a:t>
            </a:r>
            <a:endParaRPr/>
          </a:p>
        </p:txBody>
      </p:sp>
      <p:sp>
        <p:nvSpPr>
          <p:cNvPr id="716" name="Google Shape;716;p58"/>
          <p:cNvSpPr/>
          <p:nvPr/>
        </p:nvSpPr>
        <p:spPr>
          <a:xfrm>
            <a:off x="775396" y="3163846"/>
            <a:ext cx="3390000" cy="5295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7" name="Google Shape;717;p58"/>
          <p:cNvSpPr/>
          <p:nvPr/>
        </p:nvSpPr>
        <p:spPr>
          <a:xfrm>
            <a:off x="775396" y="2512470"/>
            <a:ext cx="3390000" cy="5295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8" name="Google Shape;718;p58"/>
          <p:cNvSpPr txBox="1"/>
          <p:nvPr/>
        </p:nvSpPr>
        <p:spPr>
          <a:xfrm>
            <a:off x="3304183" y="1934754"/>
            <a:ext cx="15672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Topic A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9" name="Google Shape;719;p58"/>
          <p:cNvSpPr/>
          <p:nvPr/>
        </p:nvSpPr>
        <p:spPr>
          <a:xfrm>
            <a:off x="775396" y="3815221"/>
            <a:ext cx="3390000" cy="5295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0" name="Google Shape;720;p58"/>
          <p:cNvSpPr txBox="1"/>
          <p:nvPr/>
        </p:nvSpPr>
        <p:spPr>
          <a:xfrm>
            <a:off x="841150" y="3821525"/>
            <a:ext cx="1506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2200"/>
              <a:t>✉️✉️</a:t>
            </a:r>
            <a:endParaRPr sz="2200"/>
          </a:p>
        </p:txBody>
      </p:sp>
      <p:sp>
        <p:nvSpPr>
          <p:cNvPr id="721" name="Google Shape;721;p58"/>
          <p:cNvSpPr txBox="1"/>
          <p:nvPr/>
        </p:nvSpPr>
        <p:spPr>
          <a:xfrm>
            <a:off x="810465" y="3167000"/>
            <a:ext cx="2045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2200"/>
              <a:t>✉️✉️✉️✉️</a:t>
            </a:r>
            <a:endParaRPr sz="2200"/>
          </a:p>
        </p:txBody>
      </p:sp>
      <p:sp>
        <p:nvSpPr>
          <p:cNvPr id="722" name="Google Shape;722;p58"/>
          <p:cNvSpPr txBox="1"/>
          <p:nvPr/>
        </p:nvSpPr>
        <p:spPr>
          <a:xfrm>
            <a:off x="728375" y="2518775"/>
            <a:ext cx="1776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2200"/>
              <a:t> ✉️✉️✉️</a:t>
            </a:r>
            <a:endParaRPr sz="2200"/>
          </a:p>
        </p:txBody>
      </p:sp>
      <p:sp>
        <p:nvSpPr>
          <p:cNvPr id="723" name="Google Shape;723;p58"/>
          <p:cNvSpPr/>
          <p:nvPr/>
        </p:nvSpPr>
        <p:spPr>
          <a:xfrm>
            <a:off x="6115625" y="2623125"/>
            <a:ext cx="1697100" cy="15186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4" name="Google Shape;724;p58"/>
          <p:cNvSpPr/>
          <p:nvPr/>
        </p:nvSpPr>
        <p:spPr>
          <a:xfrm>
            <a:off x="6338225" y="3041963"/>
            <a:ext cx="1251900" cy="330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Consumer 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5" name="Google Shape;725;p58"/>
          <p:cNvSpPr txBox="1"/>
          <p:nvPr/>
        </p:nvSpPr>
        <p:spPr>
          <a:xfrm>
            <a:off x="6779475" y="2571750"/>
            <a:ext cx="10911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9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consumer group</a:t>
            </a:r>
            <a:endParaRPr sz="9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6" name="Google Shape;726;p58"/>
          <p:cNvSpPr/>
          <p:nvPr/>
        </p:nvSpPr>
        <p:spPr>
          <a:xfrm>
            <a:off x="6338225" y="3442588"/>
            <a:ext cx="1251900" cy="330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Consumer 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7" name="Google Shape;727;p58"/>
          <p:cNvSpPr txBox="1"/>
          <p:nvPr/>
        </p:nvSpPr>
        <p:spPr>
          <a:xfrm>
            <a:off x="2856121" y="2432535"/>
            <a:ext cx="15672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partition 0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8" name="Google Shape;728;p58"/>
          <p:cNvSpPr txBox="1"/>
          <p:nvPr/>
        </p:nvSpPr>
        <p:spPr>
          <a:xfrm>
            <a:off x="2856121" y="3134842"/>
            <a:ext cx="15672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partition 1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9" name="Google Shape;729;p58"/>
          <p:cNvSpPr txBox="1"/>
          <p:nvPr/>
        </p:nvSpPr>
        <p:spPr>
          <a:xfrm>
            <a:off x="2856121" y="3815217"/>
            <a:ext cx="15672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partition 2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59"/>
          <p:cNvSpPr/>
          <p:nvPr/>
        </p:nvSpPr>
        <p:spPr>
          <a:xfrm>
            <a:off x="517350" y="1934750"/>
            <a:ext cx="3990600" cy="26487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5" name="Google Shape;735;p5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Kafka Architecture </a:t>
            </a:r>
            <a:r>
              <a:rPr i="1" lang="ro"/>
              <a:t>- The Consumers</a:t>
            </a:r>
            <a:endParaRPr/>
          </a:p>
        </p:txBody>
      </p:sp>
      <p:sp>
        <p:nvSpPr>
          <p:cNvPr id="736" name="Google Shape;736;p59"/>
          <p:cNvSpPr/>
          <p:nvPr/>
        </p:nvSpPr>
        <p:spPr>
          <a:xfrm>
            <a:off x="775396" y="3163846"/>
            <a:ext cx="3390000" cy="5295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7" name="Google Shape;737;p59"/>
          <p:cNvSpPr/>
          <p:nvPr/>
        </p:nvSpPr>
        <p:spPr>
          <a:xfrm>
            <a:off x="775396" y="2512470"/>
            <a:ext cx="3390000" cy="5295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8" name="Google Shape;738;p59"/>
          <p:cNvSpPr txBox="1"/>
          <p:nvPr/>
        </p:nvSpPr>
        <p:spPr>
          <a:xfrm>
            <a:off x="3304183" y="1934754"/>
            <a:ext cx="15672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Topic A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9" name="Google Shape;739;p59"/>
          <p:cNvSpPr/>
          <p:nvPr/>
        </p:nvSpPr>
        <p:spPr>
          <a:xfrm>
            <a:off x="775396" y="3815221"/>
            <a:ext cx="3390000" cy="5295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0" name="Google Shape;740;p59"/>
          <p:cNvSpPr txBox="1"/>
          <p:nvPr/>
        </p:nvSpPr>
        <p:spPr>
          <a:xfrm>
            <a:off x="841150" y="3821525"/>
            <a:ext cx="1506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2200"/>
              <a:t>✉️✉️</a:t>
            </a:r>
            <a:endParaRPr sz="2200"/>
          </a:p>
        </p:txBody>
      </p:sp>
      <p:sp>
        <p:nvSpPr>
          <p:cNvPr id="741" name="Google Shape;741;p59"/>
          <p:cNvSpPr txBox="1"/>
          <p:nvPr/>
        </p:nvSpPr>
        <p:spPr>
          <a:xfrm>
            <a:off x="810465" y="3167000"/>
            <a:ext cx="2045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2200"/>
              <a:t>✉️✉️✉️✉️</a:t>
            </a:r>
            <a:endParaRPr sz="2200"/>
          </a:p>
        </p:txBody>
      </p:sp>
      <p:sp>
        <p:nvSpPr>
          <p:cNvPr id="742" name="Google Shape;742;p59"/>
          <p:cNvSpPr txBox="1"/>
          <p:nvPr/>
        </p:nvSpPr>
        <p:spPr>
          <a:xfrm>
            <a:off x="728375" y="2518775"/>
            <a:ext cx="1776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2200"/>
              <a:t> ✉️✉️✉️</a:t>
            </a:r>
            <a:endParaRPr sz="2200"/>
          </a:p>
        </p:txBody>
      </p:sp>
      <p:sp>
        <p:nvSpPr>
          <p:cNvPr id="743" name="Google Shape;743;p59"/>
          <p:cNvSpPr/>
          <p:nvPr/>
        </p:nvSpPr>
        <p:spPr>
          <a:xfrm>
            <a:off x="6115625" y="2623125"/>
            <a:ext cx="1697100" cy="15186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4" name="Google Shape;744;p59"/>
          <p:cNvSpPr/>
          <p:nvPr/>
        </p:nvSpPr>
        <p:spPr>
          <a:xfrm>
            <a:off x="6338225" y="3041963"/>
            <a:ext cx="1251900" cy="330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Consumer 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5" name="Google Shape;745;p59"/>
          <p:cNvSpPr txBox="1"/>
          <p:nvPr/>
        </p:nvSpPr>
        <p:spPr>
          <a:xfrm>
            <a:off x="6779475" y="2571750"/>
            <a:ext cx="10911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9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consumer group</a:t>
            </a:r>
            <a:endParaRPr sz="9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6" name="Google Shape;746;p59"/>
          <p:cNvSpPr/>
          <p:nvPr/>
        </p:nvSpPr>
        <p:spPr>
          <a:xfrm>
            <a:off x="6338225" y="3442588"/>
            <a:ext cx="1251900" cy="330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Consumer 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47" name="Google Shape;747;p59"/>
          <p:cNvCxnSpPr/>
          <p:nvPr/>
        </p:nvCxnSpPr>
        <p:spPr>
          <a:xfrm rot="10800000">
            <a:off x="4179425" y="2786063"/>
            <a:ext cx="2158800" cy="42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748" name="Google Shape;748;p59"/>
          <p:cNvCxnSpPr>
            <a:stCxn id="744" idx="1"/>
          </p:cNvCxnSpPr>
          <p:nvPr/>
        </p:nvCxnSpPr>
        <p:spPr>
          <a:xfrm flipH="1">
            <a:off x="4179425" y="3207263"/>
            <a:ext cx="2158800" cy="23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749" name="Google Shape;749;p59"/>
          <p:cNvCxnSpPr>
            <a:stCxn id="746" idx="1"/>
          </p:cNvCxnSpPr>
          <p:nvPr/>
        </p:nvCxnSpPr>
        <p:spPr>
          <a:xfrm flipH="1">
            <a:off x="4168025" y="3607888"/>
            <a:ext cx="2170200" cy="48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750" name="Google Shape;750;p59"/>
          <p:cNvSpPr txBox="1"/>
          <p:nvPr/>
        </p:nvSpPr>
        <p:spPr>
          <a:xfrm>
            <a:off x="2856121" y="2432535"/>
            <a:ext cx="15672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partition 0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1" name="Google Shape;751;p59"/>
          <p:cNvSpPr txBox="1"/>
          <p:nvPr/>
        </p:nvSpPr>
        <p:spPr>
          <a:xfrm>
            <a:off x="2856121" y="3134842"/>
            <a:ext cx="15672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partition 1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2" name="Google Shape;752;p59"/>
          <p:cNvSpPr txBox="1"/>
          <p:nvPr/>
        </p:nvSpPr>
        <p:spPr>
          <a:xfrm>
            <a:off x="2856121" y="3815217"/>
            <a:ext cx="15672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partition 2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60"/>
          <p:cNvSpPr/>
          <p:nvPr/>
        </p:nvSpPr>
        <p:spPr>
          <a:xfrm>
            <a:off x="517350" y="1934750"/>
            <a:ext cx="3990600" cy="26487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8" name="Google Shape;758;p6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Kafka Architecture </a:t>
            </a:r>
            <a:r>
              <a:rPr i="1" lang="ro"/>
              <a:t>- The Consumers</a:t>
            </a:r>
            <a:endParaRPr/>
          </a:p>
        </p:txBody>
      </p:sp>
      <p:sp>
        <p:nvSpPr>
          <p:cNvPr id="759" name="Google Shape;759;p60"/>
          <p:cNvSpPr/>
          <p:nvPr/>
        </p:nvSpPr>
        <p:spPr>
          <a:xfrm>
            <a:off x="775396" y="3163846"/>
            <a:ext cx="3390000" cy="5295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0" name="Google Shape;760;p60"/>
          <p:cNvSpPr/>
          <p:nvPr/>
        </p:nvSpPr>
        <p:spPr>
          <a:xfrm>
            <a:off x="775396" y="2512470"/>
            <a:ext cx="3390000" cy="5295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1" name="Google Shape;761;p60"/>
          <p:cNvSpPr txBox="1"/>
          <p:nvPr/>
        </p:nvSpPr>
        <p:spPr>
          <a:xfrm>
            <a:off x="3304183" y="1934754"/>
            <a:ext cx="15672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Topic A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2" name="Google Shape;762;p60"/>
          <p:cNvSpPr/>
          <p:nvPr/>
        </p:nvSpPr>
        <p:spPr>
          <a:xfrm>
            <a:off x="775396" y="3815221"/>
            <a:ext cx="3390000" cy="5295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3" name="Google Shape;763;p60"/>
          <p:cNvSpPr txBox="1"/>
          <p:nvPr/>
        </p:nvSpPr>
        <p:spPr>
          <a:xfrm>
            <a:off x="841150" y="3821525"/>
            <a:ext cx="1506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2200"/>
              <a:t>✉️✉️</a:t>
            </a:r>
            <a:endParaRPr sz="2200"/>
          </a:p>
        </p:txBody>
      </p:sp>
      <p:sp>
        <p:nvSpPr>
          <p:cNvPr id="764" name="Google Shape;764;p60"/>
          <p:cNvSpPr txBox="1"/>
          <p:nvPr/>
        </p:nvSpPr>
        <p:spPr>
          <a:xfrm>
            <a:off x="810465" y="3167000"/>
            <a:ext cx="2045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2200"/>
              <a:t>✉️✉️✉️✉️</a:t>
            </a:r>
            <a:endParaRPr sz="2200"/>
          </a:p>
        </p:txBody>
      </p:sp>
      <p:sp>
        <p:nvSpPr>
          <p:cNvPr id="765" name="Google Shape;765;p60"/>
          <p:cNvSpPr txBox="1"/>
          <p:nvPr/>
        </p:nvSpPr>
        <p:spPr>
          <a:xfrm>
            <a:off x="728375" y="2518775"/>
            <a:ext cx="1776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2200"/>
              <a:t> ✉️✉️✉️</a:t>
            </a:r>
            <a:endParaRPr sz="2200"/>
          </a:p>
        </p:txBody>
      </p:sp>
      <p:sp>
        <p:nvSpPr>
          <p:cNvPr id="766" name="Google Shape;766;p60"/>
          <p:cNvSpPr/>
          <p:nvPr/>
        </p:nvSpPr>
        <p:spPr>
          <a:xfrm>
            <a:off x="6115625" y="2623125"/>
            <a:ext cx="1697100" cy="15186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7" name="Google Shape;767;p60"/>
          <p:cNvSpPr/>
          <p:nvPr/>
        </p:nvSpPr>
        <p:spPr>
          <a:xfrm>
            <a:off x="6338225" y="2909188"/>
            <a:ext cx="1251900" cy="330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Consumer 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8" name="Google Shape;768;p60"/>
          <p:cNvSpPr txBox="1"/>
          <p:nvPr/>
        </p:nvSpPr>
        <p:spPr>
          <a:xfrm>
            <a:off x="6779475" y="2571750"/>
            <a:ext cx="10911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9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consumer group</a:t>
            </a:r>
            <a:endParaRPr sz="9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9" name="Google Shape;769;p60"/>
          <p:cNvSpPr/>
          <p:nvPr/>
        </p:nvSpPr>
        <p:spPr>
          <a:xfrm>
            <a:off x="6338225" y="3309813"/>
            <a:ext cx="1251900" cy="330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Consumer 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0" name="Google Shape;770;p60"/>
          <p:cNvSpPr/>
          <p:nvPr/>
        </p:nvSpPr>
        <p:spPr>
          <a:xfrm>
            <a:off x="6338225" y="3710438"/>
            <a:ext cx="1251900" cy="330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Consumer 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1" name="Google Shape;771;p60"/>
          <p:cNvSpPr txBox="1"/>
          <p:nvPr/>
        </p:nvSpPr>
        <p:spPr>
          <a:xfrm>
            <a:off x="2856121" y="2432535"/>
            <a:ext cx="15672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partition 0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2" name="Google Shape;772;p60"/>
          <p:cNvSpPr txBox="1"/>
          <p:nvPr/>
        </p:nvSpPr>
        <p:spPr>
          <a:xfrm>
            <a:off x="2856121" y="3134842"/>
            <a:ext cx="15672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partition 1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3" name="Google Shape;773;p60"/>
          <p:cNvSpPr txBox="1"/>
          <p:nvPr/>
        </p:nvSpPr>
        <p:spPr>
          <a:xfrm>
            <a:off x="2856121" y="3815217"/>
            <a:ext cx="15672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partition 2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61"/>
          <p:cNvSpPr/>
          <p:nvPr/>
        </p:nvSpPr>
        <p:spPr>
          <a:xfrm>
            <a:off x="517350" y="1934750"/>
            <a:ext cx="3990600" cy="26487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9" name="Google Shape;779;p6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Kafka Architecture </a:t>
            </a:r>
            <a:r>
              <a:rPr i="1" lang="ro"/>
              <a:t>- The Consumers</a:t>
            </a:r>
            <a:endParaRPr/>
          </a:p>
        </p:txBody>
      </p:sp>
      <p:sp>
        <p:nvSpPr>
          <p:cNvPr id="780" name="Google Shape;780;p61"/>
          <p:cNvSpPr/>
          <p:nvPr/>
        </p:nvSpPr>
        <p:spPr>
          <a:xfrm>
            <a:off x="775396" y="3163846"/>
            <a:ext cx="3390000" cy="5295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1" name="Google Shape;781;p61"/>
          <p:cNvSpPr/>
          <p:nvPr/>
        </p:nvSpPr>
        <p:spPr>
          <a:xfrm>
            <a:off x="775396" y="2512470"/>
            <a:ext cx="3390000" cy="5295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2" name="Google Shape;782;p61"/>
          <p:cNvSpPr txBox="1"/>
          <p:nvPr/>
        </p:nvSpPr>
        <p:spPr>
          <a:xfrm>
            <a:off x="3304183" y="1934754"/>
            <a:ext cx="15672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Topic A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3" name="Google Shape;783;p61"/>
          <p:cNvSpPr/>
          <p:nvPr/>
        </p:nvSpPr>
        <p:spPr>
          <a:xfrm>
            <a:off x="775396" y="3815221"/>
            <a:ext cx="3390000" cy="5295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4" name="Google Shape;784;p61"/>
          <p:cNvSpPr txBox="1"/>
          <p:nvPr/>
        </p:nvSpPr>
        <p:spPr>
          <a:xfrm>
            <a:off x="841150" y="3821525"/>
            <a:ext cx="1506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2200"/>
              <a:t>✉️✉️</a:t>
            </a:r>
            <a:endParaRPr sz="2200"/>
          </a:p>
        </p:txBody>
      </p:sp>
      <p:sp>
        <p:nvSpPr>
          <p:cNvPr id="785" name="Google Shape;785;p61"/>
          <p:cNvSpPr txBox="1"/>
          <p:nvPr/>
        </p:nvSpPr>
        <p:spPr>
          <a:xfrm>
            <a:off x="810465" y="3167000"/>
            <a:ext cx="2045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2200"/>
              <a:t>✉️✉️✉️✉️</a:t>
            </a:r>
            <a:endParaRPr sz="2200"/>
          </a:p>
        </p:txBody>
      </p:sp>
      <p:sp>
        <p:nvSpPr>
          <p:cNvPr id="786" name="Google Shape;786;p61"/>
          <p:cNvSpPr txBox="1"/>
          <p:nvPr/>
        </p:nvSpPr>
        <p:spPr>
          <a:xfrm>
            <a:off x="728375" y="2518775"/>
            <a:ext cx="1776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2200"/>
              <a:t> ✉️✉️✉️</a:t>
            </a:r>
            <a:endParaRPr sz="2200"/>
          </a:p>
        </p:txBody>
      </p:sp>
      <p:sp>
        <p:nvSpPr>
          <p:cNvPr id="787" name="Google Shape;787;p61"/>
          <p:cNvSpPr/>
          <p:nvPr/>
        </p:nvSpPr>
        <p:spPr>
          <a:xfrm>
            <a:off x="6115625" y="2623125"/>
            <a:ext cx="1697100" cy="15186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8" name="Google Shape;788;p61"/>
          <p:cNvSpPr/>
          <p:nvPr/>
        </p:nvSpPr>
        <p:spPr>
          <a:xfrm>
            <a:off x="6338225" y="2909188"/>
            <a:ext cx="1251900" cy="330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Consumer 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9" name="Google Shape;789;p61"/>
          <p:cNvSpPr txBox="1"/>
          <p:nvPr/>
        </p:nvSpPr>
        <p:spPr>
          <a:xfrm>
            <a:off x="6779475" y="2571750"/>
            <a:ext cx="10911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9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consumer group</a:t>
            </a:r>
            <a:endParaRPr sz="9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0" name="Google Shape;790;p61"/>
          <p:cNvSpPr/>
          <p:nvPr/>
        </p:nvSpPr>
        <p:spPr>
          <a:xfrm>
            <a:off x="6338225" y="3309813"/>
            <a:ext cx="1251900" cy="330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Consumer 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1" name="Google Shape;791;p61"/>
          <p:cNvSpPr/>
          <p:nvPr/>
        </p:nvSpPr>
        <p:spPr>
          <a:xfrm>
            <a:off x="6338225" y="3710438"/>
            <a:ext cx="1251900" cy="330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Consumer 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92" name="Google Shape;792;p61"/>
          <p:cNvCxnSpPr/>
          <p:nvPr/>
        </p:nvCxnSpPr>
        <p:spPr>
          <a:xfrm rot="10800000">
            <a:off x="4168025" y="2793988"/>
            <a:ext cx="2170200" cy="28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793" name="Google Shape;793;p61"/>
          <p:cNvCxnSpPr/>
          <p:nvPr/>
        </p:nvCxnSpPr>
        <p:spPr>
          <a:xfrm rot="10800000">
            <a:off x="4179425" y="3440613"/>
            <a:ext cx="2158800" cy="3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794" name="Google Shape;794;p61"/>
          <p:cNvCxnSpPr>
            <a:stCxn id="791" idx="1"/>
          </p:cNvCxnSpPr>
          <p:nvPr/>
        </p:nvCxnSpPr>
        <p:spPr>
          <a:xfrm flipH="1">
            <a:off x="4173725" y="3875738"/>
            <a:ext cx="2164500" cy="19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795" name="Google Shape;795;p61"/>
          <p:cNvSpPr txBox="1"/>
          <p:nvPr/>
        </p:nvSpPr>
        <p:spPr>
          <a:xfrm>
            <a:off x="2856121" y="2432535"/>
            <a:ext cx="15672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partition 0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6" name="Google Shape;796;p61"/>
          <p:cNvSpPr txBox="1"/>
          <p:nvPr/>
        </p:nvSpPr>
        <p:spPr>
          <a:xfrm>
            <a:off x="2856121" y="3134842"/>
            <a:ext cx="15672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partition 1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7" name="Google Shape;797;p61"/>
          <p:cNvSpPr txBox="1"/>
          <p:nvPr/>
        </p:nvSpPr>
        <p:spPr>
          <a:xfrm>
            <a:off x="2856121" y="3815217"/>
            <a:ext cx="15672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partition 2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What is Apache Kafka?</a:t>
            </a:r>
            <a:endParaRPr/>
          </a:p>
        </p:txBody>
      </p:sp>
      <p:sp>
        <p:nvSpPr>
          <p:cNvPr id="90" name="Google Shape;90;p17"/>
          <p:cNvSpPr txBox="1"/>
          <p:nvPr/>
        </p:nvSpPr>
        <p:spPr>
          <a:xfrm>
            <a:off x="554800" y="1606825"/>
            <a:ext cx="7920900" cy="3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Kafka is a tool that helps apps send and receive messages in </a:t>
            </a:r>
            <a:r>
              <a:rPr b="1" lang="ro" sz="2400">
                <a:solidFill>
                  <a:srgbClr val="1155CC"/>
                </a:solidFill>
                <a:latin typeface="Roboto"/>
                <a:ea typeface="Roboto"/>
                <a:cs typeface="Roboto"/>
                <a:sym typeface="Roboto"/>
              </a:rPr>
              <a:t>real-time</a:t>
            </a:r>
            <a:r>
              <a:rPr lang="ro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, making it easier to build fast and reliable systems.</a:t>
            </a:r>
            <a:endParaRPr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2275" y="2722550"/>
            <a:ext cx="3869150" cy="21701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/>
          <p:nvPr/>
        </p:nvSpPr>
        <p:spPr>
          <a:xfrm>
            <a:off x="726075" y="3303800"/>
            <a:ext cx="3673800" cy="14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ro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*</a:t>
            </a:r>
            <a:r>
              <a:rPr b="1" i="1" lang="ro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real-time</a:t>
            </a:r>
            <a:r>
              <a:rPr i="1" lang="ro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= data is sent,   received, and processed </a:t>
            </a:r>
            <a:br>
              <a:rPr i="1" lang="ro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i="1" lang="ro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almost immediately,</a:t>
            </a:r>
            <a:br>
              <a:rPr i="1" lang="ro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i="1" lang="ro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as soon as it's available</a:t>
            </a:r>
            <a:endParaRPr i="1"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62"/>
          <p:cNvSpPr/>
          <p:nvPr/>
        </p:nvSpPr>
        <p:spPr>
          <a:xfrm>
            <a:off x="517350" y="1934750"/>
            <a:ext cx="3990600" cy="26487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3" name="Google Shape;803;p6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Kafka Architecture </a:t>
            </a:r>
            <a:r>
              <a:rPr i="1" lang="ro"/>
              <a:t>- The Consumers</a:t>
            </a:r>
            <a:endParaRPr/>
          </a:p>
        </p:txBody>
      </p:sp>
      <p:sp>
        <p:nvSpPr>
          <p:cNvPr id="804" name="Google Shape;804;p62"/>
          <p:cNvSpPr/>
          <p:nvPr/>
        </p:nvSpPr>
        <p:spPr>
          <a:xfrm>
            <a:off x="775396" y="3163846"/>
            <a:ext cx="3390000" cy="5295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5" name="Google Shape;805;p62"/>
          <p:cNvSpPr/>
          <p:nvPr/>
        </p:nvSpPr>
        <p:spPr>
          <a:xfrm>
            <a:off x="775396" y="2512470"/>
            <a:ext cx="3390000" cy="5295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6" name="Google Shape;806;p62"/>
          <p:cNvSpPr txBox="1"/>
          <p:nvPr/>
        </p:nvSpPr>
        <p:spPr>
          <a:xfrm>
            <a:off x="3304183" y="1934754"/>
            <a:ext cx="15672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Topic A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7" name="Google Shape;807;p62"/>
          <p:cNvSpPr/>
          <p:nvPr/>
        </p:nvSpPr>
        <p:spPr>
          <a:xfrm>
            <a:off x="775396" y="3815221"/>
            <a:ext cx="3390000" cy="5295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8" name="Google Shape;808;p62"/>
          <p:cNvSpPr txBox="1"/>
          <p:nvPr/>
        </p:nvSpPr>
        <p:spPr>
          <a:xfrm>
            <a:off x="841150" y="3821525"/>
            <a:ext cx="1506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2200"/>
              <a:t>✉️✉️</a:t>
            </a:r>
            <a:endParaRPr sz="2200"/>
          </a:p>
        </p:txBody>
      </p:sp>
      <p:sp>
        <p:nvSpPr>
          <p:cNvPr id="809" name="Google Shape;809;p62"/>
          <p:cNvSpPr txBox="1"/>
          <p:nvPr/>
        </p:nvSpPr>
        <p:spPr>
          <a:xfrm>
            <a:off x="810465" y="3167000"/>
            <a:ext cx="2045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2200"/>
              <a:t>✉️✉️✉️✉️</a:t>
            </a:r>
            <a:endParaRPr sz="2200"/>
          </a:p>
        </p:txBody>
      </p:sp>
      <p:sp>
        <p:nvSpPr>
          <p:cNvPr id="810" name="Google Shape;810;p62"/>
          <p:cNvSpPr txBox="1"/>
          <p:nvPr/>
        </p:nvSpPr>
        <p:spPr>
          <a:xfrm>
            <a:off x="728375" y="2518775"/>
            <a:ext cx="1776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2200"/>
              <a:t> ✉️✉️✉️</a:t>
            </a:r>
            <a:endParaRPr sz="2200"/>
          </a:p>
        </p:txBody>
      </p:sp>
      <p:sp>
        <p:nvSpPr>
          <p:cNvPr id="811" name="Google Shape;811;p62"/>
          <p:cNvSpPr/>
          <p:nvPr/>
        </p:nvSpPr>
        <p:spPr>
          <a:xfrm>
            <a:off x="6142850" y="2110588"/>
            <a:ext cx="1697100" cy="23484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2" name="Google Shape;812;p62"/>
          <p:cNvSpPr/>
          <p:nvPr/>
        </p:nvSpPr>
        <p:spPr>
          <a:xfrm>
            <a:off x="6365450" y="2396650"/>
            <a:ext cx="1251900" cy="330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Consumer 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3" name="Google Shape;813;p62"/>
          <p:cNvSpPr txBox="1"/>
          <p:nvPr/>
        </p:nvSpPr>
        <p:spPr>
          <a:xfrm>
            <a:off x="6806700" y="2059213"/>
            <a:ext cx="10911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9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consumer group</a:t>
            </a:r>
            <a:endParaRPr sz="9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4" name="Google Shape;814;p62"/>
          <p:cNvSpPr/>
          <p:nvPr/>
        </p:nvSpPr>
        <p:spPr>
          <a:xfrm>
            <a:off x="6365450" y="2797275"/>
            <a:ext cx="1251900" cy="330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Consumer 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5" name="Google Shape;815;p62"/>
          <p:cNvSpPr/>
          <p:nvPr/>
        </p:nvSpPr>
        <p:spPr>
          <a:xfrm>
            <a:off x="6365450" y="3197900"/>
            <a:ext cx="1251900" cy="330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Consumer 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6" name="Google Shape;816;p62"/>
          <p:cNvSpPr/>
          <p:nvPr/>
        </p:nvSpPr>
        <p:spPr>
          <a:xfrm>
            <a:off x="6365450" y="3598525"/>
            <a:ext cx="1251900" cy="330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Consumer 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7" name="Google Shape;817;p62"/>
          <p:cNvSpPr/>
          <p:nvPr/>
        </p:nvSpPr>
        <p:spPr>
          <a:xfrm>
            <a:off x="6365450" y="3999150"/>
            <a:ext cx="1251900" cy="330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Consumer 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8" name="Google Shape;818;p62"/>
          <p:cNvSpPr txBox="1"/>
          <p:nvPr/>
        </p:nvSpPr>
        <p:spPr>
          <a:xfrm>
            <a:off x="2856121" y="2432535"/>
            <a:ext cx="15672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partition 0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9" name="Google Shape;819;p62"/>
          <p:cNvSpPr txBox="1"/>
          <p:nvPr/>
        </p:nvSpPr>
        <p:spPr>
          <a:xfrm>
            <a:off x="2856121" y="3134842"/>
            <a:ext cx="15672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partition 1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0" name="Google Shape;820;p62"/>
          <p:cNvSpPr txBox="1"/>
          <p:nvPr/>
        </p:nvSpPr>
        <p:spPr>
          <a:xfrm>
            <a:off x="2856121" y="3815217"/>
            <a:ext cx="15672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partition 2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63"/>
          <p:cNvSpPr/>
          <p:nvPr/>
        </p:nvSpPr>
        <p:spPr>
          <a:xfrm>
            <a:off x="517350" y="1934750"/>
            <a:ext cx="3990600" cy="26487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6" name="Google Shape;826;p6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Kafka Architecture </a:t>
            </a:r>
            <a:r>
              <a:rPr i="1" lang="ro"/>
              <a:t>- The Consumers</a:t>
            </a:r>
            <a:endParaRPr/>
          </a:p>
        </p:txBody>
      </p:sp>
      <p:sp>
        <p:nvSpPr>
          <p:cNvPr id="827" name="Google Shape;827;p63"/>
          <p:cNvSpPr/>
          <p:nvPr/>
        </p:nvSpPr>
        <p:spPr>
          <a:xfrm>
            <a:off x="775396" y="3163846"/>
            <a:ext cx="3390000" cy="5295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8" name="Google Shape;828;p63"/>
          <p:cNvSpPr/>
          <p:nvPr/>
        </p:nvSpPr>
        <p:spPr>
          <a:xfrm>
            <a:off x="775396" y="2512470"/>
            <a:ext cx="3390000" cy="5295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9" name="Google Shape;829;p63"/>
          <p:cNvSpPr txBox="1"/>
          <p:nvPr/>
        </p:nvSpPr>
        <p:spPr>
          <a:xfrm>
            <a:off x="3304183" y="1934754"/>
            <a:ext cx="15672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Topic A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0" name="Google Shape;830;p63"/>
          <p:cNvSpPr/>
          <p:nvPr/>
        </p:nvSpPr>
        <p:spPr>
          <a:xfrm>
            <a:off x="775396" y="3815221"/>
            <a:ext cx="3390000" cy="5295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1" name="Google Shape;831;p63"/>
          <p:cNvSpPr txBox="1"/>
          <p:nvPr/>
        </p:nvSpPr>
        <p:spPr>
          <a:xfrm>
            <a:off x="841150" y="3821525"/>
            <a:ext cx="1506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2200"/>
              <a:t>✉️✉️</a:t>
            </a:r>
            <a:endParaRPr sz="2200"/>
          </a:p>
        </p:txBody>
      </p:sp>
      <p:sp>
        <p:nvSpPr>
          <p:cNvPr id="832" name="Google Shape;832;p63"/>
          <p:cNvSpPr txBox="1"/>
          <p:nvPr/>
        </p:nvSpPr>
        <p:spPr>
          <a:xfrm>
            <a:off x="810465" y="3167000"/>
            <a:ext cx="2045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2200"/>
              <a:t>✉️✉️✉️✉️</a:t>
            </a:r>
            <a:endParaRPr sz="2200"/>
          </a:p>
        </p:txBody>
      </p:sp>
      <p:sp>
        <p:nvSpPr>
          <p:cNvPr id="833" name="Google Shape;833;p63"/>
          <p:cNvSpPr txBox="1"/>
          <p:nvPr/>
        </p:nvSpPr>
        <p:spPr>
          <a:xfrm>
            <a:off x="728375" y="2518775"/>
            <a:ext cx="1776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2200"/>
              <a:t> ✉️✉️✉️</a:t>
            </a:r>
            <a:endParaRPr sz="2200"/>
          </a:p>
        </p:txBody>
      </p:sp>
      <p:sp>
        <p:nvSpPr>
          <p:cNvPr id="834" name="Google Shape;834;p63"/>
          <p:cNvSpPr/>
          <p:nvPr/>
        </p:nvSpPr>
        <p:spPr>
          <a:xfrm>
            <a:off x="6142850" y="2110588"/>
            <a:ext cx="1697100" cy="23484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5" name="Google Shape;835;p63"/>
          <p:cNvSpPr/>
          <p:nvPr/>
        </p:nvSpPr>
        <p:spPr>
          <a:xfrm>
            <a:off x="6365450" y="2396650"/>
            <a:ext cx="1251900" cy="330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Consumer 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6" name="Google Shape;836;p63"/>
          <p:cNvSpPr txBox="1"/>
          <p:nvPr/>
        </p:nvSpPr>
        <p:spPr>
          <a:xfrm>
            <a:off x="6806700" y="2059213"/>
            <a:ext cx="10911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9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consumer group</a:t>
            </a:r>
            <a:endParaRPr sz="9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7" name="Google Shape;837;p63"/>
          <p:cNvSpPr/>
          <p:nvPr/>
        </p:nvSpPr>
        <p:spPr>
          <a:xfrm>
            <a:off x="6365450" y="2797275"/>
            <a:ext cx="1251900" cy="330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Consumer 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8" name="Google Shape;838;p63"/>
          <p:cNvSpPr/>
          <p:nvPr/>
        </p:nvSpPr>
        <p:spPr>
          <a:xfrm>
            <a:off x="6365450" y="3197900"/>
            <a:ext cx="1251900" cy="330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Consumer 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9" name="Google Shape;839;p63"/>
          <p:cNvSpPr/>
          <p:nvPr/>
        </p:nvSpPr>
        <p:spPr>
          <a:xfrm>
            <a:off x="6365450" y="3598525"/>
            <a:ext cx="1251900" cy="330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Consumer 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0" name="Google Shape;840;p63"/>
          <p:cNvSpPr/>
          <p:nvPr/>
        </p:nvSpPr>
        <p:spPr>
          <a:xfrm>
            <a:off x="6365450" y="3999150"/>
            <a:ext cx="1251900" cy="330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Consumer 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41" name="Google Shape;841;p63"/>
          <p:cNvCxnSpPr>
            <a:stCxn id="835" idx="1"/>
          </p:cNvCxnSpPr>
          <p:nvPr/>
        </p:nvCxnSpPr>
        <p:spPr>
          <a:xfrm flipH="1">
            <a:off x="4165550" y="2561950"/>
            <a:ext cx="2199900" cy="22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842" name="Google Shape;842;p63"/>
          <p:cNvSpPr txBox="1"/>
          <p:nvPr/>
        </p:nvSpPr>
        <p:spPr>
          <a:xfrm>
            <a:off x="2856121" y="2432535"/>
            <a:ext cx="15672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partition 0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3" name="Google Shape;843;p63"/>
          <p:cNvSpPr txBox="1"/>
          <p:nvPr/>
        </p:nvSpPr>
        <p:spPr>
          <a:xfrm>
            <a:off x="2856121" y="3134842"/>
            <a:ext cx="15672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partition 1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4" name="Google Shape;844;p63"/>
          <p:cNvSpPr txBox="1"/>
          <p:nvPr/>
        </p:nvSpPr>
        <p:spPr>
          <a:xfrm>
            <a:off x="2856121" y="3815217"/>
            <a:ext cx="15672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partition 2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64"/>
          <p:cNvSpPr/>
          <p:nvPr/>
        </p:nvSpPr>
        <p:spPr>
          <a:xfrm>
            <a:off x="517350" y="1934750"/>
            <a:ext cx="3990600" cy="26487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0" name="Google Shape;850;p6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Kafka Architecture </a:t>
            </a:r>
            <a:r>
              <a:rPr i="1" lang="ro"/>
              <a:t>- The Consumers</a:t>
            </a:r>
            <a:endParaRPr/>
          </a:p>
        </p:txBody>
      </p:sp>
      <p:sp>
        <p:nvSpPr>
          <p:cNvPr id="851" name="Google Shape;851;p64"/>
          <p:cNvSpPr/>
          <p:nvPr/>
        </p:nvSpPr>
        <p:spPr>
          <a:xfrm>
            <a:off x="775396" y="3163846"/>
            <a:ext cx="3390000" cy="5295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2" name="Google Shape;852;p64"/>
          <p:cNvSpPr/>
          <p:nvPr/>
        </p:nvSpPr>
        <p:spPr>
          <a:xfrm>
            <a:off x="775396" y="2512470"/>
            <a:ext cx="3390000" cy="5295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3" name="Google Shape;853;p64"/>
          <p:cNvSpPr txBox="1"/>
          <p:nvPr/>
        </p:nvSpPr>
        <p:spPr>
          <a:xfrm>
            <a:off x="3304183" y="1934754"/>
            <a:ext cx="15672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Topic A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4" name="Google Shape;854;p64"/>
          <p:cNvSpPr/>
          <p:nvPr/>
        </p:nvSpPr>
        <p:spPr>
          <a:xfrm>
            <a:off x="775396" y="3815221"/>
            <a:ext cx="3390000" cy="5295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5" name="Google Shape;855;p64"/>
          <p:cNvSpPr txBox="1"/>
          <p:nvPr/>
        </p:nvSpPr>
        <p:spPr>
          <a:xfrm>
            <a:off x="841150" y="3821525"/>
            <a:ext cx="1506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2200"/>
              <a:t>✉️✉️</a:t>
            </a:r>
            <a:endParaRPr sz="2200"/>
          </a:p>
        </p:txBody>
      </p:sp>
      <p:sp>
        <p:nvSpPr>
          <p:cNvPr id="856" name="Google Shape;856;p64"/>
          <p:cNvSpPr txBox="1"/>
          <p:nvPr/>
        </p:nvSpPr>
        <p:spPr>
          <a:xfrm>
            <a:off x="810465" y="3167000"/>
            <a:ext cx="2045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2200"/>
              <a:t>✉️✉️✉️✉️</a:t>
            </a:r>
            <a:endParaRPr sz="2200"/>
          </a:p>
        </p:txBody>
      </p:sp>
      <p:sp>
        <p:nvSpPr>
          <p:cNvPr id="857" name="Google Shape;857;p64"/>
          <p:cNvSpPr txBox="1"/>
          <p:nvPr/>
        </p:nvSpPr>
        <p:spPr>
          <a:xfrm>
            <a:off x="728375" y="2518775"/>
            <a:ext cx="1776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2200"/>
              <a:t> ✉️✉️✉️</a:t>
            </a:r>
            <a:endParaRPr sz="2200"/>
          </a:p>
        </p:txBody>
      </p:sp>
      <p:sp>
        <p:nvSpPr>
          <p:cNvPr id="858" name="Google Shape;858;p64"/>
          <p:cNvSpPr/>
          <p:nvPr/>
        </p:nvSpPr>
        <p:spPr>
          <a:xfrm>
            <a:off x="6142850" y="2110588"/>
            <a:ext cx="1697100" cy="23484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9" name="Google Shape;859;p64"/>
          <p:cNvSpPr/>
          <p:nvPr/>
        </p:nvSpPr>
        <p:spPr>
          <a:xfrm>
            <a:off x="6365450" y="2396650"/>
            <a:ext cx="1251900" cy="330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Consumer 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0" name="Google Shape;860;p64"/>
          <p:cNvSpPr txBox="1"/>
          <p:nvPr/>
        </p:nvSpPr>
        <p:spPr>
          <a:xfrm>
            <a:off x="6806700" y="2059213"/>
            <a:ext cx="10911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9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consumer group</a:t>
            </a:r>
            <a:endParaRPr sz="9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1" name="Google Shape;861;p64"/>
          <p:cNvSpPr/>
          <p:nvPr/>
        </p:nvSpPr>
        <p:spPr>
          <a:xfrm>
            <a:off x="6365450" y="2797275"/>
            <a:ext cx="1251900" cy="330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Consumer 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2" name="Google Shape;862;p64"/>
          <p:cNvSpPr/>
          <p:nvPr/>
        </p:nvSpPr>
        <p:spPr>
          <a:xfrm>
            <a:off x="6365450" y="3197900"/>
            <a:ext cx="1251900" cy="330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Consumer 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3" name="Google Shape;863;p64"/>
          <p:cNvSpPr/>
          <p:nvPr/>
        </p:nvSpPr>
        <p:spPr>
          <a:xfrm>
            <a:off x="6365450" y="3598525"/>
            <a:ext cx="1251900" cy="330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Consumer 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4" name="Google Shape;864;p64"/>
          <p:cNvSpPr/>
          <p:nvPr/>
        </p:nvSpPr>
        <p:spPr>
          <a:xfrm>
            <a:off x="6365450" y="3999150"/>
            <a:ext cx="1251900" cy="330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Consumer 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65" name="Google Shape;865;p64"/>
          <p:cNvCxnSpPr>
            <a:stCxn id="859" idx="1"/>
          </p:cNvCxnSpPr>
          <p:nvPr/>
        </p:nvCxnSpPr>
        <p:spPr>
          <a:xfrm flipH="1">
            <a:off x="4165550" y="2561950"/>
            <a:ext cx="2199900" cy="22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866" name="Google Shape;866;p64"/>
          <p:cNvCxnSpPr>
            <a:stCxn id="861" idx="1"/>
          </p:cNvCxnSpPr>
          <p:nvPr/>
        </p:nvCxnSpPr>
        <p:spPr>
          <a:xfrm flipH="1">
            <a:off x="4165550" y="2962575"/>
            <a:ext cx="2199900" cy="46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867" name="Google Shape;867;p64"/>
          <p:cNvSpPr txBox="1"/>
          <p:nvPr/>
        </p:nvSpPr>
        <p:spPr>
          <a:xfrm>
            <a:off x="2856121" y="2432535"/>
            <a:ext cx="15672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partition 0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8" name="Google Shape;868;p64"/>
          <p:cNvSpPr txBox="1"/>
          <p:nvPr/>
        </p:nvSpPr>
        <p:spPr>
          <a:xfrm>
            <a:off x="2856121" y="3134842"/>
            <a:ext cx="15672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partition 1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9" name="Google Shape;869;p64"/>
          <p:cNvSpPr txBox="1"/>
          <p:nvPr/>
        </p:nvSpPr>
        <p:spPr>
          <a:xfrm>
            <a:off x="2856121" y="3815217"/>
            <a:ext cx="15672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partition 2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65"/>
          <p:cNvSpPr/>
          <p:nvPr/>
        </p:nvSpPr>
        <p:spPr>
          <a:xfrm>
            <a:off x="517350" y="1934750"/>
            <a:ext cx="3990600" cy="26487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5" name="Google Shape;875;p6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Kafka Architecture </a:t>
            </a:r>
            <a:r>
              <a:rPr i="1" lang="ro"/>
              <a:t>- The Consumers</a:t>
            </a:r>
            <a:endParaRPr/>
          </a:p>
        </p:txBody>
      </p:sp>
      <p:sp>
        <p:nvSpPr>
          <p:cNvPr id="876" name="Google Shape;876;p65"/>
          <p:cNvSpPr/>
          <p:nvPr/>
        </p:nvSpPr>
        <p:spPr>
          <a:xfrm>
            <a:off x="775396" y="3163846"/>
            <a:ext cx="3390000" cy="5295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7" name="Google Shape;877;p65"/>
          <p:cNvSpPr/>
          <p:nvPr/>
        </p:nvSpPr>
        <p:spPr>
          <a:xfrm>
            <a:off x="775396" y="2512470"/>
            <a:ext cx="3390000" cy="5295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8" name="Google Shape;878;p65"/>
          <p:cNvSpPr txBox="1"/>
          <p:nvPr/>
        </p:nvSpPr>
        <p:spPr>
          <a:xfrm>
            <a:off x="3304183" y="1934754"/>
            <a:ext cx="15672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Topic A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9" name="Google Shape;879;p65"/>
          <p:cNvSpPr/>
          <p:nvPr/>
        </p:nvSpPr>
        <p:spPr>
          <a:xfrm>
            <a:off x="775396" y="3815221"/>
            <a:ext cx="3390000" cy="5295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0" name="Google Shape;880;p65"/>
          <p:cNvSpPr txBox="1"/>
          <p:nvPr/>
        </p:nvSpPr>
        <p:spPr>
          <a:xfrm>
            <a:off x="841150" y="3821525"/>
            <a:ext cx="1506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2200"/>
              <a:t>✉️✉️</a:t>
            </a:r>
            <a:endParaRPr sz="2200"/>
          </a:p>
        </p:txBody>
      </p:sp>
      <p:sp>
        <p:nvSpPr>
          <p:cNvPr id="881" name="Google Shape;881;p65"/>
          <p:cNvSpPr txBox="1"/>
          <p:nvPr/>
        </p:nvSpPr>
        <p:spPr>
          <a:xfrm>
            <a:off x="810465" y="3167000"/>
            <a:ext cx="2045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2200"/>
              <a:t>✉️✉️✉️✉️</a:t>
            </a:r>
            <a:endParaRPr sz="2200"/>
          </a:p>
        </p:txBody>
      </p:sp>
      <p:sp>
        <p:nvSpPr>
          <p:cNvPr id="882" name="Google Shape;882;p65"/>
          <p:cNvSpPr txBox="1"/>
          <p:nvPr/>
        </p:nvSpPr>
        <p:spPr>
          <a:xfrm>
            <a:off x="728375" y="2518775"/>
            <a:ext cx="1776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2200"/>
              <a:t> ✉️✉️✉️</a:t>
            </a:r>
            <a:endParaRPr sz="2200"/>
          </a:p>
        </p:txBody>
      </p:sp>
      <p:sp>
        <p:nvSpPr>
          <p:cNvPr id="883" name="Google Shape;883;p65"/>
          <p:cNvSpPr/>
          <p:nvPr/>
        </p:nvSpPr>
        <p:spPr>
          <a:xfrm>
            <a:off x="6142850" y="2110588"/>
            <a:ext cx="1697100" cy="23484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4" name="Google Shape;884;p65"/>
          <p:cNvSpPr/>
          <p:nvPr/>
        </p:nvSpPr>
        <p:spPr>
          <a:xfrm>
            <a:off x="6365450" y="2396650"/>
            <a:ext cx="1251900" cy="330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Consumer 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5" name="Google Shape;885;p65"/>
          <p:cNvSpPr txBox="1"/>
          <p:nvPr/>
        </p:nvSpPr>
        <p:spPr>
          <a:xfrm>
            <a:off x="6806700" y="2059213"/>
            <a:ext cx="10911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9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consumer group</a:t>
            </a:r>
            <a:endParaRPr sz="9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6" name="Google Shape;886;p65"/>
          <p:cNvSpPr/>
          <p:nvPr/>
        </p:nvSpPr>
        <p:spPr>
          <a:xfrm>
            <a:off x="6365450" y="2797275"/>
            <a:ext cx="1251900" cy="330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Consumer 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7" name="Google Shape;887;p65"/>
          <p:cNvSpPr/>
          <p:nvPr/>
        </p:nvSpPr>
        <p:spPr>
          <a:xfrm>
            <a:off x="6365450" y="3197900"/>
            <a:ext cx="1251900" cy="330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Consumer 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8" name="Google Shape;888;p65"/>
          <p:cNvSpPr/>
          <p:nvPr/>
        </p:nvSpPr>
        <p:spPr>
          <a:xfrm>
            <a:off x="6365450" y="3598525"/>
            <a:ext cx="1251900" cy="330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Consumer 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9" name="Google Shape;889;p65"/>
          <p:cNvSpPr/>
          <p:nvPr/>
        </p:nvSpPr>
        <p:spPr>
          <a:xfrm>
            <a:off x="6365450" y="3999150"/>
            <a:ext cx="1251900" cy="330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Consumer 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90" name="Google Shape;890;p65"/>
          <p:cNvCxnSpPr>
            <a:stCxn id="884" idx="1"/>
          </p:cNvCxnSpPr>
          <p:nvPr/>
        </p:nvCxnSpPr>
        <p:spPr>
          <a:xfrm flipH="1">
            <a:off x="4165550" y="2561950"/>
            <a:ext cx="2199900" cy="22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891" name="Google Shape;891;p65"/>
          <p:cNvCxnSpPr>
            <a:stCxn id="886" idx="1"/>
          </p:cNvCxnSpPr>
          <p:nvPr/>
        </p:nvCxnSpPr>
        <p:spPr>
          <a:xfrm flipH="1">
            <a:off x="4165550" y="2962575"/>
            <a:ext cx="2199900" cy="46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892" name="Google Shape;892;p65"/>
          <p:cNvCxnSpPr>
            <a:stCxn id="887" idx="1"/>
          </p:cNvCxnSpPr>
          <p:nvPr/>
        </p:nvCxnSpPr>
        <p:spPr>
          <a:xfrm flipH="1">
            <a:off x="4177250" y="3363200"/>
            <a:ext cx="2188200" cy="72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893" name="Google Shape;893;p65"/>
          <p:cNvSpPr txBox="1"/>
          <p:nvPr/>
        </p:nvSpPr>
        <p:spPr>
          <a:xfrm>
            <a:off x="2856121" y="2432535"/>
            <a:ext cx="15672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partition 0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4" name="Google Shape;894;p65"/>
          <p:cNvSpPr txBox="1"/>
          <p:nvPr/>
        </p:nvSpPr>
        <p:spPr>
          <a:xfrm>
            <a:off x="2856121" y="3134842"/>
            <a:ext cx="15672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partition 1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5" name="Google Shape;895;p65"/>
          <p:cNvSpPr txBox="1"/>
          <p:nvPr/>
        </p:nvSpPr>
        <p:spPr>
          <a:xfrm>
            <a:off x="2856121" y="3815217"/>
            <a:ext cx="15672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partition 2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9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66"/>
          <p:cNvSpPr/>
          <p:nvPr/>
        </p:nvSpPr>
        <p:spPr>
          <a:xfrm>
            <a:off x="517350" y="1934750"/>
            <a:ext cx="3990600" cy="26487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1" name="Google Shape;901;p6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Kafka Architecture </a:t>
            </a:r>
            <a:r>
              <a:rPr i="1" lang="ro"/>
              <a:t>- The Consumers</a:t>
            </a:r>
            <a:endParaRPr/>
          </a:p>
        </p:txBody>
      </p:sp>
      <p:sp>
        <p:nvSpPr>
          <p:cNvPr id="902" name="Google Shape;902;p66"/>
          <p:cNvSpPr/>
          <p:nvPr/>
        </p:nvSpPr>
        <p:spPr>
          <a:xfrm>
            <a:off x="775396" y="3163846"/>
            <a:ext cx="3390000" cy="5295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3" name="Google Shape;903;p66"/>
          <p:cNvSpPr/>
          <p:nvPr/>
        </p:nvSpPr>
        <p:spPr>
          <a:xfrm>
            <a:off x="775396" y="2512470"/>
            <a:ext cx="3390000" cy="5295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4" name="Google Shape;904;p66"/>
          <p:cNvSpPr txBox="1"/>
          <p:nvPr/>
        </p:nvSpPr>
        <p:spPr>
          <a:xfrm>
            <a:off x="3304183" y="1934754"/>
            <a:ext cx="15672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Topic A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5" name="Google Shape;905;p66"/>
          <p:cNvSpPr/>
          <p:nvPr/>
        </p:nvSpPr>
        <p:spPr>
          <a:xfrm>
            <a:off x="775396" y="3815221"/>
            <a:ext cx="3390000" cy="5295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6" name="Google Shape;906;p66"/>
          <p:cNvSpPr txBox="1"/>
          <p:nvPr/>
        </p:nvSpPr>
        <p:spPr>
          <a:xfrm>
            <a:off x="841150" y="3821525"/>
            <a:ext cx="1506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2200"/>
              <a:t>✉️✉️</a:t>
            </a:r>
            <a:endParaRPr sz="2200"/>
          </a:p>
        </p:txBody>
      </p:sp>
      <p:sp>
        <p:nvSpPr>
          <p:cNvPr id="907" name="Google Shape;907;p66"/>
          <p:cNvSpPr txBox="1"/>
          <p:nvPr/>
        </p:nvSpPr>
        <p:spPr>
          <a:xfrm>
            <a:off x="810465" y="3167000"/>
            <a:ext cx="2045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2200"/>
              <a:t>✉️✉️✉️✉️</a:t>
            </a:r>
            <a:endParaRPr sz="2200"/>
          </a:p>
        </p:txBody>
      </p:sp>
      <p:sp>
        <p:nvSpPr>
          <p:cNvPr id="908" name="Google Shape;908;p66"/>
          <p:cNvSpPr txBox="1"/>
          <p:nvPr/>
        </p:nvSpPr>
        <p:spPr>
          <a:xfrm>
            <a:off x="728375" y="2518775"/>
            <a:ext cx="1776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2200"/>
              <a:t> ✉️✉️✉️</a:t>
            </a:r>
            <a:endParaRPr sz="2200"/>
          </a:p>
        </p:txBody>
      </p:sp>
      <p:sp>
        <p:nvSpPr>
          <p:cNvPr id="909" name="Google Shape;909;p66"/>
          <p:cNvSpPr/>
          <p:nvPr/>
        </p:nvSpPr>
        <p:spPr>
          <a:xfrm>
            <a:off x="6142850" y="2110588"/>
            <a:ext cx="1697100" cy="23484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0" name="Google Shape;910;p66"/>
          <p:cNvSpPr/>
          <p:nvPr/>
        </p:nvSpPr>
        <p:spPr>
          <a:xfrm>
            <a:off x="6365450" y="2396650"/>
            <a:ext cx="1251900" cy="330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Consumer 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1" name="Google Shape;911;p66"/>
          <p:cNvSpPr txBox="1"/>
          <p:nvPr/>
        </p:nvSpPr>
        <p:spPr>
          <a:xfrm>
            <a:off x="6806700" y="2059213"/>
            <a:ext cx="10911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9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consumer group</a:t>
            </a:r>
            <a:endParaRPr sz="9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2" name="Google Shape;912;p66"/>
          <p:cNvSpPr/>
          <p:nvPr/>
        </p:nvSpPr>
        <p:spPr>
          <a:xfrm>
            <a:off x="6365450" y="2797275"/>
            <a:ext cx="1251900" cy="330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Consumer 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3" name="Google Shape;913;p66"/>
          <p:cNvSpPr/>
          <p:nvPr/>
        </p:nvSpPr>
        <p:spPr>
          <a:xfrm>
            <a:off x="6365450" y="3197900"/>
            <a:ext cx="1251900" cy="330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Consumer 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4" name="Google Shape;914;p66"/>
          <p:cNvSpPr/>
          <p:nvPr/>
        </p:nvSpPr>
        <p:spPr>
          <a:xfrm>
            <a:off x="6365450" y="3598525"/>
            <a:ext cx="1251900" cy="330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Consumer 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5" name="Google Shape;915;p66"/>
          <p:cNvSpPr/>
          <p:nvPr/>
        </p:nvSpPr>
        <p:spPr>
          <a:xfrm>
            <a:off x="6365450" y="3999150"/>
            <a:ext cx="1251900" cy="330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Consumer 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16" name="Google Shape;916;p66"/>
          <p:cNvCxnSpPr>
            <a:stCxn id="910" idx="1"/>
          </p:cNvCxnSpPr>
          <p:nvPr/>
        </p:nvCxnSpPr>
        <p:spPr>
          <a:xfrm flipH="1">
            <a:off x="4165550" y="2561950"/>
            <a:ext cx="2199900" cy="22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917" name="Google Shape;917;p66"/>
          <p:cNvCxnSpPr>
            <a:stCxn id="912" idx="1"/>
          </p:cNvCxnSpPr>
          <p:nvPr/>
        </p:nvCxnSpPr>
        <p:spPr>
          <a:xfrm flipH="1">
            <a:off x="4165550" y="2962575"/>
            <a:ext cx="2199900" cy="46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918" name="Google Shape;918;p66"/>
          <p:cNvCxnSpPr>
            <a:stCxn id="913" idx="1"/>
          </p:cNvCxnSpPr>
          <p:nvPr/>
        </p:nvCxnSpPr>
        <p:spPr>
          <a:xfrm flipH="1">
            <a:off x="4177250" y="3363200"/>
            <a:ext cx="2188200" cy="72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919" name="Google Shape;919;p66"/>
          <p:cNvSpPr txBox="1"/>
          <p:nvPr/>
        </p:nvSpPr>
        <p:spPr>
          <a:xfrm>
            <a:off x="5853225" y="3502225"/>
            <a:ext cx="561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2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🥱</a:t>
            </a:r>
            <a:endParaRPr sz="2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0" name="Google Shape;920;p66"/>
          <p:cNvSpPr txBox="1"/>
          <p:nvPr/>
        </p:nvSpPr>
        <p:spPr>
          <a:xfrm>
            <a:off x="5853225" y="3899700"/>
            <a:ext cx="760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2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😴</a:t>
            </a:r>
            <a:endParaRPr sz="2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1" name="Google Shape;921;p66"/>
          <p:cNvSpPr txBox="1"/>
          <p:nvPr/>
        </p:nvSpPr>
        <p:spPr>
          <a:xfrm>
            <a:off x="2856121" y="2432535"/>
            <a:ext cx="15672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partition 0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2" name="Google Shape;922;p66"/>
          <p:cNvSpPr txBox="1"/>
          <p:nvPr/>
        </p:nvSpPr>
        <p:spPr>
          <a:xfrm>
            <a:off x="2856121" y="3134842"/>
            <a:ext cx="15672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partition 1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3" name="Google Shape;923;p66"/>
          <p:cNvSpPr txBox="1"/>
          <p:nvPr/>
        </p:nvSpPr>
        <p:spPr>
          <a:xfrm>
            <a:off x="2856121" y="3815217"/>
            <a:ext cx="15672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partition 2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6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Intro to</a:t>
            </a:r>
            <a:br>
              <a:rPr lang="ro"/>
            </a:br>
            <a:r>
              <a:rPr lang="ro"/>
              <a:t>Apache Kafka</a:t>
            </a:r>
            <a:endParaRPr/>
          </a:p>
        </p:txBody>
      </p:sp>
      <p:sp>
        <p:nvSpPr>
          <p:cNvPr id="929" name="Google Shape;929;p67"/>
          <p:cNvSpPr txBox="1"/>
          <p:nvPr>
            <p:ph idx="1" type="body"/>
          </p:nvPr>
        </p:nvSpPr>
        <p:spPr>
          <a:xfrm>
            <a:off x="4846325" y="522450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o" sz="2400"/>
              <a:t>✅What is Kafka </a:t>
            </a:r>
            <a:br>
              <a:rPr lang="ro" sz="2400"/>
            </a:br>
            <a:r>
              <a:rPr lang="ro" sz="2400"/>
              <a:t> and why use it?</a:t>
            </a:r>
            <a:br>
              <a:rPr lang="ro" sz="2400"/>
            </a:br>
            <a:endParaRPr sz="24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o" sz="2400"/>
              <a:t>✅Kafka and</a:t>
            </a:r>
            <a:br>
              <a:rPr lang="ro" sz="2400"/>
            </a:br>
            <a:r>
              <a:rPr lang="ro" sz="2400"/>
              <a:t>event-driven microservices</a:t>
            </a:r>
            <a:endParaRPr sz="24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o" sz="2400"/>
              <a:t>✅Kafka architecture:                        brokers, topics, partitions,        producers, consumers</a:t>
            </a:r>
            <a:endParaRPr sz="140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3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p6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Recap</a:t>
            </a:r>
            <a:endParaRPr/>
          </a:p>
        </p:txBody>
      </p:sp>
      <p:sp>
        <p:nvSpPr>
          <p:cNvPr id="935" name="Google Shape;935;p68"/>
          <p:cNvSpPr txBox="1"/>
          <p:nvPr/>
        </p:nvSpPr>
        <p:spPr>
          <a:xfrm>
            <a:off x="260700" y="1460850"/>
            <a:ext cx="8520600" cy="3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ro" sz="1600"/>
              <a:t>Producer</a:t>
            </a:r>
            <a:r>
              <a:rPr lang="ro" sz="1600"/>
              <a:t>: 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6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Recap</a:t>
            </a:r>
            <a:endParaRPr/>
          </a:p>
        </p:txBody>
      </p:sp>
      <p:sp>
        <p:nvSpPr>
          <p:cNvPr id="941" name="Google Shape;941;p69"/>
          <p:cNvSpPr txBox="1"/>
          <p:nvPr/>
        </p:nvSpPr>
        <p:spPr>
          <a:xfrm>
            <a:off x="260700" y="1460850"/>
            <a:ext cx="8520600" cy="3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ro" sz="1600"/>
              <a:t>Producer</a:t>
            </a:r>
            <a:r>
              <a:rPr lang="ro" sz="1600"/>
              <a:t>: </a:t>
            </a:r>
            <a:r>
              <a:rPr lang="ro" sz="1600"/>
              <a:t>A client that sends (publishes) messages to Kafka topics.</a:t>
            </a:r>
            <a:endParaRPr sz="16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7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Recap</a:t>
            </a:r>
            <a:endParaRPr/>
          </a:p>
        </p:txBody>
      </p:sp>
      <p:sp>
        <p:nvSpPr>
          <p:cNvPr id="947" name="Google Shape;947;p70"/>
          <p:cNvSpPr txBox="1"/>
          <p:nvPr/>
        </p:nvSpPr>
        <p:spPr>
          <a:xfrm>
            <a:off x="260700" y="1460850"/>
            <a:ext cx="8520600" cy="3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ro" sz="1600"/>
              <a:t>Producer</a:t>
            </a:r>
            <a:r>
              <a:rPr lang="ro" sz="1600"/>
              <a:t>: A client that sends (publishes) messages to Kafka topics.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ro" sz="1600"/>
              <a:t>Message</a:t>
            </a:r>
            <a:r>
              <a:rPr lang="ro" sz="1600"/>
              <a:t>: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p7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Recap</a:t>
            </a:r>
            <a:endParaRPr/>
          </a:p>
        </p:txBody>
      </p:sp>
      <p:sp>
        <p:nvSpPr>
          <p:cNvPr id="953" name="Google Shape;953;p71"/>
          <p:cNvSpPr txBox="1"/>
          <p:nvPr/>
        </p:nvSpPr>
        <p:spPr>
          <a:xfrm>
            <a:off x="260700" y="1460850"/>
            <a:ext cx="8520600" cy="3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ro" sz="1600"/>
              <a:t>Producer</a:t>
            </a:r>
            <a:r>
              <a:rPr lang="ro" sz="1600"/>
              <a:t>: A client that sends (publishes) messages to Kafka topics.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ro" sz="1600"/>
              <a:t>Message</a:t>
            </a:r>
            <a:r>
              <a:rPr lang="ro" sz="1600"/>
              <a:t>: A piece of data (record) sent from a producer to a topic in Kafka.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What is Apache Kafka?</a:t>
            </a:r>
            <a:endParaRPr/>
          </a:p>
        </p:txBody>
      </p:sp>
      <p:sp>
        <p:nvSpPr>
          <p:cNvPr id="98" name="Google Shape;98;p18"/>
          <p:cNvSpPr txBox="1"/>
          <p:nvPr/>
        </p:nvSpPr>
        <p:spPr>
          <a:xfrm>
            <a:off x="554800" y="1606825"/>
            <a:ext cx="7920900" cy="3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Kafka is a tool that helps apps send and receive messages in </a:t>
            </a:r>
            <a:r>
              <a:rPr b="1" lang="ro" sz="2400">
                <a:solidFill>
                  <a:srgbClr val="1155CC"/>
                </a:solidFill>
                <a:latin typeface="Roboto"/>
                <a:ea typeface="Roboto"/>
                <a:cs typeface="Roboto"/>
                <a:sym typeface="Roboto"/>
              </a:rPr>
              <a:t>real-time</a:t>
            </a:r>
            <a:r>
              <a:rPr lang="ro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, making it easier to build </a:t>
            </a:r>
            <a:r>
              <a:rPr b="1" lang="ro" sz="2400">
                <a:solidFill>
                  <a:srgbClr val="1155CC"/>
                </a:solidFill>
                <a:latin typeface="Roboto"/>
                <a:ea typeface="Roboto"/>
                <a:cs typeface="Roboto"/>
                <a:sym typeface="Roboto"/>
              </a:rPr>
              <a:t>fast</a:t>
            </a:r>
            <a:r>
              <a:rPr lang="ro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and reliable systems.</a:t>
            </a:r>
            <a:endParaRPr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7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p7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Recap</a:t>
            </a:r>
            <a:endParaRPr/>
          </a:p>
        </p:txBody>
      </p:sp>
      <p:sp>
        <p:nvSpPr>
          <p:cNvPr id="959" name="Google Shape;959;p72"/>
          <p:cNvSpPr txBox="1"/>
          <p:nvPr/>
        </p:nvSpPr>
        <p:spPr>
          <a:xfrm>
            <a:off x="260700" y="1460850"/>
            <a:ext cx="8520600" cy="3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ro" sz="1600"/>
              <a:t>Producer</a:t>
            </a:r>
            <a:r>
              <a:rPr lang="ro" sz="1600"/>
              <a:t>: A client that sends (publishes) messages to Kafka topics.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ro" sz="1600"/>
              <a:t>Message</a:t>
            </a:r>
            <a:r>
              <a:rPr lang="ro" sz="1600"/>
              <a:t>: A piece of data (record) sent from a producer to a topic in Kafka.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ro" sz="1600"/>
              <a:t>Message Key</a:t>
            </a:r>
            <a:r>
              <a:rPr lang="ro" sz="1600"/>
              <a:t>: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3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p7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Recap</a:t>
            </a:r>
            <a:endParaRPr/>
          </a:p>
        </p:txBody>
      </p:sp>
      <p:sp>
        <p:nvSpPr>
          <p:cNvPr id="965" name="Google Shape;965;p73"/>
          <p:cNvSpPr txBox="1"/>
          <p:nvPr/>
        </p:nvSpPr>
        <p:spPr>
          <a:xfrm>
            <a:off x="260700" y="1460850"/>
            <a:ext cx="8520600" cy="3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ro" sz="1600"/>
              <a:t>Producer</a:t>
            </a:r>
            <a:r>
              <a:rPr lang="ro" sz="1600"/>
              <a:t>: A client that sends (publishes) messages to Kafka topics.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ro" sz="1600"/>
              <a:t>Message</a:t>
            </a:r>
            <a:r>
              <a:rPr lang="ro" sz="1600"/>
              <a:t>: A piece of data (record) sent from a producer to a topic in Kafka.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ro" sz="1600"/>
              <a:t>Message Key</a:t>
            </a:r>
            <a:r>
              <a:rPr lang="ro" sz="1600"/>
              <a:t>: An optional identifier used to determine which partition a message is sent to.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9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7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Recap</a:t>
            </a:r>
            <a:endParaRPr/>
          </a:p>
        </p:txBody>
      </p:sp>
      <p:sp>
        <p:nvSpPr>
          <p:cNvPr id="971" name="Google Shape;971;p74"/>
          <p:cNvSpPr txBox="1"/>
          <p:nvPr/>
        </p:nvSpPr>
        <p:spPr>
          <a:xfrm>
            <a:off x="260700" y="1460850"/>
            <a:ext cx="8520600" cy="3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ro" sz="1600"/>
              <a:t>Producer</a:t>
            </a:r>
            <a:r>
              <a:rPr lang="ro" sz="1600"/>
              <a:t>: A client that sends (publishes) messages to Kafka topics.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ro" sz="1600"/>
              <a:t>Message</a:t>
            </a:r>
            <a:r>
              <a:rPr lang="ro" sz="1600"/>
              <a:t>: A piece of data (record) sent from a producer to a topic in Kafka.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ro" sz="1600"/>
              <a:t>Message Key</a:t>
            </a:r>
            <a:r>
              <a:rPr lang="ro" sz="1600"/>
              <a:t>: An optional identifier used to determine which partition a message is sent to.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ro" sz="1600"/>
              <a:t>Broker</a:t>
            </a:r>
            <a:r>
              <a:rPr lang="ro" sz="1600"/>
              <a:t>: 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5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p7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Recap</a:t>
            </a:r>
            <a:endParaRPr/>
          </a:p>
        </p:txBody>
      </p:sp>
      <p:sp>
        <p:nvSpPr>
          <p:cNvPr id="977" name="Google Shape;977;p75"/>
          <p:cNvSpPr txBox="1"/>
          <p:nvPr/>
        </p:nvSpPr>
        <p:spPr>
          <a:xfrm>
            <a:off x="260700" y="1460850"/>
            <a:ext cx="8520600" cy="3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ro" sz="1600"/>
              <a:t>Producer</a:t>
            </a:r>
            <a:r>
              <a:rPr lang="ro" sz="1600"/>
              <a:t>: A client that sends (publishes) messages to Kafka topics.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ro" sz="1600"/>
              <a:t>Message</a:t>
            </a:r>
            <a:r>
              <a:rPr lang="ro" sz="1600"/>
              <a:t>: A piece of data (record) sent from a producer to a topic in Kafka.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ro" sz="1600"/>
              <a:t>Message Key</a:t>
            </a:r>
            <a:r>
              <a:rPr lang="ro" sz="1600"/>
              <a:t>: An optional identifier used to determine which partition a message is sent to.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ro" sz="1600"/>
              <a:t>Broker</a:t>
            </a:r>
            <a:r>
              <a:rPr lang="ro" sz="1600"/>
              <a:t>: A Kafka server that stores and serves messages to producers and consumers.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p7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Recap</a:t>
            </a:r>
            <a:endParaRPr/>
          </a:p>
        </p:txBody>
      </p:sp>
      <p:sp>
        <p:nvSpPr>
          <p:cNvPr id="983" name="Google Shape;983;p76"/>
          <p:cNvSpPr txBox="1"/>
          <p:nvPr/>
        </p:nvSpPr>
        <p:spPr>
          <a:xfrm>
            <a:off x="260700" y="1460850"/>
            <a:ext cx="8520600" cy="3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ro" sz="1600"/>
              <a:t>Producer</a:t>
            </a:r>
            <a:r>
              <a:rPr lang="ro" sz="1600"/>
              <a:t>: A client that sends (publishes) messages to Kafka topics.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ro" sz="1600"/>
              <a:t>Message</a:t>
            </a:r>
            <a:r>
              <a:rPr lang="ro" sz="1600"/>
              <a:t>: A piece of data (record) sent from a producer to a topic in Kafka.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ro" sz="1600"/>
              <a:t>Message Key</a:t>
            </a:r>
            <a:r>
              <a:rPr lang="ro" sz="1600"/>
              <a:t>: An optional identifier used to determine which partition a message is sent to.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ro" sz="1600"/>
              <a:t>Broker</a:t>
            </a:r>
            <a:r>
              <a:rPr lang="ro" sz="1600"/>
              <a:t>: A Kafka server that stores and serves messages to producers and consumers.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ro" sz="1600"/>
              <a:t>Topic</a:t>
            </a:r>
            <a:r>
              <a:rPr lang="ro" sz="1600"/>
              <a:t>: 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7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p7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Recap</a:t>
            </a:r>
            <a:endParaRPr/>
          </a:p>
        </p:txBody>
      </p:sp>
      <p:sp>
        <p:nvSpPr>
          <p:cNvPr id="989" name="Google Shape;989;p77"/>
          <p:cNvSpPr txBox="1"/>
          <p:nvPr/>
        </p:nvSpPr>
        <p:spPr>
          <a:xfrm>
            <a:off x="260700" y="1460850"/>
            <a:ext cx="8520600" cy="3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ro" sz="1600"/>
              <a:t>Producer</a:t>
            </a:r>
            <a:r>
              <a:rPr lang="ro" sz="1600"/>
              <a:t>: A client that sends (publishes) messages to Kafka topics.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ro" sz="1600"/>
              <a:t>Message</a:t>
            </a:r>
            <a:r>
              <a:rPr lang="ro" sz="1600"/>
              <a:t>: A piece of data (record) sent from a producer to a topic in Kafka.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ro" sz="1600"/>
              <a:t>Message Key</a:t>
            </a:r>
            <a:r>
              <a:rPr lang="ro" sz="1600"/>
              <a:t>: An optional identifier used to determine which partition a message is sent to.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ro" sz="1600"/>
              <a:t>Broker</a:t>
            </a:r>
            <a:r>
              <a:rPr lang="ro" sz="1600"/>
              <a:t>: A Kafka server that stores and serves messages to producers and consumers.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ro" sz="1600"/>
              <a:t>Topic</a:t>
            </a:r>
            <a:r>
              <a:rPr lang="ro" sz="1600"/>
              <a:t>: A logical channel in Kafka to which messages are published and from which they are consumed.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3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p7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Recap</a:t>
            </a:r>
            <a:endParaRPr/>
          </a:p>
        </p:txBody>
      </p:sp>
      <p:sp>
        <p:nvSpPr>
          <p:cNvPr id="995" name="Google Shape;995;p78"/>
          <p:cNvSpPr txBox="1"/>
          <p:nvPr/>
        </p:nvSpPr>
        <p:spPr>
          <a:xfrm>
            <a:off x="260700" y="1460850"/>
            <a:ext cx="8520600" cy="3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ro" sz="1600"/>
              <a:t>Producer</a:t>
            </a:r>
            <a:r>
              <a:rPr lang="ro" sz="1600"/>
              <a:t>: A client that sends (publishes) messages to Kafka topics.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ro" sz="1600"/>
              <a:t>Message</a:t>
            </a:r>
            <a:r>
              <a:rPr lang="ro" sz="1600"/>
              <a:t>: A piece of data (record) sent from a producer to a topic in Kafka.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ro" sz="1600"/>
              <a:t>Message Key</a:t>
            </a:r>
            <a:r>
              <a:rPr lang="ro" sz="1600"/>
              <a:t>: An optional identifier used to determine which partition a message is sent to.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ro" sz="1600"/>
              <a:t>Broker</a:t>
            </a:r>
            <a:r>
              <a:rPr lang="ro" sz="1600"/>
              <a:t>: A Kafka server that stores and serves messages to producers and consumers.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ro" sz="1600"/>
              <a:t>Topic</a:t>
            </a:r>
            <a:r>
              <a:rPr lang="ro" sz="1600"/>
              <a:t>: A logical channel in Kafka to which messages are published and from which they are consumed.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ro" sz="1600"/>
              <a:t>Partition</a:t>
            </a:r>
            <a:r>
              <a:rPr lang="ro" sz="1600"/>
              <a:t>: 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9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p7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Recap</a:t>
            </a:r>
            <a:endParaRPr/>
          </a:p>
        </p:txBody>
      </p:sp>
      <p:sp>
        <p:nvSpPr>
          <p:cNvPr id="1001" name="Google Shape;1001;p79"/>
          <p:cNvSpPr txBox="1"/>
          <p:nvPr/>
        </p:nvSpPr>
        <p:spPr>
          <a:xfrm>
            <a:off x="260700" y="1460850"/>
            <a:ext cx="8520600" cy="3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ro" sz="1600"/>
              <a:t>Producer</a:t>
            </a:r>
            <a:r>
              <a:rPr lang="ro" sz="1600"/>
              <a:t>: A client that sends (publishes) messages to Kafka topics.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ro" sz="1600"/>
              <a:t>Message</a:t>
            </a:r>
            <a:r>
              <a:rPr lang="ro" sz="1600"/>
              <a:t>: A piece of data (record) sent from a producer to a topic in Kafka.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ro" sz="1600"/>
              <a:t>Message Key</a:t>
            </a:r>
            <a:r>
              <a:rPr lang="ro" sz="1600"/>
              <a:t>: An optional identifier used to determine which partition a message is sent to.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ro" sz="1600"/>
              <a:t>Broker</a:t>
            </a:r>
            <a:r>
              <a:rPr lang="ro" sz="1600"/>
              <a:t>: A Kafka server that stores and serves messages to producers and consumers.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ro" sz="1600"/>
              <a:t>Topic</a:t>
            </a:r>
            <a:r>
              <a:rPr lang="ro" sz="1600"/>
              <a:t>: A logical channel in Kafka to which messages are published and from which they are consumed.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ro" sz="1600"/>
              <a:t>Partition</a:t>
            </a:r>
            <a:r>
              <a:rPr lang="ro" sz="1600"/>
              <a:t>: A sub-division of a topic that allows Kafka to scale and parallelize data.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5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p8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Recap</a:t>
            </a:r>
            <a:endParaRPr/>
          </a:p>
        </p:txBody>
      </p:sp>
      <p:sp>
        <p:nvSpPr>
          <p:cNvPr id="1007" name="Google Shape;1007;p80"/>
          <p:cNvSpPr txBox="1"/>
          <p:nvPr/>
        </p:nvSpPr>
        <p:spPr>
          <a:xfrm>
            <a:off x="260700" y="1460850"/>
            <a:ext cx="8520600" cy="3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ro" sz="1600"/>
              <a:t>Producer</a:t>
            </a:r>
            <a:r>
              <a:rPr lang="ro" sz="1600"/>
              <a:t>: A client that sends (publishes) messages to Kafka topics.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ro" sz="1600"/>
              <a:t>Message</a:t>
            </a:r>
            <a:r>
              <a:rPr lang="ro" sz="1600"/>
              <a:t>: A piece of data (record) sent from a producer to a topic in Kafka.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ro" sz="1600"/>
              <a:t>Message Key</a:t>
            </a:r>
            <a:r>
              <a:rPr lang="ro" sz="1600"/>
              <a:t>: An optional identifier used to determine which partition a message is sent to.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ro" sz="1600"/>
              <a:t>Broker</a:t>
            </a:r>
            <a:r>
              <a:rPr lang="ro" sz="1600"/>
              <a:t>: A Kafka server that stores and serves messages to producers and consumers.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ro" sz="1600"/>
              <a:t>Topic</a:t>
            </a:r>
            <a:r>
              <a:rPr lang="ro" sz="1600"/>
              <a:t>: A logical channel in Kafka to which messages are published and from which they are consumed.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ro" sz="1600"/>
              <a:t>Partition</a:t>
            </a:r>
            <a:r>
              <a:rPr lang="ro" sz="1600"/>
              <a:t>: A sub-division of a topic that allows Kafka to scale and parallelize data.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ro" sz="1600"/>
              <a:t>Offset</a:t>
            </a:r>
            <a:r>
              <a:rPr lang="ro" sz="1600"/>
              <a:t>: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p8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Recap</a:t>
            </a:r>
            <a:endParaRPr/>
          </a:p>
        </p:txBody>
      </p:sp>
      <p:sp>
        <p:nvSpPr>
          <p:cNvPr id="1013" name="Google Shape;1013;p81"/>
          <p:cNvSpPr txBox="1"/>
          <p:nvPr/>
        </p:nvSpPr>
        <p:spPr>
          <a:xfrm>
            <a:off x="260700" y="1460850"/>
            <a:ext cx="8520600" cy="3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ro" sz="1600"/>
              <a:t>Producer</a:t>
            </a:r>
            <a:r>
              <a:rPr lang="ro" sz="1600"/>
              <a:t>: A client that sends (publishes) messages to Kafka topics.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ro" sz="1600"/>
              <a:t>Message</a:t>
            </a:r>
            <a:r>
              <a:rPr lang="ro" sz="1600"/>
              <a:t>: A piece of data (record) sent from a producer to a topic in Kafka.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ro" sz="1600"/>
              <a:t>Message Key</a:t>
            </a:r>
            <a:r>
              <a:rPr lang="ro" sz="1600"/>
              <a:t>: An optional identifier used to determine which partition a message is sent to.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ro" sz="1600"/>
              <a:t>Broker</a:t>
            </a:r>
            <a:r>
              <a:rPr lang="ro" sz="1600"/>
              <a:t>: A Kafka server that stores and serves messages to producers and consumers.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ro" sz="1600"/>
              <a:t>Topic</a:t>
            </a:r>
            <a:r>
              <a:rPr lang="ro" sz="1600"/>
              <a:t>: A logical channel in Kafka to which messages are published and from which they are consumed.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ro" sz="1600"/>
              <a:t>Partition</a:t>
            </a:r>
            <a:r>
              <a:rPr lang="ro" sz="1600"/>
              <a:t>: A sub-division of a topic that allows Kafka to scale and parallelize data.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ro" sz="1600"/>
              <a:t>Offset</a:t>
            </a:r>
            <a:r>
              <a:rPr lang="ro" sz="1600"/>
              <a:t>: A unique ID for each message within a partition that indicates its position.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What is Apache Kafka?</a:t>
            </a:r>
            <a:endParaRPr/>
          </a:p>
        </p:txBody>
      </p:sp>
      <p:sp>
        <p:nvSpPr>
          <p:cNvPr id="104" name="Google Shape;104;p19"/>
          <p:cNvSpPr txBox="1"/>
          <p:nvPr/>
        </p:nvSpPr>
        <p:spPr>
          <a:xfrm>
            <a:off x="554800" y="1606825"/>
            <a:ext cx="7920900" cy="3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Kafka is a tool that helps apps send and receive messages in </a:t>
            </a:r>
            <a:r>
              <a:rPr b="1" lang="ro" sz="2400">
                <a:solidFill>
                  <a:srgbClr val="1155CC"/>
                </a:solidFill>
                <a:latin typeface="Roboto"/>
                <a:ea typeface="Roboto"/>
                <a:cs typeface="Roboto"/>
                <a:sym typeface="Roboto"/>
              </a:rPr>
              <a:t>real-time</a:t>
            </a:r>
            <a:r>
              <a:rPr lang="ro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, making it easier to build </a:t>
            </a:r>
            <a:r>
              <a:rPr b="1" lang="ro" sz="2400">
                <a:solidFill>
                  <a:srgbClr val="1155CC"/>
                </a:solidFill>
                <a:latin typeface="Roboto"/>
                <a:ea typeface="Roboto"/>
                <a:cs typeface="Roboto"/>
                <a:sym typeface="Roboto"/>
              </a:rPr>
              <a:t>fast</a:t>
            </a:r>
            <a:r>
              <a:rPr lang="ro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and reliable systems.</a:t>
            </a:r>
            <a:endParaRPr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" name="Google Shape;105;p19"/>
          <p:cNvSpPr txBox="1"/>
          <p:nvPr/>
        </p:nvSpPr>
        <p:spPr>
          <a:xfrm>
            <a:off x="3964575" y="3134650"/>
            <a:ext cx="4772400" cy="15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ro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*</a:t>
            </a:r>
            <a:r>
              <a:rPr b="1" i="1" lang="ro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asynchronous processing</a:t>
            </a:r>
            <a:r>
              <a:rPr i="1" lang="ro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=  </a:t>
            </a:r>
            <a:br>
              <a:rPr i="1" lang="ro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i="1" lang="ro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sends and receives messages </a:t>
            </a:r>
            <a:endParaRPr i="1" sz="2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ro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without waiting others to finish, </a:t>
            </a:r>
            <a:br>
              <a:rPr i="1" lang="ro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i="1" lang="ro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allowing things to happen in parallel.</a:t>
            </a:r>
            <a:endParaRPr i="1" sz="2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6950" y="3285449"/>
            <a:ext cx="1629070" cy="157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9"/>
          <p:cNvSpPr txBox="1"/>
          <p:nvPr/>
        </p:nvSpPr>
        <p:spPr>
          <a:xfrm>
            <a:off x="880825" y="3958050"/>
            <a:ext cx="855000" cy="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(sync)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19"/>
          <p:cNvSpPr txBox="1"/>
          <p:nvPr/>
        </p:nvSpPr>
        <p:spPr>
          <a:xfrm>
            <a:off x="2308675" y="3686750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(async)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7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8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Recap</a:t>
            </a:r>
            <a:endParaRPr/>
          </a:p>
        </p:txBody>
      </p:sp>
      <p:sp>
        <p:nvSpPr>
          <p:cNvPr id="1019" name="Google Shape;1019;p82"/>
          <p:cNvSpPr txBox="1"/>
          <p:nvPr/>
        </p:nvSpPr>
        <p:spPr>
          <a:xfrm>
            <a:off x="260700" y="1460850"/>
            <a:ext cx="8520600" cy="3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ro" sz="1600"/>
              <a:t>Producer</a:t>
            </a:r>
            <a:r>
              <a:rPr lang="ro" sz="1600"/>
              <a:t>: A client that sends (publishes) messages to Kafka topics.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ro" sz="1600"/>
              <a:t>Message</a:t>
            </a:r>
            <a:r>
              <a:rPr lang="ro" sz="1600"/>
              <a:t>: A piece of data (record) sent from a producer to a topic in Kafka.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ro" sz="1600"/>
              <a:t>Message Key</a:t>
            </a:r>
            <a:r>
              <a:rPr lang="ro" sz="1600"/>
              <a:t>: An optional identifier used to determine which partition a message is sent to.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ro" sz="1600"/>
              <a:t>Broker</a:t>
            </a:r>
            <a:r>
              <a:rPr lang="ro" sz="1600"/>
              <a:t>: A Kafka server that stores and serves messages to producers and consumers.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ro" sz="1600"/>
              <a:t>Topic</a:t>
            </a:r>
            <a:r>
              <a:rPr lang="ro" sz="1600"/>
              <a:t>: A logical channel in Kafka to which messages are published and from which they are consumed.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ro" sz="1600"/>
              <a:t>Partition</a:t>
            </a:r>
            <a:r>
              <a:rPr lang="ro" sz="1600"/>
              <a:t>: A sub-division of a topic that allows Kafka to scale and parallelize data.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ro" sz="1600"/>
              <a:t>Offset</a:t>
            </a:r>
            <a:r>
              <a:rPr lang="ro" sz="1600"/>
              <a:t>: A unique ID for each message within a partition that indicates its position.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ro" sz="1600"/>
              <a:t>Consumer</a:t>
            </a:r>
            <a:r>
              <a:rPr lang="ro" sz="1600"/>
              <a:t>: 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3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p8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Recap</a:t>
            </a:r>
            <a:endParaRPr/>
          </a:p>
        </p:txBody>
      </p:sp>
      <p:sp>
        <p:nvSpPr>
          <p:cNvPr id="1025" name="Google Shape;1025;p83"/>
          <p:cNvSpPr txBox="1"/>
          <p:nvPr/>
        </p:nvSpPr>
        <p:spPr>
          <a:xfrm>
            <a:off x="260700" y="1460850"/>
            <a:ext cx="8520600" cy="3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ro" sz="1600"/>
              <a:t>Producer</a:t>
            </a:r>
            <a:r>
              <a:rPr lang="ro" sz="1600"/>
              <a:t>: A client that sends (publishes) messages to Kafka topics.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ro" sz="1600"/>
              <a:t>Message</a:t>
            </a:r>
            <a:r>
              <a:rPr lang="ro" sz="1600"/>
              <a:t>: A piece of data (record) sent from a producer to a topic in Kafka.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ro" sz="1600"/>
              <a:t>Message Key</a:t>
            </a:r>
            <a:r>
              <a:rPr lang="ro" sz="1600"/>
              <a:t>: An optional identifier used to determine which partition a message is sent to.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ro" sz="1600"/>
              <a:t>Broker</a:t>
            </a:r>
            <a:r>
              <a:rPr lang="ro" sz="1600"/>
              <a:t>: A Kafka server that stores and serves messages to producers and consumers.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ro" sz="1600"/>
              <a:t>Topic</a:t>
            </a:r>
            <a:r>
              <a:rPr lang="ro" sz="1600"/>
              <a:t>: A logical channel in Kafka to which messages are published and from which they are consumed.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ro" sz="1600"/>
              <a:t>Partition</a:t>
            </a:r>
            <a:r>
              <a:rPr lang="ro" sz="1600"/>
              <a:t>: A sub-division of a topic that allows Kafka to scale and parallelize data.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ro" sz="1600"/>
              <a:t>Offset</a:t>
            </a:r>
            <a:r>
              <a:rPr lang="ro" sz="1600"/>
              <a:t>: A unique ID for each message within a partition that indicates its position.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ro" sz="1600"/>
              <a:t>Consumer</a:t>
            </a:r>
            <a:r>
              <a:rPr lang="ro" sz="1600"/>
              <a:t>: A client that reads messages from Kafka topics.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9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p8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Recap</a:t>
            </a:r>
            <a:endParaRPr/>
          </a:p>
        </p:txBody>
      </p:sp>
      <p:sp>
        <p:nvSpPr>
          <p:cNvPr id="1031" name="Google Shape;1031;p84"/>
          <p:cNvSpPr txBox="1"/>
          <p:nvPr/>
        </p:nvSpPr>
        <p:spPr>
          <a:xfrm>
            <a:off x="260700" y="1460850"/>
            <a:ext cx="8520600" cy="3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ro" sz="1600"/>
              <a:t>Producer</a:t>
            </a:r>
            <a:r>
              <a:rPr lang="ro" sz="1600"/>
              <a:t>: A client that sends (publishes) messages to Kafka topics.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ro" sz="1600"/>
              <a:t>Message</a:t>
            </a:r>
            <a:r>
              <a:rPr lang="ro" sz="1600"/>
              <a:t>: A piece of data (record) sent from a producer to a topic in Kafka.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ro" sz="1600"/>
              <a:t>Message Key</a:t>
            </a:r>
            <a:r>
              <a:rPr lang="ro" sz="1600"/>
              <a:t>: An optional identifier used to determine which partition a message is sent to.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ro" sz="1600"/>
              <a:t>Broker</a:t>
            </a:r>
            <a:r>
              <a:rPr lang="ro" sz="1600"/>
              <a:t>: A Kafka server that stores and serves messages to producers and consumers.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ro" sz="1600"/>
              <a:t>Topic</a:t>
            </a:r>
            <a:r>
              <a:rPr lang="ro" sz="1600"/>
              <a:t>: A logical channel in Kafka to which messages are published and from which they are consumed.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ro" sz="1600"/>
              <a:t>Partition</a:t>
            </a:r>
            <a:r>
              <a:rPr lang="ro" sz="1600"/>
              <a:t>: A sub-division of a topic that allows Kafka to scale and parallelize data.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ro" sz="1600"/>
              <a:t>Offset</a:t>
            </a:r>
            <a:r>
              <a:rPr lang="ro" sz="1600"/>
              <a:t>: A unique ID for each message within a partition that indicates its position.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ro" sz="1600"/>
              <a:t>Consumer</a:t>
            </a:r>
            <a:r>
              <a:rPr lang="ro" sz="1600"/>
              <a:t>: A client that reads messages from Kafka topics.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ro" sz="1600"/>
              <a:t>Consumer Group ID</a:t>
            </a:r>
            <a:r>
              <a:rPr lang="ro" sz="1600"/>
              <a:t>: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5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8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Recap</a:t>
            </a:r>
            <a:endParaRPr/>
          </a:p>
        </p:txBody>
      </p:sp>
      <p:sp>
        <p:nvSpPr>
          <p:cNvPr id="1037" name="Google Shape;1037;p85"/>
          <p:cNvSpPr txBox="1"/>
          <p:nvPr/>
        </p:nvSpPr>
        <p:spPr>
          <a:xfrm>
            <a:off x="260700" y="1460850"/>
            <a:ext cx="8520600" cy="3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ro" sz="1600"/>
              <a:t>Producer</a:t>
            </a:r>
            <a:r>
              <a:rPr lang="ro" sz="1600"/>
              <a:t>: A client that sends (publishes) messages to Kafka topics.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ro" sz="1600"/>
              <a:t>Message</a:t>
            </a:r>
            <a:r>
              <a:rPr lang="ro" sz="1600"/>
              <a:t>: A piece of data (record) sent from a producer to a topic in Kafka.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ro" sz="1600"/>
              <a:t>Message Key</a:t>
            </a:r>
            <a:r>
              <a:rPr lang="ro" sz="1600"/>
              <a:t>: An optional identifier used to determine which partition a message is sent to.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ro" sz="1600"/>
              <a:t>Broker</a:t>
            </a:r>
            <a:r>
              <a:rPr lang="ro" sz="1600"/>
              <a:t>: A Kafka server that stores and serves messages to producers and consumers.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ro" sz="1600"/>
              <a:t>Topic</a:t>
            </a:r>
            <a:r>
              <a:rPr lang="ro" sz="1600"/>
              <a:t>: A logical channel in Kafka to which messages are published and from which they are consumed.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ro" sz="1600"/>
              <a:t>Partition</a:t>
            </a:r>
            <a:r>
              <a:rPr lang="ro" sz="1600"/>
              <a:t>: A sub-division of a topic that allows Kafka to scale and parallelize data.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ro" sz="1600"/>
              <a:t>Offset</a:t>
            </a:r>
            <a:r>
              <a:rPr lang="ro" sz="1600"/>
              <a:t>: A unique ID for each message within a partition that indicates its position.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ro" sz="1600"/>
              <a:t>Consumer</a:t>
            </a:r>
            <a:r>
              <a:rPr lang="ro" sz="1600"/>
              <a:t>: A client that reads messages from Kafka topics.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ro" sz="1600"/>
              <a:t>Consumer Group ID</a:t>
            </a:r>
            <a:r>
              <a:rPr lang="ro" sz="1600"/>
              <a:t>: An identifier for a group of consumers that share the load of reading from topics.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p8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Kafka Architecture</a:t>
            </a:r>
            <a:endParaRPr/>
          </a:p>
        </p:txBody>
      </p:sp>
      <p:sp>
        <p:nvSpPr>
          <p:cNvPr id="1043" name="Google Shape;1043;p86"/>
          <p:cNvSpPr/>
          <p:nvPr/>
        </p:nvSpPr>
        <p:spPr>
          <a:xfrm>
            <a:off x="311725" y="2242750"/>
            <a:ext cx="1189800" cy="330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Producer 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4" name="Google Shape;1044;p86"/>
          <p:cNvSpPr/>
          <p:nvPr/>
        </p:nvSpPr>
        <p:spPr>
          <a:xfrm>
            <a:off x="311725" y="2691325"/>
            <a:ext cx="1189800" cy="330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Producer 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5" name="Google Shape;1045;p86"/>
          <p:cNvSpPr/>
          <p:nvPr/>
        </p:nvSpPr>
        <p:spPr>
          <a:xfrm>
            <a:off x="311725" y="3139900"/>
            <a:ext cx="1189800" cy="330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Producer 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6" name="Google Shape;1046;p86"/>
          <p:cNvSpPr/>
          <p:nvPr/>
        </p:nvSpPr>
        <p:spPr>
          <a:xfrm>
            <a:off x="7669850" y="2255750"/>
            <a:ext cx="1251900" cy="330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Consumer 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7" name="Google Shape;1047;p86"/>
          <p:cNvSpPr/>
          <p:nvPr/>
        </p:nvSpPr>
        <p:spPr>
          <a:xfrm>
            <a:off x="7669850" y="2704325"/>
            <a:ext cx="1251900" cy="330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Consumer 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8" name="Google Shape;1048;p86"/>
          <p:cNvSpPr/>
          <p:nvPr/>
        </p:nvSpPr>
        <p:spPr>
          <a:xfrm>
            <a:off x="7669850" y="3152900"/>
            <a:ext cx="1251900" cy="330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Consumer 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9" name="Google Shape;1049;p86"/>
          <p:cNvSpPr/>
          <p:nvPr/>
        </p:nvSpPr>
        <p:spPr>
          <a:xfrm>
            <a:off x="2370663" y="1532525"/>
            <a:ext cx="4392900" cy="3454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0" name="Google Shape;1050;p86"/>
          <p:cNvSpPr/>
          <p:nvPr/>
        </p:nvSpPr>
        <p:spPr>
          <a:xfrm>
            <a:off x="2740250" y="1959550"/>
            <a:ext cx="3653700" cy="17769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1" name="Google Shape;1051;p86"/>
          <p:cNvSpPr/>
          <p:nvPr/>
        </p:nvSpPr>
        <p:spPr>
          <a:xfrm>
            <a:off x="2926950" y="2083675"/>
            <a:ext cx="2900400" cy="5841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2" name="Google Shape;1052;p86"/>
          <p:cNvSpPr/>
          <p:nvPr/>
        </p:nvSpPr>
        <p:spPr>
          <a:xfrm>
            <a:off x="2964500" y="2736250"/>
            <a:ext cx="2900400" cy="3960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3" name="Google Shape;1053;p86"/>
          <p:cNvSpPr/>
          <p:nvPr/>
        </p:nvSpPr>
        <p:spPr>
          <a:xfrm>
            <a:off x="3019800" y="2164375"/>
            <a:ext cx="2714700" cy="2106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 sz="1200">
                <a:latin typeface="Roboto"/>
                <a:ea typeface="Roboto"/>
                <a:cs typeface="Roboto"/>
                <a:sym typeface="Roboto"/>
              </a:rPr>
              <a:t>Topic A - partition 0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4" name="Google Shape;1054;p86"/>
          <p:cNvSpPr/>
          <p:nvPr/>
        </p:nvSpPr>
        <p:spPr>
          <a:xfrm>
            <a:off x="3019800" y="2374975"/>
            <a:ext cx="2714700" cy="2106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 sz="1200">
                <a:latin typeface="Roboto"/>
                <a:ea typeface="Roboto"/>
                <a:cs typeface="Roboto"/>
                <a:sym typeface="Roboto"/>
              </a:rPr>
              <a:t>Topic A - partition 1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5" name="Google Shape;1055;p86"/>
          <p:cNvSpPr/>
          <p:nvPr/>
        </p:nvSpPr>
        <p:spPr>
          <a:xfrm>
            <a:off x="3116900" y="2888650"/>
            <a:ext cx="2900400" cy="3960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6" name="Google Shape;1056;p86"/>
          <p:cNvSpPr/>
          <p:nvPr/>
        </p:nvSpPr>
        <p:spPr>
          <a:xfrm>
            <a:off x="3269300" y="3041050"/>
            <a:ext cx="2900400" cy="3960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 sz="1200">
                <a:latin typeface="Roboto"/>
                <a:ea typeface="Roboto"/>
                <a:cs typeface="Roboto"/>
                <a:sym typeface="Roboto"/>
              </a:rPr>
              <a:t>                                  Topic 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7" name="Google Shape;1057;p86"/>
          <p:cNvSpPr/>
          <p:nvPr/>
        </p:nvSpPr>
        <p:spPr>
          <a:xfrm>
            <a:off x="2740250" y="3886800"/>
            <a:ext cx="3653700" cy="3960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Broker 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8" name="Google Shape;1058;p86"/>
          <p:cNvSpPr/>
          <p:nvPr/>
        </p:nvSpPr>
        <p:spPr>
          <a:xfrm>
            <a:off x="2740250" y="4433150"/>
            <a:ext cx="3653700" cy="3960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Broker 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9" name="Google Shape;1059;p86"/>
          <p:cNvSpPr txBox="1"/>
          <p:nvPr/>
        </p:nvSpPr>
        <p:spPr>
          <a:xfrm>
            <a:off x="4147700" y="3387725"/>
            <a:ext cx="8388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Broker 1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0" name="Google Shape;1060;p86"/>
          <p:cNvSpPr/>
          <p:nvPr/>
        </p:nvSpPr>
        <p:spPr>
          <a:xfrm>
            <a:off x="311725" y="4019150"/>
            <a:ext cx="1189800" cy="330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Producer 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1" name="Google Shape;1061;p86"/>
          <p:cNvSpPr/>
          <p:nvPr/>
        </p:nvSpPr>
        <p:spPr>
          <a:xfrm>
            <a:off x="7669850" y="3919500"/>
            <a:ext cx="1251900" cy="330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Consumer 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2" name="Google Shape;1062;p86"/>
          <p:cNvSpPr txBox="1"/>
          <p:nvPr/>
        </p:nvSpPr>
        <p:spPr>
          <a:xfrm rot="5400000">
            <a:off x="670225" y="3492225"/>
            <a:ext cx="472800" cy="50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. . .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3" name="Google Shape;1063;p86"/>
          <p:cNvSpPr txBox="1"/>
          <p:nvPr/>
        </p:nvSpPr>
        <p:spPr>
          <a:xfrm rot="5400000">
            <a:off x="8070950" y="3455750"/>
            <a:ext cx="449700" cy="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. . .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4" name="Google Shape;1064;p86"/>
          <p:cNvSpPr/>
          <p:nvPr/>
        </p:nvSpPr>
        <p:spPr>
          <a:xfrm>
            <a:off x="1735875" y="3257450"/>
            <a:ext cx="388800" cy="114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5" name="Google Shape;1065;p86"/>
          <p:cNvSpPr/>
          <p:nvPr/>
        </p:nvSpPr>
        <p:spPr>
          <a:xfrm rot="10800000">
            <a:off x="6946025" y="3194513"/>
            <a:ext cx="388800" cy="114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6" name="Google Shape;1066;p86"/>
          <p:cNvSpPr txBox="1"/>
          <p:nvPr/>
        </p:nvSpPr>
        <p:spPr>
          <a:xfrm>
            <a:off x="1608825" y="2932150"/>
            <a:ext cx="9702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push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7" name="Google Shape;1067;p86"/>
          <p:cNvSpPr txBox="1"/>
          <p:nvPr/>
        </p:nvSpPr>
        <p:spPr>
          <a:xfrm>
            <a:off x="6915888" y="2864188"/>
            <a:ext cx="474600" cy="3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poll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8" name="Google Shape;1068;p86"/>
          <p:cNvSpPr txBox="1"/>
          <p:nvPr/>
        </p:nvSpPr>
        <p:spPr>
          <a:xfrm>
            <a:off x="3221200" y="3036075"/>
            <a:ext cx="152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     ✉️✉️✉️✉️</a:t>
            </a:r>
            <a:endParaRPr/>
          </a:p>
        </p:txBody>
      </p:sp>
      <p:sp>
        <p:nvSpPr>
          <p:cNvPr id="1069" name="Google Shape;1069;p86"/>
          <p:cNvSpPr txBox="1"/>
          <p:nvPr/>
        </p:nvSpPr>
        <p:spPr>
          <a:xfrm>
            <a:off x="3221200" y="3226438"/>
            <a:ext cx="14070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offset:       3          2           1           0 </a:t>
            </a:r>
            <a:endParaRPr sz="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0" name="Google Shape;1070;p86"/>
          <p:cNvSpPr txBox="1"/>
          <p:nvPr/>
        </p:nvSpPr>
        <p:spPr>
          <a:xfrm>
            <a:off x="2926950" y="1532525"/>
            <a:ext cx="13374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Kafka Cluster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71" name="Google Shape;1071;p86" title="584809c9cef1014c0b5e4909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2348" y="1603550"/>
            <a:ext cx="474600" cy="771434"/>
          </a:xfrm>
          <a:prstGeom prst="rect">
            <a:avLst/>
          </a:prstGeom>
          <a:noFill/>
          <a:ln>
            <a:noFill/>
          </a:ln>
        </p:spPr>
      </p:pic>
      <p:sp>
        <p:nvSpPr>
          <p:cNvPr id="1072" name="Google Shape;1072;p86"/>
          <p:cNvSpPr/>
          <p:nvPr/>
        </p:nvSpPr>
        <p:spPr>
          <a:xfrm>
            <a:off x="7542825" y="2010925"/>
            <a:ext cx="1521300" cy="10833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3" name="Google Shape;1073;p86"/>
          <p:cNvSpPr txBox="1"/>
          <p:nvPr/>
        </p:nvSpPr>
        <p:spPr>
          <a:xfrm>
            <a:off x="7916625" y="1959550"/>
            <a:ext cx="10911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9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consumer group</a:t>
            </a:r>
            <a:endParaRPr sz="9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7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p8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Further Reading</a:t>
            </a:r>
            <a:endParaRPr/>
          </a:p>
        </p:txBody>
      </p:sp>
      <p:sp>
        <p:nvSpPr>
          <p:cNvPr id="1079" name="Google Shape;1079;p87"/>
          <p:cNvSpPr txBox="1"/>
          <p:nvPr/>
        </p:nvSpPr>
        <p:spPr>
          <a:xfrm>
            <a:off x="225475" y="1507825"/>
            <a:ext cx="8607000" cy="3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o" sz="1600" u="sng">
                <a:solidFill>
                  <a:schemeClr val="hlink"/>
                </a:solidFill>
                <a:hlinkClick r:id="rId3"/>
              </a:rPr>
              <a:t>Apache Kafka 101 - Confluent Developer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What is Apache Kafka?</a:t>
            </a:r>
            <a:endParaRPr/>
          </a:p>
        </p:txBody>
      </p:sp>
      <p:sp>
        <p:nvSpPr>
          <p:cNvPr id="114" name="Google Shape;114;p20"/>
          <p:cNvSpPr txBox="1"/>
          <p:nvPr/>
        </p:nvSpPr>
        <p:spPr>
          <a:xfrm>
            <a:off x="554800" y="1606825"/>
            <a:ext cx="7920900" cy="3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Kafka is a tool that helps apps send and receive messages in </a:t>
            </a:r>
            <a:r>
              <a:rPr b="1" lang="ro" sz="2400">
                <a:solidFill>
                  <a:srgbClr val="1155CC"/>
                </a:solidFill>
                <a:latin typeface="Roboto"/>
                <a:ea typeface="Roboto"/>
                <a:cs typeface="Roboto"/>
                <a:sym typeface="Roboto"/>
              </a:rPr>
              <a:t>real-time</a:t>
            </a:r>
            <a:r>
              <a:rPr lang="ro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, making it easier to build </a:t>
            </a:r>
            <a:r>
              <a:rPr b="1" lang="ro" sz="2400">
                <a:solidFill>
                  <a:srgbClr val="1155CC"/>
                </a:solidFill>
                <a:latin typeface="Roboto"/>
                <a:ea typeface="Roboto"/>
                <a:cs typeface="Roboto"/>
                <a:sym typeface="Roboto"/>
              </a:rPr>
              <a:t>fast</a:t>
            </a:r>
            <a:r>
              <a:rPr lang="ro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b="1" lang="ro" sz="2400">
                <a:solidFill>
                  <a:srgbClr val="1155CC"/>
                </a:solidFill>
                <a:latin typeface="Roboto"/>
                <a:ea typeface="Roboto"/>
                <a:cs typeface="Roboto"/>
                <a:sym typeface="Roboto"/>
              </a:rPr>
              <a:t>reliable</a:t>
            </a:r>
            <a:r>
              <a:rPr lang="ro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systems.</a:t>
            </a:r>
            <a:endParaRPr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What is Apache Kafka?</a:t>
            </a:r>
            <a:endParaRPr/>
          </a:p>
        </p:txBody>
      </p:sp>
      <p:sp>
        <p:nvSpPr>
          <p:cNvPr id="120" name="Google Shape;120;p21"/>
          <p:cNvSpPr txBox="1"/>
          <p:nvPr/>
        </p:nvSpPr>
        <p:spPr>
          <a:xfrm>
            <a:off x="554800" y="1606825"/>
            <a:ext cx="7920900" cy="3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Kafka is a tool that helps apps send and receive messages in </a:t>
            </a:r>
            <a:r>
              <a:rPr b="1" lang="ro" sz="2400">
                <a:solidFill>
                  <a:srgbClr val="1155CC"/>
                </a:solidFill>
                <a:latin typeface="Roboto"/>
                <a:ea typeface="Roboto"/>
                <a:cs typeface="Roboto"/>
                <a:sym typeface="Roboto"/>
              </a:rPr>
              <a:t>real-time</a:t>
            </a:r>
            <a:r>
              <a:rPr lang="ro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, making it easier to build </a:t>
            </a:r>
            <a:r>
              <a:rPr b="1" lang="ro" sz="2400">
                <a:solidFill>
                  <a:srgbClr val="1155CC"/>
                </a:solidFill>
                <a:latin typeface="Roboto"/>
                <a:ea typeface="Roboto"/>
                <a:cs typeface="Roboto"/>
                <a:sym typeface="Roboto"/>
              </a:rPr>
              <a:t>fast</a:t>
            </a:r>
            <a:r>
              <a:rPr lang="ro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b="1" lang="ro" sz="2400">
                <a:solidFill>
                  <a:srgbClr val="1155CC"/>
                </a:solidFill>
                <a:latin typeface="Roboto"/>
                <a:ea typeface="Roboto"/>
                <a:cs typeface="Roboto"/>
                <a:sym typeface="Roboto"/>
              </a:rPr>
              <a:t>reliable</a:t>
            </a:r>
            <a:r>
              <a:rPr lang="ro" sz="2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systems.</a:t>
            </a:r>
            <a:endParaRPr sz="2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2125" y="2812625"/>
            <a:ext cx="3019075" cy="196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1"/>
          <p:cNvSpPr txBox="1"/>
          <p:nvPr/>
        </p:nvSpPr>
        <p:spPr>
          <a:xfrm>
            <a:off x="311725" y="3064225"/>
            <a:ext cx="5127300" cy="17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ro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*</a:t>
            </a:r>
            <a:r>
              <a:rPr b="1" i="1" lang="ro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reliable</a:t>
            </a:r>
            <a:r>
              <a:rPr i="1" lang="ro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= it </a:t>
            </a:r>
            <a:r>
              <a:rPr i="1" lang="ro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stores messages on disk, </a:t>
            </a:r>
            <a:endParaRPr i="1" sz="2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ro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replicates them across multiple servers, </a:t>
            </a:r>
            <a:endParaRPr i="1" sz="2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ro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guarantees delivery </a:t>
            </a:r>
            <a:r>
              <a:rPr i="1" lang="ro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even if some parts of the system fail</a:t>
            </a:r>
            <a:endParaRPr i="1"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