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0" r:id="rId3"/>
    <p:sldId id="262" r:id="rId4"/>
    <p:sldId id="259" r:id="rId5"/>
    <p:sldId id="261" r:id="rId6"/>
    <p:sldId id="267" r:id="rId7"/>
    <p:sldId id="263" r:id="rId8"/>
    <p:sldId id="268" r:id="rId9"/>
    <p:sldId id="264" r:id="rId10"/>
    <p:sldId id="26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7/31/2023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8602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7/31/2023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3727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7/31/2023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278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7/31/2023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1299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7/31/2023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948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7/31/2023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3907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7/31/2023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7328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7/31/2023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131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7/31/2023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879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7/31/2023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4773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7/31/2023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1389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7/31/2023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413374665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eroplane taking off against dramatic sky">
            <a:extLst>
              <a:ext uri="{FF2B5EF4-FFF2-40B4-BE49-F238E27FC236}">
                <a16:creationId xmlns:a16="http://schemas.microsoft.com/office/drawing/2014/main" id="{E7A79A74-2F83-FE87-D29B-07DE09B1BA13}"/>
              </a:ext>
            </a:extLst>
          </p:cNvPr>
          <p:cNvPicPr>
            <a:picLocks noChangeAspect="1"/>
          </p:cNvPicPr>
          <p:nvPr/>
        </p:nvPicPr>
        <p:blipFill rotWithShape="1">
          <a:blip r:embed="rId2"/>
          <a:srcRect t="15431"/>
          <a:stretch/>
        </p:blipFill>
        <p:spPr>
          <a:xfrm>
            <a:off x="20" y="1"/>
            <a:ext cx="12191979" cy="6857999"/>
          </a:xfrm>
          <a:prstGeom prst="rect">
            <a:avLst/>
          </a:prstGeom>
          <a:noFill/>
        </p:spPr>
      </p:pic>
      <p:sp>
        <p:nvSpPr>
          <p:cNvPr id="2" name="Title 1">
            <a:extLst>
              <a:ext uri="{FF2B5EF4-FFF2-40B4-BE49-F238E27FC236}">
                <a16:creationId xmlns:a16="http://schemas.microsoft.com/office/drawing/2014/main" id="{FA45B942-A4AA-8192-7D2A-2D5DCA2CC47D}"/>
              </a:ext>
            </a:extLst>
          </p:cNvPr>
          <p:cNvSpPr>
            <a:spLocks noGrp="1"/>
          </p:cNvSpPr>
          <p:nvPr>
            <p:ph type="ctrTitle"/>
          </p:nvPr>
        </p:nvSpPr>
        <p:spPr>
          <a:xfrm>
            <a:off x="973880" y="784747"/>
            <a:ext cx="4808561" cy="1555842"/>
          </a:xfrm>
        </p:spPr>
        <p:txBody>
          <a:bodyPr>
            <a:normAutofit/>
          </a:bodyPr>
          <a:lstStyle/>
          <a:p>
            <a:r>
              <a:rPr lang="en-US" dirty="0"/>
              <a:t>2015 Flight Delays</a:t>
            </a:r>
          </a:p>
        </p:txBody>
      </p:sp>
      <p:sp>
        <p:nvSpPr>
          <p:cNvPr id="3" name="Subtitle 2">
            <a:extLst>
              <a:ext uri="{FF2B5EF4-FFF2-40B4-BE49-F238E27FC236}">
                <a16:creationId xmlns:a16="http://schemas.microsoft.com/office/drawing/2014/main" id="{2F56CB2E-0916-0ACF-81EC-163B738E24EF}"/>
              </a:ext>
            </a:extLst>
          </p:cNvPr>
          <p:cNvSpPr>
            <a:spLocks noGrp="1"/>
          </p:cNvSpPr>
          <p:nvPr>
            <p:ph type="subTitle" idx="1"/>
          </p:nvPr>
        </p:nvSpPr>
        <p:spPr>
          <a:xfrm>
            <a:off x="988181" y="2411603"/>
            <a:ext cx="3252063" cy="1353250"/>
          </a:xfrm>
        </p:spPr>
        <p:txBody>
          <a:bodyPr>
            <a:normAutofit/>
          </a:bodyPr>
          <a:lstStyle/>
          <a:p>
            <a:r>
              <a:rPr lang="en-US"/>
              <a:t>Bay Area Airport Delays and Cancellations</a:t>
            </a:r>
            <a:endParaRPr lang="en-US" dirty="0"/>
          </a:p>
        </p:txBody>
      </p:sp>
      <p:sp>
        <p:nvSpPr>
          <p:cNvPr id="23" name="Footer Placeholder 2">
            <a:extLst>
              <a:ext uri="{FF2B5EF4-FFF2-40B4-BE49-F238E27FC236}">
                <a16:creationId xmlns:a16="http://schemas.microsoft.com/office/drawing/2014/main" id="{9C23378E-16EF-7D77-ECA0-65A9A9CBCAEA}"/>
              </a:ext>
            </a:extLst>
          </p:cNvPr>
          <p:cNvSpPr>
            <a:spLocks noGrp="1"/>
          </p:cNvSpPr>
          <p:nvPr>
            <p:ph type="ftr" sz="quarter" idx="11"/>
          </p:nvPr>
        </p:nvSpPr>
        <p:spPr>
          <a:xfrm>
            <a:off x="9261765" y="5347856"/>
            <a:ext cx="2743198" cy="1377280"/>
          </a:xfrm>
        </p:spPr>
        <p:txBody>
          <a:bodyPr/>
          <a:lstStyle/>
          <a:p>
            <a:pPr>
              <a:spcAft>
                <a:spcPts val="600"/>
              </a:spcAft>
            </a:pPr>
            <a:r>
              <a:rPr lang="en-US" sz="1600" dirty="0">
                <a:solidFill>
                  <a:srgbClr val="FFFFFF"/>
                </a:solidFill>
                <a:effectLst>
                  <a:outerShdw blurRad="38100" dist="38100" dir="2700000" algn="tl">
                    <a:srgbClr val="000000">
                      <a:alpha val="43137"/>
                    </a:srgbClr>
                  </a:outerShdw>
                </a:effectLst>
              </a:rPr>
              <a:t>Evette Trevino</a:t>
            </a:r>
          </a:p>
          <a:p>
            <a:pPr>
              <a:spcAft>
                <a:spcPts val="600"/>
              </a:spcAft>
            </a:pPr>
            <a:r>
              <a:rPr lang="en-US" sz="1600" dirty="0">
                <a:solidFill>
                  <a:srgbClr val="FFFFFF"/>
                </a:solidFill>
                <a:effectLst>
                  <a:outerShdw blurRad="38100" dist="38100" dir="2700000" algn="tl">
                    <a:srgbClr val="000000">
                      <a:alpha val="43137"/>
                    </a:srgbClr>
                  </a:outerShdw>
                </a:effectLst>
              </a:rPr>
              <a:t>July 31, 20233</a:t>
            </a:r>
          </a:p>
          <a:p>
            <a:pPr>
              <a:spcAft>
                <a:spcPts val="600"/>
              </a:spcAft>
            </a:pPr>
            <a:r>
              <a:rPr lang="en-US" sz="1600" dirty="0">
                <a:solidFill>
                  <a:srgbClr val="FFFFFF"/>
                </a:solidFill>
                <a:effectLst>
                  <a:outerShdw blurRad="38100" dist="38100" dir="2700000" algn="tl">
                    <a:srgbClr val="000000">
                      <a:alpha val="43137"/>
                    </a:srgbClr>
                  </a:outerShdw>
                </a:effectLst>
              </a:rPr>
              <a:t>WGU – C939</a:t>
            </a:r>
          </a:p>
          <a:p>
            <a:pPr>
              <a:spcAft>
                <a:spcPts val="600"/>
              </a:spcAft>
            </a:pPr>
            <a:r>
              <a:rPr lang="en-US" sz="1600" dirty="0">
                <a:solidFill>
                  <a:srgbClr val="FFFFFF"/>
                </a:solidFill>
                <a:effectLst>
                  <a:outerShdw blurRad="38100" dist="38100" dir="2700000" algn="tl">
                    <a:srgbClr val="000000">
                      <a:alpha val="43137"/>
                    </a:srgbClr>
                  </a:outerShdw>
                </a:effectLst>
              </a:rPr>
              <a:t>Data Visualization</a:t>
            </a:r>
          </a:p>
          <a:p>
            <a:pPr>
              <a:spcAft>
                <a:spcPts val="600"/>
              </a:spcAft>
            </a:pPr>
            <a:r>
              <a:rPr lang="en-US" sz="1600" dirty="0">
                <a:solidFill>
                  <a:srgbClr val="FFFFFF"/>
                </a:solidFill>
                <a:effectLst>
                  <a:outerShdw blurRad="38100" dist="38100" dir="2700000" algn="tl">
                    <a:srgbClr val="000000">
                      <a:alpha val="43137"/>
                    </a:srgbClr>
                  </a:outerShdw>
                </a:effectLst>
              </a:rPr>
              <a:t>Mr. </a:t>
            </a:r>
            <a:r>
              <a:rPr lang="en-US" sz="1600" dirty="0" err="1">
                <a:solidFill>
                  <a:srgbClr val="FFFFFF"/>
                </a:solidFill>
                <a:effectLst>
                  <a:outerShdw blurRad="38100" dist="38100" dir="2700000" algn="tl">
                    <a:srgbClr val="000000">
                      <a:alpha val="43137"/>
                    </a:srgbClr>
                  </a:outerShdw>
                </a:effectLst>
              </a:rPr>
              <a:t>Kozakoff</a:t>
            </a:r>
            <a:endParaRPr lang="en-US" sz="1600"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5803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514F-C3DA-41BB-194E-C8EB59C5B957}"/>
              </a:ext>
            </a:extLst>
          </p:cNvPr>
          <p:cNvSpPr>
            <a:spLocks noGrp="1"/>
          </p:cNvSpPr>
          <p:nvPr>
            <p:ph type="title"/>
          </p:nvPr>
        </p:nvSpPr>
        <p:spPr>
          <a:xfrm>
            <a:off x="1068324" y="86953"/>
            <a:ext cx="10797140" cy="574230"/>
          </a:xfrm>
        </p:spPr>
        <p:txBody>
          <a:bodyPr>
            <a:normAutofit/>
          </a:bodyPr>
          <a:lstStyle/>
          <a:p>
            <a:r>
              <a:rPr lang="en-US" dirty="0"/>
              <a:t>Bay Area Highest Delays by Destination</a:t>
            </a:r>
          </a:p>
        </p:txBody>
      </p:sp>
      <p:pic>
        <p:nvPicPr>
          <p:cNvPr id="4" name="Picture 3" descr="A screenshot of a computer screen&#10;&#10;Description automatically generated">
            <a:extLst>
              <a:ext uri="{FF2B5EF4-FFF2-40B4-BE49-F238E27FC236}">
                <a16:creationId xmlns:a16="http://schemas.microsoft.com/office/drawing/2014/main" id="{A6DD9E6E-17D5-5239-9B4C-7F80934C2841}"/>
              </a:ext>
            </a:extLst>
          </p:cNvPr>
          <p:cNvPicPr>
            <a:picLocks noChangeAspect="1"/>
          </p:cNvPicPr>
          <p:nvPr/>
        </p:nvPicPr>
        <p:blipFill rotWithShape="1">
          <a:blip r:embed="rId2">
            <a:extLst>
              <a:ext uri="{28A0092B-C50C-407E-A947-70E740481C1C}">
                <a14:useLocalDpi xmlns:a14="http://schemas.microsoft.com/office/drawing/2010/main" val="0"/>
              </a:ext>
            </a:extLst>
          </a:blip>
          <a:srcRect r="2162" b="39395"/>
          <a:stretch/>
        </p:blipFill>
        <p:spPr>
          <a:xfrm>
            <a:off x="1391070" y="1428934"/>
            <a:ext cx="9206611" cy="4540544"/>
          </a:xfrm>
          <a:prstGeom prst="rect">
            <a:avLst/>
          </a:prstGeom>
        </p:spPr>
      </p:pic>
    </p:spTree>
    <p:extLst>
      <p:ext uri="{BB962C8B-B14F-4D97-AF65-F5344CB8AC3E}">
        <p14:creationId xmlns:p14="http://schemas.microsoft.com/office/powerpoint/2010/main" val="154965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514F-C3DA-41BB-194E-C8EB59C5B957}"/>
              </a:ext>
            </a:extLst>
          </p:cNvPr>
          <p:cNvSpPr>
            <a:spLocks noGrp="1"/>
          </p:cNvSpPr>
          <p:nvPr>
            <p:ph type="title"/>
          </p:nvPr>
        </p:nvSpPr>
        <p:spPr>
          <a:xfrm>
            <a:off x="1068324" y="86953"/>
            <a:ext cx="10797140" cy="574230"/>
          </a:xfrm>
        </p:spPr>
        <p:txBody>
          <a:bodyPr>
            <a:normAutofit/>
          </a:bodyPr>
          <a:lstStyle/>
          <a:p>
            <a:r>
              <a:rPr lang="en-US" dirty="0"/>
              <a:t>Bay Area Highest Delays by Destination Without Filter</a:t>
            </a:r>
          </a:p>
        </p:txBody>
      </p:sp>
      <p:sp>
        <p:nvSpPr>
          <p:cNvPr id="13" name="TextBox 12">
            <a:extLst>
              <a:ext uri="{FF2B5EF4-FFF2-40B4-BE49-F238E27FC236}">
                <a16:creationId xmlns:a16="http://schemas.microsoft.com/office/drawing/2014/main" id="{545886D8-64F0-1EA2-7471-1D5433307B16}"/>
              </a:ext>
            </a:extLst>
          </p:cNvPr>
          <p:cNvSpPr txBox="1"/>
          <p:nvPr/>
        </p:nvSpPr>
        <p:spPr>
          <a:xfrm>
            <a:off x="9763833" y="1433463"/>
            <a:ext cx="2248749" cy="304698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This is the same visualization as the previous slide. The difference is the location (CNT – Departure Delay) was removed. Now what is represented are all airports across the country, rather than only 3 major airports in the Bay Area.</a:t>
            </a:r>
          </a:p>
        </p:txBody>
      </p:sp>
      <p:pic>
        <p:nvPicPr>
          <p:cNvPr id="5" name="Picture 4" descr="A screenshot of a computer&#10;&#10;Description automatically generated">
            <a:extLst>
              <a:ext uri="{FF2B5EF4-FFF2-40B4-BE49-F238E27FC236}">
                <a16:creationId xmlns:a16="http://schemas.microsoft.com/office/drawing/2014/main" id="{0A50B047-0A09-2B15-4D09-5B9F409F9CCD}"/>
              </a:ext>
            </a:extLst>
          </p:cNvPr>
          <p:cNvPicPr>
            <a:picLocks noChangeAspect="1"/>
          </p:cNvPicPr>
          <p:nvPr/>
        </p:nvPicPr>
        <p:blipFill rotWithShape="1">
          <a:blip r:embed="rId2">
            <a:extLst>
              <a:ext uri="{28A0092B-C50C-407E-A947-70E740481C1C}">
                <a14:useLocalDpi xmlns:a14="http://schemas.microsoft.com/office/drawing/2010/main" val="0"/>
              </a:ext>
            </a:extLst>
          </a:blip>
          <a:srcRect l="11392" t="8062" r="9434" b="8371"/>
          <a:stretch/>
        </p:blipFill>
        <p:spPr>
          <a:xfrm>
            <a:off x="110875" y="649506"/>
            <a:ext cx="9652958" cy="5515330"/>
          </a:xfrm>
          <a:prstGeom prst="rect">
            <a:avLst/>
          </a:prstGeom>
        </p:spPr>
      </p:pic>
    </p:spTree>
    <p:extLst>
      <p:ext uri="{BB962C8B-B14F-4D97-AF65-F5344CB8AC3E}">
        <p14:creationId xmlns:p14="http://schemas.microsoft.com/office/powerpoint/2010/main" val="100282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2233-13E9-86ED-A2EC-EE0032505CA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E3241C1-E96C-2B6A-DC4E-D60BFC03610E}"/>
              </a:ext>
            </a:extLst>
          </p:cNvPr>
          <p:cNvSpPr>
            <a:spLocks noGrp="1"/>
          </p:cNvSpPr>
          <p:nvPr>
            <p:ph idx="1"/>
          </p:nvPr>
        </p:nvSpPr>
        <p:spPr/>
        <p:txBody>
          <a:bodyPr/>
          <a:lstStyle/>
          <a:p>
            <a:pPr marL="0" indent="0">
              <a:buNone/>
            </a:pPr>
            <a:r>
              <a:rPr lang="en-US" sz="1800" dirty="0">
                <a:solidFill>
                  <a:srgbClr val="1A202C"/>
                </a:solidFill>
                <a:effectLst/>
                <a:latin typeface="Open Sans" panose="020B0606030504020204" pitchFamily="34" charset="0"/>
              </a:rPr>
              <a:t>In this project, I’ll create visualizations to reveal insights from the </a:t>
            </a:r>
            <a:r>
              <a:rPr lang="en-US" sz="1800" i="1" dirty="0">
                <a:solidFill>
                  <a:srgbClr val="1A202C"/>
                </a:solidFill>
                <a:effectLst/>
                <a:latin typeface="Open Sans" panose="020B0606030504020204" pitchFamily="34" charset="0"/>
              </a:rPr>
              <a:t>Flights</a:t>
            </a:r>
            <a:r>
              <a:rPr lang="en-US" sz="1800" dirty="0">
                <a:solidFill>
                  <a:srgbClr val="1A202C"/>
                </a:solidFill>
                <a:effectLst/>
                <a:latin typeface="Open Sans" panose="020B0606030504020204" pitchFamily="34" charset="0"/>
              </a:rPr>
              <a:t>, </a:t>
            </a:r>
            <a:r>
              <a:rPr lang="en-US" sz="1800" i="1" dirty="0">
                <a:solidFill>
                  <a:srgbClr val="1A202C"/>
                </a:solidFill>
                <a:effectLst/>
                <a:latin typeface="Open Sans" panose="020B0606030504020204" pitchFamily="34" charset="0"/>
              </a:rPr>
              <a:t>Airports</a:t>
            </a:r>
            <a:r>
              <a:rPr lang="en-US" sz="1800" dirty="0">
                <a:solidFill>
                  <a:srgbClr val="1A202C"/>
                </a:solidFill>
                <a:effectLst/>
                <a:latin typeface="Open Sans" panose="020B0606030504020204" pitchFamily="34" charset="0"/>
              </a:rPr>
              <a:t> and </a:t>
            </a:r>
            <a:r>
              <a:rPr lang="en-US" sz="1800" i="1" dirty="0">
                <a:solidFill>
                  <a:srgbClr val="1A202C"/>
                </a:solidFill>
                <a:effectLst/>
                <a:latin typeface="Open Sans" panose="020B0606030504020204" pitchFamily="34" charset="0"/>
              </a:rPr>
              <a:t>Airlines</a:t>
            </a:r>
            <a:r>
              <a:rPr lang="en-US" sz="1800" dirty="0">
                <a:solidFill>
                  <a:srgbClr val="1A202C"/>
                </a:solidFill>
                <a:effectLst/>
                <a:latin typeface="Open Sans" panose="020B0606030504020204" pitchFamily="34" charset="0"/>
              </a:rPr>
              <a:t> data sets using Tableau Desktop version 2023-1. I’ll create visualizations to support the findings </a:t>
            </a:r>
            <a:r>
              <a:rPr lang="en-US" dirty="0">
                <a:solidFill>
                  <a:srgbClr val="1A202C"/>
                </a:solidFill>
                <a:latin typeface="Open Sans" panose="020B0606030504020204" pitchFamily="34" charset="0"/>
              </a:rPr>
              <a:t>from the datasets</a:t>
            </a:r>
            <a:r>
              <a:rPr lang="en-US" sz="1800" dirty="0">
                <a:solidFill>
                  <a:srgbClr val="1A202C"/>
                </a:solidFill>
                <a:effectLst/>
                <a:latin typeface="Open Sans" panose="020B0606030504020204" pitchFamily="34" charset="0"/>
              </a:rPr>
              <a:t>. </a:t>
            </a:r>
            <a:r>
              <a:rPr lang="en-US" dirty="0">
                <a:solidFill>
                  <a:srgbClr val="1A202C"/>
                </a:solidFill>
                <a:latin typeface="Open Sans" panose="020B0606030504020204" pitchFamily="34" charset="0"/>
              </a:rPr>
              <a:t>To examine insights, we’ll talk about some of the reasons flight were delayed or cancelled and narrow data to the location of the Bay Area airport origins. We’ll also join all three datasets </a:t>
            </a:r>
            <a:r>
              <a:rPr lang="en-US">
                <a:solidFill>
                  <a:srgbClr val="1A202C"/>
                </a:solidFill>
                <a:latin typeface="Open Sans" panose="020B0606030504020204" pitchFamily="34" charset="0"/>
              </a:rPr>
              <a:t>in Tableau and </a:t>
            </a:r>
            <a:r>
              <a:rPr lang="en-US" dirty="0">
                <a:solidFill>
                  <a:srgbClr val="1A202C"/>
                </a:solidFill>
                <a:latin typeface="Open Sans" panose="020B0606030504020204" pitchFamily="34" charset="0"/>
              </a:rPr>
              <a:t>see the use of a filter.</a:t>
            </a:r>
            <a:endParaRPr lang="en-US" sz="1800" dirty="0">
              <a:solidFill>
                <a:srgbClr val="1A202C"/>
              </a:solidFill>
              <a:effectLst/>
              <a:latin typeface="Open Sans" panose="020B0606030504020204" pitchFamily="34" charset="0"/>
            </a:endParaRPr>
          </a:p>
        </p:txBody>
      </p:sp>
    </p:spTree>
    <p:extLst>
      <p:ext uri="{BB962C8B-B14F-4D97-AF65-F5344CB8AC3E}">
        <p14:creationId xmlns:p14="http://schemas.microsoft.com/office/powerpoint/2010/main" val="385080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514F-C3DA-41BB-194E-C8EB59C5B957}"/>
              </a:ext>
            </a:extLst>
          </p:cNvPr>
          <p:cNvSpPr>
            <a:spLocks noGrp="1"/>
          </p:cNvSpPr>
          <p:nvPr>
            <p:ph type="title"/>
          </p:nvPr>
        </p:nvSpPr>
        <p:spPr>
          <a:xfrm>
            <a:off x="1068324" y="86953"/>
            <a:ext cx="8886884" cy="574230"/>
          </a:xfrm>
        </p:spPr>
        <p:txBody>
          <a:bodyPr/>
          <a:lstStyle/>
          <a:p>
            <a:r>
              <a:rPr lang="en-US" dirty="0"/>
              <a:t>Connections</a:t>
            </a:r>
          </a:p>
        </p:txBody>
      </p:sp>
      <p:sp>
        <p:nvSpPr>
          <p:cNvPr id="3" name="Content Placeholder 2">
            <a:extLst>
              <a:ext uri="{FF2B5EF4-FFF2-40B4-BE49-F238E27FC236}">
                <a16:creationId xmlns:a16="http://schemas.microsoft.com/office/drawing/2014/main" id="{DBA9E7CF-95B8-96B2-D4CC-40DF1ADFB9D6}"/>
              </a:ext>
            </a:extLst>
          </p:cNvPr>
          <p:cNvSpPr>
            <a:spLocks noGrp="1"/>
          </p:cNvSpPr>
          <p:nvPr>
            <p:ph idx="1"/>
          </p:nvPr>
        </p:nvSpPr>
        <p:spPr>
          <a:xfrm>
            <a:off x="1069848" y="661183"/>
            <a:ext cx="9902952" cy="5068105"/>
          </a:xfrm>
        </p:spPr>
        <p:txBody>
          <a:bodyPr>
            <a:normAutofit/>
          </a:bodyPr>
          <a:lstStyle/>
          <a:p>
            <a:r>
              <a:rPr lang="en-US" sz="2000" dirty="0"/>
              <a:t>Flights was the main data source used along with and connected with</a:t>
            </a:r>
          </a:p>
          <a:p>
            <a:pPr lvl="1"/>
            <a:r>
              <a:rPr lang="en-US" sz="1800" dirty="0"/>
              <a:t>Airlines joined on LATA code</a:t>
            </a:r>
          </a:p>
          <a:p>
            <a:pPr lvl="2"/>
            <a:r>
              <a:rPr lang="en-US" sz="1600" dirty="0"/>
              <a:t>This provides a 2-character alphabetic code for each airline which flies in the United States.</a:t>
            </a:r>
          </a:p>
          <a:p>
            <a:pPr lvl="1"/>
            <a:r>
              <a:rPr lang="en-US" sz="1800" dirty="0"/>
              <a:t>Airports joined on LATA Code</a:t>
            </a:r>
          </a:p>
          <a:p>
            <a:pPr lvl="2"/>
            <a:r>
              <a:rPr lang="en-US" sz="1600" dirty="0"/>
              <a:t>This file provides the airport name and their corresponding  3-digit LATA code.</a:t>
            </a:r>
          </a:p>
          <a:p>
            <a:pPr lvl="1"/>
            <a:r>
              <a:rPr lang="en-US" sz="1800" dirty="0"/>
              <a:t>Cancel Reason joined on Cancel letter</a:t>
            </a:r>
          </a:p>
          <a:p>
            <a:pPr lvl="2"/>
            <a:r>
              <a:rPr lang="en-US" sz="1600" dirty="0"/>
              <a:t>This file contains the numeric code for a cancel reason and the corresponding description for the cancel.</a:t>
            </a:r>
          </a:p>
          <a:p>
            <a:pPr lvl="1"/>
            <a:r>
              <a:rPr lang="en-US" sz="1800" dirty="0"/>
              <a:t>Day of the Week joined on Week number</a:t>
            </a:r>
          </a:p>
          <a:p>
            <a:pPr lvl="2"/>
            <a:r>
              <a:rPr lang="en-US" sz="1600" dirty="0"/>
              <a:t>This file contains the numeric code for the day of the week along with the corresponding day.</a:t>
            </a:r>
          </a:p>
        </p:txBody>
      </p:sp>
    </p:spTree>
    <p:extLst>
      <p:ext uri="{BB962C8B-B14F-4D97-AF65-F5344CB8AC3E}">
        <p14:creationId xmlns:p14="http://schemas.microsoft.com/office/powerpoint/2010/main" val="84605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514F-C3DA-41BB-194E-C8EB59C5B957}"/>
              </a:ext>
            </a:extLst>
          </p:cNvPr>
          <p:cNvSpPr>
            <a:spLocks noGrp="1"/>
          </p:cNvSpPr>
          <p:nvPr>
            <p:ph type="title"/>
          </p:nvPr>
        </p:nvSpPr>
        <p:spPr>
          <a:xfrm>
            <a:off x="1068324" y="86953"/>
            <a:ext cx="8886884" cy="574230"/>
          </a:xfrm>
        </p:spPr>
        <p:txBody>
          <a:bodyPr/>
          <a:lstStyle/>
          <a:p>
            <a:r>
              <a:rPr lang="en-US" dirty="0"/>
              <a:t>Connections</a:t>
            </a:r>
          </a:p>
        </p:txBody>
      </p:sp>
      <p:sp>
        <p:nvSpPr>
          <p:cNvPr id="3" name="Content Placeholder 2">
            <a:extLst>
              <a:ext uri="{FF2B5EF4-FFF2-40B4-BE49-F238E27FC236}">
                <a16:creationId xmlns:a16="http://schemas.microsoft.com/office/drawing/2014/main" id="{DBA9E7CF-95B8-96B2-D4CC-40DF1ADFB9D6}"/>
              </a:ext>
            </a:extLst>
          </p:cNvPr>
          <p:cNvSpPr>
            <a:spLocks noGrp="1"/>
          </p:cNvSpPr>
          <p:nvPr>
            <p:ph idx="1"/>
          </p:nvPr>
        </p:nvSpPr>
        <p:spPr>
          <a:xfrm>
            <a:off x="1069848" y="661183"/>
            <a:ext cx="8883836" cy="3677683"/>
          </a:xfrm>
        </p:spPr>
        <p:txBody>
          <a:bodyPr/>
          <a:lstStyle/>
          <a:p>
            <a:r>
              <a:rPr lang="en-US" dirty="0"/>
              <a:t>Datasets used and how they are connected.</a:t>
            </a:r>
          </a:p>
        </p:txBody>
      </p:sp>
      <p:pic>
        <p:nvPicPr>
          <p:cNvPr id="8" name="Picture 7">
            <a:extLst>
              <a:ext uri="{FF2B5EF4-FFF2-40B4-BE49-F238E27FC236}">
                <a16:creationId xmlns:a16="http://schemas.microsoft.com/office/drawing/2014/main" id="{1DF8B263-0227-FBC9-F684-90CDA8B40A6B}"/>
              </a:ext>
            </a:extLst>
          </p:cNvPr>
          <p:cNvPicPr>
            <a:picLocks noChangeAspect="1"/>
          </p:cNvPicPr>
          <p:nvPr/>
        </p:nvPicPr>
        <p:blipFill>
          <a:blip r:embed="rId2"/>
          <a:stretch>
            <a:fillRect/>
          </a:stretch>
        </p:blipFill>
        <p:spPr>
          <a:xfrm>
            <a:off x="1068324" y="1157931"/>
            <a:ext cx="10799298" cy="5700069"/>
          </a:xfrm>
          <a:prstGeom prst="rect">
            <a:avLst/>
          </a:prstGeom>
        </p:spPr>
      </p:pic>
    </p:spTree>
    <p:extLst>
      <p:ext uri="{BB962C8B-B14F-4D97-AF65-F5344CB8AC3E}">
        <p14:creationId xmlns:p14="http://schemas.microsoft.com/office/powerpoint/2010/main" val="117438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8AD82-1C74-FB92-3C1A-C794BC34C02B}"/>
              </a:ext>
            </a:extLst>
          </p:cNvPr>
          <p:cNvSpPr txBox="1"/>
          <p:nvPr/>
        </p:nvSpPr>
        <p:spPr>
          <a:xfrm>
            <a:off x="847589" y="1100440"/>
            <a:ext cx="9731948" cy="544764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First Insight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Summary:</a:t>
            </a:r>
          </a:p>
          <a:p>
            <a:pPr lvl="1"/>
            <a:r>
              <a:rPr lang="en-US" sz="1800" dirty="0">
                <a:latin typeface="Arial" panose="020B0604020202020204" pitchFamily="34" charset="0"/>
                <a:cs typeface="Arial" panose="020B0604020202020204" pitchFamily="34" charset="0"/>
              </a:rPr>
              <a:t>This circle plot on the next </a:t>
            </a:r>
            <a:r>
              <a:rPr lang="en-US" dirty="0">
                <a:latin typeface="Arial" panose="020B0604020202020204" pitchFamily="34" charset="0"/>
                <a:cs typeface="Arial" panose="020B0604020202020204" pitchFamily="34" charset="0"/>
              </a:rPr>
              <a:t>s</a:t>
            </a:r>
            <a:r>
              <a:rPr lang="en-US" sz="1800" dirty="0">
                <a:latin typeface="Arial" panose="020B0604020202020204" pitchFamily="34" charset="0"/>
                <a:cs typeface="Arial" panose="020B0604020202020204" pitchFamily="34" charset="0"/>
              </a:rPr>
              <a:t>lide displays the total cancellations in 2015 for the three major airports in the Bay Area. </a:t>
            </a:r>
          </a:p>
          <a:p>
            <a:pPr marL="1257300" lvl="2" indent="-342900">
              <a:buFont typeface="+mj-lt"/>
              <a:buAutoNum type="arabicPeriod"/>
            </a:pPr>
            <a:r>
              <a:rPr lang="en-US" dirty="0">
                <a:latin typeface="Arial" panose="020B0604020202020204" pitchFamily="34" charset="0"/>
                <a:cs typeface="Arial" panose="020B0604020202020204" pitchFamily="34" charset="0"/>
              </a:rPr>
              <a:t>OAK – Oakland International</a:t>
            </a:r>
          </a:p>
          <a:p>
            <a:pPr marL="1257300" lvl="2" indent="-342900">
              <a:buFont typeface="+mj-lt"/>
              <a:buAutoNum type="arabicPeriod"/>
            </a:pPr>
            <a:r>
              <a:rPr lang="en-US" dirty="0">
                <a:latin typeface="Arial" panose="020B0604020202020204" pitchFamily="34" charset="0"/>
                <a:cs typeface="Arial" panose="020B0604020202020204" pitchFamily="34" charset="0"/>
              </a:rPr>
              <a:t>SFO – San Francisco International</a:t>
            </a:r>
          </a:p>
          <a:p>
            <a:pPr marL="1257300" lvl="2" indent="-342900">
              <a:buFont typeface="+mj-lt"/>
              <a:buAutoNum type="arabicPeriod"/>
            </a:pPr>
            <a:r>
              <a:rPr lang="en-US" dirty="0">
                <a:latin typeface="Arial" panose="020B0604020202020204" pitchFamily="34" charset="0"/>
                <a:cs typeface="Arial" panose="020B0604020202020204" pitchFamily="34" charset="0"/>
              </a:rPr>
              <a:t>SJC – Mineta San Jose International</a:t>
            </a:r>
          </a:p>
          <a:p>
            <a:pPr lvl="1"/>
            <a:r>
              <a:rPr lang="en-US" sz="1800" dirty="0">
                <a:latin typeface="Arial" panose="020B0604020202020204" pitchFamily="34" charset="0"/>
                <a:cs typeface="Arial" panose="020B0604020202020204" pitchFamily="34" charset="0"/>
              </a:rPr>
              <a:t>Monday has the largest number of cancels than any other day of the week. It is the largest circle in the dashboard. The insight we can conclude is that Monday has the largest cancellations as it has the largest in shape. The line graph shows Monday has 38 cancellations, above any other day. </a:t>
            </a:r>
          </a:p>
          <a:p>
            <a:pPr lvl="1"/>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Design Content: I selected a bubble chart as it was easy to view the data. Monday is the largest circle in size. I selected a bar graph to accompany the findings and help specify total cancellation by day of week. I also use the colorblind palette instead of the standard and brighter colors.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Resources: N/A</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EA67514F-C3DA-41BB-194E-C8EB59C5B957}"/>
              </a:ext>
            </a:extLst>
          </p:cNvPr>
          <p:cNvSpPr>
            <a:spLocks noGrp="1"/>
          </p:cNvSpPr>
          <p:nvPr>
            <p:ph type="title"/>
          </p:nvPr>
        </p:nvSpPr>
        <p:spPr>
          <a:xfrm>
            <a:off x="1068324" y="86953"/>
            <a:ext cx="8886884" cy="574230"/>
          </a:xfrm>
        </p:spPr>
        <p:txBody>
          <a:bodyPr/>
          <a:lstStyle/>
          <a:p>
            <a:r>
              <a:rPr lang="en-US" dirty="0"/>
              <a:t>Bay Area Cancellations by Day of Week</a:t>
            </a:r>
          </a:p>
        </p:txBody>
      </p:sp>
    </p:spTree>
    <p:extLst>
      <p:ext uri="{BB962C8B-B14F-4D97-AF65-F5344CB8AC3E}">
        <p14:creationId xmlns:p14="http://schemas.microsoft.com/office/powerpoint/2010/main" val="203570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10;&#10;Description automatically generated">
            <a:extLst>
              <a:ext uri="{FF2B5EF4-FFF2-40B4-BE49-F238E27FC236}">
                <a16:creationId xmlns:a16="http://schemas.microsoft.com/office/drawing/2014/main" id="{5DE63E5D-9FD0-E5EB-9E18-CDD3CA280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70" y="1966823"/>
            <a:ext cx="2347652" cy="3042027"/>
          </a:xfrm>
          <a:prstGeom prst="rect">
            <a:avLst/>
          </a:prstGeom>
        </p:spPr>
      </p:pic>
      <p:sp>
        <p:nvSpPr>
          <p:cNvPr id="6" name="Rectangle 5">
            <a:extLst>
              <a:ext uri="{FF2B5EF4-FFF2-40B4-BE49-F238E27FC236}">
                <a16:creationId xmlns:a16="http://schemas.microsoft.com/office/drawing/2014/main" id="{0DD59609-100C-9E97-0DF2-1D9ECD2A91F8}"/>
              </a:ext>
            </a:extLst>
          </p:cNvPr>
          <p:cNvSpPr/>
          <p:nvPr/>
        </p:nvSpPr>
        <p:spPr>
          <a:xfrm>
            <a:off x="8074325" y="526210"/>
            <a:ext cx="1492369" cy="14406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graph&#10;&#10;Description automatically generated">
            <a:extLst>
              <a:ext uri="{FF2B5EF4-FFF2-40B4-BE49-F238E27FC236}">
                <a16:creationId xmlns:a16="http://schemas.microsoft.com/office/drawing/2014/main" id="{BEBF119A-511A-1DDD-5539-A7004E9D3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969" y="586596"/>
            <a:ext cx="7796031" cy="6271404"/>
          </a:xfrm>
          <a:prstGeom prst="rect">
            <a:avLst/>
          </a:prstGeom>
        </p:spPr>
      </p:pic>
      <p:sp>
        <p:nvSpPr>
          <p:cNvPr id="2" name="Title 1">
            <a:extLst>
              <a:ext uri="{FF2B5EF4-FFF2-40B4-BE49-F238E27FC236}">
                <a16:creationId xmlns:a16="http://schemas.microsoft.com/office/drawing/2014/main" id="{EA67514F-C3DA-41BB-194E-C8EB59C5B957}"/>
              </a:ext>
            </a:extLst>
          </p:cNvPr>
          <p:cNvSpPr>
            <a:spLocks noGrp="1"/>
          </p:cNvSpPr>
          <p:nvPr>
            <p:ph type="title"/>
          </p:nvPr>
        </p:nvSpPr>
        <p:spPr>
          <a:xfrm>
            <a:off x="1068324" y="86953"/>
            <a:ext cx="8886884" cy="574230"/>
          </a:xfrm>
        </p:spPr>
        <p:txBody>
          <a:bodyPr/>
          <a:lstStyle/>
          <a:p>
            <a:r>
              <a:rPr lang="en-US" dirty="0"/>
              <a:t>Bay Area Cancellations by Day of Week</a:t>
            </a:r>
          </a:p>
        </p:txBody>
      </p:sp>
    </p:spTree>
    <p:extLst>
      <p:ext uri="{BB962C8B-B14F-4D97-AF65-F5344CB8AC3E}">
        <p14:creationId xmlns:p14="http://schemas.microsoft.com/office/powerpoint/2010/main" val="429060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514F-C3DA-41BB-194E-C8EB59C5B957}"/>
              </a:ext>
            </a:extLst>
          </p:cNvPr>
          <p:cNvSpPr>
            <a:spLocks noGrp="1"/>
          </p:cNvSpPr>
          <p:nvPr>
            <p:ph type="title"/>
          </p:nvPr>
        </p:nvSpPr>
        <p:spPr>
          <a:xfrm>
            <a:off x="1016565" y="112831"/>
            <a:ext cx="9731948" cy="574230"/>
          </a:xfrm>
        </p:spPr>
        <p:txBody>
          <a:bodyPr>
            <a:noAutofit/>
          </a:bodyPr>
          <a:lstStyle/>
          <a:p>
            <a:r>
              <a:rPr lang="en-US" dirty="0"/>
              <a:t>Bay Area Delays by Reason and Local Airport</a:t>
            </a:r>
          </a:p>
        </p:txBody>
      </p:sp>
      <p:sp>
        <p:nvSpPr>
          <p:cNvPr id="9" name="TextBox 8">
            <a:extLst>
              <a:ext uri="{FF2B5EF4-FFF2-40B4-BE49-F238E27FC236}">
                <a16:creationId xmlns:a16="http://schemas.microsoft.com/office/drawing/2014/main" id="{69C834EC-DBE5-47A8-49C8-1D7F6D3F2511}"/>
              </a:ext>
            </a:extLst>
          </p:cNvPr>
          <p:cNvSpPr txBox="1"/>
          <p:nvPr/>
        </p:nvSpPr>
        <p:spPr>
          <a:xfrm>
            <a:off x="733245" y="1055825"/>
            <a:ext cx="9731948" cy="5170646"/>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Second Insight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Summary:</a:t>
            </a:r>
          </a:p>
          <a:p>
            <a:pPr lvl="1"/>
            <a:r>
              <a:rPr lang="en-US" dirty="0">
                <a:latin typeface="Arial" panose="020B0604020202020204" pitchFamily="34" charset="0"/>
                <a:cs typeface="Arial" panose="020B0604020202020204" pitchFamily="34" charset="0"/>
              </a:rPr>
              <a:t>This next slide is a bar graph and displays delay reasons for Oakland International Airport</a:t>
            </a:r>
          </a:p>
          <a:p>
            <a:pPr lvl="1"/>
            <a:r>
              <a:rPr lang="en-US" dirty="0">
                <a:latin typeface="Arial" panose="020B0604020202020204" pitchFamily="34" charset="0"/>
                <a:cs typeface="Arial" panose="020B0604020202020204" pitchFamily="34" charset="0"/>
              </a:rPr>
              <a:t>(OAK), San Francisco International Airport (SFO), and Mineta San Jose International Airport (SJC). San Francisco International has the highest departure delays in most categories. A filter was used to add in Departure, Late Aircraft, Security, Weather, and Airline delay reasons. For accuracy and using the help of the tooltip, SFO has 82,314 delays in total minutes, due to departure delays. SFO also leads in late aircraft an airline delay reasons. The insight we can conclude from this visualization is SFO has the highest chance for delay compared to two nearby airports. </a:t>
            </a:r>
          </a:p>
          <a:p>
            <a:pPr lvl="1"/>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Design Content: </a:t>
            </a:r>
          </a:p>
          <a:p>
            <a:pPr lvl="1"/>
            <a:r>
              <a:rPr lang="en-US" dirty="0">
                <a:latin typeface="Arial" panose="020B0604020202020204" pitchFamily="34" charset="0"/>
                <a:cs typeface="Arial" panose="020B0604020202020204" pitchFamily="34" charset="0"/>
              </a:rPr>
              <a:t>I chose to use a bar graph for this visualization to clearly show the difference between all three airports.</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Resources: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N/A</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412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514F-C3DA-41BB-194E-C8EB59C5B957}"/>
              </a:ext>
            </a:extLst>
          </p:cNvPr>
          <p:cNvSpPr>
            <a:spLocks noGrp="1"/>
          </p:cNvSpPr>
          <p:nvPr>
            <p:ph type="title"/>
          </p:nvPr>
        </p:nvSpPr>
        <p:spPr>
          <a:xfrm>
            <a:off x="1016565" y="112831"/>
            <a:ext cx="9731948" cy="574230"/>
          </a:xfrm>
        </p:spPr>
        <p:txBody>
          <a:bodyPr>
            <a:noAutofit/>
          </a:bodyPr>
          <a:lstStyle/>
          <a:p>
            <a:r>
              <a:rPr lang="en-US" dirty="0"/>
              <a:t>Bay Area Delays by Reason and Local Airport</a:t>
            </a:r>
          </a:p>
        </p:txBody>
      </p:sp>
      <p:pic>
        <p:nvPicPr>
          <p:cNvPr id="6" name="Picture 5" descr="A screenshot of a graph">
            <a:extLst>
              <a:ext uri="{FF2B5EF4-FFF2-40B4-BE49-F238E27FC236}">
                <a16:creationId xmlns:a16="http://schemas.microsoft.com/office/drawing/2014/main" id="{E04EA47D-6A47-EDFE-9574-C92C31A4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97" y="908320"/>
            <a:ext cx="11175435" cy="5621747"/>
          </a:xfrm>
          <a:prstGeom prst="rect">
            <a:avLst/>
          </a:prstGeom>
        </p:spPr>
      </p:pic>
    </p:spTree>
    <p:extLst>
      <p:ext uri="{BB962C8B-B14F-4D97-AF65-F5344CB8AC3E}">
        <p14:creationId xmlns:p14="http://schemas.microsoft.com/office/powerpoint/2010/main" val="76841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514F-C3DA-41BB-194E-C8EB59C5B957}"/>
              </a:ext>
            </a:extLst>
          </p:cNvPr>
          <p:cNvSpPr>
            <a:spLocks noGrp="1"/>
          </p:cNvSpPr>
          <p:nvPr>
            <p:ph type="title"/>
          </p:nvPr>
        </p:nvSpPr>
        <p:spPr>
          <a:xfrm>
            <a:off x="1068324" y="86953"/>
            <a:ext cx="10797140" cy="574230"/>
          </a:xfrm>
        </p:spPr>
        <p:txBody>
          <a:bodyPr>
            <a:normAutofit/>
          </a:bodyPr>
          <a:lstStyle/>
          <a:p>
            <a:r>
              <a:rPr lang="en-US" dirty="0"/>
              <a:t>Bay Area Highest Delays by Destination</a:t>
            </a:r>
          </a:p>
        </p:txBody>
      </p:sp>
      <p:sp>
        <p:nvSpPr>
          <p:cNvPr id="3" name="TextBox 2">
            <a:extLst>
              <a:ext uri="{FF2B5EF4-FFF2-40B4-BE49-F238E27FC236}">
                <a16:creationId xmlns:a16="http://schemas.microsoft.com/office/drawing/2014/main" id="{02331416-8537-EFC7-A9D7-BC4D8333D3E8}"/>
              </a:ext>
            </a:extLst>
          </p:cNvPr>
          <p:cNvSpPr txBox="1"/>
          <p:nvPr/>
        </p:nvSpPr>
        <p:spPr>
          <a:xfrm>
            <a:off x="733245" y="1055825"/>
            <a:ext cx="9731948" cy="4616648"/>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Third Insight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Summary:</a:t>
            </a:r>
          </a:p>
          <a:p>
            <a:pPr lvl="1"/>
            <a:r>
              <a:rPr lang="en-US" dirty="0">
                <a:latin typeface="Arial" panose="020B0604020202020204" pitchFamily="34" charset="0"/>
                <a:cs typeface="Arial" panose="020B0604020202020204" pitchFamily="34" charset="0"/>
              </a:rPr>
              <a:t>The tree map below shows the destinations with this highest delays where flights originated from the Bay Area airports. LAX had the highest number of delays with 83. We are able to conclude this from looking at the tree map as the density of the color for LAX is the darkest in color. Related to this data is the bar graph on the next slide. The bar graph shows the airport origination and highest delays in minutes beginning at San Francisco International airport. </a:t>
            </a:r>
          </a:p>
          <a:p>
            <a:pPr lvl="1"/>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Design Content:</a:t>
            </a:r>
          </a:p>
          <a:p>
            <a:pPr lvl="1"/>
            <a:r>
              <a:rPr lang="en-US" dirty="0">
                <a:latin typeface="Arial" panose="020B0604020202020204" pitchFamily="34" charset="0"/>
                <a:cs typeface="Arial" panose="020B0604020202020204" pitchFamily="34" charset="0"/>
              </a:rPr>
              <a:t>I chose a tree map as this was a more modern and simple way to show the number of delays by destination airport. I chose a bar graph to emphasize the origination location.</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Resources:</a:t>
            </a:r>
          </a:p>
          <a:p>
            <a:pPr lvl="1"/>
            <a:r>
              <a:rPr lang="en-US" dirty="0">
                <a:latin typeface="Arial" panose="020B0604020202020204" pitchFamily="34" charset="0"/>
                <a:cs typeface="Arial" panose="020B0604020202020204" pitchFamily="34" charset="0"/>
              </a:rPr>
              <a:t>N/A</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671217"/>
      </p:ext>
    </p:extLst>
  </p:cSld>
  <p:clrMapOvr>
    <a:masterClrMapping/>
  </p:clrMapOvr>
</p:sld>
</file>

<file path=ppt/theme/theme1.xml><?xml version="1.0" encoding="utf-8"?>
<a:theme xmlns:a="http://schemas.openxmlformats.org/drawingml/2006/main" name="SwellVTI">
  <a:themeElements>
    <a:clrScheme name="AnalogousFromLightSeed_2SEEDS">
      <a:dk1>
        <a:srgbClr val="000000"/>
      </a:dk1>
      <a:lt1>
        <a:srgbClr val="FFFFFF"/>
      </a:lt1>
      <a:dk2>
        <a:srgbClr val="412D24"/>
      </a:dk2>
      <a:lt2>
        <a:srgbClr val="E8E4E2"/>
      </a:lt2>
      <a:accent1>
        <a:srgbClr val="7CA9B8"/>
      </a:accent1>
      <a:accent2>
        <a:srgbClr val="80A9A3"/>
      </a:accent2>
      <a:accent3>
        <a:srgbClr val="91A1C3"/>
      </a:accent3>
      <a:accent4>
        <a:srgbClr val="BA7F86"/>
      </a:accent4>
      <a:accent5>
        <a:srgbClr val="C0998A"/>
      </a:accent5>
      <a:accent6>
        <a:srgbClr val="B09F78"/>
      </a:accent6>
      <a:hlink>
        <a:srgbClr val="AA7562"/>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407</TotalTime>
  <Words>768</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Neue Haas Grotesk Text Pro</vt:lpstr>
      <vt:lpstr>Open Sans</vt:lpstr>
      <vt:lpstr>SwellVTI</vt:lpstr>
      <vt:lpstr>2015 Flight Delays</vt:lpstr>
      <vt:lpstr>Overview</vt:lpstr>
      <vt:lpstr>Connections</vt:lpstr>
      <vt:lpstr>Connections</vt:lpstr>
      <vt:lpstr>Bay Area Cancellations by Day of Week</vt:lpstr>
      <vt:lpstr>Bay Area Cancellations by Day of Week</vt:lpstr>
      <vt:lpstr>Bay Area Delays by Reason and Local Airport</vt:lpstr>
      <vt:lpstr>Bay Area Delays by Reason and Local Airport</vt:lpstr>
      <vt:lpstr>Bay Area Highest Delays by Destination</vt:lpstr>
      <vt:lpstr>Bay Area Highest Delays by Destination</vt:lpstr>
      <vt:lpstr>Bay Area Highest Delays by Destination Without Filter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 Flight Delays</dc:title>
  <dc:creator>Evette Trevino</dc:creator>
  <cp:lastModifiedBy>Evette Trevino</cp:lastModifiedBy>
  <cp:revision>41</cp:revision>
  <dcterms:created xsi:type="dcterms:W3CDTF">2023-05-30T20:39:04Z</dcterms:created>
  <dcterms:modified xsi:type="dcterms:W3CDTF">2023-07-31T14:44:33Z</dcterms:modified>
</cp:coreProperties>
</file>