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7" r:id="rId4"/>
    <p:sldId id="268" r:id="rId5"/>
    <p:sldId id="269" r:id="rId6"/>
    <p:sldId id="258" r:id="rId7"/>
    <p:sldId id="259" r:id="rId8"/>
    <p:sldId id="260" r:id="rId9"/>
    <p:sldId id="262" r:id="rId10"/>
    <p:sldId id="264" r:id="rId11"/>
    <p:sldId id="263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2581" y="609601"/>
            <a:ext cx="10457644" cy="3200400"/>
          </a:xfrm>
        </p:spPr>
        <p:txBody>
          <a:bodyPr/>
          <a:lstStyle/>
          <a:p>
            <a:r>
              <a:rPr lang="en-US" dirty="0" smtClean="0"/>
              <a:t>Spectral </a:t>
            </a:r>
            <a:r>
              <a:rPr lang="en-US" dirty="0" err="1" smtClean="0"/>
              <a:t>laplace</a:t>
            </a:r>
            <a:r>
              <a:rPr lang="en-US" dirty="0" smtClean="0"/>
              <a:t> representation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IMPLEMENTATION IN OPENGL</a:t>
            </a:r>
          </a:p>
          <a:p>
            <a:r>
              <a:rPr lang="en-US" dirty="0" smtClean="0"/>
              <a:t>Software Engineering PROJECT</a:t>
            </a:r>
          </a:p>
          <a:p>
            <a:endParaRPr lang="en-US" dirty="0"/>
          </a:p>
          <a:p>
            <a:r>
              <a:rPr lang="en-US" dirty="0" smtClean="0"/>
              <a:t>PRAMITA WINATA</a:t>
            </a:r>
          </a:p>
          <a:p>
            <a:r>
              <a:rPr lang="en-US" dirty="0" err="1" smtClean="0"/>
              <a:t>Dragutin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733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MEAN VALUE COORDINATE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5660" y="2257991"/>
            <a:ext cx="2810267" cy="2448267"/>
          </a:xfrm>
        </p:spPr>
      </p:pic>
      <p:sp>
        <p:nvSpPr>
          <p:cNvPr id="5" name="TextBox 4"/>
          <p:cNvSpPr txBox="1"/>
          <p:nvPr/>
        </p:nvSpPr>
        <p:spPr>
          <a:xfrm>
            <a:off x="7031865" y="4867364"/>
            <a:ext cx="46492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Mean value coordinate illustration </a:t>
            </a:r>
          </a:p>
          <a:p>
            <a:r>
              <a:rPr lang="en-US" sz="1100" dirty="0" smtClean="0"/>
              <a:t>	Obtained from Olga </a:t>
            </a:r>
            <a:r>
              <a:rPr lang="en-US" sz="1100" dirty="0" err="1"/>
              <a:t>Sorkine</a:t>
            </a:r>
            <a:r>
              <a:rPr lang="en-US" sz="1100" dirty="0"/>
              <a:t/>
            </a:r>
            <a:br>
              <a:rPr lang="en-US" sz="1100" dirty="0"/>
            </a:br>
            <a:r>
              <a:rPr lang="en-US" sz="1100" dirty="0" smtClean="0"/>
              <a:t>	STAR </a:t>
            </a:r>
            <a:r>
              <a:rPr lang="en-US" sz="1100" dirty="0"/>
              <a:t>report, EUROGRAPHICS 2005.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1141413" y="1764406"/>
                <a:ext cx="6057877" cy="452048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857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2000" kern="1200" cap="small">
                    <a:gradFill flip="none" rotWithShape="1">
                      <a:gsLst>
                        <a:gs pos="0">
                          <a:schemeClr val="tx1"/>
                        </a:gs>
                        <a:gs pos="100000">
                          <a:schemeClr val="tx1">
                            <a:lumMod val="75000"/>
                          </a:schemeClr>
                        </a:gs>
                      </a:gsLst>
                      <a:lin ang="5580000" scaled="0"/>
                      <a:tileRect/>
                    </a:gra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  <a:outerShdw blurRad="44450" dist="12700" dir="13860000" algn="tl" rotWithShape="0">
                        <a:srgbClr val="000000">
                          <a:alpha val="20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800" kern="1200" cap="small">
                    <a:gradFill flip="none" rotWithShape="1">
                      <a:gsLst>
                        <a:gs pos="0">
                          <a:schemeClr val="tx1"/>
                        </a:gs>
                        <a:gs pos="100000">
                          <a:schemeClr val="tx1">
                            <a:lumMod val="75000"/>
                          </a:schemeClr>
                        </a:gs>
                      </a:gsLst>
                      <a:lin ang="5580000" scaled="0"/>
                      <a:tileRect/>
                    </a:gra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  <a:outerShdw blurRad="44450" dist="12700" dir="13860000" algn="tl" rotWithShape="0">
                        <a:srgbClr val="000000">
                          <a:alpha val="20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2pPr>
                <a:lvl3pPr marL="12001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600" kern="1200" cap="small">
                    <a:gradFill flip="none" rotWithShape="1">
                      <a:gsLst>
                        <a:gs pos="0">
                          <a:schemeClr val="tx1"/>
                        </a:gs>
                        <a:gs pos="100000">
                          <a:schemeClr val="tx1">
                            <a:lumMod val="75000"/>
                          </a:schemeClr>
                        </a:gs>
                      </a:gsLst>
                      <a:lin ang="5580000" scaled="0"/>
                      <a:tileRect/>
                    </a:gra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  <a:outerShdw blurRad="44450" dist="12700" dir="13860000" algn="tl" rotWithShape="0">
                        <a:srgbClr val="000000">
                          <a:alpha val="20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3pPr>
                <a:lvl4pPr marL="15430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400" kern="1200" cap="small">
                    <a:gradFill flip="none" rotWithShape="1">
                      <a:gsLst>
                        <a:gs pos="0">
                          <a:schemeClr val="tx1"/>
                        </a:gs>
                        <a:gs pos="100000">
                          <a:schemeClr val="tx1">
                            <a:lumMod val="75000"/>
                          </a:schemeClr>
                        </a:gs>
                      </a:gsLst>
                      <a:lin ang="5580000" scaled="0"/>
                      <a:tileRect/>
                    </a:gra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  <a:outerShdw blurRad="44450" dist="12700" dir="13860000" algn="tl" rotWithShape="0">
                        <a:srgbClr val="000000">
                          <a:alpha val="20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4pPr>
                <a:lvl5pPr marL="20002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400" kern="1200" cap="small">
                    <a:gradFill flip="none" rotWithShape="1">
                      <a:gsLst>
                        <a:gs pos="0">
                          <a:schemeClr val="tx1"/>
                        </a:gs>
                        <a:gs pos="100000">
                          <a:schemeClr val="tx1">
                            <a:lumMod val="75000"/>
                          </a:schemeClr>
                        </a:gs>
                      </a:gsLst>
                      <a:lin ang="5580000" scaled="0"/>
                      <a:tileRect/>
                    </a:gra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  <a:outerShdw blurRad="44450" dist="12700" dir="13860000" algn="tl" rotWithShape="0">
                        <a:srgbClr val="000000">
                          <a:alpha val="20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200" kern="1200" cap="small">
                    <a:gradFill flip="none" rotWithShape="1">
                      <a:gsLst>
                        <a:gs pos="0">
                          <a:schemeClr val="tx1"/>
                        </a:gs>
                        <a:gs pos="100000">
                          <a:schemeClr val="tx1">
                            <a:lumMod val="75000"/>
                          </a:schemeClr>
                        </a:gs>
                      </a:gsLst>
                      <a:lin ang="5580000" scaled="0"/>
                      <a:tileRect/>
                    </a:gra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  <a:outerShdw blurRad="44450" dist="12700" dir="13860000" algn="tl" rotWithShape="0">
                        <a:srgbClr val="000000">
                          <a:alpha val="20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200" kern="1200" cap="small">
                    <a:gradFill flip="none" rotWithShape="1">
                      <a:gsLst>
                        <a:gs pos="0">
                          <a:schemeClr val="tx1"/>
                        </a:gs>
                        <a:gs pos="100000">
                          <a:schemeClr val="tx1">
                            <a:lumMod val="75000"/>
                          </a:schemeClr>
                        </a:gs>
                      </a:gsLst>
                      <a:lin ang="5580000" scaled="0"/>
                      <a:tileRect/>
                    </a:gra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  <a:outerShdw blurRad="44450" dist="12700" dir="13860000" algn="tl" rotWithShape="0">
                        <a:srgbClr val="000000">
                          <a:alpha val="20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200" kern="1200" cap="small">
                    <a:gradFill flip="none" rotWithShape="1">
                      <a:gsLst>
                        <a:gs pos="0">
                          <a:schemeClr val="tx1"/>
                        </a:gs>
                        <a:gs pos="100000">
                          <a:schemeClr val="tx1">
                            <a:lumMod val="75000"/>
                          </a:schemeClr>
                        </a:gs>
                      </a:gsLst>
                      <a:lin ang="5580000" scaled="0"/>
                      <a:tileRect/>
                    </a:gra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  <a:outerShdw blurRad="44450" dist="12700" dir="13860000" algn="tl" rotWithShape="0">
                        <a:srgbClr val="000000">
                          <a:alpha val="20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200" kern="1200" cap="small">
                    <a:gradFill flip="none" rotWithShape="1">
                      <a:gsLst>
                        <a:gs pos="0">
                          <a:schemeClr val="tx1"/>
                        </a:gs>
                        <a:gs pos="100000">
                          <a:schemeClr val="tx1">
                            <a:lumMod val="75000"/>
                          </a:schemeClr>
                        </a:gs>
                      </a:gsLst>
                      <a:lin ang="5580000" scaled="0"/>
                      <a:tileRect/>
                    </a:gra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  <a:outerShdw blurRad="44450" dist="12700" dir="13860000" algn="tl" rotWithShape="0">
                        <a:srgbClr val="000000">
                          <a:alpha val="20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Based on the size of its immediate neighbor.</a:t>
                </a:r>
              </a:p>
              <a:p>
                <a:r>
                  <a:rPr lang="en-US" b="0" dirty="0"/>
                  <a:t> </a:t>
                </a:r>
                <a:r>
                  <a:rPr lang="en-US" b="0" dirty="0" smtClean="0"/>
                  <a:t>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𝑡𝑎𝑛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fName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/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</m:e>
                    </m:func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𝑡𝑎𝑛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/2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 smtClean="0">
                    <a:effectLst/>
                  </a:rPr>
                  <a:t>The </a:t>
                </a:r>
                <a:r>
                  <a:rPr lang="en-US" dirty="0" err="1" smtClean="0">
                    <a:effectLst/>
                  </a:rPr>
                  <a:t>Laplacian</a:t>
                </a:r>
                <a:r>
                  <a:rPr lang="en-US" dirty="0" smtClean="0">
                    <a:effectLst/>
                  </a:rPr>
                  <a:t> Matrix is constructed  as follows:</a:t>
                </a:r>
                <a:endParaRPr lang="en-US" dirty="0" smtClean="0"/>
              </a:p>
              <a:p>
                <a:pPr lvl="1"/>
                <a:r>
                  <a:rPr lang="en-US" dirty="0" smtClean="0">
                    <a:effectLst/>
                  </a:rPr>
                  <a:t>If </a:t>
                </a:r>
                <a:r>
                  <a:rPr lang="en-US" dirty="0" err="1" smtClean="0">
                    <a:effectLst/>
                  </a:rPr>
                  <a:t>i</a:t>
                </a:r>
                <a:r>
                  <a:rPr lang="en-US" dirty="0" smtClean="0">
                    <a:effectLst/>
                  </a:rPr>
                  <a:t> </a:t>
                </a:r>
                <a:r>
                  <a:rPr lang="en-US" dirty="0">
                    <a:effectLst/>
                  </a:rPr>
                  <a:t>≠</a:t>
                </a:r>
                <a:r>
                  <a:rPr lang="en-US" dirty="0" smtClean="0">
                    <a:effectLst/>
                  </a:rPr>
                  <a:t> j and ( </a:t>
                </a:r>
                <a:r>
                  <a:rPr lang="en-US" dirty="0" err="1">
                    <a:effectLst/>
                  </a:rPr>
                  <a:t>i</a:t>
                </a:r>
                <a:r>
                  <a:rPr lang="en-US" dirty="0">
                    <a:effectLst/>
                  </a:rPr>
                  <a:t> </a:t>
                </a:r>
                <a:r>
                  <a:rPr lang="en-US" dirty="0" smtClean="0">
                    <a:effectLst/>
                  </a:rPr>
                  <a:t>,j) are neighbor the </a:t>
                </a:r>
                <a:r>
                  <a:rPr lang="en-US" dirty="0" err="1" smtClean="0">
                    <a:effectLst/>
                  </a:rPr>
                  <a:t>ij</a:t>
                </a:r>
                <a:r>
                  <a:rPr lang="en-US" baseline="30000" dirty="0" err="1" smtClean="0">
                    <a:effectLst/>
                  </a:rPr>
                  <a:t>th</a:t>
                </a:r>
                <a:r>
                  <a:rPr lang="en-US" dirty="0" smtClean="0">
                    <a:effectLst/>
                  </a:rPr>
                  <a:t> entry is equal to weight</a:t>
                </a:r>
              </a:p>
              <a:p>
                <a:pPr lvl="1"/>
                <a:r>
                  <a:rPr lang="en-US" dirty="0" smtClean="0">
                    <a:effectLst/>
                  </a:rPr>
                  <a:t>If </a:t>
                </a:r>
                <a:r>
                  <a:rPr lang="en-US" dirty="0" err="1" smtClean="0">
                    <a:effectLst/>
                  </a:rPr>
                  <a:t>i</a:t>
                </a:r>
                <a:r>
                  <a:rPr lang="en-US" dirty="0" smtClean="0">
                    <a:effectLst/>
                  </a:rPr>
                  <a:t> = j then the</a:t>
                </a:r>
                <a:r>
                  <a:rPr lang="en-US" b="1" dirty="0" smtClean="0">
                    <a:effectLst/>
                  </a:rPr>
                  <a:t> </a:t>
                </a:r>
                <a:r>
                  <a:rPr lang="en-US" dirty="0" err="1" smtClean="0">
                    <a:effectLst/>
                  </a:rPr>
                  <a:t>ij</a:t>
                </a:r>
                <a:r>
                  <a:rPr lang="en-US" baseline="30000" dirty="0" err="1" smtClean="0">
                    <a:effectLst/>
                  </a:rPr>
                  <a:t>th</a:t>
                </a:r>
                <a:r>
                  <a:rPr lang="en-US" dirty="0" smtClean="0">
                    <a:effectLst/>
                  </a:rPr>
                  <a:t> entry is 1</a:t>
                </a:r>
              </a:p>
              <a:p>
                <a:pPr lvl="1"/>
                <a:r>
                  <a:rPr lang="en-US" dirty="0" smtClean="0">
                    <a:effectLst/>
                  </a:rPr>
                  <a:t>0, otherwise</a:t>
                </a:r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3" y="1764406"/>
                <a:ext cx="6057877" cy="4520483"/>
              </a:xfrm>
              <a:prstGeom prst="rect">
                <a:avLst/>
              </a:prstGeom>
              <a:blipFill rotWithShape="0">
                <a:blip r:embed="rId3"/>
                <a:stretch>
                  <a:fillRect l="-17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8328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Eigen decomposition – color map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141413" y="1944710"/>
            <a:ext cx="8620773" cy="43401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OPENGL – EIGEN SOLVER</a:t>
            </a:r>
          </a:p>
          <a:p>
            <a:r>
              <a:rPr lang="en-US" dirty="0" smtClean="0"/>
              <a:t>Choose one eigenvector from the generated by the solver</a:t>
            </a:r>
          </a:p>
          <a:p>
            <a:r>
              <a:rPr lang="en-US" dirty="0" smtClean="0"/>
              <a:t>BUILD A COLOR MAP – 6 areas of colors</a:t>
            </a:r>
          </a:p>
          <a:p>
            <a:r>
              <a:rPr lang="en-US" dirty="0" smtClean="0"/>
              <a:t>result</a:t>
            </a:r>
          </a:p>
          <a:p>
            <a:pPr marL="0" indent="0">
              <a:buNone/>
            </a:pPr>
            <a:r>
              <a:rPr lang="en-US" dirty="0" smtClean="0"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90131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227" y="261870"/>
            <a:ext cx="9905998" cy="1905000"/>
          </a:xfrm>
        </p:spPr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659" y="1896288"/>
            <a:ext cx="4682496" cy="160273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4170" y="1835885"/>
            <a:ext cx="5196338" cy="17235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8357" y="4353126"/>
            <a:ext cx="4994836" cy="168143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983347" y="3616622"/>
            <a:ext cx="1923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Uniform weight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034271" y="3616622"/>
            <a:ext cx="2318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Cotangent weight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599286" y="6034556"/>
            <a:ext cx="2912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Mean value coordinate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711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596" y="2618704"/>
            <a:ext cx="9905998" cy="1905000"/>
          </a:xfrm>
        </p:spPr>
        <p:txBody>
          <a:bodyPr/>
          <a:lstStyle/>
          <a:p>
            <a:pPr algn="ctr"/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1033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64406"/>
            <a:ext cx="9905998" cy="470078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[1] Olga </a:t>
            </a:r>
            <a:r>
              <a:rPr lang="en-US" dirty="0" err="1"/>
              <a:t>Sorkine</a:t>
            </a:r>
            <a:r>
              <a:rPr lang="en-US" i="1" dirty="0" smtClean="0"/>
              <a:t>, </a:t>
            </a:r>
            <a:r>
              <a:rPr lang="en-US" i="1" dirty="0" err="1" smtClean="0"/>
              <a:t>Laplacian</a:t>
            </a:r>
            <a:r>
              <a:rPr lang="en-US" i="1" dirty="0" smtClean="0"/>
              <a:t> </a:t>
            </a:r>
            <a:r>
              <a:rPr lang="en-US" i="1" dirty="0"/>
              <a:t>Mesh Processing</a:t>
            </a:r>
            <a:r>
              <a:rPr lang="en-US" dirty="0"/>
              <a:t>. STAR report, </a:t>
            </a:r>
            <a:r>
              <a:rPr lang="en-US" dirty="0" err="1"/>
              <a:t>Eurographics</a:t>
            </a:r>
            <a:r>
              <a:rPr lang="en-US" dirty="0"/>
              <a:t>, 2005.</a:t>
            </a:r>
          </a:p>
          <a:p>
            <a:pPr marL="0" indent="0">
              <a:buNone/>
            </a:pPr>
            <a:r>
              <a:rPr lang="en-US" dirty="0"/>
              <a:t>[2] Mesh Processing, G. </a:t>
            </a:r>
            <a:r>
              <a:rPr lang="en-US" dirty="0" err="1" smtClean="0"/>
              <a:t>Peyr</a:t>
            </a:r>
            <a:r>
              <a:rPr lang="en-US" dirty="0" smtClean="0"/>
              <a:t>, </a:t>
            </a:r>
            <a:r>
              <a:rPr lang="en-US" i="1" dirty="0" smtClean="0"/>
              <a:t>https</a:t>
            </a:r>
            <a:r>
              <a:rPr lang="en-US" i="1" dirty="0"/>
              <a:t>://www.ceremade.dauphine.fr/ </a:t>
            </a:r>
            <a:r>
              <a:rPr lang="en-US" i="1" dirty="0" err="1"/>
              <a:t>peyre</a:t>
            </a:r>
            <a:r>
              <a:rPr lang="en-US" i="1" dirty="0"/>
              <a:t>/teaching/manifold-</a:t>
            </a:r>
            <a:r>
              <a:rPr lang="en-US" i="1" dirty="0" err="1"/>
              <a:t>sci</a:t>
            </a:r>
            <a:r>
              <a:rPr lang="en-US" i="1" dirty="0"/>
              <a:t>/</a:t>
            </a:r>
          </a:p>
          <a:p>
            <a:pPr marL="0" indent="0">
              <a:buNone/>
            </a:pPr>
            <a:r>
              <a:rPr lang="en-US" dirty="0"/>
              <a:t>[3] Eigen </a:t>
            </a:r>
            <a:r>
              <a:rPr lang="en-US" dirty="0" smtClean="0"/>
              <a:t>library, </a:t>
            </a:r>
            <a:r>
              <a:rPr lang="en-US" i="1" dirty="0" smtClean="0"/>
              <a:t>http</a:t>
            </a:r>
            <a:r>
              <a:rPr lang="en-US" i="1" dirty="0"/>
              <a:t>://eigen.tuxfamily.org/index.php?title=Main Page</a:t>
            </a:r>
          </a:p>
          <a:p>
            <a:pPr marL="0" indent="0">
              <a:buNone/>
            </a:pPr>
            <a:r>
              <a:rPr lang="en-US" dirty="0"/>
              <a:t>[4] The C++ Standard library, </a:t>
            </a:r>
            <a:r>
              <a:rPr lang="en-US" dirty="0" smtClean="0"/>
              <a:t>see </a:t>
            </a:r>
            <a:r>
              <a:rPr lang="en-US" i="1" dirty="0" smtClean="0"/>
              <a:t>http</a:t>
            </a:r>
            <a:r>
              <a:rPr lang="en-US" i="1" dirty="0"/>
              <a:t>://www.yolinux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[5] MEYER M., DESBRUN M., SCHRDER P., BARR A. H.: Discrete </a:t>
            </a:r>
            <a:r>
              <a:rPr lang="en-US" dirty="0" err="1"/>
              <a:t>dierential</a:t>
            </a:r>
            <a:r>
              <a:rPr lang="en-US" dirty="0"/>
              <a:t>-geometry operators </a:t>
            </a:r>
            <a:r>
              <a:rPr lang="en-US" dirty="0" smtClean="0"/>
              <a:t>for triangulated </a:t>
            </a:r>
            <a:r>
              <a:rPr lang="en-US" dirty="0"/>
              <a:t>2-manifolds. In </a:t>
            </a:r>
            <a:r>
              <a:rPr lang="en-US" i="1" dirty="0"/>
              <a:t>Visualization and Mathematics III, </a:t>
            </a:r>
            <a:r>
              <a:rPr lang="en-US" dirty="0" err="1"/>
              <a:t>Hege</a:t>
            </a:r>
            <a:r>
              <a:rPr lang="en-US" dirty="0"/>
              <a:t> H.-C., </a:t>
            </a:r>
            <a:r>
              <a:rPr lang="en-US" dirty="0" err="1"/>
              <a:t>Polthier</a:t>
            </a:r>
            <a:r>
              <a:rPr lang="en-US" dirty="0"/>
              <a:t> K., (Eds.). </a:t>
            </a:r>
            <a:r>
              <a:rPr lang="en-US" dirty="0" smtClean="0"/>
              <a:t>Springer-</a:t>
            </a:r>
            <a:r>
              <a:rPr lang="de-DE" dirty="0" smtClean="0"/>
              <a:t>Verlag</a:t>
            </a:r>
            <a:r>
              <a:rPr lang="de-DE" dirty="0"/>
              <a:t>, Heidelberg, 2003, pp. 3557.</a:t>
            </a:r>
          </a:p>
          <a:p>
            <a:pPr marL="0" indent="0">
              <a:buNone/>
            </a:pPr>
            <a:r>
              <a:rPr lang="en-US" dirty="0"/>
              <a:t>[6] HERON. </a:t>
            </a:r>
            <a:r>
              <a:rPr lang="en-US" dirty="0" smtClean="0"/>
              <a:t>60. </a:t>
            </a:r>
            <a:r>
              <a:rPr lang="en-US" i="1" dirty="0" err="1" smtClean="0"/>
              <a:t>Metrica</a:t>
            </a:r>
            <a:r>
              <a:rPr lang="en-US" dirty="0"/>
              <a:t>. Alexandria, Roman Egypt.</a:t>
            </a:r>
          </a:p>
          <a:p>
            <a:pPr marL="0" indent="0">
              <a:buNone/>
            </a:pPr>
            <a:r>
              <a:rPr lang="en-US" dirty="0"/>
              <a:t>[7] FIEDLER M.: Algebraic connectivity of </a:t>
            </a:r>
            <a:r>
              <a:rPr lang="en-US" dirty="0" smtClean="0"/>
              <a:t>graphs</a:t>
            </a:r>
            <a:r>
              <a:rPr lang="en-US" i="1" dirty="0" smtClean="0"/>
              <a:t>. Czech</a:t>
            </a:r>
            <a:r>
              <a:rPr lang="en-US" i="1" dirty="0"/>
              <a:t>. Math. Journal </a:t>
            </a:r>
            <a:r>
              <a:rPr lang="en-US" dirty="0"/>
              <a:t>23 (1973), 298305.</a:t>
            </a:r>
          </a:p>
          <a:p>
            <a:pPr marL="0" indent="0">
              <a:buNone/>
            </a:pPr>
            <a:r>
              <a:rPr lang="en-US" dirty="0"/>
              <a:t>[8] LOATER M. S.: </a:t>
            </a:r>
            <a:r>
              <a:rPr lang="en-US" i="1" dirty="0"/>
              <a:t>Mean value </a:t>
            </a:r>
            <a:r>
              <a:rPr lang="en-US" i="1" dirty="0" smtClean="0"/>
              <a:t>coordinates</a:t>
            </a:r>
            <a:r>
              <a:rPr lang="en-US" dirty="0" smtClean="0"/>
              <a:t>. </a:t>
            </a:r>
            <a:r>
              <a:rPr lang="nl-NL" dirty="0" smtClean="0"/>
              <a:t>CAGD </a:t>
            </a:r>
            <a:r>
              <a:rPr lang="nl-NL" dirty="0"/>
              <a:t>20, 1 (2003), 1927.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38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957589"/>
            <a:ext cx="9905998" cy="3833611"/>
          </a:xfrm>
        </p:spPr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APPLICATION – OPENGL WIDGET APPLICATION</a:t>
            </a:r>
          </a:p>
          <a:p>
            <a:r>
              <a:rPr lang="en-US" dirty="0" smtClean="0"/>
              <a:t>BASIC LAPLACE MESH REPRESENTATION</a:t>
            </a:r>
          </a:p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702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2016" y="468290"/>
            <a:ext cx="9905998" cy="1335110"/>
          </a:xfrm>
        </p:spPr>
        <p:txBody>
          <a:bodyPr/>
          <a:lstStyle/>
          <a:p>
            <a:r>
              <a:rPr lang="en-US" dirty="0" smtClean="0"/>
              <a:t>APPLICATION – </a:t>
            </a:r>
            <a:r>
              <a:rPr lang="en-US" dirty="0" err="1" smtClean="0"/>
              <a:t>Qt</a:t>
            </a:r>
            <a:r>
              <a:rPr lang="en-US" dirty="0" smtClean="0"/>
              <a:t> </a:t>
            </a:r>
            <a:r>
              <a:rPr lang="en-US" dirty="0" err="1" smtClean="0"/>
              <a:t>aPPLICATION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52016" y="1803400"/>
            <a:ext cx="3855590" cy="44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QT SDK 5.30, </a:t>
            </a:r>
            <a:r>
              <a:rPr lang="en-US" dirty="0" err="1" smtClean="0"/>
              <a:t>MinGW</a:t>
            </a:r>
            <a:r>
              <a:rPr lang="en-US" dirty="0" smtClean="0"/>
              <a:t> 32 bit</a:t>
            </a:r>
          </a:p>
          <a:p>
            <a:r>
              <a:rPr lang="en-US" dirty="0" smtClean="0"/>
              <a:t>OPENGL</a:t>
            </a:r>
          </a:p>
          <a:p>
            <a:r>
              <a:rPr lang="en-US" dirty="0" smtClean="0"/>
              <a:t>EIGEN Library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9688" y="1617670"/>
            <a:ext cx="7410845" cy="4661794"/>
          </a:xfrm>
        </p:spPr>
      </p:pic>
    </p:spTree>
    <p:extLst>
      <p:ext uri="{BB962C8B-B14F-4D97-AF65-F5344CB8AC3E}">
        <p14:creationId xmlns:p14="http://schemas.microsoft.com/office/powerpoint/2010/main" val="2782154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905998" cy="1072166"/>
          </a:xfrm>
        </p:spPr>
        <p:txBody>
          <a:bodyPr/>
          <a:lstStyle/>
          <a:p>
            <a:pPr algn="ctr"/>
            <a:r>
              <a:rPr lang="en-US" dirty="0" smtClean="0"/>
              <a:t>Default setting </a:t>
            </a:r>
            <a:r>
              <a:rPr lang="en-US" dirty="0" err="1" smtClean="0"/>
              <a:t>vs</a:t>
            </a:r>
            <a:r>
              <a:rPr lang="en-US" dirty="0" smtClean="0"/>
              <a:t> user configuration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365" y="1249250"/>
            <a:ext cx="5086515" cy="32068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3527" y="3142445"/>
            <a:ext cx="5412719" cy="3396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304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994" y="360608"/>
            <a:ext cx="6245579" cy="400752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7318" y="2066496"/>
            <a:ext cx="7133060" cy="460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352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BASIC LAPLACE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9746" y="2150772"/>
            <a:ext cx="9905998" cy="426290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 In </a:t>
            </a:r>
            <a:r>
              <a:rPr lang="en-US" dirty="0" err="1"/>
              <a:t>Laplacian</a:t>
            </a:r>
            <a:r>
              <a:rPr lang="en-US" dirty="0"/>
              <a:t> framework, each vertex is represented with consideration to its </a:t>
            </a:r>
            <a:r>
              <a:rPr lang="en-US" dirty="0" smtClean="0"/>
              <a:t>neighbors. </a:t>
            </a:r>
            <a:r>
              <a:rPr lang="en-US" dirty="0" err="1"/>
              <a:t>Laplacian</a:t>
            </a:r>
            <a:r>
              <a:rPr lang="en-US" dirty="0"/>
              <a:t> meshes store the location of a vertex relative to its neighboring </a:t>
            </a:r>
            <a:r>
              <a:rPr lang="en-US" dirty="0" smtClean="0"/>
              <a:t>vertices, </a:t>
            </a:r>
            <a:r>
              <a:rPr lang="en-US" i="1" dirty="0" smtClean="0"/>
              <a:t>delta coordinate</a:t>
            </a:r>
            <a:r>
              <a:rPr lang="en-US" dirty="0" smtClean="0"/>
              <a:t>. </a:t>
            </a:r>
            <a:r>
              <a:rPr lang="en-US" dirty="0"/>
              <a:t>This is useful when the information of object's shape are important for example when deforming the object itself. With </a:t>
            </a:r>
            <a:r>
              <a:rPr lang="en-US" dirty="0" err="1"/>
              <a:t>Laplacian</a:t>
            </a:r>
            <a:r>
              <a:rPr lang="en-US" dirty="0"/>
              <a:t> mesh representation, we can use manipulate one vertex, as known as 'anchor' based </a:t>
            </a:r>
            <a:r>
              <a:rPr lang="en-US" dirty="0" smtClean="0"/>
              <a:t>on, to </a:t>
            </a:r>
            <a:r>
              <a:rPr lang="en-US" dirty="0"/>
              <a:t>have the overall objects deformed in a correct way. </a:t>
            </a:r>
            <a:endParaRPr lang="en-US" dirty="0" smtClean="0"/>
          </a:p>
          <a:p>
            <a:r>
              <a:rPr lang="en-US" dirty="0">
                <a:effectLst/>
              </a:rPr>
              <a:t>Since a delta coordinate is a linear combination of a vertex and its neighbors, </a:t>
            </a:r>
            <a:r>
              <a:rPr lang="en-US" dirty="0" smtClean="0">
                <a:effectLst/>
              </a:rPr>
              <a:t>to obtain delta </a:t>
            </a:r>
            <a:r>
              <a:rPr lang="en-US" dirty="0">
                <a:effectLst/>
              </a:rPr>
              <a:t>coordinates for all vertices can be represented as a matrix, called </a:t>
            </a:r>
            <a:r>
              <a:rPr lang="en-US" dirty="0" smtClean="0">
                <a:effectLst/>
              </a:rPr>
              <a:t>the </a:t>
            </a:r>
            <a:r>
              <a:rPr lang="en-US" b="1" dirty="0" err="1" smtClean="0">
                <a:effectLst/>
              </a:rPr>
              <a:t>Laplacian</a:t>
            </a:r>
            <a:r>
              <a:rPr lang="en-US" b="1" dirty="0" smtClean="0">
                <a:effectLst/>
              </a:rPr>
              <a:t> </a:t>
            </a:r>
            <a:r>
              <a:rPr lang="en-US" b="1" dirty="0">
                <a:effectLst/>
              </a:rPr>
              <a:t>Matrix</a:t>
            </a:r>
            <a:r>
              <a:rPr lang="en-US" dirty="0">
                <a:effectLst/>
              </a:rPr>
              <a:t> </a:t>
            </a:r>
            <a:r>
              <a:rPr lang="en-US" dirty="0" smtClean="0">
                <a:effectLst/>
              </a:rPr>
              <a:t>.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is important to understand that each vertex will have weight correspond to each of its neighbor. In this project, I will implement three method to get the weight of the vertex. These method are uniform weight, cotangent weight, and mean-value-coordinate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89830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64406"/>
            <a:ext cx="9905998" cy="4520483"/>
          </a:xfrm>
        </p:spPr>
        <p:txBody>
          <a:bodyPr>
            <a:normAutofit/>
          </a:bodyPr>
          <a:lstStyle/>
          <a:p>
            <a:r>
              <a:rPr lang="en-US" dirty="0" smtClean="0"/>
              <a:t>Based on the size of its immediate neighbor.</a:t>
            </a:r>
          </a:p>
          <a:p>
            <a:r>
              <a:rPr lang="en-US" dirty="0" smtClean="0">
                <a:effectLst/>
              </a:rPr>
              <a:t>The </a:t>
            </a:r>
            <a:r>
              <a:rPr lang="en-US" dirty="0" err="1" smtClean="0">
                <a:effectLst/>
              </a:rPr>
              <a:t>Laplacian</a:t>
            </a:r>
            <a:r>
              <a:rPr lang="en-US" dirty="0" smtClean="0">
                <a:effectLst/>
              </a:rPr>
              <a:t> </a:t>
            </a:r>
            <a:r>
              <a:rPr lang="en-US" dirty="0">
                <a:effectLst/>
              </a:rPr>
              <a:t>Matrix </a:t>
            </a:r>
            <a:r>
              <a:rPr lang="en-US" dirty="0" smtClean="0">
                <a:effectLst/>
              </a:rPr>
              <a:t>is constructed  </a:t>
            </a:r>
            <a:r>
              <a:rPr lang="en-US" dirty="0">
                <a:effectLst/>
              </a:rPr>
              <a:t>as follows</a:t>
            </a:r>
            <a:r>
              <a:rPr lang="en-US" dirty="0" smtClean="0">
                <a:effectLst/>
              </a:rPr>
              <a:t>:</a:t>
            </a:r>
            <a:endParaRPr lang="en-US" dirty="0" smtClean="0"/>
          </a:p>
          <a:p>
            <a:pPr lvl="1"/>
            <a:r>
              <a:rPr lang="en-US" dirty="0" smtClean="0">
                <a:effectLst/>
              </a:rPr>
              <a:t>If </a:t>
            </a:r>
            <a:r>
              <a:rPr lang="en-US" dirty="0" err="1">
                <a:effectLst/>
              </a:rPr>
              <a:t>i</a:t>
            </a:r>
            <a:r>
              <a:rPr lang="en-US" dirty="0">
                <a:effectLst/>
              </a:rPr>
              <a:t> </a:t>
            </a:r>
            <a:r>
              <a:rPr lang="en-US" dirty="0" smtClean="0">
                <a:effectLst/>
              </a:rPr>
              <a:t>= j, </a:t>
            </a:r>
            <a:r>
              <a:rPr lang="en-US" dirty="0">
                <a:effectLst/>
              </a:rPr>
              <a:t>the </a:t>
            </a:r>
            <a:r>
              <a:rPr lang="en-US" b="1" dirty="0" err="1">
                <a:effectLst/>
              </a:rPr>
              <a:t>ij</a:t>
            </a:r>
            <a:r>
              <a:rPr lang="en-US" b="1" baseline="30000" dirty="0" err="1">
                <a:effectLst/>
              </a:rPr>
              <a:t>th</a:t>
            </a:r>
            <a:r>
              <a:rPr lang="en-US" dirty="0">
                <a:effectLst/>
              </a:rPr>
              <a:t> entry is equal to </a:t>
            </a:r>
            <a:r>
              <a:rPr lang="en-US" dirty="0" smtClean="0">
                <a:effectLst/>
              </a:rPr>
              <a:t>the size of its immediate </a:t>
            </a:r>
            <a:r>
              <a:rPr lang="en-US" dirty="0" err="1" smtClean="0">
                <a:effectLst/>
              </a:rPr>
              <a:t>neighbour</a:t>
            </a:r>
            <a:endParaRPr lang="en-US" dirty="0">
              <a:effectLst/>
            </a:endParaRPr>
          </a:p>
          <a:p>
            <a:pPr lvl="1"/>
            <a:r>
              <a:rPr lang="en-US" dirty="0" smtClean="0">
                <a:effectLst/>
              </a:rPr>
              <a:t>If </a:t>
            </a:r>
            <a:r>
              <a:rPr lang="en-US" dirty="0" err="1">
                <a:effectLst/>
              </a:rPr>
              <a:t>i</a:t>
            </a:r>
            <a:r>
              <a:rPr lang="en-US" dirty="0">
                <a:effectLst/>
              </a:rPr>
              <a:t> </a:t>
            </a:r>
            <a:r>
              <a:rPr lang="en-US" dirty="0" smtClean="0">
                <a:effectLst/>
              </a:rPr>
              <a:t>≠ </a:t>
            </a:r>
            <a:r>
              <a:rPr lang="en-US" dirty="0">
                <a:effectLst/>
              </a:rPr>
              <a:t>j </a:t>
            </a:r>
            <a:r>
              <a:rPr lang="en-US" dirty="0" smtClean="0">
                <a:effectLst/>
              </a:rPr>
              <a:t>then </a:t>
            </a:r>
            <a:r>
              <a:rPr lang="en-US" dirty="0">
                <a:effectLst/>
              </a:rPr>
              <a:t>the </a:t>
            </a:r>
            <a:r>
              <a:rPr lang="en-US" b="1" dirty="0" err="1">
                <a:effectLst/>
              </a:rPr>
              <a:t>ij</a:t>
            </a:r>
            <a:r>
              <a:rPr lang="en-US" b="1" baseline="30000" dirty="0" err="1">
                <a:effectLst/>
              </a:rPr>
              <a:t>th</a:t>
            </a:r>
            <a:r>
              <a:rPr lang="en-US" dirty="0">
                <a:effectLst/>
              </a:rPr>
              <a:t> entry is </a:t>
            </a:r>
            <a:r>
              <a:rPr lang="en-US" dirty="0" smtClean="0">
                <a:effectLst/>
              </a:rPr>
              <a:t>-1</a:t>
            </a:r>
            <a:endParaRPr lang="en-US" dirty="0">
              <a:effectLst/>
            </a:endParaRPr>
          </a:p>
          <a:p>
            <a:pPr lvl="1"/>
            <a:r>
              <a:rPr lang="en-US" dirty="0" smtClean="0">
                <a:effectLst/>
              </a:rPr>
              <a:t>0, otherwise</a:t>
            </a:r>
            <a:endParaRPr lang="en-US" dirty="0">
              <a:effectLst/>
            </a:endParaRP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Uniform weight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164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Cotangent weight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5660" y="2257991"/>
            <a:ext cx="2810267" cy="2448267"/>
          </a:xfrm>
        </p:spPr>
      </p:pic>
      <p:sp>
        <p:nvSpPr>
          <p:cNvPr id="5" name="TextBox 4"/>
          <p:cNvSpPr txBox="1"/>
          <p:nvPr/>
        </p:nvSpPr>
        <p:spPr>
          <a:xfrm>
            <a:off x="7337223" y="4867364"/>
            <a:ext cx="33871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Cotangent weight illustration </a:t>
            </a:r>
          </a:p>
          <a:p>
            <a:r>
              <a:rPr lang="en-US" sz="1100" dirty="0" smtClean="0"/>
              <a:t>	Obtained from Olga </a:t>
            </a:r>
            <a:r>
              <a:rPr lang="en-US" sz="1100" dirty="0" err="1"/>
              <a:t>Sorkine</a:t>
            </a:r>
            <a:r>
              <a:rPr lang="en-US" sz="1100" dirty="0"/>
              <a:t/>
            </a:r>
            <a:br>
              <a:rPr lang="en-US" sz="1100" dirty="0"/>
            </a:br>
            <a:r>
              <a:rPr lang="en-US" sz="1100" dirty="0" smtClean="0"/>
              <a:t>	STAR </a:t>
            </a:r>
            <a:r>
              <a:rPr lang="en-US" sz="1100" dirty="0"/>
              <a:t>report, EUROGRAPHICS 2005.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1141413" y="1764406"/>
                <a:ext cx="6057877" cy="452048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857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2000" kern="1200" cap="small">
                    <a:gradFill flip="none" rotWithShape="1">
                      <a:gsLst>
                        <a:gs pos="0">
                          <a:schemeClr val="tx1"/>
                        </a:gs>
                        <a:gs pos="100000">
                          <a:schemeClr val="tx1">
                            <a:lumMod val="75000"/>
                          </a:schemeClr>
                        </a:gs>
                      </a:gsLst>
                      <a:lin ang="5580000" scaled="0"/>
                      <a:tileRect/>
                    </a:gra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  <a:outerShdw blurRad="44450" dist="12700" dir="13860000" algn="tl" rotWithShape="0">
                        <a:srgbClr val="000000">
                          <a:alpha val="20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800" kern="1200" cap="small">
                    <a:gradFill flip="none" rotWithShape="1">
                      <a:gsLst>
                        <a:gs pos="0">
                          <a:schemeClr val="tx1"/>
                        </a:gs>
                        <a:gs pos="100000">
                          <a:schemeClr val="tx1">
                            <a:lumMod val="75000"/>
                          </a:schemeClr>
                        </a:gs>
                      </a:gsLst>
                      <a:lin ang="5580000" scaled="0"/>
                      <a:tileRect/>
                    </a:gra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  <a:outerShdw blurRad="44450" dist="12700" dir="13860000" algn="tl" rotWithShape="0">
                        <a:srgbClr val="000000">
                          <a:alpha val="20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2pPr>
                <a:lvl3pPr marL="12001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600" kern="1200" cap="small">
                    <a:gradFill flip="none" rotWithShape="1">
                      <a:gsLst>
                        <a:gs pos="0">
                          <a:schemeClr val="tx1"/>
                        </a:gs>
                        <a:gs pos="100000">
                          <a:schemeClr val="tx1">
                            <a:lumMod val="75000"/>
                          </a:schemeClr>
                        </a:gs>
                      </a:gsLst>
                      <a:lin ang="5580000" scaled="0"/>
                      <a:tileRect/>
                    </a:gra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  <a:outerShdw blurRad="44450" dist="12700" dir="13860000" algn="tl" rotWithShape="0">
                        <a:srgbClr val="000000">
                          <a:alpha val="20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3pPr>
                <a:lvl4pPr marL="15430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400" kern="1200" cap="small">
                    <a:gradFill flip="none" rotWithShape="1">
                      <a:gsLst>
                        <a:gs pos="0">
                          <a:schemeClr val="tx1"/>
                        </a:gs>
                        <a:gs pos="100000">
                          <a:schemeClr val="tx1">
                            <a:lumMod val="75000"/>
                          </a:schemeClr>
                        </a:gs>
                      </a:gsLst>
                      <a:lin ang="5580000" scaled="0"/>
                      <a:tileRect/>
                    </a:gra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  <a:outerShdw blurRad="44450" dist="12700" dir="13860000" algn="tl" rotWithShape="0">
                        <a:srgbClr val="000000">
                          <a:alpha val="20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4pPr>
                <a:lvl5pPr marL="20002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400" kern="1200" cap="small">
                    <a:gradFill flip="none" rotWithShape="1">
                      <a:gsLst>
                        <a:gs pos="0">
                          <a:schemeClr val="tx1"/>
                        </a:gs>
                        <a:gs pos="100000">
                          <a:schemeClr val="tx1">
                            <a:lumMod val="75000"/>
                          </a:schemeClr>
                        </a:gs>
                      </a:gsLst>
                      <a:lin ang="5580000" scaled="0"/>
                      <a:tileRect/>
                    </a:gra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  <a:outerShdw blurRad="44450" dist="12700" dir="13860000" algn="tl" rotWithShape="0">
                        <a:srgbClr val="000000">
                          <a:alpha val="20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200" kern="1200" cap="small">
                    <a:gradFill flip="none" rotWithShape="1">
                      <a:gsLst>
                        <a:gs pos="0">
                          <a:schemeClr val="tx1"/>
                        </a:gs>
                        <a:gs pos="100000">
                          <a:schemeClr val="tx1">
                            <a:lumMod val="75000"/>
                          </a:schemeClr>
                        </a:gs>
                      </a:gsLst>
                      <a:lin ang="5580000" scaled="0"/>
                      <a:tileRect/>
                    </a:gra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  <a:outerShdw blurRad="44450" dist="12700" dir="13860000" algn="tl" rotWithShape="0">
                        <a:srgbClr val="000000">
                          <a:alpha val="20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200" kern="1200" cap="small">
                    <a:gradFill flip="none" rotWithShape="1">
                      <a:gsLst>
                        <a:gs pos="0">
                          <a:schemeClr val="tx1"/>
                        </a:gs>
                        <a:gs pos="100000">
                          <a:schemeClr val="tx1">
                            <a:lumMod val="75000"/>
                          </a:schemeClr>
                        </a:gs>
                      </a:gsLst>
                      <a:lin ang="5580000" scaled="0"/>
                      <a:tileRect/>
                    </a:gra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  <a:outerShdw blurRad="44450" dist="12700" dir="13860000" algn="tl" rotWithShape="0">
                        <a:srgbClr val="000000">
                          <a:alpha val="20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200" kern="1200" cap="small">
                    <a:gradFill flip="none" rotWithShape="1">
                      <a:gsLst>
                        <a:gs pos="0">
                          <a:schemeClr val="tx1"/>
                        </a:gs>
                        <a:gs pos="100000">
                          <a:schemeClr val="tx1">
                            <a:lumMod val="75000"/>
                          </a:schemeClr>
                        </a:gs>
                      </a:gsLst>
                      <a:lin ang="5580000" scaled="0"/>
                      <a:tileRect/>
                    </a:gra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  <a:outerShdw blurRad="44450" dist="12700" dir="13860000" algn="tl" rotWithShape="0">
                        <a:srgbClr val="000000">
                          <a:alpha val="20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200" kern="1200" cap="small">
                    <a:gradFill flip="none" rotWithShape="1">
                      <a:gsLst>
                        <a:gs pos="0">
                          <a:schemeClr val="tx1"/>
                        </a:gs>
                        <a:gs pos="100000">
                          <a:schemeClr val="tx1">
                            <a:lumMod val="75000"/>
                          </a:schemeClr>
                        </a:gs>
                      </a:gsLst>
                      <a:lin ang="5580000" scaled="0"/>
                      <a:tileRect/>
                    </a:gra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  <a:outerShdw blurRad="44450" dist="12700" dir="13860000" algn="tl" rotWithShape="0">
                        <a:srgbClr val="000000">
                          <a:alpha val="20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Based on the size of its immediate neighbor.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cot</m:t>
                          </m:r>
                        </m:fNam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e>
                      </m:func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cot</m:t>
                          </m:r>
                        </m:fName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>
                    <a:effectLst/>
                  </a:rPr>
                  <a:t>The </a:t>
                </a:r>
                <a:r>
                  <a:rPr lang="en-US" dirty="0" err="1" smtClean="0">
                    <a:effectLst/>
                  </a:rPr>
                  <a:t>Laplacian</a:t>
                </a:r>
                <a:r>
                  <a:rPr lang="en-US" dirty="0" smtClean="0">
                    <a:effectLst/>
                  </a:rPr>
                  <a:t> Matrix is constructed  as follows:</a:t>
                </a:r>
                <a:endParaRPr lang="en-US" dirty="0" smtClean="0"/>
              </a:p>
              <a:p>
                <a:pPr lvl="1"/>
                <a:r>
                  <a:rPr lang="en-US" dirty="0" smtClean="0">
                    <a:effectLst/>
                  </a:rPr>
                  <a:t>If </a:t>
                </a:r>
                <a:r>
                  <a:rPr lang="en-US" dirty="0" err="1" smtClean="0">
                    <a:effectLst/>
                  </a:rPr>
                  <a:t>i</a:t>
                </a:r>
                <a:r>
                  <a:rPr lang="en-US" dirty="0" smtClean="0">
                    <a:effectLst/>
                  </a:rPr>
                  <a:t> </a:t>
                </a:r>
                <a:r>
                  <a:rPr lang="en-US" dirty="0">
                    <a:effectLst/>
                  </a:rPr>
                  <a:t>≠</a:t>
                </a:r>
                <a:r>
                  <a:rPr lang="en-US" dirty="0" smtClean="0">
                    <a:effectLst/>
                  </a:rPr>
                  <a:t> j and ( </a:t>
                </a:r>
                <a:r>
                  <a:rPr lang="en-US" dirty="0" err="1">
                    <a:effectLst/>
                  </a:rPr>
                  <a:t>i</a:t>
                </a:r>
                <a:r>
                  <a:rPr lang="en-US" dirty="0">
                    <a:effectLst/>
                  </a:rPr>
                  <a:t> </a:t>
                </a:r>
                <a:r>
                  <a:rPr lang="en-US" dirty="0" smtClean="0">
                    <a:effectLst/>
                  </a:rPr>
                  <a:t>,j) are neighbor the </a:t>
                </a:r>
                <a:r>
                  <a:rPr lang="en-US" dirty="0" err="1" smtClean="0">
                    <a:effectLst/>
                  </a:rPr>
                  <a:t>ij</a:t>
                </a:r>
                <a:r>
                  <a:rPr lang="en-US" baseline="30000" dirty="0" err="1" smtClean="0">
                    <a:effectLst/>
                  </a:rPr>
                  <a:t>th</a:t>
                </a:r>
                <a:r>
                  <a:rPr lang="en-US" dirty="0" smtClean="0">
                    <a:effectLst/>
                  </a:rPr>
                  <a:t> entry is equal to weight</a:t>
                </a:r>
              </a:p>
              <a:p>
                <a:pPr lvl="1"/>
                <a:r>
                  <a:rPr lang="en-US" dirty="0" smtClean="0">
                    <a:effectLst/>
                  </a:rPr>
                  <a:t>If </a:t>
                </a:r>
                <a:r>
                  <a:rPr lang="en-US" dirty="0" err="1" smtClean="0">
                    <a:effectLst/>
                  </a:rPr>
                  <a:t>i</a:t>
                </a:r>
                <a:r>
                  <a:rPr lang="en-US" dirty="0" smtClean="0">
                    <a:effectLst/>
                  </a:rPr>
                  <a:t> = j then the</a:t>
                </a:r>
                <a:r>
                  <a:rPr lang="en-US" b="1" dirty="0" smtClean="0">
                    <a:effectLst/>
                  </a:rPr>
                  <a:t> </a:t>
                </a:r>
                <a:r>
                  <a:rPr lang="en-US" dirty="0" err="1" smtClean="0">
                    <a:effectLst/>
                  </a:rPr>
                  <a:t>ij</a:t>
                </a:r>
                <a:r>
                  <a:rPr lang="en-US" baseline="30000" dirty="0" err="1" smtClean="0">
                    <a:effectLst/>
                  </a:rPr>
                  <a:t>th</a:t>
                </a:r>
                <a:r>
                  <a:rPr lang="en-US" dirty="0" smtClean="0">
                    <a:effectLst/>
                  </a:rPr>
                  <a:t> entry is 1</a:t>
                </a:r>
              </a:p>
              <a:p>
                <a:pPr lvl="1"/>
                <a:r>
                  <a:rPr lang="en-US" dirty="0" smtClean="0">
                    <a:effectLst/>
                  </a:rPr>
                  <a:t>0, otherwise</a:t>
                </a:r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3" y="1764406"/>
                <a:ext cx="6057877" cy="4520483"/>
              </a:xfrm>
              <a:prstGeom prst="rect">
                <a:avLst/>
              </a:prstGeom>
              <a:blipFill rotWithShape="0">
                <a:blip r:embed="rId3"/>
                <a:stretch>
                  <a:fillRect l="-16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6322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the cotangent weight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981200"/>
            <a:ext cx="9905998" cy="1638300"/>
          </a:xfrm>
        </p:spPr>
        <p:txBody>
          <a:bodyPr/>
          <a:lstStyle/>
          <a:p>
            <a:r>
              <a:rPr lang="en-US" dirty="0"/>
              <a:t>MEYER M., DESBRUN M., SCHRÖDER P</a:t>
            </a:r>
            <a:r>
              <a:rPr lang="en-US" dirty="0" smtClean="0"/>
              <a:t>., BARR </a:t>
            </a:r>
            <a:r>
              <a:rPr lang="en-US" dirty="0"/>
              <a:t>A. H.: Discrete differential-geometry operators </a:t>
            </a:r>
            <a:r>
              <a:rPr lang="en-US" dirty="0" smtClean="0"/>
              <a:t>for triangulated </a:t>
            </a:r>
            <a:r>
              <a:rPr lang="en-US" dirty="0"/>
              <a:t>2-manifolds. In \</a:t>
            </a:r>
            <a:r>
              <a:rPr lang="en-US" dirty="0" err="1"/>
              <a:t>textit</a:t>
            </a:r>
            <a:r>
              <a:rPr lang="en-US" dirty="0"/>
              <a:t>{“Visualization and </a:t>
            </a:r>
            <a:r>
              <a:rPr lang="en-US" dirty="0" smtClean="0"/>
              <a:t>Mathematics III</a:t>
            </a:r>
            <a:r>
              <a:rPr lang="en-US" dirty="0"/>
              <a:t>}, </a:t>
            </a:r>
            <a:r>
              <a:rPr lang="en-US" dirty="0" err="1"/>
              <a:t>Hege</a:t>
            </a:r>
            <a:r>
              <a:rPr lang="en-US" dirty="0"/>
              <a:t> H.-C., </a:t>
            </a:r>
            <a:r>
              <a:rPr lang="en-US" dirty="0" err="1"/>
              <a:t>Polthier</a:t>
            </a:r>
            <a:r>
              <a:rPr lang="en-US" dirty="0"/>
              <a:t> K., (Eds.). </a:t>
            </a:r>
            <a:r>
              <a:rPr lang="en-US" dirty="0" smtClean="0"/>
              <a:t>Springer-</a:t>
            </a:r>
            <a:r>
              <a:rPr lang="en-US" dirty="0" err="1" smtClean="0"/>
              <a:t>Verlag</a:t>
            </a:r>
            <a:r>
              <a:rPr lang="en-US" dirty="0" smtClean="0"/>
              <a:t>, Heidelberg</a:t>
            </a:r>
            <a:r>
              <a:rPr lang="en-US" dirty="0"/>
              <a:t>, 2003, pp. 35–57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713" y="3429000"/>
            <a:ext cx="1276350" cy="13144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0483" y="3234542"/>
            <a:ext cx="4800646" cy="7699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0483" y="4817430"/>
            <a:ext cx="6399345" cy="6947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59144" y="4053069"/>
            <a:ext cx="4781985" cy="72501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82952" y="5590899"/>
            <a:ext cx="8356876" cy="104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6871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78</TotalTime>
  <Words>466</Words>
  <Application>Microsoft Office PowerPoint</Application>
  <PresentationFormat>Widescreen</PresentationFormat>
  <Paragraphs>66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Cambria Math</vt:lpstr>
      <vt:lpstr>Century Gothic</vt:lpstr>
      <vt:lpstr>Mesh</vt:lpstr>
      <vt:lpstr>Spectral laplace representation</vt:lpstr>
      <vt:lpstr>AGENDA</vt:lpstr>
      <vt:lpstr>APPLICATION – Qt aPPLICATION</vt:lpstr>
      <vt:lpstr>Default setting vs user configuration</vt:lpstr>
      <vt:lpstr>PowerPoint Presentation</vt:lpstr>
      <vt:lpstr>BASIC LAPLACE REPRESENTATION</vt:lpstr>
      <vt:lpstr>Uniform weight</vt:lpstr>
      <vt:lpstr>Cotangent weight</vt:lpstr>
      <vt:lpstr>Getting the cotangent weight</vt:lpstr>
      <vt:lpstr>MEAN VALUE COORDINATE</vt:lpstr>
      <vt:lpstr>Eigen decomposition – color map</vt:lpstr>
      <vt:lpstr>result</vt:lpstr>
      <vt:lpstr>demo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Spectral laplace representation</dc:title>
  <dc:creator>Pramita Winata</dc:creator>
  <cp:lastModifiedBy>Pramita Winata</cp:lastModifiedBy>
  <cp:revision>24</cp:revision>
  <dcterms:created xsi:type="dcterms:W3CDTF">2015-01-13T18:05:45Z</dcterms:created>
  <dcterms:modified xsi:type="dcterms:W3CDTF">2015-01-14T15:31:00Z</dcterms:modified>
</cp:coreProperties>
</file>