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324" r:id="rId2"/>
    <p:sldId id="307" r:id="rId3"/>
    <p:sldId id="325" r:id="rId4"/>
    <p:sldId id="309" r:id="rId5"/>
    <p:sldId id="318" r:id="rId6"/>
    <p:sldId id="319" r:id="rId7"/>
    <p:sldId id="320" r:id="rId8"/>
    <p:sldId id="321" r:id="rId9"/>
    <p:sldId id="305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30500000200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149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9921"/>
  </p:normalViewPr>
  <p:slideViewPr>
    <p:cSldViewPr snapToGrid="0" snapToObjects="1">
      <p:cViewPr varScale="1">
        <p:scale>
          <a:sx n="159" d="100"/>
          <a:sy n="15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7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4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16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39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14876" y="2803004"/>
            <a:ext cx="10048093" cy="626687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86383" y="409873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4616895" y="480183"/>
            <a:ext cx="3338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endParaRPr lang="en-US" sz="7200" b="1" dirty="0">
              <a:solidFill>
                <a:srgbClr val="FFD100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4613081" y="1339386"/>
            <a:ext cx="481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5102592" y="2917150"/>
            <a:ext cx="4813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3</a:t>
            </a:r>
            <a:r>
              <a:rPr lang="en-US" sz="2000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rd</a:t>
            </a:r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6" cy="1121110"/>
            <a:chOff x="6033300" y="1187400"/>
            <a:chExt cx="2718126" cy="112111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86599" y="1319549"/>
              <a:ext cx="2364827" cy="988961"/>
              <a:chOff x="5734074" y="914482"/>
              <a:chExt cx="2364827" cy="988961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Homework Revision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734074" y="1571643"/>
                <a:ext cx="236482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revise last week’s homework!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54375"/>
            <a:ext cx="2718140" cy="1100583"/>
            <a:chOff x="392558" y="2578063"/>
            <a:chExt cx="2718140" cy="1100583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448299" cy="1100583"/>
              <a:chOff x="3516720" y="1229115"/>
              <a:chExt cx="2448299" cy="1100583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6720" y="1997898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Strings, Integers, Floats and Booleans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Input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802269"/>
            <a:chOff x="6033300" y="2616950"/>
            <a:chExt cx="2763700" cy="802269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790133"/>
              <a:chOff x="6386649" y="2756176"/>
              <a:chExt cx="2410401" cy="790133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145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 to use code like a pro!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456198" y="1105450"/>
            <a:ext cx="2654501" cy="976554"/>
            <a:chOff x="456198" y="1105450"/>
            <a:chExt cx="2654501" cy="976554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76554"/>
              <a:chOff x="3968548" y="1108688"/>
              <a:chExt cx="2058403" cy="976554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Kahoot!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75344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recap what was seen in the previous class!</a:t>
                </a:r>
                <a:endParaRPr sz="18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529;p20">
            <a:extLst>
              <a:ext uri="{FF2B5EF4-FFF2-40B4-BE49-F238E27FC236}">
                <a16:creationId xmlns:a16="http://schemas.microsoft.com/office/drawing/2014/main" id="{3596254A-3667-BB63-DA7A-6ABF0947A225}"/>
              </a:ext>
            </a:extLst>
          </p:cNvPr>
          <p:cNvGrpSpPr/>
          <p:nvPr/>
        </p:nvGrpSpPr>
        <p:grpSpPr>
          <a:xfrm>
            <a:off x="5921998" y="3846888"/>
            <a:ext cx="1470787" cy="1221680"/>
            <a:chOff x="2788540" y="1012550"/>
            <a:chExt cx="3515750" cy="3719409"/>
          </a:xfrm>
        </p:grpSpPr>
        <p:sp>
          <p:nvSpPr>
            <p:cNvPr id="15" name="Google Shape;530;p20">
              <a:extLst>
                <a:ext uri="{FF2B5EF4-FFF2-40B4-BE49-F238E27FC236}">
                  <a16:creationId xmlns:a16="http://schemas.microsoft.com/office/drawing/2014/main" id="{8966CBC2-E312-0437-CA4B-A3CD15155916}"/>
                </a:ext>
              </a:extLst>
            </p:cNvPr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531;p20">
              <a:extLst>
                <a:ext uri="{FF2B5EF4-FFF2-40B4-BE49-F238E27FC236}">
                  <a16:creationId xmlns:a16="http://schemas.microsoft.com/office/drawing/2014/main" id="{6F20EE8B-9A4F-5ED7-567F-4EC07F93F319}"/>
                </a:ext>
              </a:extLst>
            </p:cNvPr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532;p20">
              <a:extLst>
                <a:ext uri="{FF2B5EF4-FFF2-40B4-BE49-F238E27FC236}">
                  <a16:creationId xmlns:a16="http://schemas.microsoft.com/office/drawing/2014/main" id="{38F24689-BC53-40B1-026D-CEE3B0F9FDE1}"/>
                </a:ext>
              </a:extLst>
            </p:cNvPr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33;p20">
              <a:extLst>
                <a:ext uri="{FF2B5EF4-FFF2-40B4-BE49-F238E27FC236}">
                  <a16:creationId xmlns:a16="http://schemas.microsoft.com/office/drawing/2014/main" id="{D4CC4A00-2335-0A65-670C-5B6302156E83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4;p20">
              <a:extLst>
                <a:ext uri="{FF2B5EF4-FFF2-40B4-BE49-F238E27FC236}">
                  <a16:creationId xmlns:a16="http://schemas.microsoft.com/office/drawing/2014/main" id="{331FEC2C-1F88-ACBD-5339-510CCA3AE69E}"/>
                </a:ext>
              </a:extLst>
            </p:cNvPr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5;p20">
              <a:extLst>
                <a:ext uri="{FF2B5EF4-FFF2-40B4-BE49-F238E27FC236}">
                  <a16:creationId xmlns:a16="http://schemas.microsoft.com/office/drawing/2014/main" id="{B208FDBC-0C60-B985-D5A8-B6EEC9A91089}"/>
                </a:ext>
              </a:extLst>
            </p:cNvPr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6;p20">
              <a:extLst>
                <a:ext uri="{FF2B5EF4-FFF2-40B4-BE49-F238E27FC236}">
                  <a16:creationId xmlns:a16="http://schemas.microsoft.com/office/drawing/2014/main" id="{DC73D164-337E-95F0-ACA6-9AB2C8E44A9A}"/>
                </a:ext>
              </a:extLst>
            </p:cNvPr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7;p20">
              <a:extLst>
                <a:ext uri="{FF2B5EF4-FFF2-40B4-BE49-F238E27FC236}">
                  <a16:creationId xmlns:a16="http://schemas.microsoft.com/office/drawing/2014/main" id="{11D0AF32-F76E-E84D-07C7-4DB56A6AFD43}"/>
                </a:ext>
              </a:extLst>
            </p:cNvPr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8;p20">
              <a:extLst>
                <a:ext uri="{FF2B5EF4-FFF2-40B4-BE49-F238E27FC236}">
                  <a16:creationId xmlns:a16="http://schemas.microsoft.com/office/drawing/2014/main" id="{530D9214-75AD-2724-3E5C-3590970D576E}"/>
                </a:ext>
              </a:extLst>
            </p:cNvPr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9;p20">
              <a:extLst>
                <a:ext uri="{FF2B5EF4-FFF2-40B4-BE49-F238E27FC236}">
                  <a16:creationId xmlns:a16="http://schemas.microsoft.com/office/drawing/2014/main" id="{8245A2DA-9581-AE0C-1174-6B1F2CC52082}"/>
                </a:ext>
              </a:extLst>
            </p:cNvPr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0;p20">
              <a:extLst>
                <a:ext uri="{FF2B5EF4-FFF2-40B4-BE49-F238E27FC236}">
                  <a16:creationId xmlns:a16="http://schemas.microsoft.com/office/drawing/2014/main" id="{8C601631-DD67-406E-974D-8690F5CBA1F4}"/>
                </a:ext>
              </a:extLst>
            </p:cNvPr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1;p20">
              <a:extLst>
                <a:ext uri="{FF2B5EF4-FFF2-40B4-BE49-F238E27FC236}">
                  <a16:creationId xmlns:a16="http://schemas.microsoft.com/office/drawing/2014/main" id="{37F69455-4872-771B-E03A-13C7F47283A8}"/>
                </a:ext>
              </a:extLst>
            </p:cNvPr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2;p20">
              <a:extLst>
                <a:ext uri="{FF2B5EF4-FFF2-40B4-BE49-F238E27FC236}">
                  <a16:creationId xmlns:a16="http://schemas.microsoft.com/office/drawing/2014/main" id="{E1512008-8D62-5797-4AC8-5FF6AC43D348}"/>
                </a:ext>
              </a:extLst>
            </p:cNvPr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;p20">
              <a:extLst>
                <a:ext uri="{FF2B5EF4-FFF2-40B4-BE49-F238E27FC236}">
                  <a16:creationId xmlns:a16="http://schemas.microsoft.com/office/drawing/2014/main" id="{A2691058-956B-B8D2-1B3F-F7A68F14549E}"/>
                </a:ext>
              </a:extLst>
            </p:cNvPr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4;p20">
              <a:extLst>
                <a:ext uri="{FF2B5EF4-FFF2-40B4-BE49-F238E27FC236}">
                  <a16:creationId xmlns:a16="http://schemas.microsoft.com/office/drawing/2014/main" id="{81706B36-862A-B883-E37C-0F37E5822A3E}"/>
                </a:ext>
              </a:extLst>
            </p:cNvPr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5;p20">
              <a:extLst>
                <a:ext uri="{FF2B5EF4-FFF2-40B4-BE49-F238E27FC236}">
                  <a16:creationId xmlns:a16="http://schemas.microsoft.com/office/drawing/2014/main" id="{5A10E059-F49B-6C15-1190-62ECF4E4CED0}"/>
                </a:ext>
              </a:extLst>
            </p:cNvPr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6;p20">
              <a:extLst>
                <a:ext uri="{FF2B5EF4-FFF2-40B4-BE49-F238E27FC236}">
                  <a16:creationId xmlns:a16="http://schemas.microsoft.com/office/drawing/2014/main" id="{C4C9D0B6-8254-BBA8-F74A-F441B0B1C6A2}"/>
                </a:ext>
              </a:extLst>
            </p:cNvPr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7;p20">
              <a:extLst>
                <a:ext uri="{FF2B5EF4-FFF2-40B4-BE49-F238E27FC236}">
                  <a16:creationId xmlns:a16="http://schemas.microsoft.com/office/drawing/2014/main" id="{D1D97661-B2F6-B48A-151C-DCD694B9C3DB}"/>
                </a:ext>
              </a:extLst>
            </p:cNvPr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8;p20">
              <a:extLst>
                <a:ext uri="{FF2B5EF4-FFF2-40B4-BE49-F238E27FC236}">
                  <a16:creationId xmlns:a16="http://schemas.microsoft.com/office/drawing/2014/main" id="{AF73E411-AB1C-AC9A-3626-D16E81EDBC40}"/>
                </a:ext>
              </a:extLst>
            </p:cNvPr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9;p20">
              <a:extLst>
                <a:ext uri="{FF2B5EF4-FFF2-40B4-BE49-F238E27FC236}">
                  <a16:creationId xmlns:a16="http://schemas.microsoft.com/office/drawing/2014/main" id="{694DB455-1369-5290-7684-E790BD0E87B6}"/>
                </a:ext>
              </a:extLst>
            </p:cNvPr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0;p20">
              <a:extLst>
                <a:ext uri="{FF2B5EF4-FFF2-40B4-BE49-F238E27FC236}">
                  <a16:creationId xmlns:a16="http://schemas.microsoft.com/office/drawing/2014/main" id="{866339AD-3F78-B7FE-B629-B5DC4CB4821F}"/>
                </a:ext>
              </a:extLst>
            </p:cNvPr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1;p20">
              <a:extLst>
                <a:ext uri="{FF2B5EF4-FFF2-40B4-BE49-F238E27FC236}">
                  <a16:creationId xmlns:a16="http://schemas.microsoft.com/office/drawing/2014/main" id="{1F9E9399-7E6D-B591-D59D-A972ED9D7C94}"/>
                </a:ext>
              </a:extLst>
            </p:cNvPr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2;p20">
              <a:extLst>
                <a:ext uri="{FF2B5EF4-FFF2-40B4-BE49-F238E27FC236}">
                  <a16:creationId xmlns:a16="http://schemas.microsoft.com/office/drawing/2014/main" id="{AC5C7D04-4628-B1D1-7F9C-104C0D26EC93}"/>
                </a:ext>
              </a:extLst>
            </p:cNvPr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3;p20">
              <a:extLst>
                <a:ext uri="{FF2B5EF4-FFF2-40B4-BE49-F238E27FC236}">
                  <a16:creationId xmlns:a16="http://schemas.microsoft.com/office/drawing/2014/main" id="{A6A49227-572A-5982-7A6D-5B34D0B6A4C1}"/>
                </a:ext>
              </a:extLst>
            </p:cNvPr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4;p20">
              <a:extLst>
                <a:ext uri="{FF2B5EF4-FFF2-40B4-BE49-F238E27FC236}">
                  <a16:creationId xmlns:a16="http://schemas.microsoft.com/office/drawing/2014/main" id="{6F2C2F8F-CC1D-6928-C069-2DEFBB81183B}"/>
                </a:ext>
              </a:extLst>
            </p:cNvPr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5;p20">
              <a:extLst>
                <a:ext uri="{FF2B5EF4-FFF2-40B4-BE49-F238E27FC236}">
                  <a16:creationId xmlns:a16="http://schemas.microsoft.com/office/drawing/2014/main" id="{11584298-407C-74AC-4E2C-29CE55337BCE}"/>
                </a:ext>
              </a:extLst>
            </p:cNvPr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6;p20">
              <a:extLst>
                <a:ext uri="{FF2B5EF4-FFF2-40B4-BE49-F238E27FC236}">
                  <a16:creationId xmlns:a16="http://schemas.microsoft.com/office/drawing/2014/main" id="{DB17C3E3-33B7-4E83-4DA4-73E1E1B0B8B8}"/>
                </a:ext>
              </a:extLst>
            </p:cNvPr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7;p20">
              <a:extLst>
                <a:ext uri="{FF2B5EF4-FFF2-40B4-BE49-F238E27FC236}">
                  <a16:creationId xmlns:a16="http://schemas.microsoft.com/office/drawing/2014/main" id="{0DCAF72C-FE5B-E174-24BF-9D456BA7732D}"/>
                </a:ext>
              </a:extLst>
            </p:cNvPr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8;p20">
              <a:extLst>
                <a:ext uri="{FF2B5EF4-FFF2-40B4-BE49-F238E27FC236}">
                  <a16:creationId xmlns:a16="http://schemas.microsoft.com/office/drawing/2014/main" id="{84619B9D-EB15-75B6-3503-061923B28B83}"/>
                </a:ext>
              </a:extLst>
            </p:cNvPr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9;p20">
              <a:extLst>
                <a:ext uri="{FF2B5EF4-FFF2-40B4-BE49-F238E27FC236}">
                  <a16:creationId xmlns:a16="http://schemas.microsoft.com/office/drawing/2014/main" id="{9EECA51C-4C0B-5CFA-8BFF-37CA82E488BB}"/>
                </a:ext>
              </a:extLst>
            </p:cNvPr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0;p20">
              <a:extLst>
                <a:ext uri="{FF2B5EF4-FFF2-40B4-BE49-F238E27FC236}">
                  <a16:creationId xmlns:a16="http://schemas.microsoft.com/office/drawing/2014/main" id="{21D5FEE5-CDA8-E9F2-E275-5EF841116B7A}"/>
                </a:ext>
              </a:extLst>
            </p:cNvPr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6" name="Google Shape;562;p20">
              <a:extLst>
                <a:ext uri="{FF2B5EF4-FFF2-40B4-BE49-F238E27FC236}">
                  <a16:creationId xmlns:a16="http://schemas.microsoft.com/office/drawing/2014/main" id="{D1F66F01-93A8-4D9F-B4C3-C1A146A595CE}"/>
                </a:ext>
              </a:extLst>
            </p:cNvPr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47" name="Google Shape;564;p20">
                <a:extLst>
                  <a:ext uri="{FF2B5EF4-FFF2-40B4-BE49-F238E27FC236}">
                    <a16:creationId xmlns:a16="http://schemas.microsoft.com/office/drawing/2014/main" id="{A18E9D60-CBC3-BACA-94E4-88BBDF4B5381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65;p20">
                <a:extLst>
                  <a:ext uri="{FF2B5EF4-FFF2-40B4-BE49-F238E27FC236}">
                    <a16:creationId xmlns:a16="http://schemas.microsoft.com/office/drawing/2014/main" id="{78814F31-1233-DEDE-1FEE-12035478F2C2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9" name="Graphic 5" descr="Calculator with solid fill">
            <a:extLst>
              <a:ext uri="{FF2B5EF4-FFF2-40B4-BE49-F238E27FC236}">
                <a16:creationId xmlns:a16="http://schemas.microsoft.com/office/drawing/2014/main" id="{C880A9B7-41BA-DAB3-3626-924B5CDB1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644" y="4114056"/>
            <a:ext cx="767531" cy="767531"/>
          </a:xfrm>
          <a:prstGeom prst="rect">
            <a:avLst/>
          </a:prstGeom>
        </p:spPr>
      </p:pic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872297" y="831529"/>
            <a:ext cx="3732281" cy="4035971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Greet the user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= "Johnny"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print("Welcome "+ name + " to my calculator!")</a:t>
            </a:r>
          </a:p>
          <a:p>
            <a:b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Addition of 2 numbers: 123 456 and 876 544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print("123 456 + 876 544 =")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123456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876544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addition = x + y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print(addition)</a:t>
            </a:r>
          </a:p>
          <a:p>
            <a:b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Subtraction of 2 numbers: 10 000 and 555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print("10 000 - 555 = ")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10000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555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subtraction = x-y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print(subtraction)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 Solution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491248" y="741723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F570EA9A-300C-213D-E0C1-468A31A58778}"/>
              </a:ext>
            </a:extLst>
          </p:cNvPr>
          <p:cNvSpPr/>
          <p:nvPr/>
        </p:nvSpPr>
        <p:spPr>
          <a:xfrm>
            <a:off x="4876911" y="847822"/>
            <a:ext cx="3623565" cy="2899550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Multiplication of 3 numbers: 25, 26, and 27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print("25 * 26 * 27 = ")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25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= 26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 = 27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multiplication = x*y*z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print(multiplication)</a:t>
            </a:r>
          </a:p>
          <a:p>
            <a:b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Thank you message</a:t>
            </a:r>
          </a:p>
          <a:p>
            <a:r>
              <a:rPr lang="en-CA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print("Thank you for using my Calculator!")</a:t>
            </a:r>
          </a:p>
        </p:txBody>
      </p: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DD24C4FF-4524-5C43-0572-CC0B0403136A}"/>
              </a:ext>
            </a:extLst>
          </p:cNvPr>
          <p:cNvSpPr/>
          <p:nvPr/>
        </p:nvSpPr>
        <p:spPr>
          <a:xfrm>
            <a:off x="4520343" y="741723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641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5">
            <a:extLst>
              <a:ext uri="{FF2B5EF4-FFF2-40B4-BE49-F238E27FC236}">
                <a16:creationId xmlns:a16="http://schemas.microsoft.com/office/drawing/2014/main" id="{EC47BF5A-505E-CFB8-8FE4-F2A6CF2BEBE1}"/>
              </a:ext>
            </a:extLst>
          </p:cNvPr>
          <p:cNvSpPr txBox="1">
            <a:spLocks/>
          </p:cNvSpPr>
          <p:nvPr/>
        </p:nvSpPr>
        <p:spPr>
          <a:xfrm>
            <a:off x="1807214" y="258558"/>
            <a:ext cx="5529571" cy="108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for </a:t>
            </a:r>
            <a: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Kahoot</a:t>
            </a:r>
            <a: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b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Öğrenmeyi keyifli hale getiren uygulama: Kahoot! | by mektepp | Medium">
            <a:extLst>
              <a:ext uri="{FF2B5EF4-FFF2-40B4-BE49-F238E27FC236}">
                <a16:creationId xmlns:a16="http://schemas.microsoft.com/office/drawing/2014/main" id="{B90F050D-2CCB-76C9-7992-AD362679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2A719E3-7F04-5DA6-164C-9CCA48C49634}"/>
              </a:ext>
            </a:extLst>
          </p:cNvPr>
          <p:cNvSpPr/>
          <p:nvPr/>
        </p:nvSpPr>
        <p:spPr>
          <a:xfrm>
            <a:off x="2062480" y="515652"/>
            <a:ext cx="2509520" cy="108093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Head over to </a:t>
            </a:r>
            <a:r>
              <a:rPr lang="en-US" b="1" u="sng" dirty="0" err="1">
                <a:solidFill>
                  <a:schemeClr val="accent3"/>
                </a:solidFill>
                <a:latin typeface="Fira Sans" panose="020B0503050000020004" pitchFamily="34" charset="0"/>
              </a:rPr>
              <a:t>Kahoot.it</a:t>
            </a:r>
            <a:r>
              <a:rPr lang="en-US" b="1" u="sng" dirty="0">
                <a:solidFill>
                  <a:schemeClr val="accent3"/>
                </a:solidFill>
                <a:latin typeface="Fira Sans" panose="020B0503050000020004" pitchFamily="34" charset="0"/>
              </a:rPr>
              <a:t> </a:t>
            </a:r>
            <a:r>
              <a:rPr lang="en-US" b="1" dirty="0">
                <a:latin typeface="Fira Sans" panose="020B0503050000020004" pitchFamily="34" charset="0"/>
              </a:rPr>
              <a:t>for a fun coding quiz!</a:t>
            </a:r>
          </a:p>
        </p:txBody>
      </p:sp>
    </p:spTree>
    <p:extLst>
      <p:ext uri="{BB962C8B-B14F-4D97-AF65-F5344CB8AC3E}">
        <p14:creationId xmlns:p14="http://schemas.microsoft.com/office/powerpoint/2010/main" val="4240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358012" y="1320715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2060"/>
                </a:solidFill>
              </a:rPr>
              <a:t>Strings, Floats, Integers, and Booleans!</a:t>
            </a:r>
            <a:endParaRPr sz="3600" dirty="0">
              <a:solidFill>
                <a:srgbClr val="002060"/>
              </a:solidFill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09377" y="1392170"/>
            <a:ext cx="5969735" cy="665795"/>
            <a:chOff x="6010764" y="260706"/>
            <a:chExt cx="2126414" cy="66579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Strings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A string is a sequence of characters that is read as ONE element. It can be letters, numbers, symbols, and emojis</a:t>
              </a: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6628475" y="1062638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300114" y="1132928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090;p28">
            <a:extLst>
              <a:ext uri="{FF2B5EF4-FFF2-40B4-BE49-F238E27FC236}">
                <a16:creationId xmlns:a16="http://schemas.microsoft.com/office/drawing/2014/main" id="{C5082365-CCD2-C536-C382-582FFD29612E}"/>
              </a:ext>
            </a:extLst>
          </p:cNvPr>
          <p:cNvSpPr txBox="1"/>
          <p:nvPr/>
        </p:nvSpPr>
        <p:spPr>
          <a:xfrm>
            <a:off x="912151" y="2134433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091;p28">
            <a:extLst>
              <a:ext uri="{FF2B5EF4-FFF2-40B4-BE49-F238E27FC236}">
                <a16:creationId xmlns:a16="http://schemas.microsoft.com/office/drawing/2014/main" id="{DB43F653-A0BF-4C11-79D6-1900881A0AC7}"/>
              </a:ext>
            </a:extLst>
          </p:cNvPr>
          <p:cNvSpPr txBox="1"/>
          <p:nvPr/>
        </p:nvSpPr>
        <p:spPr>
          <a:xfrm>
            <a:off x="904614" y="2409492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“Robot”, “123”, “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”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84;p28">
            <a:extLst>
              <a:ext uri="{FF2B5EF4-FFF2-40B4-BE49-F238E27FC236}">
                <a16:creationId xmlns:a16="http://schemas.microsoft.com/office/drawing/2014/main" id="{25EC00EB-326F-5CC8-B2DD-61AC1370E789}"/>
              </a:ext>
            </a:extLst>
          </p:cNvPr>
          <p:cNvSpPr/>
          <p:nvPr/>
        </p:nvSpPr>
        <p:spPr>
          <a:xfrm>
            <a:off x="322637" y="3002013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10" name="Google Shape;1089;p28">
            <a:extLst>
              <a:ext uri="{FF2B5EF4-FFF2-40B4-BE49-F238E27FC236}">
                <a16:creationId xmlns:a16="http://schemas.microsoft.com/office/drawing/2014/main" id="{AAC312E7-7524-2A64-ECBB-3ABE56EA4D19}"/>
              </a:ext>
            </a:extLst>
          </p:cNvPr>
          <p:cNvGrpSpPr/>
          <p:nvPr/>
        </p:nvGrpSpPr>
        <p:grpSpPr>
          <a:xfrm>
            <a:off x="874002" y="3073468"/>
            <a:ext cx="5969735" cy="665795"/>
            <a:chOff x="6010764" y="260706"/>
            <a:chExt cx="2126414" cy="665795"/>
          </a:xfrm>
        </p:grpSpPr>
        <p:sp>
          <p:nvSpPr>
            <p:cNvPr id="11" name="Google Shape;1090;p28">
              <a:extLst>
                <a:ext uri="{FF2B5EF4-FFF2-40B4-BE49-F238E27FC236}">
                  <a16:creationId xmlns:a16="http://schemas.microsoft.com/office/drawing/2014/main" id="{FFCB2064-326D-D9C0-A52D-0243BD7F649C}"/>
                </a:ext>
              </a:extLst>
            </p:cNvPr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Integers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1091;p28">
              <a:extLst>
                <a:ext uri="{FF2B5EF4-FFF2-40B4-BE49-F238E27FC236}">
                  <a16:creationId xmlns:a16="http://schemas.microsoft.com/office/drawing/2014/main" id="{74003D66-CB4E-339C-6EEC-9B219FF2D3C9}"/>
                </a:ext>
              </a:extLst>
            </p:cNvPr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An Integer(int) is a value used to represent whole numbers that DO NOT HAVE decimals("numbers after the comma").</a:t>
              </a:r>
            </a:p>
          </p:txBody>
        </p:sp>
      </p:grp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0AE857E2-171B-F470-2AC6-5B8A76377A80}"/>
              </a:ext>
            </a:extLst>
          </p:cNvPr>
          <p:cNvSpPr/>
          <p:nvPr/>
        </p:nvSpPr>
        <p:spPr>
          <a:xfrm>
            <a:off x="264739" y="2814226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1090;p28">
            <a:extLst>
              <a:ext uri="{FF2B5EF4-FFF2-40B4-BE49-F238E27FC236}">
                <a16:creationId xmlns:a16="http://schemas.microsoft.com/office/drawing/2014/main" id="{C9330A85-14EB-DA91-7300-29D1EA164BE2}"/>
              </a:ext>
            </a:extLst>
          </p:cNvPr>
          <p:cNvSpPr txBox="1"/>
          <p:nvPr/>
        </p:nvSpPr>
        <p:spPr>
          <a:xfrm>
            <a:off x="876776" y="3815731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091;p28">
            <a:extLst>
              <a:ext uri="{FF2B5EF4-FFF2-40B4-BE49-F238E27FC236}">
                <a16:creationId xmlns:a16="http://schemas.microsoft.com/office/drawing/2014/main" id="{CE1041CF-6711-FE61-6238-624ED943F0F9}"/>
              </a:ext>
            </a:extLst>
          </p:cNvPr>
          <p:cNvSpPr txBox="1"/>
          <p:nvPr/>
        </p:nvSpPr>
        <p:spPr>
          <a:xfrm>
            <a:off x="869239" y="4090790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5, 123,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102" grpId="0" animBg="1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358012" y="1320715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2060"/>
                </a:solidFill>
              </a:rPr>
              <a:t>Strings, Floats, Integers, and Booleans!</a:t>
            </a:r>
            <a:endParaRPr sz="3600" dirty="0">
              <a:solidFill>
                <a:srgbClr val="002060"/>
              </a:solidFill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09377" y="1392170"/>
            <a:ext cx="5969735" cy="665795"/>
            <a:chOff x="6010764" y="260706"/>
            <a:chExt cx="2126414" cy="66579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Floats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A Float(float) is a value used to represent numbers that HAVE decimals("numbers after the comma").</a:t>
              </a: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6628475" y="1062638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300114" y="1132928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090;p28">
            <a:extLst>
              <a:ext uri="{FF2B5EF4-FFF2-40B4-BE49-F238E27FC236}">
                <a16:creationId xmlns:a16="http://schemas.microsoft.com/office/drawing/2014/main" id="{C5082365-CCD2-C536-C382-582FFD29612E}"/>
              </a:ext>
            </a:extLst>
          </p:cNvPr>
          <p:cNvSpPr txBox="1"/>
          <p:nvPr/>
        </p:nvSpPr>
        <p:spPr>
          <a:xfrm>
            <a:off x="912151" y="2134433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091;p28">
            <a:extLst>
              <a:ext uri="{FF2B5EF4-FFF2-40B4-BE49-F238E27FC236}">
                <a16:creationId xmlns:a16="http://schemas.microsoft.com/office/drawing/2014/main" id="{DB43F653-A0BF-4C11-79D6-1900881A0AC7}"/>
              </a:ext>
            </a:extLst>
          </p:cNvPr>
          <p:cNvSpPr txBox="1"/>
          <p:nvPr/>
        </p:nvSpPr>
        <p:spPr>
          <a:xfrm>
            <a:off x="904614" y="2409492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2.0, 3.6666, 555.5555555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1084;p28">
            <a:extLst>
              <a:ext uri="{FF2B5EF4-FFF2-40B4-BE49-F238E27FC236}">
                <a16:creationId xmlns:a16="http://schemas.microsoft.com/office/drawing/2014/main" id="{25EC00EB-326F-5CC8-B2DD-61AC1370E789}"/>
              </a:ext>
            </a:extLst>
          </p:cNvPr>
          <p:cNvSpPr/>
          <p:nvPr/>
        </p:nvSpPr>
        <p:spPr>
          <a:xfrm>
            <a:off x="322637" y="3002013"/>
            <a:ext cx="6051509" cy="1548243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10" name="Google Shape;1089;p28">
            <a:extLst>
              <a:ext uri="{FF2B5EF4-FFF2-40B4-BE49-F238E27FC236}">
                <a16:creationId xmlns:a16="http://schemas.microsoft.com/office/drawing/2014/main" id="{AAC312E7-7524-2A64-ECBB-3ABE56EA4D19}"/>
              </a:ext>
            </a:extLst>
          </p:cNvPr>
          <p:cNvGrpSpPr/>
          <p:nvPr/>
        </p:nvGrpSpPr>
        <p:grpSpPr>
          <a:xfrm>
            <a:off x="874002" y="3073468"/>
            <a:ext cx="5969735" cy="665795"/>
            <a:chOff x="6010764" y="260706"/>
            <a:chExt cx="2126414" cy="665795"/>
          </a:xfrm>
        </p:grpSpPr>
        <p:sp>
          <p:nvSpPr>
            <p:cNvPr id="11" name="Google Shape;1090;p28">
              <a:extLst>
                <a:ext uri="{FF2B5EF4-FFF2-40B4-BE49-F238E27FC236}">
                  <a16:creationId xmlns:a16="http://schemas.microsoft.com/office/drawing/2014/main" id="{FFCB2064-326D-D9C0-A52D-0243BD7F649C}"/>
                </a:ext>
              </a:extLst>
            </p:cNvPr>
            <p:cNvSpPr txBox="1"/>
            <p:nvPr/>
          </p:nvSpPr>
          <p:spPr>
            <a:xfrm>
              <a:off x="6011752" y="260706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Booleans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1091;p28">
              <a:extLst>
                <a:ext uri="{FF2B5EF4-FFF2-40B4-BE49-F238E27FC236}">
                  <a16:creationId xmlns:a16="http://schemas.microsoft.com/office/drawing/2014/main" id="{74003D66-CB4E-339C-6EEC-9B219FF2D3C9}"/>
                </a:ext>
              </a:extLst>
            </p:cNvPr>
            <p:cNvSpPr txBox="1"/>
            <p:nvPr/>
          </p:nvSpPr>
          <p:spPr>
            <a:xfrm>
              <a:off x="6010764" y="59470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b="0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Boolean statements are statements that evaluate to be true or false.</a:t>
              </a:r>
            </a:p>
          </p:txBody>
        </p:sp>
      </p:grpSp>
      <p:sp>
        <p:nvSpPr>
          <p:cNvPr id="13" name="Google Shape;575;p20">
            <a:extLst>
              <a:ext uri="{FF2B5EF4-FFF2-40B4-BE49-F238E27FC236}">
                <a16:creationId xmlns:a16="http://schemas.microsoft.com/office/drawing/2014/main" id="{0AE857E2-171B-F470-2AC6-5B8A76377A80}"/>
              </a:ext>
            </a:extLst>
          </p:cNvPr>
          <p:cNvSpPr/>
          <p:nvPr/>
        </p:nvSpPr>
        <p:spPr>
          <a:xfrm>
            <a:off x="264739" y="2814226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1090;p28">
            <a:extLst>
              <a:ext uri="{FF2B5EF4-FFF2-40B4-BE49-F238E27FC236}">
                <a16:creationId xmlns:a16="http://schemas.microsoft.com/office/drawing/2014/main" id="{C9330A85-14EB-DA91-7300-29D1EA164BE2}"/>
              </a:ext>
            </a:extLst>
          </p:cNvPr>
          <p:cNvSpPr txBox="1"/>
          <p:nvPr/>
        </p:nvSpPr>
        <p:spPr>
          <a:xfrm>
            <a:off x="876776" y="3815731"/>
            <a:ext cx="596696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1091;p28">
            <a:extLst>
              <a:ext uri="{FF2B5EF4-FFF2-40B4-BE49-F238E27FC236}">
                <a16:creationId xmlns:a16="http://schemas.microsoft.com/office/drawing/2014/main" id="{CE1041CF-6711-FE61-6238-624ED943F0F9}"/>
              </a:ext>
            </a:extLst>
          </p:cNvPr>
          <p:cNvSpPr txBox="1"/>
          <p:nvPr/>
        </p:nvSpPr>
        <p:spPr>
          <a:xfrm>
            <a:off x="869239" y="4090790"/>
            <a:ext cx="55620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Boolean = True, Boolean = False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102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Introduction to Input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2259" name="Google Shape;2259;p44"/>
          <p:cNvSpPr/>
          <p:nvPr/>
        </p:nvSpPr>
        <p:spPr>
          <a:xfrm>
            <a:off x="4514959" y="2562225"/>
            <a:ext cx="4181441" cy="2246538"/>
          </a:xfrm>
          <a:prstGeom prst="roundRect">
            <a:avLst>
              <a:gd name="adj" fmla="val 16667"/>
            </a:avLst>
          </a:prstGeom>
          <a:noFill/>
          <a:ln w="69850"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4"/>
            <a:ext cx="3819600" cy="2246539"/>
          </a:xfrm>
          <a:prstGeom prst="roundRect">
            <a:avLst>
              <a:gd name="adj" fmla="val 16667"/>
            </a:avLst>
          </a:prstGeom>
          <a:noFill/>
          <a:ln w="69850"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87537" y="2795226"/>
            <a:ext cx="3411277" cy="1441256"/>
            <a:chOff x="687537" y="2254326"/>
            <a:chExt cx="3411277" cy="1441256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87537" y="2254326"/>
              <a:ext cx="341127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Welcome to the world of Coding!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562182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5440" lvl="0" indent="-342900" algn="l" rtl="0">
                <a:spcBef>
                  <a:spcPts val="0"/>
                </a:spcBef>
                <a:spcAft>
                  <a:spcPts val="0"/>
                </a:spcAft>
                <a:buSzPts val="1400"/>
                <a:buAutoNum type="arabicParenR"/>
              </a:pP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Ask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the user for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their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using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b="1" dirty="0">
                  <a:latin typeface="Roboto"/>
                  <a:ea typeface="Roboto"/>
                  <a:cs typeface="Roboto"/>
                  <a:sym typeface="Roboto"/>
                </a:rPr>
                <a:t>INPUT</a:t>
              </a:r>
            </a:p>
            <a:p>
              <a:pPr marL="345440" lvl="0" indent="-342900" algn="l" rtl="0">
                <a:spcBef>
                  <a:spcPts val="0"/>
                </a:spcBef>
                <a:spcAft>
                  <a:spcPts val="0"/>
                </a:spcAft>
                <a:buSzPts val="1400"/>
                <a:buAutoNum type="arabicParenR"/>
              </a:pP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Assign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it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to a </a:t>
              </a:r>
              <a:r>
                <a:rPr lang="fr-FR" sz="1600" b="1" dirty="0">
                  <a:latin typeface="Roboto"/>
                  <a:ea typeface="Roboto"/>
                  <a:cs typeface="Roboto"/>
                  <a:sym typeface="Roboto"/>
                </a:rPr>
                <a:t>variable</a:t>
              </a:r>
            </a:p>
            <a:p>
              <a:pPr marL="345440" lvl="0" indent="-342900" algn="l" rtl="0">
                <a:spcBef>
                  <a:spcPts val="0"/>
                </a:spcBef>
                <a:spcAft>
                  <a:spcPts val="0"/>
                </a:spcAft>
                <a:buSzPts val="1400"/>
                <a:buAutoNum type="arabicParenR"/>
              </a:pP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Concatenate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lang="fr-FR" sz="1600" b="1" dirty="0" err="1"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variable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a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welcoming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 message in the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print</a:t>
              </a:r>
              <a:r>
                <a:rPr lang="fr-FR" sz="1600" dirty="0">
                  <a:latin typeface="Roboto"/>
                  <a:ea typeface="Roboto"/>
                  <a:cs typeface="Roboto"/>
                  <a:sym typeface="Roboto"/>
                </a:rPr>
                <a:t>() </a:t>
              </a:r>
              <a:r>
                <a:rPr lang="fr-FR" sz="1600" dirty="0" err="1">
                  <a:latin typeface="Roboto"/>
                  <a:ea typeface="Roboto"/>
                  <a:cs typeface="Roboto"/>
                  <a:sym typeface="Roboto"/>
                </a:rPr>
                <a:t>function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5" name="Google Shape;2265;p44"/>
          <p:cNvSpPr txBox="1"/>
          <p:nvPr/>
        </p:nvSpPr>
        <p:spPr>
          <a:xfrm>
            <a:off x="4832207" y="2795226"/>
            <a:ext cx="293161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Let’s multiply two numbers!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Write </a:t>
            </a:r>
            <a:r>
              <a:rPr lang="fr-FR" sz="24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your</a:t>
            </a:r>
            <a:r>
              <a:rPr lang="fr-FR"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first interactive code!</a:t>
            </a:r>
            <a:endParaRPr sz="2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cxnSpLocks/>
            <a:stCxn id="2273" idx="2"/>
            <a:endCxn id="2260" idx="0"/>
          </p:cNvCxnSpPr>
          <p:nvPr/>
        </p:nvCxnSpPr>
        <p:spPr>
          <a:xfrm rot="5400000">
            <a:off x="3057664" y="1041887"/>
            <a:ext cx="829649" cy="2211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cxnSpLocks/>
            <a:stCxn id="2273" idx="2"/>
            <a:endCxn id="2259" idx="0"/>
          </p:cNvCxnSpPr>
          <p:nvPr/>
        </p:nvCxnSpPr>
        <p:spPr>
          <a:xfrm rot="16200000" flipH="1">
            <a:off x="5177015" y="1133560"/>
            <a:ext cx="829650" cy="20276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840902A0-4C25-25D5-095E-1EAA125C7E81}"/>
              </a:ext>
            </a:extLst>
          </p:cNvPr>
          <p:cNvSpPr txBox="1"/>
          <p:nvPr/>
        </p:nvSpPr>
        <p:spPr>
          <a:xfrm>
            <a:off x="447600" y="4835723"/>
            <a:ext cx="388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  <a:r>
              <a:rPr lang="fr-FR" dirty="0" err="1"/>
              <a:t>Concatenate</a:t>
            </a:r>
            <a:r>
              <a:rPr lang="fr-FR" dirty="0"/>
              <a:t>: 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“glue” two strings together</a:t>
            </a:r>
            <a:endParaRPr lang="fr-CA" dirty="0"/>
          </a:p>
        </p:txBody>
      </p:sp>
      <p:sp>
        <p:nvSpPr>
          <p:cNvPr id="4" name="Google Shape;2263;p44">
            <a:extLst>
              <a:ext uri="{FF2B5EF4-FFF2-40B4-BE49-F238E27FC236}">
                <a16:creationId xmlns:a16="http://schemas.microsoft.com/office/drawing/2014/main" id="{30E3B594-7CE3-53D4-5B69-802AE098C65D}"/>
              </a:ext>
            </a:extLst>
          </p:cNvPr>
          <p:cNvSpPr txBox="1"/>
          <p:nvPr/>
        </p:nvSpPr>
        <p:spPr>
          <a:xfrm>
            <a:off x="4832207" y="3083396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Ask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the user for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numbers</a:t>
            </a:r>
            <a:endParaRPr lang="fr-FR" sz="1600" dirty="0">
              <a:latin typeface="Roboto"/>
              <a:ea typeface="Roboto"/>
              <a:cs typeface="Roboto"/>
              <a:sym typeface="Roboto"/>
            </a:endParaRP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Assign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them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to 2 DIFFERENT </a:t>
            </a:r>
            <a:r>
              <a:rPr lang="fr-FR" sz="1600" b="1" dirty="0">
                <a:latin typeface="Roboto"/>
                <a:ea typeface="Roboto"/>
                <a:cs typeface="Roboto"/>
                <a:sym typeface="Roboto"/>
              </a:rPr>
              <a:t>variables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-FR" sz="1600" b="1" dirty="0" err="1">
                <a:latin typeface="Roboto"/>
                <a:ea typeface="Roboto"/>
                <a:cs typeface="Roboto"/>
                <a:sym typeface="Roboto"/>
              </a:rPr>
              <a:t>Multiply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 variables in the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fr-FR" sz="1600" dirty="0"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fr-FR" sz="1600" dirty="0" err="1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3B1867-87D9-D57A-BA0E-67C1E7526862}"/>
              </a:ext>
            </a:extLst>
          </p:cNvPr>
          <p:cNvSpPr/>
          <p:nvPr/>
        </p:nvSpPr>
        <p:spPr>
          <a:xfrm>
            <a:off x="1607252" y="2248207"/>
            <a:ext cx="1539765" cy="532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66B7AD00-5DDB-C358-D182-C63A0B34C165}"/>
              </a:ext>
            </a:extLst>
          </p:cNvPr>
          <p:cNvSpPr/>
          <p:nvPr/>
        </p:nvSpPr>
        <p:spPr>
          <a:xfrm>
            <a:off x="1461773" y="2260611"/>
            <a:ext cx="1816057" cy="507393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703035-83A1-B204-6441-572202AECAB7}"/>
              </a:ext>
            </a:extLst>
          </p:cNvPr>
          <p:cNvSpPr txBox="1"/>
          <p:nvPr/>
        </p:nvSpPr>
        <p:spPr>
          <a:xfrm>
            <a:off x="1717867" y="2326560"/>
            <a:ext cx="12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Exercise</a:t>
            </a:r>
            <a:r>
              <a:rPr lang="fr-FR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 1</a:t>
            </a:r>
            <a:endParaRPr lang="fr-CA" sz="18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D0F2740-B4DA-76FD-8519-3203D25E6599}"/>
              </a:ext>
            </a:extLst>
          </p:cNvPr>
          <p:cNvSpPr/>
          <p:nvPr/>
        </p:nvSpPr>
        <p:spPr>
          <a:xfrm>
            <a:off x="5709704" y="2260611"/>
            <a:ext cx="1816057" cy="507393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E4939AF3-BA89-11CB-DE71-BD83F4E88CCE}"/>
              </a:ext>
            </a:extLst>
          </p:cNvPr>
          <p:cNvSpPr txBox="1"/>
          <p:nvPr/>
        </p:nvSpPr>
        <p:spPr>
          <a:xfrm>
            <a:off x="5965798" y="2326560"/>
            <a:ext cx="12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Exercise</a:t>
            </a:r>
            <a:r>
              <a:rPr lang="fr-FR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 2</a:t>
            </a:r>
            <a:endParaRPr lang="fr-CA" sz="18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872297" y="1829014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Greet the user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using the print() and input functions.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Homework: Create an Interactive Calculator!</a:t>
            </a:r>
            <a:endParaRPr sz="3200" dirty="0">
              <a:solidFill>
                <a:srgbClr val="002060"/>
              </a:solidFill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5291803" y="115623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20"/>
          <p:cNvSpPr/>
          <p:nvPr/>
        </p:nvSpPr>
        <p:spPr>
          <a:xfrm>
            <a:off x="346769" y="1857076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Graphic 5" descr="Calculator with solid fill">
            <a:extLst>
              <a:ext uri="{FF2B5EF4-FFF2-40B4-BE49-F238E27FC236}">
                <a16:creationId xmlns:a16="http://schemas.microsoft.com/office/drawing/2014/main" id="{C2583A70-64A8-D046-8A5D-E9B6D26C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7435" y="2090525"/>
            <a:ext cx="2161242" cy="216124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649019" y="1041333"/>
            <a:ext cx="538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 a calculator that can do additions, subtractions, and multiplications. Make sure to greet the user.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Don’t forget to use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variables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2495153" y="74924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600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873275" y="2677410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Ask for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two numbers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using INPUT and calculate the sum in the PRINT() function</a:t>
            </a: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347747" y="2705472"/>
            <a:ext cx="604500" cy="60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873275" y="3505383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Ask for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two more numbers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print the result of the subtraction</a:t>
            </a:r>
          </a:p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347747" y="3555220"/>
            <a:ext cx="604500" cy="604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896;p25">
            <a:extLst>
              <a:ext uri="{FF2B5EF4-FFF2-40B4-BE49-F238E27FC236}">
                <a16:creationId xmlns:a16="http://schemas.microsoft.com/office/drawing/2014/main" id="{C8787C72-F89B-0391-FE3F-8740EF80A806}"/>
              </a:ext>
            </a:extLst>
          </p:cNvPr>
          <p:cNvSpPr/>
          <p:nvPr/>
        </p:nvSpPr>
        <p:spPr>
          <a:xfrm>
            <a:off x="873275" y="4370908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Ask for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three more numbers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print the result of the multiplication</a:t>
            </a:r>
          </a:p>
        </p:txBody>
      </p:sp>
      <p:sp>
        <p:nvSpPr>
          <p:cNvPr id="12" name="Google Shape;575;p20">
            <a:extLst>
              <a:ext uri="{FF2B5EF4-FFF2-40B4-BE49-F238E27FC236}">
                <a16:creationId xmlns:a16="http://schemas.microsoft.com/office/drawing/2014/main" id="{81130A25-AFA4-EDDB-661A-E982E1828FEE}"/>
              </a:ext>
            </a:extLst>
          </p:cNvPr>
          <p:cNvSpPr/>
          <p:nvPr/>
        </p:nvSpPr>
        <p:spPr>
          <a:xfrm>
            <a:off x="347747" y="4398970"/>
            <a:ext cx="604500" cy="60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31549" y="993039"/>
            <a:ext cx="2417821" cy="3532091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7150" y="1275915"/>
            <a:ext cx="2022533" cy="1463762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617149" y="2816301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968940"/>
            <a:ext cx="2159491" cy="1854332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253562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4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84682" y="1594754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4" y="3718783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2" y="3708961"/>
            <a:ext cx="542374" cy="5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844" y="3634939"/>
            <a:ext cx="702510" cy="7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10886</TotalTime>
  <Words>612</Words>
  <Application>Microsoft Macintosh PowerPoint</Application>
  <PresentationFormat>On-screen Show (16:9)</PresentationFormat>
  <Paragraphs>110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Fira Sans Extra Condensed SemiBold</vt:lpstr>
      <vt:lpstr>Roboto</vt:lpstr>
      <vt:lpstr>Fira Sans</vt:lpstr>
      <vt:lpstr>Fira Sans Extra Condensed</vt:lpstr>
      <vt:lpstr>Machine Learning Infographics by Slidesgo</vt:lpstr>
      <vt:lpstr>PowerPoint Presentation</vt:lpstr>
      <vt:lpstr>Agenda for today’s class</vt:lpstr>
      <vt:lpstr>Homework Solution</vt:lpstr>
      <vt:lpstr>PowerPoint Presentation</vt:lpstr>
      <vt:lpstr>Strings, Floats, Integers, and Booleans!</vt:lpstr>
      <vt:lpstr>Strings, Floats, Integers, and Booleans!</vt:lpstr>
      <vt:lpstr>Introduction to Input</vt:lpstr>
      <vt:lpstr>Homework: Create an Interactive Calculator!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dc:creator>Admin</dc:creator>
  <cp:lastModifiedBy>Eran Troshani</cp:lastModifiedBy>
  <cp:revision>46</cp:revision>
  <dcterms:modified xsi:type="dcterms:W3CDTF">2023-03-14T23:21:29Z</dcterms:modified>
</cp:coreProperties>
</file>