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327" r:id="rId2"/>
    <p:sldId id="307" r:id="rId3"/>
    <p:sldId id="324" r:id="rId4"/>
    <p:sldId id="315" r:id="rId5"/>
    <p:sldId id="313" r:id="rId6"/>
    <p:sldId id="325" r:id="rId7"/>
    <p:sldId id="305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Fira Sans" panose="020B0503050000020004" pitchFamily="34" charset="0"/>
      <p:regular r:id="rId14"/>
      <p:bold r:id="rId15"/>
      <p:italic r:id="rId16"/>
      <p:boldItalic r:id="rId17"/>
    </p:embeddedFont>
    <p:embeddedFont>
      <p:font typeface="Fira Sans Extra Condensed" panose="020F0502020204030204" pitchFamily="34" charset="0"/>
      <p:regular r:id="rId18"/>
      <p:bold r:id="rId19"/>
      <p:italic r:id="rId20"/>
      <p:boldItalic r:id="rId21"/>
    </p:embeddedFont>
    <p:embeddedFont>
      <p:font typeface="Fira Sans Extra Condensed SemiBold" panose="020B06030500000200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149"/>
    <a:srgbClr val="FF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B37BD4-9980-4070-B602-E33CCD5A877F}">
  <a:tblStyle styleId="{1CB37BD4-9980-4070-B602-E33CCD5A87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89921"/>
  </p:normalViewPr>
  <p:slideViewPr>
    <p:cSldViewPr snapToGrid="0" snapToObjects="1">
      <p:cViewPr varScale="1">
        <p:scale>
          <a:sx n="159" d="100"/>
          <a:sy n="159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17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4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90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91B2CC47-635C-7C4C-B627-B741ABA337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l="16593" t="16539" r="20837" b="18760"/>
          <a:stretch/>
        </p:blipFill>
        <p:spPr>
          <a:xfrm>
            <a:off x="8385682" y="135314"/>
            <a:ext cx="624770" cy="594358"/>
          </a:xfrm>
          <a:prstGeom prst="ellipse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quiz-tiles-letters-red-game-test-2074324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pngall.com/question-mark-png/download/30074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tick-check-choice-checkbox-31173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frog-animal-green-cartoon-funny-159002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en/pig-animal-farm-tail-lucky-308577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freepngimg.com/png/56621-amusement-park-picture-free-transparent-image-h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en/video-games-controller-nintendo-33875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freepngimg.com/png/28004-nintendo-characters-clipart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linkedin.com/company/codeuofficial" TargetMode="External"/><Relationship Id="rId7" Type="http://schemas.openxmlformats.org/officeDocument/2006/relationships/hyperlink" Target="https://www.codeu.ca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hyperlink" Target="https://www.facebook.com/CodeUOfficiel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96;p25">
            <a:extLst>
              <a:ext uri="{FF2B5EF4-FFF2-40B4-BE49-F238E27FC236}">
                <a16:creationId xmlns:a16="http://schemas.microsoft.com/office/drawing/2014/main" id="{8BD74E78-9FCA-CCA8-9AA4-44D79711D477}"/>
              </a:ext>
            </a:extLst>
          </p:cNvPr>
          <p:cNvSpPr/>
          <p:nvPr/>
        </p:nvSpPr>
        <p:spPr>
          <a:xfrm>
            <a:off x="-314876" y="2803004"/>
            <a:ext cx="10048093" cy="626687"/>
          </a:xfrm>
          <a:prstGeom prst="roundRect">
            <a:avLst>
              <a:gd name="adj" fmla="val 15217"/>
            </a:avLst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624870" y="4018260"/>
            <a:ext cx="306178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tx2"/>
                </a:solidFill>
              </a:rPr>
              <a:t>The class will start shortly...</a:t>
            </a:r>
            <a:endParaRPr i="1" dirty="0">
              <a:solidFill>
                <a:schemeClr val="tx2"/>
              </a:solidFill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186383" y="409873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FE95A95-9F64-E449-950A-E30A96BA4A3E}"/>
              </a:ext>
            </a:extLst>
          </p:cNvPr>
          <p:cNvSpPr/>
          <p:nvPr/>
        </p:nvSpPr>
        <p:spPr>
          <a:xfrm>
            <a:off x="4931326" y="4869913"/>
            <a:ext cx="37680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Reproduction and distribution of the presentation deck is prohibited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AF6E1-270D-C28B-2FA2-1494546F5399}"/>
              </a:ext>
            </a:extLst>
          </p:cNvPr>
          <p:cNvSpPr txBox="1"/>
          <p:nvPr/>
        </p:nvSpPr>
        <p:spPr>
          <a:xfrm>
            <a:off x="4616895" y="480183"/>
            <a:ext cx="3338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Code</a:t>
            </a:r>
            <a:r>
              <a:rPr lang="en-US" sz="7200" b="1" dirty="0" err="1">
                <a:solidFill>
                  <a:srgbClr val="FFD100"/>
                </a:solidFill>
                <a:latin typeface="Fira Sans" panose="020B0503050000020004" pitchFamily="34" charset="0"/>
              </a:rPr>
              <a:t>U</a:t>
            </a:r>
            <a:endParaRPr lang="en-US" sz="7200" b="1" dirty="0">
              <a:solidFill>
                <a:srgbClr val="FFD100"/>
              </a:solidFill>
              <a:latin typeface="Fira Sans" panose="020B05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7F846-9A3B-17F1-37A2-C2A23CE244E2}"/>
              </a:ext>
            </a:extLst>
          </p:cNvPr>
          <p:cNvSpPr txBox="1"/>
          <p:nvPr/>
        </p:nvSpPr>
        <p:spPr>
          <a:xfrm>
            <a:off x="4613081" y="1339386"/>
            <a:ext cx="4813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Fira Sans" panose="020B0503050000020004" pitchFamily="34" charset="0"/>
              </a:rPr>
              <a:t>Bootcamp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B65FA-E443-9BAC-4897-6EF1588A1B76}"/>
              </a:ext>
            </a:extLst>
          </p:cNvPr>
          <p:cNvSpPr txBox="1"/>
          <p:nvPr/>
        </p:nvSpPr>
        <p:spPr>
          <a:xfrm>
            <a:off x="5102592" y="2917150"/>
            <a:ext cx="4813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ira Sans" panose="020B0503050000020004" pitchFamily="34" charset="0"/>
              </a:rPr>
              <a:t>Welcome to your 5</a:t>
            </a:r>
            <a:r>
              <a:rPr lang="en-US" sz="2000" b="1" baseline="30000" dirty="0">
                <a:solidFill>
                  <a:schemeClr val="bg1"/>
                </a:solidFill>
                <a:latin typeface="Fira Sans" panose="020B0503050000020004" pitchFamily="34" charset="0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Fira Sans" panose="020B0503050000020004" pitchFamily="34" charset="0"/>
              </a:rPr>
              <a:t> session!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Agenda for today’s class</a:t>
            </a:r>
            <a:endParaRPr dirty="0">
              <a:solidFill>
                <a:srgbClr val="002060"/>
              </a:solidFill>
            </a:endParaRPr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4" name="Google Shape;1974;p38"/>
          <p:cNvGrpSpPr/>
          <p:nvPr/>
        </p:nvGrpSpPr>
        <p:grpSpPr>
          <a:xfrm>
            <a:off x="6033300" y="1187400"/>
            <a:ext cx="2718126" cy="1040827"/>
            <a:chOff x="6033300" y="1187400"/>
            <a:chExt cx="2718126" cy="1040827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386600" y="1319549"/>
              <a:ext cx="2364826" cy="908678"/>
              <a:chOff x="5734075" y="914482"/>
              <a:chExt cx="2364826" cy="90867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820266" y="914482"/>
                <a:ext cx="222202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Homework Revision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5734075" y="1491360"/>
                <a:ext cx="2364826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Let’s revise last class’s homework!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392558" y="2665910"/>
            <a:ext cx="2718140" cy="1089048"/>
            <a:chOff x="392558" y="2589598"/>
            <a:chExt cx="2718140" cy="1089048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392558" y="2623350"/>
              <a:ext cx="2448299" cy="1055296"/>
              <a:chOff x="3516720" y="1274402"/>
              <a:chExt cx="2448299" cy="1055296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16720" y="1274402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Topic of the day: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16720" y="1997898"/>
                <a:ext cx="2448299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Recap of conditionals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Exercises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0" cy="765771"/>
            <a:chOff x="457198" y="4057675"/>
            <a:chExt cx="2653500" cy="765771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135654" cy="765771"/>
              <a:chOff x="3581360" y="2254813"/>
              <a:chExt cx="2135654" cy="765771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Wrap-up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688784"/>
                <a:ext cx="213565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 of what we’ve learned today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680126"/>
            <a:ext cx="2763700" cy="802269"/>
            <a:chOff x="6033300" y="2616950"/>
            <a:chExt cx="2763700" cy="802269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386599" y="2629086"/>
              <a:ext cx="2410401" cy="790133"/>
              <a:chOff x="6386649" y="2756176"/>
              <a:chExt cx="2410401" cy="790133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386649" y="2756176"/>
                <a:ext cx="241040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Practice time!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815850" y="321450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Learn to use code like a pro!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02284"/>
            <a:ext cx="2718152" cy="756515"/>
            <a:chOff x="6033300" y="4002284"/>
            <a:chExt cx="2718152" cy="75651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94052" y="4002284"/>
              <a:ext cx="2057400" cy="756515"/>
              <a:chOff x="6694102" y="4003172"/>
              <a:chExt cx="2057400" cy="756515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94102" y="4003172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Conclusion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70275" y="4427887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homework and questions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Robot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" name="Google Shape;1969;p38">
            <a:extLst>
              <a:ext uri="{FF2B5EF4-FFF2-40B4-BE49-F238E27FC236}">
                <a16:creationId xmlns:a16="http://schemas.microsoft.com/office/drawing/2014/main" id="{81FBE0BA-F64F-2D58-6EFE-0B1FA2248948}"/>
              </a:ext>
            </a:extLst>
          </p:cNvPr>
          <p:cNvGrpSpPr/>
          <p:nvPr/>
        </p:nvGrpSpPr>
        <p:grpSpPr>
          <a:xfrm>
            <a:off x="456198" y="1056656"/>
            <a:ext cx="2654501" cy="1025348"/>
            <a:chOff x="456198" y="1056656"/>
            <a:chExt cx="2654501" cy="1025348"/>
          </a:xfrm>
        </p:grpSpPr>
        <p:sp>
          <p:nvSpPr>
            <p:cNvPr id="3" name="Google Shape;1970;p38">
              <a:extLst>
                <a:ext uri="{FF2B5EF4-FFF2-40B4-BE49-F238E27FC236}">
                  <a16:creationId xmlns:a16="http://schemas.microsoft.com/office/drawing/2014/main" id="{2CEB6741-A568-1067-8FD8-5C0A9E57BB37}"/>
                </a:ext>
              </a:extLst>
            </p:cNvPr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grpSp>
          <p:nvGrpSpPr>
            <p:cNvPr id="4" name="Google Shape;1971;p38">
              <a:extLst>
                <a:ext uri="{FF2B5EF4-FFF2-40B4-BE49-F238E27FC236}">
                  <a16:creationId xmlns:a16="http://schemas.microsoft.com/office/drawing/2014/main" id="{BB494C5F-B8BD-8C9C-85F9-6956466D4C62}"/>
                </a:ext>
              </a:extLst>
            </p:cNvPr>
            <p:cNvGrpSpPr/>
            <p:nvPr/>
          </p:nvGrpSpPr>
          <p:grpSpPr>
            <a:xfrm>
              <a:off x="456198" y="1056656"/>
              <a:ext cx="2057400" cy="1025348"/>
              <a:chOff x="3968548" y="1059894"/>
              <a:chExt cx="2057400" cy="1025348"/>
            </a:xfrm>
          </p:grpSpPr>
          <p:sp>
            <p:nvSpPr>
              <p:cNvPr id="5" name="Google Shape;1972;p38">
                <a:extLst>
                  <a:ext uri="{FF2B5EF4-FFF2-40B4-BE49-F238E27FC236}">
                    <a16:creationId xmlns:a16="http://schemas.microsoft.com/office/drawing/2014/main" id="{AACC5F5B-A5E1-474C-4C0F-71DCE8FF1749}"/>
                  </a:ext>
                </a:extLst>
              </p:cNvPr>
              <p:cNvSpPr txBox="1"/>
              <p:nvPr/>
            </p:nvSpPr>
            <p:spPr>
              <a:xfrm>
                <a:off x="3968548" y="1059894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Brief Recap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" name="Google Shape;1973;p38">
                <a:extLst>
                  <a:ext uri="{FF2B5EF4-FFF2-40B4-BE49-F238E27FC236}">
                    <a16:creationId xmlns:a16="http://schemas.microsoft.com/office/drawing/2014/main" id="{1C856726-C1D9-7431-CAB8-8E986D4C7DC1}"/>
                  </a:ext>
                </a:extLst>
              </p:cNvPr>
              <p:cNvSpPr txBox="1"/>
              <p:nvPr/>
            </p:nvSpPr>
            <p:spPr>
              <a:xfrm>
                <a:off x="3968548" y="1753442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To refresh our minds on what was seen last class!</a:t>
                </a:r>
                <a:endParaRPr sz="18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D799C175-FF1C-3DC8-F34C-C9FFF096B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820" y="1455595"/>
            <a:ext cx="1712340" cy="15146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BE3A35F-A758-FA59-4B3E-EBD4FF57C2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75677" y="786698"/>
            <a:ext cx="2268323" cy="1347979"/>
          </a:xfrm>
          <a:prstGeom prst="rect">
            <a:avLst/>
          </a:prstGeom>
        </p:spPr>
      </p:pic>
      <p:sp>
        <p:nvSpPr>
          <p:cNvPr id="68" name="Google Shape;896;p25">
            <a:extLst>
              <a:ext uri="{FF2B5EF4-FFF2-40B4-BE49-F238E27FC236}">
                <a16:creationId xmlns:a16="http://schemas.microsoft.com/office/drawing/2014/main" id="{793A4B81-7231-424D-92FF-C503E724E7AA}"/>
              </a:ext>
            </a:extLst>
          </p:cNvPr>
          <p:cNvSpPr/>
          <p:nvPr/>
        </p:nvSpPr>
        <p:spPr>
          <a:xfrm>
            <a:off x="1327405" y="1044889"/>
            <a:ext cx="6489190" cy="3293431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2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Print your question!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print('What company has built the first rocket to ever land back on Earth undamaged?')</a:t>
            </a:r>
          </a:p>
          <a:p>
            <a:b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Define a variable for the player’s answer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answer = input('Your answer: ')</a:t>
            </a:r>
          </a:p>
          <a:p>
            <a:b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Conditional IF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answer == "</a:t>
            </a:r>
            <a:r>
              <a:rPr lang="en-CA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spacex</a:t>
            </a:r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print("\</a:t>
            </a:r>
            <a:r>
              <a:rPr lang="en-CA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nThat</a:t>
            </a:r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is the correct answer! You win!")</a:t>
            </a:r>
          </a:p>
          <a:p>
            <a:b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Conditional ELSE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print("\</a:t>
            </a:r>
            <a:r>
              <a:rPr lang="en-CA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nYour</a:t>
            </a:r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answer is incorrect…You lose!")</a:t>
            </a:r>
          </a:p>
          <a:p>
            <a:endParaRPr lang="en-CA" sz="105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50" b="0" dirty="0">
              <a:solidFill>
                <a:srgbClr val="00206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50" b="0" dirty="0">
              <a:solidFill>
                <a:srgbClr val="00206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377297" y="30263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2060"/>
                </a:solidFill>
              </a:rPr>
              <a:t>Homework Solution: ONE Quiz!</a:t>
            </a:r>
            <a:endParaRPr sz="3200" dirty="0">
              <a:solidFill>
                <a:srgbClr val="002060"/>
              </a:solidFill>
            </a:endParaRPr>
          </a:p>
        </p:txBody>
      </p:sp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F220B0F4-A72F-291E-B5F6-CF6E58B566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712720" y="3795522"/>
            <a:ext cx="3718560" cy="134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3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C6E3-FED8-4444-9B54-98E7B687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Comparison Operators</a:t>
            </a:r>
          </a:p>
        </p:txBody>
      </p:sp>
      <p:pic>
        <p:nvPicPr>
          <p:cNvPr id="1026" name="Picture 2" descr="Python - Comparison Operators | Teaching Resources">
            <a:extLst>
              <a:ext uri="{FF2B5EF4-FFF2-40B4-BE49-F238E27FC236}">
                <a16:creationId xmlns:a16="http://schemas.microsoft.com/office/drawing/2014/main" id="{3B23C8FC-7F7A-8247-BF7F-A50423A4F5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4"/>
          <a:stretch/>
        </p:blipFill>
        <p:spPr bwMode="auto">
          <a:xfrm>
            <a:off x="720839" y="988424"/>
            <a:ext cx="4236250" cy="29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oogle Shape;1878;p37">
            <a:extLst>
              <a:ext uri="{FF2B5EF4-FFF2-40B4-BE49-F238E27FC236}">
                <a16:creationId xmlns:a16="http://schemas.microsoft.com/office/drawing/2014/main" id="{117B1F94-B3B4-5C40-8EB6-615E06EA77F7}"/>
              </a:ext>
            </a:extLst>
          </p:cNvPr>
          <p:cNvGrpSpPr/>
          <p:nvPr/>
        </p:nvGrpSpPr>
        <p:grpSpPr>
          <a:xfrm>
            <a:off x="720839" y="3532174"/>
            <a:ext cx="1188925" cy="1058925"/>
            <a:chOff x="1188850" y="432475"/>
            <a:chExt cx="1188925" cy="1058925"/>
          </a:xfrm>
        </p:grpSpPr>
        <p:sp>
          <p:nvSpPr>
            <p:cNvPr id="6" name="Google Shape;1879;p37">
              <a:extLst>
                <a:ext uri="{FF2B5EF4-FFF2-40B4-BE49-F238E27FC236}">
                  <a16:creationId xmlns:a16="http://schemas.microsoft.com/office/drawing/2014/main" id="{8BABCBDF-9A10-B643-BFF8-9B6D2BA1C212}"/>
                </a:ext>
              </a:extLst>
            </p:cNvPr>
            <p:cNvSpPr/>
            <p:nvPr/>
          </p:nvSpPr>
          <p:spPr>
            <a:xfrm>
              <a:off x="1746975" y="1078000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80;p37">
              <a:extLst>
                <a:ext uri="{FF2B5EF4-FFF2-40B4-BE49-F238E27FC236}">
                  <a16:creationId xmlns:a16="http://schemas.microsoft.com/office/drawing/2014/main" id="{3C5E8202-4015-E948-9E4E-EE6D546BA23F}"/>
                </a:ext>
              </a:extLst>
            </p:cNvPr>
            <p:cNvSpPr/>
            <p:nvPr/>
          </p:nvSpPr>
          <p:spPr>
            <a:xfrm>
              <a:off x="1559650" y="861850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81;p37">
              <a:extLst>
                <a:ext uri="{FF2B5EF4-FFF2-40B4-BE49-F238E27FC236}">
                  <a16:creationId xmlns:a16="http://schemas.microsoft.com/office/drawing/2014/main" id="{44DBF35F-2049-D949-9470-B7A20E4DB320}"/>
                </a:ext>
              </a:extLst>
            </p:cNvPr>
            <p:cNvSpPr/>
            <p:nvPr/>
          </p:nvSpPr>
          <p:spPr>
            <a:xfrm>
              <a:off x="1188850" y="444325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82;p37">
              <a:extLst>
                <a:ext uri="{FF2B5EF4-FFF2-40B4-BE49-F238E27FC236}">
                  <a16:creationId xmlns:a16="http://schemas.microsoft.com/office/drawing/2014/main" id="{9717B1B0-35FE-8047-8971-C41C0206D25A}"/>
                </a:ext>
              </a:extLst>
            </p:cNvPr>
            <p:cNvSpPr/>
            <p:nvPr/>
          </p:nvSpPr>
          <p:spPr>
            <a:xfrm>
              <a:off x="16582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83;p37">
              <a:extLst>
                <a:ext uri="{FF2B5EF4-FFF2-40B4-BE49-F238E27FC236}">
                  <a16:creationId xmlns:a16="http://schemas.microsoft.com/office/drawing/2014/main" id="{E85D80E7-1AD2-3A4C-AEDE-7988EC57297C}"/>
                </a:ext>
              </a:extLst>
            </p:cNvPr>
            <p:cNvSpPr/>
            <p:nvPr/>
          </p:nvSpPr>
          <p:spPr>
            <a:xfrm>
              <a:off x="17200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84;p37">
              <a:extLst>
                <a:ext uri="{FF2B5EF4-FFF2-40B4-BE49-F238E27FC236}">
                  <a16:creationId xmlns:a16="http://schemas.microsoft.com/office/drawing/2014/main" id="{D4177C7B-6171-E447-8643-D255CBA82F47}"/>
                </a:ext>
              </a:extLst>
            </p:cNvPr>
            <p:cNvSpPr/>
            <p:nvPr/>
          </p:nvSpPr>
          <p:spPr>
            <a:xfrm>
              <a:off x="1783475" y="720000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85;p37">
              <a:extLst>
                <a:ext uri="{FF2B5EF4-FFF2-40B4-BE49-F238E27FC236}">
                  <a16:creationId xmlns:a16="http://schemas.microsoft.com/office/drawing/2014/main" id="{62D5AB1C-213E-EF4D-8F3D-30B4B50E7FB6}"/>
                </a:ext>
              </a:extLst>
            </p:cNvPr>
            <p:cNvSpPr/>
            <p:nvPr/>
          </p:nvSpPr>
          <p:spPr>
            <a:xfrm>
              <a:off x="1570525" y="932625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86;p37">
              <a:extLst>
                <a:ext uri="{FF2B5EF4-FFF2-40B4-BE49-F238E27FC236}">
                  <a16:creationId xmlns:a16="http://schemas.microsoft.com/office/drawing/2014/main" id="{58E74D15-5581-EC4A-B996-FCB7914037AB}"/>
                </a:ext>
              </a:extLst>
            </p:cNvPr>
            <p:cNvSpPr/>
            <p:nvPr/>
          </p:nvSpPr>
          <p:spPr>
            <a:xfrm>
              <a:off x="1570525" y="870825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87;p37">
              <a:extLst>
                <a:ext uri="{FF2B5EF4-FFF2-40B4-BE49-F238E27FC236}">
                  <a16:creationId xmlns:a16="http://schemas.microsoft.com/office/drawing/2014/main" id="{8364811C-33AF-BD48-B38D-FD9F41406512}"/>
                </a:ext>
              </a:extLst>
            </p:cNvPr>
            <p:cNvSpPr/>
            <p:nvPr/>
          </p:nvSpPr>
          <p:spPr>
            <a:xfrm>
              <a:off x="1570525" y="807750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88;p37">
              <a:extLst>
                <a:ext uri="{FF2B5EF4-FFF2-40B4-BE49-F238E27FC236}">
                  <a16:creationId xmlns:a16="http://schemas.microsoft.com/office/drawing/2014/main" id="{009527EA-CE49-234F-9E45-493F92A70827}"/>
                </a:ext>
              </a:extLst>
            </p:cNvPr>
            <p:cNvSpPr/>
            <p:nvPr/>
          </p:nvSpPr>
          <p:spPr>
            <a:xfrm>
              <a:off x="1617275" y="767400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9;p37">
              <a:extLst>
                <a:ext uri="{FF2B5EF4-FFF2-40B4-BE49-F238E27FC236}">
                  <a16:creationId xmlns:a16="http://schemas.microsoft.com/office/drawing/2014/main" id="{85D274B9-021C-E442-B935-6BB7C9B88344}"/>
                </a:ext>
              </a:extLst>
            </p:cNvPr>
            <p:cNvSpPr/>
            <p:nvPr/>
          </p:nvSpPr>
          <p:spPr>
            <a:xfrm>
              <a:off x="1617275" y="767400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90;p37">
              <a:extLst>
                <a:ext uri="{FF2B5EF4-FFF2-40B4-BE49-F238E27FC236}">
                  <a16:creationId xmlns:a16="http://schemas.microsoft.com/office/drawing/2014/main" id="{534CC20F-1984-F349-ADF4-283EE8E17D1F}"/>
                </a:ext>
              </a:extLst>
            </p:cNvPr>
            <p:cNvSpPr/>
            <p:nvPr/>
          </p:nvSpPr>
          <p:spPr>
            <a:xfrm>
              <a:off x="1735750" y="767400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91;p37">
              <a:extLst>
                <a:ext uri="{FF2B5EF4-FFF2-40B4-BE49-F238E27FC236}">
                  <a16:creationId xmlns:a16="http://schemas.microsoft.com/office/drawing/2014/main" id="{DEBC7921-B8D4-4D4A-AEF4-3DE99294D9BF}"/>
                </a:ext>
              </a:extLst>
            </p:cNvPr>
            <p:cNvSpPr/>
            <p:nvPr/>
          </p:nvSpPr>
          <p:spPr>
            <a:xfrm>
              <a:off x="1656675" y="806775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92;p37">
              <a:extLst>
                <a:ext uri="{FF2B5EF4-FFF2-40B4-BE49-F238E27FC236}">
                  <a16:creationId xmlns:a16="http://schemas.microsoft.com/office/drawing/2014/main" id="{B94EFA0D-29AB-6248-870D-00555CCC1F92}"/>
                </a:ext>
              </a:extLst>
            </p:cNvPr>
            <p:cNvSpPr/>
            <p:nvPr/>
          </p:nvSpPr>
          <p:spPr>
            <a:xfrm>
              <a:off x="2035450" y="552225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93;p37">
              <a:extLst>
                <a:ext uri="{FF2B5EF4-FFF2-40B4-BE49-F238E27FC236}">
                  <a16:creationId xmlns:a16="http://schemas.microsoft.com/office/drawing/2014/main" id="{43858593-56F0-1F4A-972A-56556BD19628}"/>
                </a:ext>
              </a:extLst>
            </p:cNvPr>
            <p:cNvSpPr/>
            <p:nvPr/>
          </p:nvSpPr>
          <p:spPr>
            <a:xfrm>
              <a:off x="2215400" y="721925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94;p37">
              <a:extLst>
                <a:ext uri="{FF2B5EF4-FFF2-40B4-BE49-F238E27FC236}">
                  <a16:creationId xmlns:a16="http://schemas.microsoft.com/office/drawing/2014/main" id="{1CA82B5A-BA04-3248-92CE-B4464CFB66DD}"/>
                </a:ext>
              </a:extLst>
            </p:cNvPr>
            <p:cNvSpPr/>
            <p:nvPr/>
          </p:nvSpPr>
          <p:spPr>
            <a:xfrm>
              <a:off x="2016250" y="986725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95;p37">
              <a:extLst>
                <a:ext uri="{FF2B5EF4-FFF2-40B4-BE49-F238E27FC236}">
                  <a16:creationId xmlns:a16="http://schemas.microsoft.com/office/drawing/2014/main" id="{E3FC3A61-7BD3-4141-A310-AA9B7AEF4A55}"/>
                </a:ext>
              </a:extLst>
            </p:cNvPr>
            <p:cNvSpPr/>
            <p:nvPr/>
          </p:nvSpPr>
          <p:spPr>
            <a:xfrm>
              <a:off x="1636825" y="432475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96;p37">
              <a:extLst>
                <a:ext uri="{FF2B5EF4-FFF2-40B4-BE49-F238E27FC236}">
                  <a16:creationId xmlns:a16="http://schemas.microsoft.com/office/drawing/2014/main" id="{E0570460-963E-6C4E-BA1D-417D54AB6603}"/>
                </a:ext>
              </a:extLst>
            </p:cNvPr>
            <p:cNvSpPr/>
            <p:nvPr/>
          </p:nvSpPr>
          <p:spPr>
            <a:xfrm>
              <a:off x="1382575" y="555100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97;p37">
              <a:extLst>
                <a:ext uri="{FF2B5EF4-FFF2-40B4-BE49-F238E27FC236}">
                  <a16:creationId xmlns:a16="http://schemas.microsoft.com/office/drawing/2014/main" id="{29EC0F31-55C4-D340-B413-9FB7EAB8D617}"/>
                </a:ext>
              </a:extLst>
            </p:cNvPr>
            <p:cNvSpPr/>
            <p:nvPr/>
          </p:nvSpPr>
          <p:spPr>
            <a:xfrm>
              <a:off x="1286200" y="717775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98;p37">
              <a:extLst>
                <a:ext uri="{FF2B5EF4-FFF2-40B4-BE49-F238E27FC236}">
                  <a16:creationId xmlns:a16="http://schemas.microsoft.com/office/drawing/2014/main" id="{F61FF641-0D41-3745-9D0E-087542524E85}"/>
                </a:ext>
              </a:extLst>
            </p:cNvPr>
            <p:cNvSpPr/>
            <p:nvPr/>
          </p:nvSpPr>
          <p:spPr>
            <a:xfrm>
              <a:off x="1684200" y="1149400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9;p37">
              <a:extLst>
                <a:ext uri="{FF2B5EF4-FFF2-40B4-BE49-F238E27FC236}">
                  <a16:creationId xmlns:a16="http://schemas.microsoft.com/office/drawing/2014/main" id="{EAB305F6-1AC6-E74B-B342-60C28B257E9F}"/>
                </a:ext>
              </a:extLst>
            </p:cNvPr>
            <p:cNvSpPr/>
            <p:nvPr/>
          </p:nvSpPr>
          <p:spPr>
            <a:xfrm>
              <a:off x="1399875" y="986725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00;p37">
              <a:extLst>
                <a:ext uri="{FF2B5EF4-FFF2-40B4-BE49-F238E27FC236}">
                  <a16:creationId xmlns:a16="http://schemas.microsoft.com/office/drawing/2014/main" id="{17C47A9D-B85C-F940-AE76-55DF5B4FD1D2}"/>
                </a:ext>
              </a:extLst>
            </p:cNvPr>
            <p:cNvSpPr/>
            <p:nvPr/>
          </p:nvSpPr>
          <p:spPr>
            <a:xfrm>
              <a:off x="1920500" y="1064550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01;p37">
              <a:extLst>
                <a:ext uri="{FF2B5EF4-FFF2-40B4-BE49-F238E27FC236}">
                  <a16:creationId xmlns:a16="http://schemas.microsoft.com/office/drawing/2014/main" id="{6E568BC7-9C44-C947-8341-A039D84ECBE5}"/>
                </a:ext>
              </a:extLst>
            </p:cNvPr>
            <p:cNvSpPr/>
            <p:nvPr/>
          </p:nvSpPr>
          <p:spPr>
            <a:xfrm>
              <a:off x="1386100" y="972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02;p37">
              <a:extLst>
                <a:ext uri="{FF2B5EF4-FFF2-40B4-BE49-F238E27FC236}">
                  <a16:creationId xmlns:a16="http://schemas.microsoft.com/office/drawing/2014/main" id="{5CC65AB9-326F-BD45-AAEC-43475B3E0DCD}"/>
                </a:ext>
              </a:extLst>
            </p:cNvPr>
            <p:cNvSpPr/>
            <p:nvPr/>
          </p:nvSpPr>
          <p:spPr>
            <a:xfrm>
              <a:off x="1360175" y="818625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03;p37">
              <a:extLst>
                <a:ext uri="{FF2B5EF4-FFF2-40B4-BE49-F238E27FC236}">
                  <a16:creationId xmlns:a16="http://schemas.microsoft.com/office/drawing/2014/main" id="{D4B8D778-D747-7F45-923F-3BA34F21E65E}"/>
                </a:ext>
              </a:extLst>
            </p:cNvPr>
            <p:cNvSpPr/>
            <p:nvPr/>
          </p:nvSpPr>
          <p:spPr>
            <a:xfrm>
              <a:off x="1549400" y="656600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04;p37">
              <a:extLst>
                <a:ext uri="{FF2B5EF4-FFF2-40B4-BE49-F238E27FC236}">
                  <a16:creationId xmlns:a16="http://schemas.microsoft.com/office/drawing/2014/main" id="{7352D5BA-5595-3346-A5B1-87C8DE55AC6A}"/>
                </a:ext>
              </a:extLst>
            </p:cNvPr>
            <p:cNvSpPr/>
            <p:nvPr/>
          </p:nvSpPr>
          <p:spPr>
            <a:xfrm>
              <a:off x="1924025" y="569825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05;p37">
              <a:extLst>
                <a:ext uri="{FF2B5EF4-FFF2-40B4-BE49-F238E27FC236}">
                  <a16:creationId xmlns:a16="http://schemas.microsoft.com/office/drawing/2014/main" id="{6B981D9C-32C4-3246-AE48-307E61050489}"/>
                </a:ext>
              </a:extLst>
            </p:cNvPr>
            <p:cNvSpPr/>
            <p:nvPr/>
          </p:nvSpPr>
          <p:spPr>
            <a:xfrm>
              <a:off x="2174100" y="85705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06;p37">
              <a:extLst>
                <a:ext uri="{FF2B5EF4-FFF2-40B4-BE49-F238E27FC236}">
                  <a16:creationId xmlns:a16="http://schemas.microsoft.com/office/drawing/2014/main" id="{5BBEE544-1516-C545-B706-928D5222F04B}"/>
                </a:ext>
              </a:extLst>
            </p:cNvPr>
            <p:cNvSpPr/>
            <p:nvPr/>
          </p:nvSpPr>
          <p:spPr>
            <a:xfrm>
              <a:off x="2021375" y="85930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07;p37">
              <a:extLst>
                <a:ext uri="{FF2B5EF4-FFF2-40B4-BE49-F238E27FC236}">
                  <a16:creationId xmlns:a16="http://schemas.microsoft.com/office/drawing/2014/main" id="{E7BE552E-03E9-5B46-93DB-AE15DE6AFAB4}"/>
                </a:ext>
              </a:extLst>
            </p:cNvPr>
            <p:cNvSpPr/>
            <p:nvPr/>
          </p:nvSpPr>
          <p:spPr>
            <a:xfrm>
              <a:off x="2101425" y="9822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08;p37">
              <a:extLst>
                <a:ext uri="{FF2B5EF4-FFF2-40B4-BE49-F238E27FC236}">
                  <a16:creationId xmlns:a16="http://schemas.microsoft.com/office/drawing/2014/main" id="{F6349567-215C-7B4A-B3BF-597784BA7F0E}"/>
                </a:ext>
              </a:extLst>
            </p:cNvPr>
            <p:cNvSpPr/>
            <p:nvPr/>
          </p:nvSpPr>
          <p:spPr>
            <a:xfrm>
              <a:off x="1906750" y="1052050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09;p37">
              <a:extLst>
                <a:ext uri="{FF2B5EF4-FFF2-40B4-BE49-F238E27FC236}">
                  <a16:creationId xmlns:a16="http://schemas.microsoft.com/office/drawing/2014/main" id="{9856FBF4-7889-864D-8443-101FFBEBC1E5}"/>
                </a:ext>
              </a:extLst>
            </p:cNvPr>
            <p:cNvSpPr/>
            <p:nvPr/>
          </p:nvSpPr>
          <p:spPr>
            <a:xfrm>
              <a:off x="1670425" y="11356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10;p37">
              <a:extLst>
                <a:ext uri="{FF2B5EF4-FFF2-40B4-BE49-F238E27FC236}">
                  <a16:creationId xmlns:a16="http://schemas.microsoft.com/office/drawing/2014/main" id="{85AD597B-F368-6A43-BB8A-326A4C3EB23B}"/>
                </a:ext>
              </a:extLst>
            </p:cNvPr>
            <p:cNvSpPr/>
            <p:nvPr/>
          </p:nvSpPr>
          <p:spPr>
            <a:xfrm>
              <a:off x="1515775" y="1060050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11;p37">
              <a:extLst>
                <a:ext uri="{FF2B5EF4-FFF2-40B4-BE49-F238E27FC236}">
                  <a16:creationId xmlns:a16="http://schemas.microsoft.com/office/drawing/2014/main" id="{D56B6062-BC16-2F44-ADEA-7A91012E73EF}"/>
                </a:ext>
              </a:extLst>
            </p:cNvPr>
            <p:cNvSpPr/>
            <p:nvPr/>
          </p:nvSpPr>
          <p:spPr>
            <a:xfrm>
              <a:off x="1502025" y="10520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12;p37">
              <a:extLst>
                <a:ext uri="{FF2B5EF4-FFF2-40B4-BE49-F238E27FC236}">
                  <a16:creationId xmlns:a16="http://schemas.microsoft.com/office/drawing/2014/main" id="{2D6030CD-99CF-CC45-81CB-8091AD3A28DF}"/>
                </a:ext>
              </a:extLst>
            </p:cNvPr>
            <p:cNvSpPr/>
            <p:nvPr/>
          </p:nvSpPr>
          <p:spPr>
            <a:xfrm>
              <a:off x="1988075" y="721925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13;p37">
              <a:extLst>
                <a:ext uri="{FF2B5EF4-FFF2-40B4-BE49-F238E27FC236}">
                  <a16:creationId xmlns:a16="http://schemas.microsoft.com/office/drawing/2014/main" id="{8D6A4BCF-755F-C34F-B3CF-2F9E4C3045C8}"/>
                </a:ext>
              </a:extLst>
            </p:cNvPr>
            <p:cNvSpPr/>
            <p:nvPr/>
          </p:nvSpPr>
          <p:spPr>
            <a:xfrm>
              <a:off x="1974300" y="708150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896;p25">
            <a:extLst>
              <a:ext uri="{FF2B5EF4-FFF2-40B4-BE49-F238E27FC236}">
                <a16:creationId xmlns:a16="http://schemas.microsoft.com/office/drawing/2014/main" id="{E5F0DE1F-9BE8-904D-AB45-C979D3CB45CC}"/>
              </a:ext>
            </a:extLst>
          </p:cNvPr>
          <p:cNvSpPr/>
          <p:nvPr/>
        </p:nvSpPr>
        <p:spPr>
          <a:xfrm>
            <a:off x="1851489" y="4342286"/>
            <a:ext cx="3141005" cy="594640"/>
          </a:xfrm>
          <a:prstGeom prst="roundRect">
            <a:avLst>
              <a:gd name="adj" fmla="val 1521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Used to check conditions and make comparisons</a:t>
            </a:r>
            <a:endParaRPr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CDF219-5F30-C146-A6AA-D391B1CF7498}"/>
              </a:ext>
            </a:extLst>
          </p:cNvPr>
          <p:cNvSpPr txBox="1"/>
          <p:nvPr/>
        </p:nvSpPr>
        <p:spPr>
          <a:xfrm>
            <a:off x="1848589" y="4023322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Comparison operators</a:t>
            </a:r>
          </a:p>
        </p:txBody>
      </p:sp>
      <p:sp>
        <p:nvSpPr>
          <p:cNvPr id="45" name="Google Shape;332;p17">
            <a:extLst>
              <a:ext uri="{FF2B5EF4-FFF2-40B4-BE49-F238E27FC236}">
                <a16:creationId xmlns:a16="http://schemas.microsoft.com/office/drawing/2014/main" id="{DB01C682-B677-244E-BED9-28EE29938784}"/>
              </a:ext>
            </a:extLst>
          </p:cNvPr>
          <p:cNvSpPr/>
          <p:nvPr/>
        </p:nvSpPr>
        <p:spPr>
          <a:xfrm>
            <a:off x="5542756" y="1340249"/>
            <a:ext cx="2659702" cy="3596677"/>
          </a:xfrm>
          <a:prstGeom prst="roundRect">
            <a:avLst>
              <a:gd name="adj" fmla="val 16667"/>
            </a:avLst>
          </a:prstGeom>
          <a:solidFill>
            <a:srgbClr val="FFC00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282E0-1266-BE4E-A05E-D01659ED8A66}"/>
              </a:ext>
            </a:extLst>
          </p:cNvPr>
          <p:cNvSpPr/>
          <p:nvPr/>
        </p:nvSpPr>
        <p:spPr>
          <a:xfrm>
            <a:off x="5991553" y="1078639"/>
            <a:ext cx="1863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sz="2800" b="1" dirty="0">
                <a:solidFill>
                  <a:schemeClr val="accent4"/>
                </a:solidFill>
              </a:rPr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A0AF4-F6DD-C358-1A41-E2B91C618B77}"/>
              </a:ext>
            </a:extLst>
          </p:cNvPr>
          <p:cNvSpPr txBox="1"/>
          <p:nvPr/>
        </p:nvSpPr>
        <p:spPr>
          <a:xfrm>
            <a:off x="6158383" y="1695828"/>
            <a:ext cx="25943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b="1" dirty="0"/>
              <a:t>True or False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CA" dirty="0"/>
              <a:t>5 == 6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CA" dirty="0"/>
              <a:t>5 &lt; 6 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CA" dirty="0"/>
              <a:t>5 &gt;= 5          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CA" dirty="0"/>
              <a:t>5 != 6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CA" dirty="0"/>
              <a:t>10 &gt; 10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CA" dirty="0"/>
              <a:t>10 &gt;= 10</a:t>
            </a:r>
          </a:p>
          <a:p>
            <a:pPr lvl="0"/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1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ride, Ferris wheel&#10;&#10;Description automatically generated">
            <a:extLst>
              <a:ext uri="{FF2B5EF4-FFF2-40B4-BE49-F238E27FC236}">
                <a16:creationId xmlns:a16="http://schemas.microsoft.com/office/drawing/2014/main" id="{6EEEEB77-66C1-8B54-AF36-8AC3459A3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76058" y="3335845"/>
            <a:ext cx="5080000" cy="1905000"/>
          </a:xfrm>
          <a:prstGeom prst="rect">
            <a:avLst/>
          </a:prstGeom>
        </p:spPr>
      </p:pic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074CB154-D720-26E4-C8C6-64AA24933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617" y="734187"/>
            <a:ext cx="752722" cy="68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999A25-A996-1F05-C2A0-1650272ED038}"/>
              </a:ext>
            </a:extLst>
          </p:cNvPr>
          <p:cNvSpPr/>
          <p:nvPr/>
        </p:nvSpPr>
        <p:spPr>
          <a:xfrm>
            <a:off x="8233689" y="69535"/>
            <a:ext cx="818871" cy="691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Google Shape;896;p25">
            <a:extLst>
              <a:ext uri="{FF2B5EF4-FFF2-40B4-BE49-F238E27FC236}">
                <a16:creationId xmlns:a16="http://schemas.microsoft.com/office/drawing/2014/main" id="{D65892E4-306C-F9EE-2752-3EDB550B60D1}"/>
              </a:ext>
            </a:extLst>
          </p:cNvPr>
          <p:cNvSpPr/>
          <p:nvPr/>
        </p:nvSpPr>
        <p:spPr>
          <a:xfrm>
            <a:off x="4756680" y="211471"/>
            <a:ext cx="4164590" cy="3791569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Google Shape;579;p20">
            <a:extLst>
              <a:ext uri="{FF2B5EF4-FFF2-40B4-BE49-F238E27FC236}">
                <a16:creationId xmlns:a16="http://schemas.microsoft.com/office/drawing/2014/main" id="{418EAD9A-9664-9261-32D9-A5B8C1381BB1}"/>
              </a:ext>
            </a:extLst>
          </p:cNvPr>
          <p:cNvSpPr/>
          <p:nvPr/>
        </p:nvSpPr>
        <p:spPr>
          <a:xfrm>
            <a:off x="4808796" y="69535"/>
            <a:ext cx="604500" cy="6045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"/>
                <a:sym typeface="Fira Sans Extra Condensed"/>
              </a:rPr>
              <a:t>3</a:t>
            </a:r>
            <a:endParaRPr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Fira Sans Extra Condensed"/>
              <a:sym typeface="Fira Sans Extra Condensed"/>
            </a:endParaRPr>
          </a:p>
        </p:txBody>
      </p:sp>
      <p:sp>
        <p:nvSpPr>
          <p:cNvPr id="18" name="Google Shape;896;p25">
            <a:extLst>
              <a:ext uri="{FF2B5EF4-FFF2-40B4-BE49-F238E27FC236}">
                <a16:creationId xmlns:a16="http://schemas.microsoft.com/office/drawing/2014/main" id="{85AC200B-2301-B112-4292-FB1C136D0E26}"/>
              </a:ext>
            </a:extLst>
          </p:cNvPr>
          <p:cNvSpPr/>
          <p:nvPr/>
        </p:nvSpPr>
        <p:spPr>
          <a:xfrm>
            <a:off x="305811" y="2709617"/>
            <a:ext cx="4164590" cy="2320993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b="1" dirty="0">
              <a:solidFill>
                <a:schemeClr val="accent3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Google Shape;579;p20">
            <a:extLst>
              <a:ext uri="{FF2B5EF4-FFF2-40B4-BE49-F238E27FC236}">
                <a16:creationId xmlns:a16="http://schemas.microsoft.com/office/drawing/2014/main" id="{B8C1294A-3CBD-42E0-FAE7-BF4F595D975C}"/>
              </a:ext>
            </a:extLst>
          </p:cNvPr>
          <p:cNvSpPr/>
          <p:nvPr/>
        </p:nvSpPr>
        <p:spPr>
          <a:xfrm>
            <a:off x="234853" y="2568405"/>
            <a:ext cx="604500" cy="6045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"/>
                <a:sym typeface="Fira Sans Extra Condensed"/>
              </a:rPr>
              <a:t>2</a:t>
            </a:r>
            <a:endParaRPr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Fira Sans Extra Condensed"/>
              <a:sym typeface="Fira Sans Extra Condensed"/>
            </a:endParaRPr>
          </a:p>
        </p:txBody>
      </p:sp>
      <p:sp>
        <p:nvSpPr>
          <p:cNvPr id="7" name="Google Shape;896;p25">
            <a:extLst>
              <a:ext uri="{FF2B5EF4-FFF2-40B4-BE49-F238E27FC236}">
                <a16:creationId xmlns:a16="http://schemas.microsoft.com/office/drawing/2014/main" id="{0E4A677A-51A0-8953-7D9F-FABAF2C24872}"/>
              </a:ext>
            </a:extLst>
          </p:cNvPr>
          <p:cNvSpPr/>
          <p:nvPr/>
        </p:nvSpPr>
        <p:spPr>
          <a:xfrm>
            <a:off x="305811" y="185139"/>
            <a:ext cx="4164590" cy="2320993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79" name="Google Shape;579;p20"/>
          <p:cNvSpPr/>
          <p:nvPr/>
        </p:nvSpPr>
        <p:spPr>
          <a:xfrm>
            <a:off x="234853" y="69535"/>
            <a:ext cx="604500" cy="60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"/>
                <a:sym typeface="Fira Sans Extra Condensed"/>
              </a:rPr>
              <a:t>1</a:t>
            </a:r>
            <a:endParaRPr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Fira Sans Extra Condensed"/>
              <a:sym typeface="Fira Sans Extra Condensed"/>
            </a:endParaRPr>
          </a:p>
        </p:txBody>
      </p:sp>
      <p:sp>
        <p:nvSpPr>
          <p:cNvPr id="22" name="ZoneTexte 2">
            <a:extLst>
              <a:ext uri="{FF2B5EF4-FFF2-40B4-BE49-F238E27FC236}">
                <a16:creationId xmlns:a16="http://schemas.microsoft.com/office/drawing/2014/main" id="{ABB06DE2-56A1-86EC-6CDC-63ADCFDB29A9}"/>
              </a:ext>
            </a:extLst>
          </p:cNvPr>
          <p:cNvSpPr txBox="1"/>
          <p:nvPr/>
        </p:nvSpPr>
        <p:spPr>
          <a:xfrm>
            <a:off x="800151" y="268666"/>
            <a:ext cx="3175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Exercise</a:t>
            </a:r>
            <a:r>
              <a:rPr lang="fr-FR" sz="1600" b="1" dirty="0">
                <a:latin typeface="Roboto" panose="02000000000000000000" pitchFamily="2" charset="0"/>
                <a:ea typeface="Roboto" panose="02000000000000000000" pitchFamily="2" charset="0"/>
              </a:rPr>
              <a:t> 1: Animal </a:t>
            </a:r>
            <a:r>
              <a:rPr lang="fr-FR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Sounds</a:t>
            </a:r>
            <a:endParaRPr lang="fr-FR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2824E2F5-F6CF-427B-9DB1-B362E60C58AD}"/>
              </a:ext>
            </a:extLst>
          </p:cNvPr>
          <p:cNvSpPr txBox="1"/>
          <p:nvPr/>
        </p:nvSpPr>
        <p:spPr>
          <a:xfrm>
            <a:off x="421457" y="712635"/>
            <a:ext cx="3933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Step</a:t>
            </a:r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1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: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Define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any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animal as a </a:t>
            </a:r>
            <a:r>
              <a:rPr lang="fr-FR" sz="1200" u="sng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variable</a:t>
            </a:r>
          </a:p>
        </p:txBody>
      </p:sp>
      <p:sp>
        <p:nvSpPr>
          <p:cNvPr id="24" name="ZoneTexte 2">
            <a:extLst>
              <a:ext uri="{FF2B5EF4-FFF2-40B4-BE49-F238E27FC236}">
                <a16:creationId xmlns:a16="http://schemas.microsoft.com/office/drawing/2014/main" id="{D6B6FEEF-7ACB-E985-0300-BB9493241E47}"/>
              </a:ext>
            </a:extLst>
          </p:cNvPr>
          <p:cNvSpPr txBox="1"/>
          <p:nvPr/>
        </p:nvSpPr>
        <p:spPr>
          <a:xfrm>
            <a:off x="421457" y="1024450"/>
            <a:ext cx="3933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Step</a:t>
            </a:r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2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: Write the </a:t>
            </a:r>
            <a:r>
              <a:rPr lang="fr-FR" sz="1200" u="sng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first condition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. This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will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be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the animal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sound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the computer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prints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depending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on the condition.</a:t>
            </a:r>
          </a:p>
        </p:txBody>
      </p:sp>
      <p:sp>
        <p:nvSpPr>
          <p:cNvPr id="25" name="ZoneTexte 2">
            <a:extLst>
              <a:ext uri="{FF2B5EF4-FFF2-40B4-BE49-F238E27FC236}">
                <a16:creationId xmlns:a16="http://schemas.microsoft.com/office/drawing/2014/main" id="{3A4273EF-878B-5A17-F507-AC4EE7CF4D9B}"/>
              </a:ext>
            </a:extLst>
          </p:cNvPr>
          <p:cNvSpPr txBox="1"/>
          <p:nvPr/>
        </p:nvSpPr>
        <p:spPr>
          <a:xfrm>
            <a:off x="421457" y="1647172"/>
            <a:ext cx="3933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Step</a:t>
            </a:r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3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: Write </a:t>
            </a:r>
            <a:r>
              <a:rPr lang="fr-FR" sz="1200" u="sng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2 </a:t>
            </a:r>
            <a:r>
              <a:rPr lang="fr-FR" sz="1200" u="sng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other</a:t>
            </a:r>
            <a:r>
              <a:rPr lang="fr-FR" sz="1200" u="sng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conditions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26" name="ZoneTexte 2">
            <a:extLst>
              <a:ext uri="{FF2B5EF4-FFF2-40B4-BE49-F238E27FC236}">
                <a16:creationId xmlns:a16="http://schemas.microsoft.com/office/drawing/2014/main" id="{55C1A55F-7AE7-9565-95DA-23139A2AD4FF}"/>
              </a:ext>
            </a:extLst>
          </p:cNvPr>
          <p:cNvSpPr txBox="1"/>
          <p:nvPr/>
        </p:nvSpPr>
        <p:spPr>
          <a:xfrm>
            <a:off x="421457" y="1917390"/>
            <a:ext cx="323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Step</a:t>
            </a:r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4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: Write a </a:t>
            </a:r>
            <a:r>
              <a:rPr lang="fr-FR" sz="1200" u="sng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FALSE condition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that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catches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anything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that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isn’t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in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our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conditions.</a:t>
            </a:r>
          </a:p>
        </p:txBody>
      </p:sp>
      <p:sp>
        <p:nvSpPr>
          <p:cNvPr id="27" name="ZoneTexte 2">
            <a:extLst>
              <a:ext uri="{FF2B5EF4-FFF2-40B4-BE49-F238E27FC236}">
                <a16:creationId xmlns:a16="http://schemas.microsoft.com/office/drawing/2014/main" id="{08FB33D5-007F-D9EF-7762-A7B783C769CF}"/>
              </a:ext>
            </a:extLst>
          </p:cNvPr>
          <p:cNvSpPr txBox="1"/>
          <p:nvPr/>
        </p:nvSpPr>
        <p:spPr>
          <a:xfrm>
            <a:off x="800152" y="2760681"/>
            <a:ext cx="3175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Exercise</a:t>
            </a:r>
            <a:r>
              <a:rPr lang="fr-FR" sz="1600" b="1" dirty="0">
                <a:latin typeface="Roboto" panose="02000000000000000000" pitchFamily="2" charset="0"/>
                <a:ea typeface="Roboto" panose="02000000000000000000" pitchFamily="2" charset="0"/>
              </a:rPr>
              <a:t> 2: </a:t>
            </a:r>
            <a:r>
              <a:rPr lang="fr-FR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Greater</a:t>
            </a:r>
            <a:r>
              <a:rPr lang="fr-FR" sz="1600" b="1" dirty="0">
                <a:latin typeface="Roboto" panose="02000000000000000000" pitchFamily="2" charset="0"/>
                <a:ea typeface="Roboto" panose="02000000000000000000" pitchFamily="2" charset="0"/>
              </a:rPr>
              <a:t> or </a:t>
            </a:r>
            <a:r>
              <a:rPr lang="fr-FR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Smaller</a:t>
            </a:r>
            <a:r>
              <a:rPr lang="fr-FR" sz="1600" b="1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  <p:sp>
        <p:nvSpPr>
          <p:cNvPr id="28" name="ZoneTexte 2">
            <a:extLst>
              <a:ext uri="{FF2B5EF4-FFF2-40B4-BE49-F238E27FC236}">
                <a16:creationId xmlns:a16="http://schemas.microsoft.com/office/drawing/2014/main" id="{68D93722-C4D8-DD0F-850B-14046CFDFF5A}"/>
              </a:ext>
            </a:extLst>
          </p:cNvPr>
          <p:cNvSpPr txBox="1"/>
          <p:nvPr/>
        </p:nvSpPr>
        <p:spPr>
          <a:xfrm>
            <a:off x="421457" y="3335506"/>
            <a:ext cx="3933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Step</a:t>
            </a:r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1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: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Define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any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number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as a </a:t>
            </a:r>
            <a:r>
              <a:rPr lang="fr-FR" sz="1200" u="sng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variable</a:t>
            </a:r>
          </a:p>
        </p:txBody>
      </p:sp>
      <p:sp>
        <p:nvSpPr>
          <p:cNvPr id="29" name="ZoneTexte 2">
            <a:extLst>
              <a:ext uri="{FF2B5EF4-FFF2-40B4-BE49-F238E27FC236}">
                <a16:creationId xmlns:a16="http://schemas.microsoft.com/office/drawing/2014/main" id="{B1BC957F-7404-A6D6-76D7-C0C4250A8AC0}"/>
              </a:ext>
            </a:extLst>
          </p:cNvPr>
          <p:cNvSpPr txBox="1"/>
          <p:nvPr/>
        </p:nvSpPr>
        <p:spPr>
          <a:xfrm>
            <a:off x="421457" y="3590876"/>
            <a:ext cx="3933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Step</a:t>
            </a:r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2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: Write the </a:t>
            </a:r>
            <a:r>
              <a:rPr lang="fr-FR" sz="1200" u="sng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first condition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. This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will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determine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if the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number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is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bigger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than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100.</a:t>
            </a:r>
          </a:p>
        </p:txBody>
      </p:sp>
      <p:sp>
        <p:nvSpPr>
          <p:cNvPr id="30" name="ZoneTexte 2">
            <a:extLst>
              <a:ext uri="{FF2B5EF4-FFF2-40B4-BE49-F238E27FC236}">
                <a16:creationId xmlns:a16="http://schemas.microsoft.com/office/drawing/2014/main" id="{D6606D63-934A-566D-D0B7-5123F812834B}"/>
              </a:ext>
            </a:extLst>
          </p:cNvPr>
          <p:cNvSpPr txBox="1"/>
          <p:nvPr/>
        </p:nvSpPr>
        <p:spPr>
          <a:xfrm>
            <a:off x="421457" y="4032974"/>
            <a:ext cx="393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Step</a:t>
            </a:r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3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: Write the </a:t>
            </a:r>
            <a:r>
              <a:rPr lang="fr-FR" sz="1200" u="sng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2 </a:t>
            </a:r>
            <a:r>
              <a:rPr lang="fr-FR" sz="1200" u="sng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other</a:t>
            </a:r>
            <a:r>
              <a:rPr lang="fr-FR" sz="1200" u="sng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conditions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that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define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if  </a:t>
            </a:r>
            <a:b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</a:b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1) the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number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is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smaller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than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100        	</a:t>
            </a:r>
            <a:b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</a:b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2) the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number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is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equal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to 100</a:t>
            </a:r>
          </a:p>
        </p:txBody>
      </p:sp>
      <p:sp>
        <p:nvSpPr>
          <p:cNvPr id="32" name="ZoneTexte 2">
            <a:extLst>
              <a:ext uri="{FF2B5EF4-FFF2-40B4-BE49-F238E27FC236}">
                <a16:creationId xmlns:a16="http://schemas.microsoft.com/office/drawing/2014/main" id="{D18C740F-AC14-68B7-E7A3-474E877EC3E6}"/>
              </a:ext>
            </a:extLst>
          </p:cNvPr>
          <p:cNvSpPr txBox="1"/>
          <p:nvPr/>
        </p:nvSpPr>
        <p:spPr>
          <a:xfrm>
            <a:off x="5283586" y="323695"/>
            <a:ext cx="3175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Exercise</a:t>
            </a:r>
            <a:r>
              <a:rPr lang="fr-FR" sz="1600" b="1" dirty="0">
                <a:latin typeface="Roboto" panose="02000000000000000000" pitchFamily="2" charset="0"/>
                <a:ea typeface="Roboto" panose="02000000000000000000" pitchFamily="2" charset="0"/>
              </a:rPr>
              <a:t> 3: </a:t>
            </a:r>
            <a:r>
              <a:rPr lang="fr-FR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Rollercoaster</a:t>
            </a:r>
            <a:endParaRPr lang="fr-FR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ZoneTexte 2">
            <a:extLst>
              <a:ext uri="{FF2B5EF4-FFF2-40B4-BE49-F238E27FC236}">
                <a16:creationId xmlns:a16="http://schemas.microsoft.com/office/drawing/2014/main" id="{27310397-5F72-B48F-131E-DE9319E9E94A}"/>
              </a:ext>
            </a:extLst>
          </p:cNvPr>
          <p:cNvSpPr txBox="1"/>
          <p:nvPr/>
        </p:nvSpPr>
        <p:spPr>
          <a:xfrm>
            <a:off x="4904891" y="1957893"/>
            <a:ext cx="3933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Step</a:t>
            </a:r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1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: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Define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the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age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of the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person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trying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to enter as a </a:t>
            </a:r>
            <a:r>
              <a:rPr lang="fr-FR" sz="1200" u="sng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variable </a:t>
            </a:r>
            <a:r>
              <a:rPr lang="fr-FR" sz="1200" u="sng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using</a:t>
            </a:r>
            <a:r>
              <a:rPr lang="fr-FR" sz="1200" u="sng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INPUT()</a:t>
            </a:r>
          </a:p>
        </p:txBody>
      </p:sp>
      <p:sp>
        <p:nvSpPr>
          <p:cNvPr id="34" name="ZoneTexte 2">
            <a:extLst>
              <a:ext uri="{FF2B5EF4-FFF2-40B4-BE49-F238E27FC236}">
                <a16:creationId xmlns:a16="http://schemas.microsoft.com/office/drawing/2014/main" id="{7B9205BC-2290-BC14-F4C8-472AB34189B8}"/>
              </a:ext>
            </a:extLst>
          </p:cNvPr>
          <p:cNvSpPr txBox="1"/>
          <p:nvPr/>
        </p:nvSpPr>
        <p:spPr>
          <a:xfrm>
            <a:off x="4904891" y="2439043"/>
            <a:ext cx="3933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Step</a:t>
            </a:r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2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: Write the </a:t>
            </a:r>
            <a:r>
              <a:rPr lang="fr-FR" sz="1200" u="sng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first condition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. This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will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determine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if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they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are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old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enough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to ride the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rollercoaster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35" name="ZoneTexte 2">
            <a:extLst>
              <a:ext uri="{FF2B5EF4-FFF2-40B4-BE49-F238E27FC236}">
                <a16:creationId xmlns:a16="http://schemas.microsoft.com/office/drawing/2014/main" id="{3062DAFA-9B42-EFA9-F2AE-3494453159D8}"/>
              </a:ext>
            </a:extLst>
          </p:cNvPr>
          <p:cNvSpPr txBox="1"/>
          <p:nvPr/>
        </p:nvSpPr>
        <p:spPr>
          <a:xfrm>
            <a:off x="4904890" y="2963512"/>
            <a:ext cx="3933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Step</a:t>
            </a:r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3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: Write </a:t>
            </a:r>
            <a:r>
              <a:rPr lang="fr-FR" sz="1200" u="sng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the </a:t>
            </a:r>
            <a:r>
              <a:rPr lang="fr-FR" sz="1200" u="sng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other</a:t>
            </a:r>
            <a:r>
              <a:rPr lang="fr-FR" sz="1200" u="sng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condition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that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determines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if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they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are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too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young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..</a:t>
            </a:r>
          </a:p>
        </p:txBody>
      </p:sp>
      <p:sp>
        <p:nvSpPr>
          <p:cNvPr id="37" name="ZoneTexte 2">
            <a:extLst>
              <a:ext uri="{FF2B5EF4-FFF2-40B4-BE49-F238E27FC236}">
                <a16:creationId xmlns:a16="http://schemas.microsoft.com/office/drawing/2014/main" id="{51538A47-4965-F1EF-239E-56CB20E9D6D6}"/>
              </a:ext>
            </a:extLst>
          </p:cNvPr>
          <p:cNvSpPr txBox="1"/>
          <p:nvPr/>
        </p:nvSpPr>
        <p:spPr>
          <a:xfrm>
            <a:off x="4991112" y="887868"/>
            <a:ext cx="3664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You are the entrance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clerk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at the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worlds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tallest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rollercoaster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There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is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an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age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restriction of 15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years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old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If the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person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entering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is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old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enough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you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can let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them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pass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If not,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they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can’t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ride the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rollercoaster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8543E50-E93A-1975-CD4E-FAD216E35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655879" y="1922380"/>
            <a:ext cx="567586" cy="5551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3ABC53-E720-EE91-0A1F-C1AFABCA70BB}"/>
              </a:ext>
            </a:extLst>
          </p:cNvPr>
          <p:cNvSpPr txBox="1"/>
          <p:nvPr/>
        </p:nvSpPr>
        <p:spPr>
          <a:xfrm>
            <a:off x="11216640" y="-833120"/>
            <a:ext cx="184731" cy="30777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group of toy figurines&#10;&#10;Description automatically generated with medium confidence">
            <a:extLst>
              <a:ext uri="{FF2B5EF4-FFF2-40B4-BE49-F238E27FC236}">
                <a16:creationId xmlns:a16="http://schemas.microsoft.com/office/drawing/2014/main" id="{366348A8-9CDF-66EA-E2A8-2E9984F43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43200" y="3997960"/>
            <a:ext cx="6521450" cy="1206500"/>
          </a:xfrm>
          <a:prstGeom prst="rect">
            <a:avLst/>
          </a:prstGeom>
        </p:spPr>
      </p:pic>
      <p:sp>
        <p:nvSpPr>
          <p:cNvPr id="68" name="Google Shape;896;p25">
            <a:extLst>
              <a:ext uri="{FF2B5EF4-FFF2-40B4-BE49-F238E27FC236}">
                <a16:creationId xmlns:a16="http://schemas.microsoft.com/office/drawing/2014/main" id="{793A4B81-7231-424D-92FF-C503E724E7AA}"/>
              </a:ext>
            </a:extLst>
          </p:cNvPr>
          <p:cNvSpPr/>
          <p:nvPr/>
        </p:nvSpPr>
        <p:spPr>
          <a:xfrm>
            <a:off x="610794" y="2382070"/>
            <a:ext cx="3881303" cy="626687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u="sng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Define a variable for the player’s choice using the input() function.</a:t>
            </a:r>
            <a:endParaRPr lang="en-US" sz="1200" b="0" u="sng" dirty="0">
              <a:solidFill>
                <a:schemeClr val="accent3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377297" y="30263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2060"/>
                </a:solidFill>
              </a:rPr>
              <a:t>Homework: Player vs Bear! (HARD)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575" name="Google Shape;575;p20"/>
          <p:cNvSpPr/>
          <p:nvPr/>
        </p:nvSpPr>
        <p:spPr>
          <a:xfrm>
            <a:off x="86244" y="2383113"/>
            <a:ext cx="604500" cy="604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Roboto" panose="02000000000000000000" pitchFamily="2" charset="0"/>
                <a:cs typeface="Fira Sans Extra Condensed"/>
                <a:sym typeface="Fira Sans Extra Condensed"/>
              </a:rPr>
              <a:t>1</a:t>
            </a:r>
            <a:endParaRPr b="1" dirty="0">
              <a:solidFill>
                <a:schemeClr val="bg1"/>
              </a:solidFill>
              <a:latin typeface="Fira Sans Extra Condensed"/>
              <a:ea typeface="Roboto" panose="02000000000000000000" pitchFamily="2" charset="0"/>
              <a:cs typeface="Fira Sans Extra Condensed"/>
              <a:sym typeface="Fira Sans Extra Condensed"/>
            </a:endParaRPr>
          </a:p>
        </p:txBody>
      </p:sp>
      <p:sp>
        <p:nvSpPr>
          <p:cNvPr id="7" name="Google Shape;896;p25">
            <a:extLst>
              <a:ext uri="{FF2B5EF4-FFF2-40B4-BE49-F238E27FC236}">
                <a16:creationId xmlns:a16="http://schemas.microsoft.com/office/drawing/2014/main" id="{34C4315F-D3D3-52CA-F947-5B7E1002B240}"/>
              </a:ext>
            </a:extLst>
          </p:cNvPr>
          <p:cNvSpPr/>
          <p:nvPr/>
        </p:nvSpPr>
        <p:spPr>
          <a:xfrm>
            <a:off x="611772" y="3231663"/>
            <a:ext cx="3880325" cy="626687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 the 1</a:t>
            </a:r>
            <a:r>
              <a:rPr lang="en-US" sz="1200" b="1" baseline="30000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conditional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200" b="1" u="sng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the player’s choice is attack,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out “You have defeated the bear!”</a:t>
            </a:r>
          </a:p>
        </p:txBody>
      </p:sp>
      <p:sp>
        <p:nvSpPr>
          <p:cNvPr id="8" name="Google Shape;575;p20">
            <a:extLst>
              <a:ext uri="{FF2B5EF4-FFF2-40B4-BE49-F238E27FC236}">
                <a16:creationId xmlns:a16="http://schemas.microsoft.com/office/drawing/2014/main" id="{69AB7F6B-D205-C7EF-48C9-8CC33744392C}"/>
              </a:ext>
            </a:extLst>
          </p:cNvPr>
          <p:cNvSpPr/>
          <p:nvPr/>
        </p:nvSpPr>
        <p:spPr>
          <a:xfrm>
            <a:off x="86244" y="3259725"/>
            <a:ext cx="604500" cy="604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Roboto" panose="02000000000000000000" pitchFamily="2" charset="0"/>
                <a:cs typeface="Fira Sans Extra Condensed"/>
                <a:sym typeface="Fira Sans Extra Condensed"/>
              </a:rPr>
              <a:t>2</a:t>
            </a:r>
            <a:endParaRPr b="1" dirty="0">
              <a:solidFill>
                <a:schemeClr val="bg1"/>
              </a:solidFill>
              <a:latin typeface="Fira Sans Extra Condensed"/>
              <a:ea typeface="Roboto" panose="02000000000000000000" pitchFamily="2" charset="0"/>
              <a:cs typeface="Fira Sans Extra Condensed"/>
              <a:sym typeface="Fira Sans Extra Condensed"/>
            </a:endParaRPr>
          </a:p>
        </p:txBody>
      </p:sp>
      <p:sp>
        <p:nvSpPr>
          <p:cNvPr id="9" name="Google Shape;896;p25">
            <a:extLst>
              <a:ext uri="{FF2B5EF4-FFF2-40B4-BE49-F238E27FC236}">
                <a16:creationId xmlns:a16="http://schemas.microsoft.com/office/drawing/2014/main" id="{C6337F85-DADB-2EC6-344B-5711F5DB6CA1}"/>
              </a:ext>
            </a:extLst>
          </p:cNvPr>
          <p:cNvSpPr/>
          <p:nvPr/>
        </p:nvSpPr>
        <p:spPr>
          <a:xfrm>
            <a:off x="611772" y="4081256"/>
            <a:ext cx="3880325" cy="829590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 the 2</a:t>
            </a:r>
            <a:r>
              <a:rPr lang="en-US" sz="1200" b="1" baseline="30000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nd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conditional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200" b="1" u="sng" dirty="0" err="1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elif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the player’s choice is dodge,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out “You have dodged the bear’s attack and managed to escape!”</a:t>
            </a:r>
          </a:p>
        </p:txBody>
      </p:sp>
      <p:sp>
        <p:nvSpPr>
          <p:cNvPr id="10" name="Google Shape;575;p20">
            <a:extLst>
              <a:ext uri="{FF2B5EF4-FFF2-40B4-BE49-F238E27FC236}">
                <a16:creationId xmlns:a16="http://schemas.microsoft.com/office/drawing/2014/main" id="{52053067-0D5A-30B8-5830-2C6C46250BC4}"/>
              </a:ext>
            </a:extLst>
          </p:cNvPr>
          <p:cNvSpPr/>
          <p:nvPr/>
        </p:nvSpPr>
        <p:spPr>
          <a:xfrm>
            <a:off x="86244" y="4189349"/>
            <a:ext cx="604500" cy="6045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Roboto" panose="02000000000000000000" pitchFamily="2" charset="0"/>
                <a:cs typeface="Fira Sans Extra Condensed"/>
                <a:sym typeface="Fira Sans Extra Condensed"/>
              </a:rPr>
              <a:t>3</a:t>
            </a:r>
            <a:endParaRPr b="1" dirty="0">
              <a:solidFill>
                <a:schemeClr val="bg1"/>
              </a:solidFill>
              <a:latin typeface="Fira Sans Extra Condensed"/>
              <a:ea typeface="Roboto" panose="02000000000000000000" pitchFamily="2" charset="0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896;p25">
            <a:extLst>
              <a:ext uri="{FF2B5EF4-FFF2-40B4-BE49-F238E27FC236}">
                <a16:creationId xmlns:a16="http://schemas.microsoft.com/office/drawing/2014/main" id="{C8787C72-F89B-0391-FE3F-8740EF80A806}"/>
              </a:ext>
            </a:extLst>
          </p:cNvPr>
          <p:cNvSpPr/>
          <p:nvPr/>
        </p:nvSpPr>
        <p:spPr>
          <a:xfrm>
            <a:off x="5096649" y="2356269"/>
            <a:ext cx="3881303" cy="626687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 the 3</a:t>
            </a:r>
            <a:r>
              <a:rPr lang="en-US" sz="1200" b="1" baseline="30000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rd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conditional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200" b="1" u="sng" dirty="0" err="1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elif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the player’s choice is to scream,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out “The bear has attacked you and you lost!”</a:t>
            </a:r>
          </a:p>
        </p:txBody>
      </p:sp>
      <p:sp>
        <p:nvSpPr>
          <p:cNvPr id="12" name="Google Shape;575;p20">
            <a:extLst>
              <a:ext uri="{FF2B5EF4-FFF2-40B4-BE49-F238E27FC236}">
                <a16:creationId xmlns:a16="http://schemas.microsoft.com/office/drawing/2014/main" id="{81130A25-AFA4-EDDB-661A-E982E1828FEE}"/>
              </a:ext>
            </a:extLst>
          </p:cNvPr>
          <p:cNvSpPr/>
          <p:nvPr/>
        </p:nvSpPr>
        <p:spPr>
          <a:xfrm>
            <a:off x="4591745" y="2384331"/>
            <a:ext cx="604499" cy="604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Roboto" panose="02000000000000000000" pitchFamily="2" charset="0"/>
                <a:cs typeface="Fira Sans Extra Condensed"/>
                <a:sym typeface="Fira Sans Extra Condensed"/>
              </a:rPr>
              <a:t>4</a:t>
            </a:r>
            <a:endParaRPr b="1" dirty="0">
              <a:solidFill>
                <a:schemeClr val="bg1"/>
              </a:solidFill>
              <a:latin typeface="Fira Sans Extra Condensed"/>
              <a:ea typeface="Roboto" panose="02000000000000000000" pitchFamily="2" charset="0"/>
              <a:cs typeface="Fira Sans Extra Condensed"/>
              <a:sym typeface="Fira Sans Extra Condensed"/>
            </a:endParaRPr>
          </a:p>
        </p:txBody>
      </p:sp>
      <p:sp>
        <p:nvSpPr>
          <p:cNvPr id="4" name="Google Shape;896;p25">
            <a:extLst>
              <a:ext uri="{FF2B5EF4-FFF2-40B4-BE49-F238E27FC236}">
                <a16:creationId xmlns:a16="http://schemas.microsoft.com/office/drawing/2014/main" id="{589FDB0E-2A62-8394-7C72-1D45ECA0BDD9}"/>
              </a:ext>
            </a:extLst>
          </p:cNvPr>
          <p:cNvSpPr/>
          <p:nvPr/>
        </p:nvSpPr>
        <p:spPr>
          <a:xfrm>
            <a:off x="5096649" y="3231663"/>
            <a:ext cx="3881303" cy="626687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the last conditional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200" b="1" u="sng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-&gt; the player’s choice doesn’t match the given choices, so print out ”Your choice doesn’t match any available choice…You lose!”</a:t>
            </a:r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Google Shape;575;p20">
            <a:extLst>
              <a:ext uri="{FF2B5EF4-FFF2-40B4-BE49-F238E27FC236}">
                <a16:creationId xmlns:a16="http://schemas.microsoft.com/office/drawing/2014/main" id="{292ACD62-5BA7-C409-6CCC-539DC966D78E}"/>
              </a:ext>
            </a:extLst>
          </p:cNvPr>
          <p:cNvSpPr/>
          <p:nvPr/>
        </p:nvSpPr>
        <p:spPr>
          <a:xfrm>
            <a:off x="4591745" y="3259725"/>
            <a:ext cx="604499" cy="6045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Roboto" panose="02000000000000000000" pitchFamily="2" charset="0"/>
                <a:cs typeface="Fira Sans Extra Condensed"/>
                <a:sym typeface="Fira Sans Extra Condensed"/>
              </a:rPr>
              <a:t>5</a:t>
            </a:r>
            <a:endParaRPr b="1" dirty="0">
              <a:solidFill>
                <a:schemeClr val="bg1"/>
              </a:solidFill>
              <a:latin typeface="Fira Sans Extra Condensed"/>
              <a:ea typeface="Roboto" panose="02000000000000000000" pitchFamily="2" charset="0"/>
              <a:cs typeface="Fira Sans Extra Condensed"/>
              <a:sym typeface="Fira Sans Extra Condensed"/>
            </a:endParaRPr>
          </a:p>
        </p:txBody>
      </p:sp>
      <p:sp>
        <p:nvSpPr>
          <p:cNvPr id="17" name="Google Shape;896;p25">
            <a:extLst>
              <a:ext uri="{FF2B5EF4-FFF2-40B4-BE49-F238E27FC236}">
                <a16:creationId xmlns:a16="http://schemas.microsoft.com/office/drawing/2014/main" id="{194EAFAB-FC88-2E9A-0410-794E5D7AF569}"/>
              </a:ext>
            </a:extLst>
          </p:cNvPr>
          <p:cNvSpPr/>
          <p:nvPr/>
        </p:nvSpPr>
        <p:spPr>
          <a:xfrm>
            <a:off x="377297" y="848507"/>
            <a:ext cx="6089820" cy="1286237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rgbClr val="00206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Fira Sans" panose="020B0503050000020004" pitchFamily="34" charset="0"/>
              </a:rPr>
              <a:t>Homework Description</a:t>
            </a:r>
            <a:endParaRPr lang="en-US" b="1" dirty="0">
              <a:solidFill>
                <a:schemeClr val="accent3">
                  <a:lumMod val="50000"/>
                </a:schemeClr>
              </a:solidFill>
              <a:effectLst/>
              <a:latin typeface="Fira Sans" panose="020B0503050000020004" pitchFamily="34" charset="0"/>
            </a:endParaRPr>
          </a:p>
          <a:p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Nintendo has asked you to create a level for their video-game.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video-game is a fighting game where, on this level,  the player is faced with a giant Bear and must decide what to do. They player has 3 choices: To attack, to dodge, or to scream. 1) If the player attacks, the bear dies. 2) If the player dodges, they dodge the bear's attack. 3) If the player screams, the bear attacks and they lose the game.</a:t>
            </a:r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9" name="Picture 18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9E20E08E-60A5-C201-F3B3-E37915DE6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635643" y="0"/>
            <a:ext cx="2049780" cy="20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0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911;p25">
            <a:extLst>
              <a:ext uri="{FF2B5EF4-FFF2-40B4-BE49-F238E27FC236}">
                <a16:creationId xmlns:a16="http://schemas.microsoft.com/office/drawing/2014/main" id="{39BE277E-F5BA-6548-BC5F-C7A786B3D450}"/>
              </a:ext>
            </a:extLst>
          </p:cNvPr>
          <p:cNvSpPr/>
          <p:nvPr/>
        </p:nvSpPr>
        <p:spPr>
          <a:xfrm>
            <a:off x="431549" y="993039"/>
            <a:ext cx="2417821" cy="3532091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D9AD2-CB44-8744-8137-C7CAC2E8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Thank you!</a:t>
            </a:r>
          </a:p>
        </p:txBody>
      </p:sp>
      <p:grpSp>
        <p:nvGrpSpPr>
          <p:cNvPr id="3" name="Google Shape;1922;p38">
            <a:extLst>
              <a:ext uri="{FF2B5EF4-FFF2-40B4-BE49-F238E27FC236}">
                <a16:creationId xmlns:a16="http://schemas.microsoft.com/office/drawing/2014/main" id="{5C8BA916-4BF4-E34D-9154-9A8B6708FF1A}"/>
              </a:ext>
            </a:extLst>
          </p:cNvPr>
          <p:cNvGrpSpPr/>
          <p:nvPr/>
        </p:nvGrpSpPr>
        <p:grpSpPr>
          <a:xfrm>
            <a:off x="3448049" y="1313535"/>
            <a:ext cx="2247902" cy="3550335"/>
            <a:chOff x="1085850" y="1181650"/>
            <a:chExt cx="2247902" cy="3550335"/>
          </a:xfrm>
        </p:grpSpPr>
        <p:sp>
          <p:nvSpPr>
            <p:cNvPr id="4" name="Google Shape;1923;p38">
              <a:extLst>
                <a:ext uri="{FF2B5EF4-FFF2-40B4-BE49-F238E27FC236}">
                  <a16:creationId xmlns:a16="http://schemas.microsoft.com/office/drawing/2014/main" id="{58C9F22A-3B17-204C-8B83-D0722D64A6FF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Google Shape;1924;p38">
              <a:extLst>
                <a:ext uri="{FF2B5EF4-FFF2-40B4-BE49-F238E27FC236}">
                  <a16:creationId xmlns:a16="http://schemas.microsoft.com/office/drawing/2014/main" id="{8816BCAD-2039-E041-9223-9DC6059C9C7F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Google Shape;1925;p38">
              <a:extLst>
                <a:ext uri="{FF2B5EF4-FFF2-40B4-BE49-F238E27FC236}">
                  <a16:creationId xmlns:a16="http://schemas.microsoft.com/office/drawing/2014/main" id="{97D9526B-B02D-1242-BBA6-36C3604309E4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Google Shape;1926;p38">
              <a:extLst>
                <a:ext uri="{FF2B5EF4-FFF2-40B4-BE49-F238E27FC236}">
                  <a16:creationId xmlns:a16="http://schemas.microsoft.com/office/drawing/2014/main" id="{2F9884CF-3E11-5841-AAC5-C2ED3B708591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1927;p38">
              <a:extLst>
                <a:ext uri="{FF2B5EF4-FFF2-40B4-BE49-F238E27FC236}">
                  <a16:creationId xmlns:a16="http://schemas.microsoft.com/office/drawing/2014/main" id="{85B7AD81-11AE-8147-BDEC-01B3B8BB7AF9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1928;p38">
              <a:extLst>
                <a:ext uri="{FF2B5EF4-FFF2-40B4-BE49-F238E27FC236}">
                  <a16:creationId xmlns:a16="http://schemas.microsoft.com/office/drawing/2014/main" id="{B34308DD-BE25-DA42-814B-EE455F327E3E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1929;p38">
              <a:extLst>
                <a:ext uri="{FF2B5EF4-FFF2-40B4-BE49-F238E27FC236}">
                  <a16:creationId xmlns:a16="http://schemas.microsoft.com/office/drawing/2014/main" id="{893C02D5-FBB9-BB47-9908-3915A6BD5DAE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1930;p38">
              <a:extLst>
                <a:ext uri="{FF2B5EF4-FFF2-40B4-BE49-F238E27FC236}">
                  <a16:creationId xmlns:a16="http://schemas.microsoft.com/office/drawing/2014/main" id="{F7A31046-70C1-9947-8622-25ECD1750EDC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1931;p38">
              <a:extLst>
                <a:ext uri="{FF2B5EF4-FFF2-40B4-BE49-F238E27FC236}">
                  <a16:creationId xmlns:a16="http://schemas.microsoft.com/office/drawing/2014/main" id="{A22429F6-A8A8-8642-9BEC-05EAAEF2BE84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1932;p38">
              <a:extLst>
                <a:ext uri="{FF2B5EF4-FFF2-40B4-BE49-F238E27FC236}">
                  <a16:creationId xmlns:a16="http://schemas.microsoft.com/office/drawing/2014/main" id="{5943B97D-219E-3C41-B091-5A6166638EFA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1933;p38">
              <a:extLst>
                <a:ext uri="{FF2B5EF4-FFF2-40B4-BE49-F238E27FC236}">
                  <a16:creationId xmlns:a16="http://schemas.microsoft.com/office/drawing/2014/main" id="{17028C6E-49D3-0642-B143-E213BD5E3F58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Google Shape;1934;p38">
              <a:extLst>
                <a:ext uri="{FF2B5EF4-FFF2-40B4-BE49-F238E27FC236}">
                  <a16:creationId xmlns:a16="http://schemas.microsoft.com/office/drawing/2014/main" id="{7217980A-11D3-8541-8F7E-ED949FA5CE25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Google Shape;1935;p38">
              <a:extLst>
                <a:ext uri="{FF2B5EF4-FFF2-40B4-BE49-F238E27FC236}">
                  <a16:creationId xmlns:a16="http://schemas.microsoft.com/office/drawing/2014/main" id="{2B4C9462-E946-5D4A-AE49-307940C5249C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1936;p38">
              <a:extLst>
                <a:ext uri="{FF2B5EF4-FFF2-40B4-BE49-F238E27FC236}">
                  <a16:creationId xmlns:a16="http://schemas.microsoft.com/office/drawing/2014/main" id="{1D210A7F-9249-8D41-A37F-CE7EE9AFFE19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1937;p38">
              <a:extLst>
                <a:ext uri="{FF2B5EF4-FFF2-40B4-BE49-F238E27FC236}">
                  <a16:creationId xmlns:a16="http://schemas.microsoft.com/office/drawing/2014/main" id="{B32A4950-B64E-EF43-BC49-9147E05D46F1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1938;p38">
              <a:extLst>
                <a:ext uri="{FF2B5EF4-FFF2-40B4-BE49-F238E27FC236}">
                  <a16:creationId xmlns:a16="http://schemas.microsoft.com/office/drawing/2014/main" id="{981C70E9-B91A-8F4B-A333-D1315684EB27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1939;p38">
              <a:extLst>
                <a:ext uri="{FF2B5EF4-FFF2-40B4-BE49-F238E27FC236}">
                  <a16:creationId xmlns:a16="http://schemas.microsoft.com/office/drawing/2014/main" id="{24A18238-EFA6-CE41-8252-E15CDDA073E2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1940;p38">
              <a:extLst>
                <a:ext uri="{FF2B5EF4-FFF2-40B4-BE49-F238E27FC236}">
                  <a16:creationId xmlns:a16="http://schemas.microsoft.com/office/drawing/2014/main" id="{60D374BF-D62F-244A-A523-6469809C6930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1941;p38">
              <a:extLst>
                <a:ext uri="{FF2B5EF4-FFF2-40B4-BE49-F238E27FC236}">
                  <a16:creationId xmlns:a16="http://schemas.microsoft.com/office/drawing/2014/main" id="{648B604C-F354-FF44-A433-675D1905605F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1942;p38">
              <a:extLst>
                <a:ext uri="{FF2B5EF4-FFF2-40B4-BE49-F238E27FC236}">
                  <a16:creationId xmlns:a16="http://schemas.microsoft.com/office/drawing/2014/main" id="{606DDE1F-B353-9445-B605-F4CF451415A1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Google Shape;1943;p38">
              <a:extLst>
                <a:ext uri="{FF2B5EF4-FFF2-40B4-BE49-F238E27FC236}">
                  <a16:creationId xmlns:a16="http://schemas.microsoft.com/office/drawing/2014/main" id="{CF7B7997-32E7-3243-BF8C-8CAABAE0C05B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Google Shape;1944;p38">
              <a:extLst>
                <a:ext uri="{FF2B5EF4-FFF2-40B4-BE49-F238E27FC236}">
                  <a16:creationId xmlns:a16="http://schemas.microsoft.com/office/drawing/2014/main" id="{6B790D72-E71E-AD4A-8C16-2174A6305FA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Google Shape;1945;p38">
              <a:extLst>
                <a:ext uri="{FF2B5EF4-FFF2-40B4-BE49-F238E27FC236}">
                  <a16:creationId xmlns:a16="http://schemas.microsoft.com/office/drawing/2014/main" id="{8C795C99-B2D0-6945-84D5-E00E40A726B5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1946;p38">
              <a:extLst>
                <a:ext uri="{FF2B5EF4-FFF2-40B4-BE49-F238E27FC236}">
                  <a16:creationId xmlns:a16="http://schemas.microsoft.com/office/drawing/2014/main" id="{BFE50A86-C79C-434A-8F8D-AB138F2CABAC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Google Shape;1947;p38">
              <a:extLst>
                <a:ext uri="{FF2B5EF4-FFF2-40B4-BE49-F238E27FC236}">
                  <a16:creationId xmlns:a16="http://schemas.microsoft.com/office/drawing/2014/main" id="{951DDC21-2E69-D948-B842-96C9AFBB36DB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Google Shape;1948;p38">
              <a:extLst>
                <a:ext uri="{FF2B5EF4-FFF2-40B4-BE49-F238E27FC236}">
                  <a16:creationId xmlns:a16="http://schemas.microsoft.com/office/drawing/2014/main" id="{A9EEC676-9358-EB49-968B-F67354A199EE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Google Shape;1949;p38">
              <a:extLst>
                <a:ext uri="{FF2B5EF4-FFF2-40B4-BE49-F238E27FC236}">
                  <a16:creationId xmlns:a16="http://schemas.microsoft.com/office/drawing/2014/main" id="{09848761-84DD-8445-8475-FB16358F8182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1950;p38">
              <a:extLst>
                <a:ext uri="{FF2B5EF4-FFF2-40B4-BE49-F238E27FC236}">
                  <a16:creationId xmlns:a16="http://schemas.microsoft.com/office/drawing/2014/main" id="{5D02B21A-61AB-EF43-83BE-27078BC597ED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Google Shape;1951;p38">
              <a:extLst>
                <a:ext uri="{FF2B5EF4-FFF2-40B4-BE49-F238E27FC236}">
                  <a16:creationId xmlns:a16="http://schemas.microsoft.com/office/drawing/2014/main" id="{D3CF9F0B-69EB-C349-B31E-BC3DFFB6F793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Google Shape;1952;p38">
              <a:extLst>
                <a:ext uri="{FF2B5EF4-FFF2-40B4-BE49-F238E27FC236}">
                  <a16:creationId xmlns:a16="http://schemas.microsoft.com/office/drawing/2014/main" id="{091B82E1-E4A8-EC44-BCA9-82C27A94EEA0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Google Shape;1953;p38">
              <a:extLst>
                <a:ext uri="{FF2B5EF4-FFF2-40B4-BE49-F238E27FC236}">
                  <a16:creationId xmlns:a16="http://schemas.microsoft.com/office/drawing/2014/main" id="{F06BC01F-270A-D142-A12C-2AF3D161C3E8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Google Shape;1954;p38">
              <a:extLst>
                <a:ext uri="{FF2B5EF4-FFF2-40B4-BE49-F238E27FC236}">
                  <a16:creationId xmlns:a16="http://schemas.microsoft.com/office/drawing/2014/main" id="{DA8E3442-CCFD-3943-8AB0-373EB7ADCA44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Google Shape;1955;p38">
              <a:extLst>
                <a:ext uri="{FF2B5EF4-FFF2-40B4-BE49-F238E27FC236}">
                  <a16:creationId xmlns:a16="http://schemas.microsoft.com/office/drawing/2014/main" id="{33089861-C962-5E45-B42A-C1CC0FEA48D6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1956;p38">
              <a:extLst>
                <a:ext uri="{FF2B5EF4-FFF2-40B4-BE49-F238E27FC236}">
                  <a16:creationId xmlns:a16="http://schemas.microsoft.com/office/drawing/2014/main" id="{9BEF8767-EA7D-C04E-9E32-F305AD7ED135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Google Shape;1957;p38">
              <a:extLst>
                <a:ext uri="{FF2B5EF4-FFF2-40B4-BE49-F238E27FC236}">
                  <a16:creationId xmlns:a16="http://schemas.microsoft.com/office/drawing/2014/main" id="{63FF8A83-55E1-1F4F-9E76-9342F82C3F0E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Google Shape;1958;p38">
              <a:extLst>
                <a:ext uri="{FF2B5EF4-FFF2-40B4-BE49-F238E27FC236}">
                  <a16:creationId xmlns:a16="http://schemas.microsoft.com/office/drawing/2014/main" id="{38769DC3-A70A-024D-B4E9-EF9BA2B5D3D5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Google Shape;1959;p38">
              <a:extLst>
                <a:ext uri="{FF2B5EF4-FFF2-40B4-BE49-F238E27FC236}">
                  <a16:creationId xmlns:a16="http://schemas.microsoft.com/office/drawing/2014/main" id="{98193468-DF6C-9D42-B8E9-438052B7D91E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Google Shape;1960;p38">
              <a:extLst>
                <a:ext uri="{FF2B5EF4-FFF2-40B4-BE49-F238E27FC236}">
                  <a16:creationId xmlns:a16="http://schemas.microsoft.com/office/drawing/2014/main" id="{12F1959D-589F-E34F-B4D6-22E3D842FB0C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Google Shape;1961;p38">
              <a:extLst>
                <a:ext uri="{FF2B5EF4-FFF2-40B4-BE49-F238E27FC236}">
                  <a16:creationId xmlns:a16="http://schemas.microsoft.com/office/drawing/2014/main" id="{9517526B-0D92-5F45-B2E9-BA02CECA34B0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Google Shape;1962;p38">
              <a:extLst>
                <a:ext uri="{FF2B5EF4-FFF2-40B4-BE49-F238E27FC236}">
                  <a16:creationId xmlns:a16="http://schemas.microsoft.com/office/drawing/2014/main" id="{132CFABC-FCCA-5649-9CBF-55D1E42A625B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Google Shape;1963;p38">
              <a:extLst>
                <a:ext uri="{FF2B5EF4-FFF2-40B4-BE49-F238E27FC236}">
                  <a16:creationId xmlns:a16="http://schemas.microsoft.com/office/drawing/2014/main" id="{BCA7893F-79F5-1B45-998B-51AA05DBA204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1964;p38">
              <a:extLst>
                <a:ext uri="{FF2B5EF4-FFF2-40B4-BE49-F238E27FC236}">
                  <a16:creationId xmlns:a16="http://schemas.microsoft.com/office/drawing/2014/main" id="{1061B00F-C20B-484C-A2C2-2FB23C5F295D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Google Shape;1965;p38">
              <a:extLst>
                <a:ext uri="{FF2B5EF4-FFF2-40B4-BE49-F238E27FC236}">
                  <a16:creationId xmlns:a16="http://schemas.microsoft.com/office/drawing/2014/main" id="{BE28C97D-7161-D24A-9E56-0D4E6809B93A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Google Shape;1966;p38">
              <a:extLst>
                <a:ext uri="{FF2B5EF4-FFF2-40B4-BE49-F238E27FC236}">
                  <a16:creationId xmlns:a16="http://schemas.microsoft.com/office/drawing/2014/main" id="{3B0A26A1-274A-0043-84E3-6A6E9072C6C5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Google Shape;1967;p38">
              <a:extLst>
                <a:ext uri="{FF2B5EF4-FFF2-40B4-BE49-F238E27FC236}">
                  <a16:creationId xmlns:a16="http://schemas.microsoft.com/office/drawing/2014/main" id="{0A5207E7-9CA6-2040-854F-19C1D5B9ACE4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Google Shape;1968;p38">
              <a:extLst>
                <a:ext uri="{FF2B5EF4-FFF2-40B4-BE49-F238E27FC236}">
                  <a16:creationId xmlns:a16="http://schemas.microsoft.com/office/drawing/2014/main" id="{09634341-DFC6-D043-8E09-B4352952BCCD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oogle Shape;912;p25">
            <a:extLst>
              <a:ext uri="{FF2B5EF4-FFF2-40B4-BE49-F238E27FC236}">
                <a16:creationId xmlns:a16="http://schemas.microsoft.com/office/drawing/2014/main" id="{4E1958A1-6E5F-FF42-83C9-7350E749DEC4}"/>
              </a:ext>
            </a:extLst>
          </p:cNvPr>
          <p:cNvGrpSpPr/>
          <p:nvPr/>
        </p:nvGrpSpPr>
        <p:grpSpPr>
          <a:xfrm>
            <a:off x="617150" y="1275915"/>
            <a:ext cx="2022533" cy="1463762"/>
            <a:chOff x="1660484" y="3206676"/>
            <a:chExt cx="2022533" cy="1463762"/>
          </a:xfrm>
        </p:grpSpPr>
        <p:sp>
          <p:nvSpPr>
            <p:cNvPr id="63" name="Google Shape;913;p25">
              <a:extLst>
                <a:ext uri="{FF2B5EF4-FFF2-40B4-BE49-F238E27FC236}">
                  <a16:creationId xmlns:a16="http://schemas.microsoft.com/office/drawing/2014/main" id="{4FC08FCE-5C4D-8F49-A980-1EBFB20EAB77}"/>
                </a:ext>
              </a:extLst>
            </p:cNvPr>
            <p:cNvSpPr/>
            <p:nvPr/>
          </p:nvSpPr>
          <p:spPr>
            <a:xfrm>
              <a:off x="1671958" y="3206676"/>
              <a:ext cx="2011059" cy="770835"/>
            </a:xfrm>
            <a:prstGeom prst="roundRect">
              <a:avLst>
                <a:gd name="adj" fmla="val 3631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Does anyone have any questions?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4" name="Google Shape;914;p25">
              <a:extLst>
                <a:ext uri="{FF2B5EF4-FFF2-40B4-BE49-F238E27FC236}">
                  <a16:creationId xmlns:a16="http://schemas.microsoft.com/office/drawing/2014/main" id="{AEB98A4A-C532-4249-AF16-96EB53E29831}"/>
                </a:ext>
              </a:extLst>
            </p:cNvPr>
            <p:cNvSpPr txBox="1"/>
            <p:nvPr/>
          </p:nvSpPr>
          <p:spPr>
            <a:xfrm>
              <a:off x="1660484" y="4065038"/>
              <a:ext cx="1677642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Phone: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(438) 391-9106</a:t>
              </a:r>
              <a:endParaRPr sz="160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8" name="Google Shape;914;p25">
            <a:extLst>
              <a:ext uri="{FF2B5EF4-FFF2-40B4-BE49-F238E27FC236}">
                <a16:creationId xmlns:a16="http://schemas.microsoft.com/office/drawing/2014/main" id="{70C74A8E-0928-134F-8647-82CDD9F4EE74}"/>
              </a:ext>
            </a:extLst>
          </p:cNvPr>
          <p:cNvSpPr txBox="1"/>
          <p:nvPr/>
        </p:nvSpPr>
        <p:spPr>
          <a:xfrm>
            <a:off x="617149" y="2816301"/>
            <a:ext cx="2143635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Email: </a:t>
            </a:r>
          </a:p>
          <a:p>
            <a:pPr lvl="0"/>
            <a:r>
              <a:rPr lang="en-CA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hello@codeu.ca</a:t>
            </a:r>
            <a:endParaRPr lang="en-CA"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" name="Google Shape;911;p25">
            <a:extLst>
              <a:ext uri="{FF2B5EF4-FFF2-40B4-BE49-F238E27FC236}">
                <a16:creationId xmlns:a16="http://schemas.microsoft.com/office/drawing/2014/main" id="{9502B102-F84C-8B40-89D4-EB0D5B899F18}"/>
              </a:ext>
            </a:extLst>
          </p:cNvPr>
          <p:cNvSpPr/>
          <p:nvPr/>
        </p:nvSpPr>
        <p:spPr>
          <a:xfrm>
            <a:off x="5821138" y="968940"/>
            <a:ext cx="2159491" cy="1854332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913;p25">
            <a:extLst>
              <a:ext uri="{FF2B5EF4-FFF2-40B4-BE49-F238E27FC236}">
                <a16:creationId xmlns:a16="http://schemas.microsoft.com/office/drawing/2014/main" id="{AEE5F2BF-C485-9346-AC2F-AD3B43F34F59}"/>
              </a:ext>
            </a:extLst>
          </p:cNvPr>
          <p:cNvSpPr/>
          <p:nvPr/>
        </p:nvSpPr>
        <p:spPr>
          <a:xfrm>
            <a:off x="5976882" y="1253562"/>
            <a:ext cx="2353437" cy="29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Next class: Class 6 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50" name="Google Shape;594;p21">
            <a:extLst>
              <a:ext uri="{FF2B5EF4-FFF2-40B4-BE49-F238E27FC236}">
                <a16:creationId xmlns:a16="http://schemas.microsoft.com/office/drawing/2014/main" id="{48368BE1-E07F-4148-ABFF-730C16FB4F9D}"/>
              </a:ext>
            </a:extLst>
          </p:cNvPr>
          <p:cNvGrpSpPr/>
          <p:nvPr/>
        </p:nvGrpSpPr>
        <p:grpSpPr>
          <a:xfrm>
            <a:off x="7519949" y="2381689"/>
            <a:ext cx="1507818" cy="2482292"/>
            <a:chOff x="4572000" y="1208850"/>
            <a:chExt cx="1885951" cy="3523124"/>
          </a:xfrm>
        </p:grpSpPr>
        <p:sp>
          <p:nvSpPr>
            <p:cNvPr id="51" name="Google Shape;595;p21">
              <a:extLst>
                <a:ext uri="{FF2B5EF4-FFF2-40B4-BE49-F238E27FC236}">
                  <a16:creationId xmlns:a16="http://schemas.microsoft.com/office/drawing/2014/main" id="{CF8D0FF9-4E35-7D46-99C6-E09C363FF8A5}"/>
                </a:ext>
              </a:extLst>
            </p:cNvPr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6;p21">
              <a:extLst>
                <a:ext uri="{FF2B5EF4-FFF2-40B4-BE49-F238E27FC236}">
                  <a16:creationId xmlns:a16="http://schemas.microsoft.com/office/drawing/2014/main" id="{75B4ADAE-8BC1-C243-9CA5-01E81DF65BC1}"/>
                </a:ext>
              </a:extLst>
            </p:cNvPr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7;p21">
              <a:extLst>
                <a:ext uri="{FF2B5EF4-FFF2-40B4-BE49-F238E27FC236}">
                  <a16:creationId xmlns:a16="http://schemas.microsoft.com/office/drawing/2014/main" id="{38BE6B9A-D551-4748-B34E-B24B586CD966}"/>
                </a:ext>
              </a:extLst>
            </p:cNvPr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8;p21">
              <a:extLst>
                <a:ext uri="{FF2B5EF4-FFF2-40B4-BE49-F238E27FC236}">
                  <a16:creationId xmlns:a16="http://schemas.microsoft.com/office/drawing/2014/main" id="{D03A70B6-D867-9C4D-BD58-D4A095E64100}"/>
                </a:ext>
              </a:extLst>
            </p:cNvPr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9;p21">
              <a:extLst>
                <a:ext uri="{FF2B5EF4-FFF2-40B4-BE49-F238E27FC236}">
                  <a16:creationId xmlns:a16="http://schemas.microsoft.com/office/drawing/2014/main" id="{1319C074-26AB-3441-AEC6-A98C98B0BDFB}"/>
                </a:ext>
              </a:extLst>
            </p:cNvPr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00;p21">
              <a:extLst>
                <a:ext uri="{FF2B5EF4-FFF2-40B4-BE49-F238E27FC236}">
                  <a16:creationId xmlns:a16="http://schemas.microsoft.com/office/drawing/2014/main" id="{8642B078-5C62-C245-8DE1-B920800B4B77}"/>
                </a:ext>
              </a:extLst>
            </p:cNvPr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1;p21">
              <a:extLst>
                <a:ext uri="{FF2B5EF4-FFF2-40B4-BE49-F238E27FC236}">
                  <a16:creationId xmlns:a16="http://schemas.microsoft.com/office/drawing/2014/main" id="{1E9F688F-AD90-DD43-B529-F9EF0900E7D8}"/>
                </a:ext>
              </a:extLst>
            </p:cNvPr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2;p21">
              <a:extLst>
                <a:ext uri="{FF2B5EF4-FFF2-40B4-BE49-F238E27FC236}">
                  <a16:creationId xmlns:a16="http://schemas.microsoft.com/office/drawing/2014/main" id="{E2F2AA40-45CE-F646-91D1-3D2F896BBD28}"/>
                </a:ext>
              </a:extLst>
            </p:cNvPr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3;p21">
              <a:extLst>
                <a:ext uri="{FF2B5EF4-FFF2-40B4-BE49-F238E27FC236}">
                  <a16:creationId xmlns:a16="http://schemas.microsoft.com/office/drawing/2014/main" id="{2F96CF34-262E-5A47-A110-0A231ECDCEE9}"/>
                </a:ext>
              </a:extLst>
            </p:cNvPr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4;p21">
              <a:extLst>
                <a:ext uri="{FF2B5EF4-FFF2-40B4-BE49-F238E27FC236}">
                  <a16:creationId xmlns:a16="http://schemas.microsoft.com/office/drawing/2014/main" id="{CA6B5247-6EF8-F64F-881A-EF6C1E011AA3}"/>
                </a:ext>
              </a:extLst>
            </p:cNvPr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05;p21">
              <a:extLst>
                <a:ext uri="{FF2B5EF4-FFF2-40B4-BE49-F238E27FC236}">
                  <a16:creationId xmlns:a16="http://schemas.microsoft.com/office/drawing/2014/main" id="{379C8F0A-8D79-B34A-866C-FB9597A93536}"/>
                </a:ext>
              </a:extLst>
            </p:cNvPr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293B765-FA88-324D-944D-3866FF0A31CF}"/>
              </a:ext>
            </a:extLst>
          </p:cNvPr>
          <p:cNvSpPr/>
          <p:nvPr/>
        </p:nvSpPr>
        <p:spPr>
          <a:xfrm>
            <a:off x="5984682" y="1594754"/>
            <a:ext cx="18523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Please contact us if you have any questions or if you want to notify us for anything.</a:t>
            </a:r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2D26F0C5-47B9-3040-A364-1A085FA92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8" t="-1381" r="9186" b="1381"/>
          <a:stretch/>
        </p:blipFill>
        <p:spPr>
          <a:xfrm>
            <a:off x="5884522" y="3378612"/>
            <a:ext cx="1925072" cy="1185915"/>
          </a:xfrm>
          <a:prstGeom prst="roundRect">
            <a:avLst/>
          </a:prstGeom>
        </p:spPr>
      </p:pic>
      <p:pic>
        <p:nvPicPr>
          <p:cNvPr id="3074" name="Picture 2" descr="Linkedin - Free social media icons">
            <a:hlinkClick r:id="rId3"/>
            <a:extLst>
              <a:ext uri="{FF2B5EF4-FFF2-40B4-BE49-F238E27FC236}">
                <a16:creationId xmlns:a16="http://schemas.microsoft.com/office/drawing/2014/main" id="{EFAB93E4-5879-AC45-BB63-8FE16358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04" y="3718783"/>
            <a:ext cx="542373" cy="5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acebook - Log In or Sign Up">
            <a:hlinkClick r:id="rId5"/>
            <a:extLst>
              <a:ext uri="{FF2B5EF4-FFF2-40B4-BE49-F238E27FC236}">
                <a16:creationId xmlns:a16="http://schemas.microsoft.com/office/drawing/2014/main" id="{E847369B-60C9-014C-A501-B0A1C199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72" y="3708961"/>
            <a:ext cx="542374" cy="54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hlinkClick r:id="rId7"/>
            <a:extLst>
              <a:ext uri="{FF2B5EF4-FFF2-40B4-BE49-F238E27FC236}">
                <a16:creationId xmlns:a16="http://schemas.microsoft.com/office/drawing/2014/main" id="{1406FC70-5194-4548-978B-EB7CBB2630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7844" y="3634939"/>
            <a:ext cx="702510" cy="7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91800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11061</TotalTime>
  <Words>706</Words>
  <Application>Microsoft Macintosh PowerPoint</Application>
  <PresentationFormat>On-screen Show (16:9)</PresentationFormat>
  <Paragraphs>87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Fira Sans</vt:lpstr>
      <vt:lpstr>Consolas</vt:lpstr>
      <vt:lpstr>Roboto</vt:lpstr>
      <vt:lpstr>Fira Sans Extra Condensed</vt:lpstr>
      <vt:lpstr>Fira Sans Extra Condensed SemiBold</vt:lpstr>
      <vt:lpstr>Machine Learning Infographics by Slidesgo</vt:lpstr>
      <vt:lpstr>PowerPoint Presentation</vt:lpstr>
      <vt:lpstr>Agenda for today’s class</vt:lpstr>
      <vt:lpstr>Homework Solution: ONE Quiz!</vt:lpstr>
      <vt:lpstr>Comparison Operators</vt:lpstr>
      <vt:lpstr>PowerPoint Presentation</vt:lpstr>
      <vt:lpstr>Homework: Player vs Bear! (HARD)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CodeU Trial class  Welcome Christopher and Misha!</dc:title>
  <dc:creator>Admin</dc:creator>
  <cp:lastModifiedBy>Eran Troshani</cp:lastModifiedBy>
  <cp:revision>57</cp:revision>
  <dcterms:modified xsi:type="dcterms:W3CDTF">2023-04-20T18:02:23Z</dcterms:modified>
</cp:coreProperties>
</file>