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24" r:id="rId2"/>
    <p:sldId id="307" r:id="rId3"/>
    <p:sldId id="309" r:id="rId4"/>
    <p:sldId id="312" r:id="rId5"/>
    <p:sldId id="325" r:id="rId6"/>
    <p:sldId id="326" r:id="rId7"/>
    <p:sldId id="331" r:id="rId8"/>
    <p:sldId id="321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72"/>
  </p:normalViewPr>
  <p:slideViewPr>
    <p:cSldViewPr snapToGrid="0">
      <p:cViewPr>
        <p:scale>
          <a:sx n="88" d="100"/>
          <a:sy n="88" d="100"/>
        </p:scale>
        <p:origin x="37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90941-05C9-C446-9601-6D9D755AEA6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7DB99-C03D-024E-98D3-D82FAF53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25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69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844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768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90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5E90-5A26-DAC7-F48B-4030CF618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B6EE8-CA25-EDEB-4317-5DE5D2D5F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4CEB-6937-2134-03D0-7398BAF6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409D-E577-560A-EDC7-91EF5F0C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DDAD-5A70-3A0A-D3FA-89A9B181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1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9745-9CB9-A6F5-C2AA-3EC64131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F3307-2F87-E368-7352-D6C9EF57A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FB24-672A-0882-400B-1A6E1C3C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CFE3-059F-1D87-2016-A2ECD547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DE048-DF51-0F08-13F3-F9FA40EB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AA815-EAF6-232B-3B9C-68A2D9195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00F38-D5BA-9AA4-23CE-C7F59F98C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550B7-E84E-EA21-AC39-D8958176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D0C65-27B7-DEDC-08FB-5F2B28EB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46A68-EF5B-7368-D12A-BA129B93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8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D5FA-B302-881E-A20A-87CEBE7A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0034-91E5-846C-3C30-9AF12F2B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09F7A-8026-9B6B-C77E-EC000A45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E932-2671-B3E5-FC6C-7D174589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25816-0E06-4D66-E49D-E628C497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1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CC04-6E71-6963-5922-63EE8FDA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0DD55-185C-6F83-7E30-9BD66824C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01B2-6289-AD23-7F18-3E9B658A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930CA-D204-4AD6-1926-C6594C30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487F6-3D2B-3371-1C00-D5D2A1F7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0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8691-CC98-8F87-CEE3-AB5C952B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CF70-1BC1-D29E-5A8E-08523A125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F9677-13EE-0A3F-0A55-6A39A1807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3DCD0-4226-B508-DCC4-DD2805A1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F410-93BF-329F-D675-E8307B19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FAA44-1B69-1DAD-C024-FDB0BB40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5C30-A662-8FDD-34CC-021C0EA6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13DB0-ECE5-E327-B9A1-B60828A82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F2DF6-8483-82B2-B25D-BE6E70783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5193E-1470-C1D0-1506-C6C1E4D37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D1112-6AD7-5628-CE56-95BE8D8C3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DFBAE-69C0-52BF-579B-5B8D4449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DD6A3-28A2-8ECA-27AC-0931DDF0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32F3D-8ED8-131E-2AF7-6F137872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8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62E2-07EC-6B09-09E7-8F6BA52B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F2B7B-D07A-AB16-C3B4-3A1CFCFE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5E31-1FE6-7953-C338-6EB8E16A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0AF27-0439-3C56-9D38-C7A74371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4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AABD1-52E1-973D-921D-404D0B57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B2E64-3DA2-2BBB-089D-295B4292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5B2E5-A8AC-6F78-E91D-12F9D337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5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597E-252A-E1BF-C6FC-75F15FEA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8884-F5BD-430E-EA79-2A37872AC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40FD7-BC68-C9BD-7800-E889BCDB0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76541-2614-0586-0B15-935E2BC5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B15D2-7A77-2382-C01D-EE799075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BF01A-B191-9456-AF65-1EE31B18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4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B370-8748-35BC-7052-A33531F6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91E8F-2CE5-31FE-8F13-E0EF22E91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F34-63AA-7B30-B944-CBF9CBF60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FD6F0-BF0E-C81E-38EC-31E75CB2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D4486-952C-8F29-BC62-9B80925D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5E1AA-573D-3482-DB17-C51A0308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801FD-5A6C-76A7-B2C6-4FC195AE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58FD-5A9C-2012-13AA-41B0897D2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CBC80-ACC1-0DCC-8AA9-1CEEF6215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4950-E03F-5248-BA58-CF01ADC4706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696C-1EA0-1D2B-0561-B00283530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3402-0124-19D4-116F-0EE78CE8E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eligiousstudiesproject.com/podcast/autism-religion-and-imagination/autism-puzzle-piece_497935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linkedin.com/company/codeuofficial" TargetMode="External"/><Relationship Id="rId7" Type="http://schemas.openxmlformats.org/officeDocument/2006/relationships/hyperlink" Target="https://www.codeu.ca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hyperlink" Target="https://www.facebook.com/CodeUOfficiel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96;p25">
            <a:extLst>
              <a:ext uri="{FF2B5EF4-FFF2-40B4-BE49-F238E27FC236}">
                <a16:creationId xmlns:a16="http://schemas.microsoft.com/office/drawing/2014/main" id="{8BD74E78-9FCA-CCA8-9AA4-44D79711D477}"/>
              </a:ext>
            </a:extLst>
          </p:cNvPr>
          <p:cNvSpPr/>
          <p:nvPr/>
        </p:nvSpPr>
        <p:spPr>
          <a:xfrm>
            <a:off x="-340832" y="4513000"/>
            <a:ext cx="13397457" cy="835583"/>
          </a:xfrm>
          <a:prstGeom prst="roundRect">
            <a:avLst>
              <a:gd name="adj" fmla="val 15217"/>
            </a:avLst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7499827" y="5357680"/>
            <a:ext cx="4082373" cy="94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" i="1" dirty="0">
                <a:solidFill>
                  <a:schemeClr val="tx2"/>
                </a:solidFill>
              </a:rPr>
              <a:t>The class will start shortly...</a:t>
            </a:r>
            <a:endParaRPr i="1" dirty="0">
              <a:solidFill>
                <a:schemeClr val="tx2"/>
              </a:solidFill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248512" y="546498"/>
            <a:ext cx="5847489" cy="6311503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FE95A95-9F64-E449-950A-E30A96BA4A3E}"/>
              </a:ext>
            </a:extLst>
          </p:cNvPr>
          <p:cNvSpPr/>
          <p:nvPr/>
        </p:nvSpPr>
        <p:spPr>
          <a:xfrm>
            <a:off x="6575101" y="6493218"/>
            <a:ext cx="5024120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1333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Reproduction and distribution of the presentation deck is prohibited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AF6E1-270D-C28B-2FA2-1494546F5399}"/>
              </a:ext>
            </a:extLst>
          </p:cNvPr>
          <p:cNvSpPr txBox="1"/>
          <p:nvPr/>
        </p:nvSpPr>
        <p:spPr>
          <a:xfrm>
            <a:off x="6279936" y="2597257"/>
            <a:ext cx="8157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oper Black" panose="0208090404030B020404" pitchFamily="18" charset="77"/>
              </a:rPr>
              <a:t>Chapter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7F846-9A3B-17F1-37A2-C2A23CE244E2}"/>
              </a:ext>
            </a:extLst>
          </p:cNvPr>
          <p:cNvSpPr txBox="1"/>
          <p:nvPr/>
        </p:nvSpPr>
        <p:spPr>
          <a:xfrm>
            <a:off x="6265747" y="1290039"/>
            <a:ext cx="6417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Cooper Black" panose="0208090404030B020404" pitchFamily="18" charset="77"/>
              </a:rPr>
              <a:t>Bootcamp</a:t>
            </a:r>
            <a:endParaRPr lang="en-US" sz="7200" b="1" dirty="0">
              <a:solidFill>
                <a:schemeClr val="bg1"/>
              </a:solidFill>
              <a:latin typeface="Cooper Black" panose="0208090404030B020404" pitchFamily="18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B65FA-E443-9BAC-4897-6EF1588A1B76}"/>
              </a:ext>
            </a:extLst>
          </p:cNvPr>
          <p:cNvSpPr txBox="1"/>
          <p:nvPr/>
        </p:nvSpPr>
        <p:spPr>
          <a:xfrm>
            <a:off x="6882458" y="4665194"/>
            <a:ext cx="64175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Welcome to your 2</a:t>
            </a:r>
            <a:r>
              <a:rPr lang="en-US" sz="2667" b="1" baseline="30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nd</a:t>
            </a:r>
            <a:r>
              <a:rPr lang="en-US" sz="2667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session!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70F90-9C00-EDEE-7C18-82C22B502421}"/>
              </a:ext>
            </a:extLst>
          </p:cNvPr>
          <p:cNvSpPr txBox="1"/>
          <p:nvPr/>
        </p:nvSpPr>
        <p:spPr>
          <a:xfrm>
            <a:off x="5766324" y="381917"/>
            <a:ext cx="8157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bg1"/>
                </a:solidFill>
                <a:latin typeface="Cooper Black" panose="0208090404030B020404" pitchFamily="18" charset="77"/>
              </a:rPr>
              <a:t>Code</a:t>
            </a:r>
            <a:r>
              <a:rPr lang="en-US" sz="6600" b="1" dirty="0" err="1">
                <a:solidFill>
                  <a:srgbClr val="FFD100"/>
                </a:solidFill>
                <a:latin typeface="Cooper Black" panose="0208090404030B020404" pitchFamily="18" charset="77"/>
              </a:rPr>
              <a:t>U</a:t>
            </a:r>
            <a:r>
              <a:rPr lang="en-US" sz="6600" b="1" dirty="0" err="1">
                <a:solidFill>
                  <a:schemeClr val="bg1"/>
                </a:solidFill>
                <a:latin typeface="Cooper Black" panose="0208090404030B020404" pitchFamily="18" charset="77"/>
              </a:rPr>
              <a:t>’s</a:t>
            </a:r>
            <a:endParaRPr lang="en-US" sz="6600" b="1" dirty="0">
              <a:solidFill>
                <a:schemeClr val="bg1"/>
              </a:solidFill>
              <a:latin typeface="Cooper Black" panose="0208090404030B020404" pitchFamily="18" charset="7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000" b="1" dirty="0">
                <a:solidFill>
                  <a:srgbClr val="002060"/>
                </a:solidFill>
                <a:latin typeface="Cooper Black" panose="0208090404030B020404" pitchFamily="18" charset="77"/>
              </a:rPr>
              <a:t>Agenda for today’s class</a:t>
            </a:r>
            <a:endParaRPr sz="4000" b="1" dirty="0">
              <a:solidFill>
                <a:srgbClr val="002060"/>
              </a:solidFill>
              <a:latin typeface="Cooper Black" panose="0208090404030B020404" pitchFamily="18" charset="77"/>
            </a:endParaRPr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4597400" y="1575534"/>
            <a:ext cx="2997203" cy="4733780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74" name="Google Shape;1974;p38"/>
          <p:cNvGrpSpPr/>
          <p:nvPr/>
        </p:nvGrpSpPr>
        <p:grpSpPr>
          <a:xfrm>
            <a:off x="8044402" y="1583200"/>
            <a:ext cx="3922570" cy="1245642"/>
            <a:chOff x="6033300" y="1187400"/>
            <a:chExt cx="2941927" cy="934232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331350" y="1308394"/>
              <a:ext cx="2643877" cy="813238"/>
              <a:chOff x="5678825" y="903327"/>
              <a:chExt cx="2643877" cy="81323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817749" y="903327"/>
                <a:ext cx="2504953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2800" dirty="0">
                    <a:solidFill>
                      <a:srgbClr val="002060"/>
                    </a:solidFill>
                    <a:latin typeface="Cooper Black" panose="0208090404030B020404" pitchFamily="18" charset="77"/>
                    <a:ea typeface="Fira Sans Extra Condensed"/>
                    <a:cs typeface="Fira Sans Extra Condensed"/>
                    <a:sym typeface="Fira Sans Extra Condensed"/>
                  </a:rPr>
                  <a:t>Course revision</a:t>
                </a:r>
                <a:endParaRPr sz="2800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5678825" y="1384765"/>
                <a:ext cx="2364827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-CA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Let’s revise last chapter’s material!</a:t>
                </a: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2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02</a:t>
              </a:r>
              <a:endParaRPr sz="2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523411" y="3539169"/>
            <a:ext cx="3624187" cy="1467442"/>
            <a:chOff x="392558" y="2578063"/>
            <a:chExt cx="2718140" cy="1100581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392558" y="2578063"/>
              <a:ext cx="2448299" cy="1100581"/>
              <a:chOff x="3516720" y="1229115"/>
              <a:chExt cx="2448299" cy="1100581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16720" y="12291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800" dirty="0">
                    <a:solidFill>
                      <a:srgbClr val="002060"/>
                    </a:solidFill>
                    <a:latin typeface="Cooper Black" panose="0208090404030B020404" pitchFamily="18" charset="77"/>
                    <a:ea typeface="Fira Sans Extra Condensed"/>
                    <a:cs typeface="Fira Sans Extra Condensed"/>
                    <a:sym typeface="Fira Sans Extra Condensed"/>
                  </a:rPr>
                  <a:t>Topic of the day:</a:t>
                </a:r>
                <a:endParaRPr sz="2800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16720" y="1997896"/>
                <a:ext cx="2448299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380990" indent="-380990">
                  <a:buFontTx/>
                  <a:buChar char="-"/>
                </a:pPr>
                <a:r>
                  <a:rPr lang="en-CA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Lists</a:t>
                </a:r>
              </a:p>
              <a:p>
                <a:pPr marL="380990" indent="-380990">
                  <a:buFontTx/>
                  <a:buChar char="-"/>
                </a:pPr>
                <a:r>
                  <a:rPr lang="en-CA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List Manipulations</a:t>
                </a:r>
                <a:endParaRPr lang="en" sz="2267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80990" indent="-380990">
                  <a:buFontTx/>
                  <a:buChar char="-"/>
                </a:pPr>
                <a:endParaRPr sz="2267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2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03</a:t>
              </a:r>
              <a:endParaRPr sz="2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609597" y="5410234"/>
            <a:ext cx="3538000" cy="1021028"/>
            <a:chOff x="457198" y="4057675"/>
            <a:chExt cx="2653500" cy="765771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135654" cy="765771"/>
              <a:chOff x="3581360" y="2254813"/>
              <a:chExt cx="2135654" cy="765771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800" dirty="0">
                    <a:solidFill>
                      <a:srgbClr val="002060"/>
                    </a:solidFill>
                    <a:latin typeface="Cooper Black" panose="0208090404030B020404" pitchFamily="18" charset="77"/>
                    <a:ea typeface="Fira Sans Extra Condensed"/>
                    <a:cs typeface="Fira Sans Extra Condensed"/>
                    <a:sym typeface="Fira Sans Extra Condensed"/>
                  </a:rPr>
                  <a:t>Wrap-up</a:t>
                </a:r>
                <a:endParaRPr sz="3200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688784"/>
                <a:ext cx="213565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 of what we’ve learned today</a:t>
                </a:r>
                <a:endParaRPr sz="2267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2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05</a:t>
              </a:r>
              <a:endParaRPr sz="2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8044400" y="3573502"/>
            <a:ext cx="3684933" cy="1237200"/>
            <a:chOff x="6033300" y="2616950"/>
            <a:chExt cx="2763700" cy="927900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386599" y="2629086"/>
              <a:ext cx="2410401" cy="915764"/>
              <a:chOff x="6386649" y="2756176"/>
              <a:chExt cx="2410401" cy="915764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386649" y="2756176"/>
                <a:ext cx="2410401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2800" dirty="0">
                    <a:solidFill>
                      <a:srgbClr val="002060"/>
                    </a:solidFill>
                    <a:latin typeface="Cooper Black" panose="0208090404030B020404" pitchFamily="18" charset="77"/>
                    <a:ea typeface="Fira Sans Extra Condensed"/>
                    <a:cs typeface="Fira Sans Extra Condensed"/>
                    <a:sym typeface="Fira Sans Extra Condensed"/>
                  </a:rPr>
                  <a:t>Practice time!</a:t>
                </a:r>
                <a:endParaRPr sz="2800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815850" y="3340140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Let’s practice with some coding exercises!</a:t>
                </a:r>
                <a:endParaRPr sz="2267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2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04</a:t>
              </a:r>
              <a:endParaRPr sz="2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8044400" y="5336379"/>
            <a:ext cx="3624203" cy="1008687"/>
            <a:chOff x="6033300" y="4002284"/>
            <a:chExt cx="2718152" cy="75651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94052" y="4002284"/>
              <a:ext cx="2057400" cy="756515"/>
              <a:chOff x="6694102" y="4003172"/>
              <a:chExt cx="2057400" cy="756515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94102" y="4003172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2800" dirty="0">
                    <a:solidFill>
                      <a:srgbClr val="002060"/>
                    </a:solidFill>
                    <a:latin typeface="Cooper Black" panose="0208090404030B020404" pitchFamily="18" charset="77"/>
                    <a:ea typeface="Fira Sans Extra Condensed"/>
                    <a:cs typeface="Fira Sans Extra Condensed"/>
                    <a:sym typeface="Fira Sans Extra Condensed"/>
                  </a:rPr>
                  <a:t>Conclusion</a:t>
                </a:r>
                <a:endParaRPr sz="2800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70275" y="4427887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homework and questions</a:t>
                </a:r>
                <a:endParaRPr sz="2267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200" b="1" dirty="0">
                  <a:solidFill>
                    <a:schemeClr val="bg1"/>
                  </a:solidFill>
                  <a:latin typeface="Consolas" panose="020B0609020204030204" pitchFamily="49" charset="0"/>
                  <a:ea typeface="Fira Sans Extra Condensed"/>
                  <a:cs typeface="Consolas" panose="020B0609020204030204" pitchFamily="49" charset="0"/>
                  <a:sym typeface="Fira Sans Extra Condensed"/>
                </a:rPr>
                <a:t>06</a:t>
              </a:r>
              <a:endParaRPr sz="2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4889500" y="5690333"/>
            <a:ext cx="2412800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Robot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" name="Google Shape;1969;p38">
            <a:extLst>
              <a:ext uri="{FF2B5EF4-FFF2-40B4-BE49-F238E27FC236}">
                <a16:creationId xmlns:a16="http://schemas.microsoft.com/office/drawing/2014/main" id="{81FBE0BA-F64F-2D58-6EFE-0B1FA2248948}"/>
              </a:ext>
            </a:extLst>
          </p:cNvPr>
          <p:cNvGrpSpPr/>
          <p:nvPr/>
        </p:nvGrpSpPr>
        <p:grpSpPr>
          <a:xfrm>
            <a:off x="608265" y="1473933"/>
            <a:ext cx="3539335" cy="1206061"/>
            <a:chOff x="456198" y="1105450"/>
            <a:chExt cx="2654501" cy="904546"/>
          </a:xfrm>
        </p:grpSpPr>
        <p:sp>
          <p:nvSpPr>
            <p:cNvPr id="3" name="Google Shape;1970;p38">
              <a:extLst>
                <a:ext uri="{FF2B5EF4-FFF2-40B4-BE49-F238E27FC236}">
                  <a16:creationId xmlns:a16="http://schemas.microsoft.com/office/drawing/2014/main" id="{2CEB6741-A568-1067-8FD8-5C0A9E57BB37}"/>
                </a:ext>
              </a:extLst>
            </p:cNvPr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rgbClr val="FFD1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200" b="1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  <a:cs typeface="Consolas" panose="020B0609020204030204" pitchFamily="49" charset="0"/>
                  <a:sym typeface="Fira Sans Extra Condensed"/>
                </a:rPr>
                <a:t>01</a:t>
              </a:r>
              <a:endParaRPr sz="22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endParaRPr>
            </a:p>
          </p:txBody>
        </p:sp>
        <p:grpSp>
          <p:nvGrpSpPr>
            <p:cNvPr id="4" name="Google Shape;1971;p38">
              <a:extLst>
                <a:ext uri="{FF2B5EF4-FFF2-40B4-BE49-F238E27FC236}">
                  <a16:creationId xmlns:a16="http://schemas.microsoft.com/office/drawing/2014/main" id="{BB494C5F-B8BD-8C9C-85F9-6956466D4C62}"/>
                </a:ext>
              </a:extLst>
            </p:cNvPr>
            <p:cNvGrpSpPr/>
            <p:nvPr/>
          </p:nvGrpSpPr>
          <p:grpSpPr>
            <a:xfrm>
              <a:off x="456198" y="1105450"/>
              <a:ext cx="2058403" cy="904546"/>
              <a:chOff x="3968548" y="1108688"/>
              <a:chExt cx="2058403" cy="904546"/>
            </a:xfrm>
          </p:grpSpPr>
          <p:sp>
            <p:nvSpPr>
              <p:cNvPr id="5" name="Google Shape;1972;p38">
                <a:extLst>
                  <a:ext uri="{FF2B5EF4-FFF2-40B4-BE49-F238E27FC236}">
                    <a16:creationId xmlns:a16="http://schemas.microsoft.com/office/drawing/2014/main" id="{AACC5F5B-A5E1-474C-4C0F-71DCE8FF1749}"/>
                  </a:ext>
                </a:extLst>
              </p:cNvPr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800" dirty="0">
                    <a:solidFill>
                      <a:srgbClr val="002060"/>
                    </a:solidFill>
                    <a:latin typeface="Cooper Black" panose="0208090404030B020404" pitchFamily="18" charset="77"/>
                    <a:ea typeface="Fira Sans Extra Condensed"/>
                    <a:cs typeface="Fira Sans Extra Condensed"/>
                    <a:sym typeface="Fira Sans Extra Condensed"/>
                  </a:rPr>
                  <a:t>Kahoot!</a:t>
                </a:r>
                <a:endParaRPr sz="2800" dirty="0">
                  <a:solidFill>
                    <a:srgbClr val="00206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" name="Google Shape;1973;p38">
                <a:extLst>
                  <a:ext uri="{FF2B5EF4-FFF2-40B4-BE49-F238E27FC236}">
                    <a16:creationId xmlns:a16="http://schemas.microsoft.com/office/drawing/2014/main" id="{1C856726-C1D9-7431-CAB8-8E986D4C7DC1}"/>
                  </a:ext>
                </a:extLst>
              </p:cNvPr>
              <p:cNvSpPr txBox="1"/>
              <p:nvPr/>
            </p:nvSpPr>
            <p:spPr>
              <a:xfrm>
                <a:off x="3968548" y="1681434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4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To recap what was seen last class!</a:t>
                </a:r>
                <a:endParaRPr sz="24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6;p15">
            <a:extLst>
              <a:ext uri="{FF2B5EF4-FFF2-40B4-BE49-F238E27FC236}">
                <a16:creationId xmlns:a16="http://schemas.microsoft.com/office/drawing/2014/main" id="{EC47BF5A-505E-CFB8-8FE4-F2A6CF2BEBE1}"/>
              </a:ext>
            </a:extLst>
          </p:cNvPr>
          <p:cNvSpPr txBox="1">
            <a:spLocks/>
          </p:cNvSpPr>
          <p:nvPr/>
        </p:nvSpPr>
        <p:spPr>
          <a:xfrm>
            <a:off x="2409620" y="344744"/>
            <a:ext cx="7372761" cy="14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en-CA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Time for </a:t>
            </a:r>
            <a:r>
              <a:rPr lang="en-CA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Kahoot</a:t>
            </a:r>
            <a:r>
              <a:rPr lang="en-CA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br>
              <a:rPr lang="en-CA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n-CA" sz="6667" i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Öğrenmeyi keyifli hale getiren uygulama: Kahoot! | by mektepp | Medium">
            <a:extLst>
              <a:ext uri="{FF2B5EF4-FFF2-40B4-BE49-F238E27FC236}">
                <a16:creationId xmlns:a16="http://schemas.microsoft.com/office/drawing/2014/main" id="{B90F050D-2CCB-76C9-7992-AD362679C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B2A719E3-7F04-5DA6-164C-9CCA48C49634}"/>
              </a:ext>
            </a:extLst>
          </p:cNvPr>
          <p:cNvSpPr/>
          <p:nvPr/>
        </p:nvSpPr>
        <p:spPr>
          <a:xfrm>
            <a:off x="2749973" y="687536"/>
            <a:ext cx="3346027" cy="1441243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Head over to </a:t>
            </a:r>
            <a:r>
              <a:rPr lang="en-US" sz="2000" b="1" u="sng" dirty="0" err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Kahoot.it</a:t>
            </a:r>
            <a:r>
              <a:rPr lang="en-US" sz="2000" b="1" u="sng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a fun coding quiz!</a:t>
            </a:r>
          </a:p>
        </p:txBody>
      </p:sp>
    </p:spTree>
    <p:extLst>
      <p:ext uri="{BB962C8B-B14F-4D97-AF65-F5344CB8AC3E}">
        <p14:creationId xmlns:p14="http://schemas.microsoft.com/office/powerpoint/2010/main" val="42401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621047" y="1308333"/>
            <a:ext cx="10539052" cy="2567679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000" dirty="0">
                <a:solidFill>
                  <a:srgbClr val="002060"/>
                </a:solidFill>
                <a:latin typeface="Cooper Black" panose="0208090404030B020404" pitchFamily="18" charset="77"/>
              </a:rPr>
              <a:t>Introduction to LISTS!</a:t>
            </a:r>
            <a:endParaRPr sz="4000" dirty="0">
              <a:solidFill>
                <a:srgbClr val="002060"/>
              </a:solidFill>
              <a:latin typeface="Cooper Black" panose="0208090404030B020404" pitchFamily="18" charset="77"/>
            </a:endParaRPr>
          </a:p>
        </p:txBody>
      </p:sp>
      <p:sp>
        <p:nvSpPr>
          <p:cNvPr id="9" name="Google Shape;575;p20">
            <a:extLst>
              <a:ext uri="{FF2B5EF4-FFF2-40B4-BE49-F238E27FC236}">
                <a16:creationId xmlns:a16="http://schemas.microsoft.com/office/drawing/2014/main" id="{23D199BB-17DC-E1B1-4C56-93BDD1D2E542}"/>
              </a:ext>
            </a:extLst>
          </p:cNvPr>
          <p:cNvSpPr/>
          <p:nvPr/>
        </p:nvSpPr>
        <p:spPr>
          <a:xfrm>
            <a:off x="1076585" y="1289803"/>
            <a:ext cx="2312240" cy="80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89" name="Google Shape;1089;p28"/>
          <p:cNvGrpSpPr/>
          <p:nvPr/>
        </p:nvGrpSpPr>
        <p:grpSpPr>
          <a:xfrm>
            <a:off x="1193257" y="1453822"/>
            <a:ext cx="9605374" cy="1990093"/>
            <a:chOff x="6017403" y="306301"/>
            <a:chExt cx="2125426" cy="1525514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17403" y="306301"/>
              <a:ext cx="212542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dirty="0">
                  <a:solidFill>
                    <a:schemeClr val="bg1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What are </a:t>
              </a:r>
              <a:r>
                <a:rPr lang="en" sz="2000" dirty="0">
                  <a:solidFill>
                    <a:srgbClr val="0070C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lists</a:t>
              </a:r>
              <a:r>
                <a:rPr lang="en" sz="2000" dirty="0">
                  <a:solidFill>
                    <a:schemeClr val="bg1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?</a:t>
              </a:r>
              <a:endParaRPr sz="2000" dirty="0">
                <a:solidFill>
                  <a:schemeClr val="bg1"/>
                </a:solidFill>
                <a:latin typeface="Cooper Black" panose="0208090404030B020404" pitchFamily="18" charset="77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23402" y="858539"/>
              <a:ext cx="1857905" cy="973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CA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 list is </a:t>
              </a:r>
              <a:r>
                <a:rPr lang="en-CA" b="1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 number of items in an ordered or unordered structure</a:t>
              </a:r>
              <a:r>
                <a:rPr lang="en-CA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 A list can be used for a number of things like storing items or deleting and adding items.</a:t>
              </a:r>
            </a:p>
            <a:p>
              <a:endParaRPr lang="en-CA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  <a:p>
              <a:r>
                <a:rPr lang="en-CA" u="sng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/>
                  <a:sym typeface="Roboto"/>
                </a:rPr>
                <a:t>Example</a:t>
              </a:r>
              <a:r>
                <a:rPr lang="en-CA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/>
                  <a:sym typeface="Roboto"/>
                </a:rPr>
                <a:t> in a code:</a:t>
              </a:r>
            </a:p>
            <a:p>
              <a:r>
                <a:rPr lang="en-CA" dirty="0" err="1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/>
                  <a:sym typeface="Roboto"/>
                </a:rPr>
                <a:t>groceryList</a:t>
              </a:r>
              <a:r>
                <a:rPr lang="en-CA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/>
                  <a:sym typeface="Roboto"/>
                </a:rPr>
                <a:t> = [”apples”, “milk”, “cucumbers”, ”cereal”, ”eggs”]</a:t>
              </a:r>
              <a:endParaRPr lang="en-CA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</p:grpSp>
      <p:grpSp>
        <p:nvGrpSpPr>
          <p:cNvPr id="1102" name="Google Shape;1102;p28"/>
          <p:cNvGrpSpPr/>
          <p:nvPr/>
        </p:nvGrpSpPr>
        <p:grpSpPr>
          <a:xfrm>
            <a:off x="9493349" y="1284920"/>
            <a:ext cx="2744433" cy="4742072"/>
            <a:chOff x="3542850" y="1175417"/>
            <a:chExt cx="2058325" cy="3556554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75417"/>
              <a:ext cx="1806331" cy="3556554"/>
              <a:chOff x="457200" y="1175417"/>
              <a:chExt cx="1806331" cy="3556554"/>
            </a:xfrm>
          </p:grpSpPr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2060"/>
                </a:solidFill>
              </a:endParaRPr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2060"/>
                </a:solidFill>
              </a:endParaRPr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2060"/>
                </a:solidFill>
              </a:endParaRPr>
            </a:p>
          </p:txBody>
        </p:sp>
      </p:grp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409833" y="1045580"/>
            <a:ext cx="806000" cy="80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200" b="1" dirty="0">
                <a:solidFill>
                  <a:schemeClr val="bg1"/>
                </a:solidFill>
                <a:latin typeface="Consolas" panose="020B0609020204030204" pitchFamily="49" charset="0"/>
                <a:ea typeface="Fira Sans Extra Condensed"/>
                <a:cs typeface="Consolas" panose="020B0609020204030204" pitchFamily="49" charset="0"/>
                <a:sym typeface="Fira Sans Extra Condensed"/>
              </a:rPr>
              <a:t>01</a:t>
            </a:r>
            <a:endParaRPr sz="2200" b="1" dirty="0">
              <a:solidFill>
                <a:schemeClr val="bg1"/>
              </a:solidFill>
              <a:latin typeface="Consolas" panose="020B0609020204030204" pitchFamily="49" charset="0"/>
              <a:ea typeface="Fira Sans Extra Condensed"/>
              <a:cs typeface="Consolas" panose="020B0609020204030204" pitchFamily="49" charset="0"/>
              <a:sym typeface="Fira Sans Extra Condensed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E48ADAB-9ABD-0931-2934-D3A18DF4ACC4}"/>
              </a:ext>
            </a:extLst>
          </p:cNvPr>
          <p:cNvSpPr/>
          <p:nvPr/>
        </p:nvSpPr>
        <p:spPr>
          <a:xfrm>
            <a:off x="9932650" y="1887754"/>
            <a:ext cx="1911695" cy="15457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C9418-CBB1-9BEF-138F-C85005652EBA}"/>
              </a:ext>
            </a:extLst>
          </p:cNvPr>
          <p:cNvSpPr txBox="1"/>
          <p:nvPr/>
        </p:nvSpPr>
        <p:spPr>
          <a:xfrm>
            <a:off x="9983499" y="2110953"/>
            <a:ext cx="1847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There are lists in our everyday lives. Can you think of one?</a:t>
            </a:r>
          </a:p>
        </p:txBody>
      </p:sp>
      <p:pic>
        <p:nvPicPr>
          <p:cNvPr id="1026" name="Picture 2" descr="350 Occupations theme ideas | dramatic play preschool, dramatic play  centers, dramatic play area">
            <a:extLst>
              <a:ext uri="{FF2B5EF4-FFF2-40B4-BE49-F238E27FC236}">
                <a16:creationId xmlns:a16="http://schemas.microsoft.com/office/drawing/2014/main" id="{4C15A586-9543-73F0-AFE7-6FE8D67C0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9991">
            <a:off x="856859" y="4128045"/>
            <a:ext cx="1909909" cy="256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Vector | Cartoon leaderboard with rankings">
            <a:extLst>
              <a:ext uri="{FF2B5EF4-FFF2-40B4-BE49-F238E27FC236}">
                <a16:creationId xmlns:a16="http://schemas.microsoft.com/office/drawing/2014/main" id="{649D7997-94D5-7068-3D60-E1EBB850C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681" y="4007988"/>
            <a:ext cx="2888497" cy="28884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ách tạo danh sách công việc (To-do list) bằng Notion dễ dàng">
            <a:extLst>
              <a:ext uri="{FF2B5EF4-FFF2-40B4-BE49-F238E27FC236}">
                <a16:creationId xmlns:a16="http://schemas.microsoft.com/office/drawing/2014/main" id="{A2CF7DB7-E9DF-8BE7-83C2-2862DCC5D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4941">
            <a:off x="6018626" y="4269226"/>
            <a:ext cx="3680039" cy="215179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7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" grpId="0" animBg="1"/>
      <p:bldP spid="9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621047" y="1308333"/>
            <a:ext cx="10539052" cy="2201816"/>
          </a:xfrm>
          <a:prstGeom prst="roundRect">
            <a:avLst>
              <a:gd name="adj" fmla="val 50000"/>
            </a:avLst>
          </a:prstGeom>
          <a:noFill/>
          <a:ln w="53975">
            <a:solidFill>
              <a:srgbClr val="00B05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000" dirty="0">
                <a:solidFill>
                  <a:srgbClr val="002060"/>
                </a:solidFill>
                <a:latin typeface="Cooper Black" panose="0208090404030B020404" pitchFamily="18" charset="77"/>
              </a:rPr>
              <a:t>Introduction to LISTS! (</a:t>
            </a:r>
            <a:r>
              <a:rPr lang="en" sz="4000" dirty="0" err="1">
                <a:solidFill>
                  <a:srgbClr val="002060"/>
                </a:solidFill>
                <a:latin typeface="Cooper Black" panose="0208090404030B020404" pitchFamily="18" charset="77"/>
              </a:rPr>
              <a:t>cont</a:t>
            </a:r>
            <a:r>
              <a:rPr lang="en" sz="4000" dirty="0">
                <a:solidFill>
                  <a:srgbClr val="002060"/>
                </a:solidFill>
                <a:latin typeface="Cooper Black" panose="0208090404030B020404" pitchFamily="18" charset="77"/>
              </a:rPr>
              <a:t>’)</a:t>
            </a:r>
            <a:endParaRPr sz="4000" dirty="0">
              <a:solidFill>
                <a:srgbClr val="002060"/>
              </a:solidFill>
              <a:latin typeface="Cooper Black" panose="0208090404030B020404" pitchFamily="18" charset="77"/>
            </a:endParaRPr>
          </a:p>
        </p:txBody>
      </p:sp>
      <p:sp>
        <p:nvSpPr>
          <p:cNvPr id="9" name="Google Shape;575;p20">
            <a:extLst>
              <a:ext uri="{FF2B5EF4-FFF2-40B4-BE49-F238E27FC236}">
                <a16:creationId xmlns:a16="http://schemas.microsoft.com/office/drawing/2014/main" id="{23D199BB-17DC-E1B1-4C56-93BDD1D2E542}"/>
              </a:ext>
            </a:extLst>
          </p:cNvPr>
          <p:cNvSpPr/>
          <p:nvPr/>
        </p:nvSpPr>
        <p:spPr>
          <a:xfrm>
            <a:off x="855617" y="1278373"/>
            <a:ext cx="2910356" cy="80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89" name="Google Shape;1089;p28"/>
          <p:cNvGrpSpPr/>
          <p:nvPr/>
        </p:nvGrpSpPr>
        <p:grpSpPr>
          <a:xfrm>
            <a:off x="1137838" y="1439967"/>
            <a:ext cx="9605374" cy="1893785"/>
            <a:chOff x="6005140" y="295680"/>
            <a:chExt cx="2125426" cy="1451688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05140" y="295680"/>
              <a:ext cx="212542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dirty="0">
                  <a:solidFill>
                    <a:schemeClr val="bg1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List </a:t>
              </a:r>
              <a:r>
                <a:rPr lang="en" sz="2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Manipulation</a:t>
              </a:r>
              <a:endParaRPr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oper Black" panose="0208090404030B020404" pitchFamily="18" charset="77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22629" y="774092"/>
              <a:ext cx="1857905" cy="973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CA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Lists can be manipulated in many ways. This will allow us to edit the information contained in the list so we can achieve our wanted end result.</a:t>
              </a:r>
            </a:p>
            <a:p>
              <a:endParaRPr lang="en-CA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  <a:p>
              <a:r>
                <a:rPr lang="en-CA" u="sng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/>
                  <a:sym typeface="Roboto"/>
                </a:rPr>
                <a:t>Example</a:t>
              </a:r>
              <a:r>
                <a:rPr lang="en-CA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/>
                  <a:sym typeface="Roboto"/>
                </a:rPr>
                <a:t>: In a grocery list, once we found an item, we can remove it from our list.</a:t>
              </a:r>
              <a:endParaRPr lang="en-CA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</p:grp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409833" y="1045580"/>
            <a:ext cx="806000" cy="80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200" b="1" dirty="0">
                <a:solidFill>
                  <a:schemeClr val="bg1"/>
                </a:solidFill>
                <a:latin typeface="Consolas" panose="020B0609020204030204" pitchFamily="49" charset="0"/>
                <a:ea typeface="Fira Sans Extra Condensed"/>
                <a:cs typeface="Consolas" panose="020B0609020204030204" pitchFamily="49" charset="0"/>
                <a:sym typeface="Fira Sans Extra Condensed"/>
              </a:rPr>
              <a:t>02</a:t>
            </a:r>
            <a:endParaRPr sz="2200" b="1" dirty="0">
              <a:solidFill>
                <a:schemeClr val="bg1"/>
              </a:solidFill>
              <a:latin typeface="Consolas" panose="020B0609020204030204" pitchFamily="49" charset="0"/>
              <a:ea typeface="Fira Sans Extra Condensed"/>
              <a:cs typeface="Consolas" panose="020B0609020204030204" pitchFamily="49" charset="0"/>
              <a:sym typeface="Fira Sans Extra Condensed"/>
            </a:endParaRPr>
          </a:p>
        </p:txBody>
      </p:sp>
      <p:pic>
        <p:nvPicPr>
          <p:cNvPr id="2" name="Picture 2" descr="350 Occupations theme ideas | dramatic play preschool, dramatic play  centers, dramatic play area">
            <a:extLst>
              <a:ext uri="{FF2B5EF4-FFF2-40B4-BE49-F238E27FC236}">
                <a16:creationId xmlns:a16="http://schemas.microsoft.com/office/drawing/2014/main" id="{6F7ABE04-FF53-5B69-1BCB-75D1B1138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511" y="1125402"/>
            <a:ext cx="1909909" cy="25676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Google Shape;1084;p28">
            <a:extLst>
              <a:ext uri="{FF2B5EF4-FFF2-40B4-BE49-F238E27FC236}">
                <a16:creationId xmlns:a16="http://schemas.microsoft.com/office/drawing/2014/main" id="{AE426FF4-97B7-A117-A570-C9449AD86508}"/>
              </a:ext>
            </a:extLst>
          </p:cNvPr>
          <p:cNvSpPr/>
          <p:nvPr/>
        </p:nvSpPr>
        <p:spPr>
          <a:xfrm>
            <a:off x="544443" y="3667223"/>
            <a:ext cx="10539052" cy="3111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3975">
            <a:solidFill>
              <a:srgbClr val="FF000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060"/>
              </a:solidFill>
            </a:endParaRPr>
          </a:p>
        </p:txBody>
      </p:sp>
      <p:sp>
        <p:nvSpPr>
          <p:cNvPr id="4" name="Google Shape;575;p20">
            <a:extLst>
              <a:ext uri="{FF2B5EF4-FFF2-40B4-BE49-F238E27FC236}">
                <a16:creationId xmlns:a16="http://schemas.microsoft.com/office/drawing/2014/main" id="{3C9EB54C-858A-69A7-0B69-DF2EF321652A}"/>
              </a:ext>
            </a:extLst>
          </p:cNvPr>
          <p:cNvSpPr/>
          <p:nvPr/>
        </p:nvSpPr>
        <p:spPr>
          <a:xfrm>
            <a:off x="1108506" y="3658944"/>
            <a:ext cx="2481361" cy="80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" name="Google Shape;1089;p28">
            <a:extLst>
              <a:ext uri="{FF2B5EF4-FFF2-40B4-BE49-F238E27FC236}">
                <a16:creationId xmlns:a16="http://schemas.microsoft.com/office/drawing/2014/main" id="{34CAC8B3-6EE8-BF6D-7F50-D8073D26847F}"/>
              </a:ext>
            </a:extLst>
          </p:cNvPr>
          <p:cNvGrpSpPr/>
          <p:nvPr/>
        </p:nvGrpSpPr>
        <p:grpSpPr>
          <a:xfrm>
            <a:off x="1108508" y="3801914"/>
            <a:ext cx="9858451" cy="1161221"/>
            <a:chOff x="6078587" y="-457374"/>
            <a:chExt cx="2181425" cy="890136"/>
          </a:xfrm>
        </p:grpSpPr>
        <p:sp>
          <p:nvSpPr>
            <p:cNvPr id="6" name="Google Shape;1090;p28">
              <a:extLst>
                <a:ext uri="{FF2B5EF4-FFF2-40B4-BE49-F238E27FC236}">
                  <a16:creationId xmlns:a16="http://schemas.microsoft.com/office/drawing/2014/main" id="{8AAEB501-4806-1D07-1B63-0E7332455A15}"/>
                </a:ext>
              </a:extLst>
            </p:cNvPr>
            <p:cNvSpPr txBox="1"/>
            <p:nvPr/>
          </p:nvSpPr>
          <p:spPr>
            <a:xfrm>
              <a:off x="6134586" y="-457374"/>
              <a:ext cx="2125426" cy="331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Indexing</a:t>
              </a:r>
              <a:r>
                <a:rPr lang="en" sz="2000" dirty="0">
                  <a:solidFill>
                    <a:srgbClr val="0070C0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" sz="2000" dirty="0">
                  <a:solidFill>
                    <a:schemeClr val="bg1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Lists</a:t>
              </a:r>
              <a:endParaRPr sz="2000" dirty="0">
                <a:solidFill>
                  <a:schemeClr val="bg1"/>
                </a:solidFill>
                <a:latin typeface="Cooper Black" panose="0208090404030B020404" pitchFamily="18" charset="77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" name="Google Shape;1091;p28">
              <a:extLst>
                <a:ext uri="{FF2B5EF4-FFF2-40B4-BE49-F238E27FC236}">
                  <a16:creationId xmlns:a16="http://schemas.microsoft.com/office/drawing/2014/main" id="{6E6857F7-35B1-A3A0-A711-735CE4E96D83}"/>
                </a:ext>
              </a:extLst>
            </p:cNvPr>
            <p:cNvSpPr txBox="1"/>
            <p:nvPr/>
          </p:nvSpPr>
          <p:spPr>
            <a:xfrm>
              <a:off x="6078587" y="100962"/>
              <a:ext cx="196182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CA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Elements in a list are all in different positions. These positions are called </a:t>
              </a:r>
              <a:r>
                <a:rPr lang="en-CA" b="1" u="sng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indexes</a:t>
              </a:r>
              <a:r>
                <a:rPr lang="en-CA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</p:grpSp>
      <p:sp>
        <p:nvSpPr>
          <p:cNvPr id="12" name="Google Shape;1091;p28">
            <a:extLst>
              <a:ext uri="{FF2B5EF4-FFF2-40B4-BE49-F238E27FC236}">
                <a16:creationId xmlns:a16="http://schemas.microsoft.com/office/drawing/2014/main" id="{B3785F73-BEBE-9438-5F4D-0E913B15AC80}"/>
              </a:ext>
            </a:extLst>
          </p:cNvPr>
          <p:cNvSpPr txBox="1"/>
          <p:nvPr/>
        </p:nvSpPr>
        <p:spPr>
          <a:xfrm>
            <a:off x="1108506" y="5020611"/>
            <a:ext cx="8866009" cy="43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 example: animals = [“shark”, ”cuttlefish”, ”squid”, ”mantis shrimp”, ”anemone”]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335D7A-49AC-80AF-BFFA-FF7556598701}"/>
              </a:ext>
            </a:extLst>
          </p:cNvPr>
          <p:cNvCxnSpPr>
            <a:cxnSpLocks/>
          </p:cNvCxnSpPr>
          <p:nvPr/>
        </p:nvCxnSpPr>
        <p:spPr>
          <a:xfrm>
            <a:off x="10154893" y="3046611"/>
            <a:ext cx="9510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C789044-4EF7-AEB8-2DF0-96A2E3CB5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325" y="5496598"/>
            <a:ext cx="6616364" cy="1155933"/>
          </a:xfrm>
          <a:prstGeom prst="rect">
            <a:avLst/>
          </a:prstGeom>
          <a:ln w="12700">
            <a:noFill/>
          </a:ln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7086703-B53E-6D49-CA6D-2355D2042564}"/>
              </a:ext>
            </a:extLst>
          </p:cNvPr>
          <p:cNvSpPr/>
          <p:nvPr/>
        </p:nvSpPr>
        <p:spPr>
          <a:xfrm>
            <a:off x="9975410" y="4005456"/>
            <a:ext cx="2033921" cy="212013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Google Shape;1091;p28">
            <a:extLst>
              <a:ext uri="{FF2B5EF4-FFF2-40B4-BE49-F238E27FC236}">
                <a16:creationId xmlns:a16="http://schemas.microsoft.com/office/drawing/2014/main" id="{04382784-9BE6-1B44-7A44-3A21D17A74AF}"/>
              </a:ext>
            </a:extLst>
          </p:cNvPr>
          <p:cNvSpPr txBox="1"/>
          <p:nvPr/>
        </p:nvSpPr>
        <p:spPr>
          <a:xfrm>
            <a:off x="10036522" y="4677563"/>
            <a:ext cx="1911695" cy="43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467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“shark” is at </a:t>
            </a:r>
            <a:r>
              <a:rPr lang="en-CA" sz="1467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index 0</a:t>
            </a:r>
            <a:r>
              <a:rPr lang="en-CA" sz="1467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the list</a:t>
            </a:r>
          </a:p>
        </p:txBody>
      </p:sp>
      <p:sp>
        <p:nvSpPr>
          <p:cNvPr id="22" name="Google Shape;1091;p28">
            <a:extLst>
              <a:ext uri="{FF2B5EF4-FFF2-40B4-BE49-F238E27FC236}">
                <a16:creationId xmlns:a16="http://schemas.microsoft.com/office/drawing/2014/main" id="{FF92E288-5D5B-E3AB-0082-EA82EFBE388F}"/>
              </a:ext>
            </a:extLst>
          </p:cNvPr>
          <p:cNvSpPr txBox="1"/>
          <p:nvPr/>
        </p:nvSpPr>
        <p:spPr>
          <a:xfrm>
            <a:off x="10005422" y="5483021"/>
            <a:ext cx="2033921" cy="43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467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animals[0] -&gt; “shark”</a:t>
            </a:r>
          </a:p>
          <a:p>
            <a:r>
              <a:rPr lang="en-CA" sz="1467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animals[2] -&gt; “squid”</a:t>
            </a:r>
          </a:p>
          <a:p>
            <a:endParaRPr lang="en-CA" sz="1467" dirty="0">
              <a:solidFill>
                <a:srgbClr val="20212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9C2065F-C729-83A4-9C4D-9F80D1B057A6}"/>
              </a:ext>
            </a:extLst>
          </p:cNvPr>
          <p:cNvSpPr/>
          <p:nvPr/>
        </p:nvSpPr>
        <p:spPr>
          <a:xfrm>
            <a:off x="9974512" y="4005425"/>
            <a:ext cx="2033921" cy="4817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D408D0-DD40-62C0-576E-C287ED4A6FE4}"/>
              </a:ext>
            </a:extLst>
          </p:cNvPr>
          <p:cNvCxnSpPr/>
          <p:nvPr/>
        </p:nvCxnSpPr>
        <p:spPr>
          <a:xfrm flipV="1">
            <a:off x="8981441" y="5672349"/>
            <a:ext cx="1060804" cy="667491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575;p20">
            <a:extLst>
              <a:ext uri="{FF2B5EF4-FFF2-40B4-BE49-F238E27FC236}">
                <a16:creationId xmlns:a16="http://schemas.microsoft.com/office/drawing/2014/main" id="{B5790451-F434-5AED-EC5A-51346B5606CE}"/>
              </a:ext>
            </a:extLst>
          </p:cNvPr>
          <p:cNvSpPr/>
          <p:nvPr/>
        </p:nvSpPr>
        <p:spPr>
          <a:xfrm>
            <a:off x="494731" y="3464214"/>
            <a:ext cx="806000" cy="80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200" b="1" dirty="0">
                <a:solidFill>
                  <a:schemeClr val="bg1"/>
                </a:solidFill>
                <a:latin typeface="Consolas" panose="020B0609020204030204" pitchFamily="49" charset="0"/>
                <a:ea typeface="Fira Sans Extra Condensed"/>
                <a:cs typeface="Consolas" panose="020B0609020204030204" pitchFamily="49" charset="0"/>
                <a:sym typeface="Fira Sans Extra Condensed"/>
              </a:rPr>
              <a:t>03</a:t>
            </a:r>
            <a:endParaRPr sz="2200" b="1" dirty="0">
              <a:solidFill>
                <a:schemeClr val="bg1"/>
              </a:solidFill>
              <a:latin typeface="Consolas" panose="020B0609020204030204" pitchFamily="49" charset="0"/>
              <a:ea typeface="Fira Sans Extra Condensed"/>
              <a:cs typeface="Consolas" panose="020B0609020204030204" pitchFamily="49" charset="0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2096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" grpId="0" animBg="1"/>
      <p:bldP spid="9" grpId="0" animBg="1"/>
      <p:bldP spid="102" grpId="0" animBg="1"/>
      <p:bldP spid="3" grpId="0" animBg="1"/>
      <p:bldP spid="4" grpId="0" animBg="1"/>
      <p:bldP spid="12" grpId="0"/>
      <p:bldP spid="20" grpId="0" animBg="1"/>
      <p:bldP spid="21" grpId="0"/>
      <p:bldP spid="22" grpId="0"/>
      <p:bldP spid="2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ython List | Methods in Python List | Accessing Python List| Updating  Values | Looping with Code Samples | by Shilpa Sreekumar | Medium">
            <a:extLst>
              <a:ext uri="{FF2B5EF4-FFF2-40B4-BE49-F238E27FC236}">
                <a16:creationId xmlns:a16="http://schemas.microsoft.com/office/drawing/2014/main" id="{6C4D966D-28BA-15EC-3DE8-CBBA4975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73" y="1488527"/>
            <a:ext cx="9472472" cy="48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4" name="Google Shape;1084;p28"/>
          <p:cNvSpPr/>
          <p:nvPr/>
        </p:nvSpPr>
        <p:spPr>
          <a:xfrm>
            <a:off x="304800" y="1335427"/>
            <a:ext cx="11582400" cy="5221160"/>
          </a:xfrm>
          <a:prstGeom prst="roundRect">
            <a:avLst>
              <a:gd name="adj" fmla="val 50000"/>
            </a:avLst>
          </a:prstGeom>
          <a:noFill/>
          <a:ln w="53975">
            <a:solidFill>
              <a:srgbClr val="FFC00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002060"/>
                </a:solidFill>
                <a:latin typeface="Cooper Black" panose="0208090404030B020404" pitchFamily="18" charset="77"/>
              </a:rPr>
              <a:t>List methods</a:t>
            </a:r>
            <a:endParaRPr dirty="0">
              <a:solidFill>
                <a:srgbClr val="002060"/>
              </a:solidFill>
              <a:latin typeface="Cooper Black" panose="0208090404030B020404" pitchFamily="18" charset="77"/>
            </a:endParaRPr>
          </a:p>
        </p:txBody>
      </p: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924715" y="1223115"/>
            <a:ext cx="806000" cy="80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200" b="1" dirty="0">
                <a:solidFill>
                  <a:schemeClr val="bg1"/>
                </a:solidFill>
                <a:latin typeface="Consolas" panose="020B0609020204030204" pitchFamily="49" charset="0"/>
                <a:ea typeface="Fira Sans Extra Condensed"/>
                <a:cs typeface="Consolas" panose="020B0609020204030204" pitchFamily="49" charset="0"/>
                <a:sym typeface="Fira Sans Extra Condensed"/>
              </a:rPr>
              <a:t>04</a:t>
            </a:r>
            <a:endParaRPr sz="2200" b="1" dirty="0">
              <a:solidFill>
                <a:schemeClr val="bg1"/>
              </a:solidFill>
              <a:latin typeface="Consolas" panose="020B0609020204030204" pitchFamily="49" charset="0"/>
              <a:ea typeface="Fira Sans Extra Condensed"/>
              <a:cs typeface="Consolas" panose="020B0609020204030204" pitchFamily="49" charset="0"/>
              <a:sym typeface="Fira Sans Extra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30CED5-F4DF-A408-1BAF-653A645F0B6A}"/>
              </a:ext>
            </a:extLst>
          </p:cNvPr>
          <p:cNvSpPr/>
          <p:nvPr/>
        </p:nvSpPr>
        <p:spPr>
          <a:xfrm>
            <a:off x="3851562" y="4371945"/>
            <a:ext cx="4862946" cy="3463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To remove and add an element at the given index</a:t>
            </a:r>
          </a:p>
        </p:txBody>
      </p:sp>
    </p:spTree>
    <p:extLst>
      <p:ext uri="{BB962C8B-B14F-4D97-AF65-F5344CB8AC3E}">
        <p14:creationId xmlns:p14="http://schemas.microsoft.com/office/powerpoint/2010/main" val="22458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-2844799" y="1067861"/>
            <a:ext cx="17234528" cy="5204233"/>
          </a:xfrm>
          <a:prstGeom prst="roundRect">
            <a:avLst>
              <a:gd name="adj" fmla="val 50000"/>
            </a:avLst>
          </a:prstGeom>
          <a:noFill/>
          <a:ln w="53975">
            <a:solidFill>
              <a:srgbClr val="FF000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6087671" y="557066"/>
            <a:ext cx="4958080" cy="1673233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800" dirty="0">
                <a:solidFill>
                  <a:srgbClr val="002060"/>
                </a:solidFill>
                <a:latin typeface="Cooper Black" panose="0208090404030B020404" pitchFamily="18" charset="77"/>
              </a:rPr>
              <a:t>Create a </a:t>
            </a:r>
            <a:br>
              <a:rPr lang="en" sz="4800" dirty="0">
                <a:solidFill>
                  <a:srgbClr val="002060"/>
                </a:solidFill>
                <a:latin typeface="Cooper Black" panose="0208090404030B020404" pitchFamily="18" charset="77"/>
              </a:rPr>
            </a:br>
            <a:r>
              <a:rPr lang="en" sz="4800" dirty="0">
                <a:solidFill>
                  <a:srgbClr val="002060"/>
                </a:solidFill>
                <a:latin typeface="Cooper Black" panose="0208090404030B020404" pitchFamily="18" charset="77"/>
              </a:rPr>
              <a:t>To-Do List</a:t>
            </a:r>
            <a:endParaRPr sz="4800" dirty="0">
              <a:solidFill>
                <a:srgbClr val="002060"/>
              </a:solidFill>
              <a:latin typeface="Cooper Black" panose="0208090404030B020404" pitchFamily="18" charset="77"/>
            </a:endParaRPr>
          </a:p>
        </p:txBody>
      </p:sp>
      <p:sp>
        <p:nvSpPr>
          <p:cNvPr id="3" name="Google Shape;1091;p28">
            <a:extLst>
              <a:ext uri="{FF2B5EF4-FFF2-40B4-BE49-F238E27FC236}">
                <a16:creationId xmlns:a16="http://schemas.microsoft.com/office/drawing/2014/main" id="{0C819525-FC6B-3DA7-1225-46687633036D}"/>
              </a:ext>
            </a:extLst>
          </p:cNvPr>
          <p:cNvSpPr txBox="1"/>
          <p:nvPr/>
        </p:nvSpPr>
        <p:spPr>
          <a:xfrm>
            <a:off x="6152889" y="3645900"/>
            <a:ext cx="5696155" cy="257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CA" sz="1733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457189" indent="-457189">
              <a:buAutoNum type="arabicParenR"/>
            </a:pP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Create a an </a:t>
            </a:r>
            <a:r>
              <a:rPr lang="en-CA" sz="1733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empty list </a:t>
            </a: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where you will be inserting your tasks. </a:t>
            </a:r>
            <a:endParaRPr lang="en-CA" sz="1733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457189" indent="-457189">
              <a:buAutoNum type="arabicParenR"/>
            </a:pP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Create </a:t>
            </a:r>
            <a:r>
              <a:rPr lang="en-CA" sz="1733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3 different variables</a:t>
            </a: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where you will define your tasks using </a:t>
            </a:r>
            <a:r>
              <a:rPr lang="en-CA" sz="1733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input</a:t>
            </a: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. </a:t>
            </a:r>
            <a:r>
              <a:rPr lang="en-CA" sz="1733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Print your list</a:t>
            </a: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.</a:t>
            </a:r>
            <a:endParaRPr lang="en-CA" sz="1733" b="1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457189" indent="-457189">
              <a:buAutoNum type="arabicParenR"/>
            </a:pP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Create a </a:t>
            </a:r>
            <a:r>
              <a:rPr lang="en-CA" sz="1733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4</a:t>
            </a:r>
            <a:r>
              <a:rPr lang="en-CA" sz="1733" b="1" baseline="30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th</a:t>
            </a:r>
            <a:r>
              <a:rPr lang="en-CA" sz="1733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variable</a:t>
            </a: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that asks the user which task have they completed using </a:t>
            </a:r>
            <a:r>
              <a:rPr lang="en-CA" sz="1733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input</a:t>
            </a: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.</a:t>
            </a:r>
          </a:p>
          <a:p>
            <a:pPr marL="457189" indent="-457189">
              <a:buAutoNum type="arabicParenR"/>
            </a:pP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Create a set of </a:t>
            </a:r>
            <a:r>
              <a:rPr lang="en-CA" sz="1733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conditionals</a:t>
            </a: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 that removes the task that was completed. </a:t>
            </a:r>
            <a:r>
              <a:rPr lang="en-CA" sz="1733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Print the new list</a:t>
            </a: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.</a:t>
            </a:r>
            <a:endParaRPr lang="en-CA" sz="1733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189" indent="-457189">
              <a:buAutoNum type="arabicParenR"/>
            </a:pPr>
            <a:endParaRPr lang="en-CA" sz="1733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6" name="Google Shape;1091;p28">
            <a:extLst>
              <a:ext uri="{FF2B5EF4-FFF2-40B4-BE49-F238E27FC236}">
                <a16:creationId xmlns:a16="http://schemas.microsoft.com/office/drawing/2014/main" id="{0CBF9E27-EC4F-51C8-364D-DDE07D43C57A}"/>
              </a:ext>
            </a:extLst>
          </p:cNvPr>
          <p:cNvSpPr txBox="1"/>
          <p:nvPr/>
        </p:nvSpPr>
        <p:spPr>
          <a:xfrm>
            <a:off x="6087671" y="2221987"/>
            <a:ext cx="5615067" cy="126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2133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Exercise description</a:t>
            </a:r>
          </a:p>
          <a:p>
            <a:r>
              <a:rPr lang="en-CA" sz="1733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The goal of this exercise is to create a To-Do list where you will insert 3 tasks. </a:t>
            </a:r>
          </a:p>
        </p:txBody>
      </p:sp>
      <p:sp>
        <p:nvSpPr>
          <p:cNvPr id="8" name="Google Shape;1091;p28">
            <a:extLst>
              <a:ext uri="{FF2B5EF4-FFF2-40B4-BE49-F238E27FC236}">
                <a16:creationId xmlns:a16="http://schemas.microsoft.com/office/drawing/2014/main" id="{0A0CC604-55A8-1151-E21C-4F35C927D1DD}"/>
              </a:ext>
            </a:extLst>
          </p:cNvPr>
          <p:cNvSpPr txBox="1"/>
          <p:nvPr/>
        </p:nvSpPr>
        <p:spPr>
          <a:xfrm>
            <a:off x="6096000" y="3446335"/>
            <a:ext cx="5615067" cy="38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CA" sz="1733" b="1" u="sng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r>
              <a:rPr lang="en-CA" sz="2133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Exercise steps</a:t>
            </a:r>
            <a:endParaRPr lang="en-CA" sz="2133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CA" sz="1733" b="1" u="sng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2" name="Google Shape;575;p20">
            <a:extLst>
              <a:ext uri="{FF2B5EF4-FFF2-40B4-BE49-F238E27FC236}">
                <a16:creationId xmlns:a16="http://schemas.microsoft.com/office/drawing/2014/main" id="{9C6B0A51-13F8-0981-D9CC-171E2FC06FCF}"/>
              </a:ext>
            </a:extLst>
          </p:cNvPr>
          <p:cNvSpPr/>
          <p:nvPr/>
        </p:nvSpPr>
        <p:spPr>
          <a:xfrm>
            <a:off x="602853" y="557065"/>
            <a:ext cx="806000" cy="80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200" b="1" dirty="0">
                <a:solidFill>
                  <a:schemeClr val="bg1"/>
                </a:solidFill>
                <a:latin typeface="Consolas" panose="020B0609020204030204" pitchFamily="49" charset="0"/>
                <a:ea typeface="Fira Sans Extra Condensed"/>
                <a:cs typeface="Consolas" panose="020B0609020204030204" pitchFamily="49" charset="0"/>
                <a:sym typeface="Fira Sans Extra Condensed"/>
              </a:rPr>
              <a:t>05</a:t>
            </a:r>
            <a:endParaRPr sz="2200" b="1" dirty="0">
              <a:solidFill>
                <a:schemeClr val="bg1"/>
              </a:solidFill>
              <a:latin typeface="Consolas" panose="020B0609020204030204" pitchFamily="49" charset="0"/>
              <a:ea typeface="Fira Sans Extra Condensed"/>
              <a:cs typeface="Consolas" panose="020B0609020204030204" pitchFamily="49" charset="0"/>
              <a:sym typeface="Fira Sans Extra Condensed"/>
            </a:endParaRPr>
          </a:p>
        </p:txBody>
      </p:sp>
      <p:pic>
        <p:nvPicPr>
          <p:cNvPr id="4" name="Picture 10" descr="Cách tạo danh sách công việc (To-do list) bằng Notion dễ dàng">
            <a:extLst>
              <a:ext uri="{FF2B5EF4-FFF2-40B4-BE49-F238E27FC236}">
                <a16:creationId xmlns:a16="http://schemas.microsoft.com/office/drawing/2014/main" id="{739DF7E0-F39B-0795-E52F-DF2E7B2B2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689">
            <a:off x="24584" y="1914191"/>
            <a:ext cx="6005566" cy="35115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7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Logo, icon&#10;&#10;Description automatically generated">
            <a:extLst>
              <a:ext uri="{FF2B5EF4-FFF2-40B4-BE49-F238E27FC236}">
                <a16:creationId xmlns:a16="http://schemas.microsoft.com/office/drawing/2014/main" id="{7EA1E381-0DD4-7252-4534-F56FD263F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782225">
            <a:off x="8086864" y="1188723"/>
            <a:ext cx="3693599" cy="5035952"/>
          </a:xfrm>
          <a:prstGeom prst="rect">
            <a:avLst/>
          </a:prstGeom>
        </p:spPr>
      </p:pic>
      <p:sp>
        <p:nvSpPr>
          <p:cNvPr id="68" name="Google Shape;896;p25">
            <a:extLst>
              <a:ext uri="{FF2B5EF4-FFF2-40B4-BE49-F238E27FC236}">
                <a16:creationId xmlns:a16="http://schemas.microsoft.com/office/drawing/2014/main" id="{793A4B81-7231-424D-92FF-C503E724E7AA}"/>
              </a:ext>
            </a:extLst>
          </p:cNvPr>
          <p:cNvSpPr/>
          <p:nvPr/>
        </p:nvSpPr>
        <p:spPr>
          <a:xfrm>
            <a:off x="1814230" y="3727415"/>
            <a:ext cx="5612475" cy="835583"/>
          </a:xfrm>
          <a:prstGeom prst="roundRect">
            <a:avLst>
              <a:gd name="adj" fmla="val 15217"/>
            </a:avLst>
          </a:prstGeom>
          <a:noFill/>
          <a:ln w="57150">
            <a:solidFill>
              <a:srgbClr val="FF000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You must complete the transformation in </a:t>
            </a:r>
            <a:r>
              <a:rPr lang="en-US" sz="1600" b="1" u="sng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 manipulations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306949" y="391875"/>
            <a:ext cx="11578101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002060"/>
                </a:solidFill>
                <a:latin typeface="Cooper Black" panose="0208090404030B020404" pitchFamily="18" charset="77"/>
              </a:rPr>
              <a:t>Homework: List Puzzle!</a:t>
            </a:r>
            <a:endParaRPr dirty="0">
              <a:solidFill>
                <a:srgbClr val="002060"/>
              </a:solidFill>
              <a:latin typeface="Cooper Black" panose="0208090404030B020404" pitchFamily="18" charset="77"/>
            </a:endParaRPr>
          </a:p>
        </p:txBody>
      </p:sp>
      <p:sp>
        <p:nvSpPr>
          <p:cNvPr id="575" name="Google Shape;575;p20"/>
          <p:cNvSpPr/>
          <p:nvPr/>
        </p:nvSpPr>
        <p:spPr>
          <a:xfrm>
            <a:off x="1113526" y="3764831"/>
            <a:ext cx="806000" cy="80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953179B-1BDF-C344-9945-EBE118DFFB8B}"/>
              </a:ext>
            </a:extLst>
          </p:cNvPr>
          <p:cNvSpPr txBox="1"/>
          <p:nvPr/>
        </p:nvSpPr>
        <p:spPr>
          <a:xfrm>
            <a:off x="865359" y="1388445"/>
            <a:ext cx="7076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 must transform an Initial list into the Final list using the list manipulation methods you have learned in class!</a:t>
            </a:r>
          </a:p>
        </p:txBody>
      </p:sp>
      <p:sp>
        <p:nvSpPr>
          <p:cNvPr id="5" name="Google Shape;525;p20">
            <a:extLst>
              <a:ext uri="{FF2B5EF4-FFF2-40B4-BE49-F238E27FC236}">
                <a16:creationId xmlns:a16="http://schemas.microsoft.com/office/drawing/2014/main" id="{A4F8A84D-0BDA-BCD1-2A5A-801FCBDEF082}"/>
              </a:ext>
            </a:extLst>
          </p:cNvPr>
          <p:cNvSpPr txBox="1">
            <a:spLocks/>
          </p:cNvSpPr>
          <p:nvPr/>
        </p:nvSpPr>
        <p:spPr>
          <a:xfrm>
            <a:off x="-3326871" y="998999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133" u="sng" dirty="0">
                <a:solidFill>
                  <a:srgbClr val="002060"/>
                </a:solidFill>
              </a:rPr>
              <a:t>Homework Description</a:t>
            </a:r>
          </a:p>
        </p:txBody>
      </p:sp>
      <p:sp>
        <p:nvSpPr>
          <p:cNvPr id="7" name="Google Shape;896;p25">
            <a:extLst>
              <a:ext uri="{FF2B5EF4-FFF2-40B4-BE49-F238E27FC236}">
                <a16:creationId xmlns:a16="http://schemas.microsoft.com/office/drawing/2014/main" id="{34C4315F-D3D3-52CA-F947-5B7E1002B240}"/>
              </a:ext>
            </a:extLst>
          </p:cNvPr>
          <p:cNvSpPr/>
          <p:nvPr/>
        </p:nvSpPr>
        <p:spPr>
          <a:xfrm>
            <a:off x="1815534" y="4720059"/>
            <a:ext cx="5612475" cy="835583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rgbClr val="FF000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You must use the List manipulation methods learned in class.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Google Shape;575;p20">
            <a:extLst>
              <a:ext uri="{FF2B5EF4-FFF2-40B4-BE49-F238E27FC236}">
                <a16:creationId xmlns:a16="http://schemas.microsoft.com/office/drawing/2014/main" id="{69AB7F6B-D205-C7EF-48C9-8CC33744392C}"/>
              </a:ext>
            </a:extLst>
          </p:cNvPr>
          <p:cNvSpPr/>
          <p:nvPr/>
        </p:nvSpPr>
        <p:spPr>
          <a:xfrm>
            <a:off x="1114830" y="4757474"/>
            <a:ext cx="806000" cy="80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896;p25">
            <a:extLst>
              <a:ext uri="{FF2B5EF4-FFF2-40B4-BE49-F238E27FC236}">
                <a16:creationId xmlns:a16="http://schemas.microsoft.com/office/drawing/2014/main" id="{C6337F85-DADB-2EC6-344B-5711F5DB6CA1}"/>
              </a:ext>
            </a:extLst>
          </p:cNvPr>
          <p:cNvSpPr/>
          <p:nvPr/>
        </p:nvSpPr>
        <p:spPr>
          <a:xfrm>
            <a:off x="1815534" y="5699331"/>
            <a:ext cx="5612475" cy="835583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rgbClr val="FF000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Print the Final List.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Google Shape;575;p20">
            <a:extLst>
              <a:ext uri="{FF2B5EF4-FFF2-40B4-BE49-F238E27FC236}">
                <a16:creationId xmlns:a16="http://schemas.microsoft.com/office/drawing/2014/main" id="{52053067-0D5A-30B8-5830-2C6C46250BC4}"/>
              </a:ext>
            </a:extLst>
          </p:cNvPr>
          <p:cNvSpPr/>
          <p:nvPr/>
        </p:nvSpPr>
        <p:spPr>
          <a:xfrm>
            <a:off x="1114830" y="5765780"/>
            <a:ext cx="806000" cy="80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Google Shape;896;p25">
            <a:extLst>
              <a:ext uri="{FF2B5EF4-FFF2-40B4-BE49-F238E27FC236}">
                <a16:creationId xmlns:a16="http://schemas.microsoft.com/office/drawing/2014/main" id="{BF2E2FF2-8417-9F4F-38A7-10539596B39F}"/>
              </a:ext>
            </a:extLst>
          </p:cNvPr>
          <p:cNvSpPr/>
          <p:nvPr/>
        </p:nvSpPr>
        <p:spPr>
          <a:xfrm>
            <a:off x="1537633" y="2178660"/>
            <a:ext cx="6196783" cy="434921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rgbClr val="92D05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["Nissan", "Toyota", "Mercedes", "Tesla", "Volvo", "Audi"]</a:t>
            </a:r>
          </a:p>
        </p:txBody>
      </p:sp>
      <p:sp>
        <p:nvSpPr>
          <p:cNvPr id="13" name="Google Shape;896;p25">
            <a:extLst>
              <a:ext uri="{FF2B5EF4-FFF2-40B4-BE49-F238E27FC236}">
                <a16:creationId xmlns:a16="http://schemas.microsoft.com/office/drawing/2014/main" id="{60ECAAC6-2C46-C1AC-44FD-6034C25E8CD8}"/>
              </a:ext>
            </a:extLst>
          </p:cNvPr>
          <p:cNvSpPr/>
          <p:nvPr/>
        </p:nvSpPr>
        <p:spPr>
          <a:xfrm>
            <a:off x="1537633" y="2900309"/>
            <a:ext cx="7180023" cy="434921"/>
          </a:xfrm>
          <a:prstGeom prst="roundRect">
            <a:avLst>
              <a:gd name="adj" fmla="val 15217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["Nissan", "Mercedes", "Porsche", "Dodge", "Tesla", "Audi", "Ferrari"]</a:t>
            </a:r>
          </a:p>
        </p:txBody>
      </p:sp>
      <p:sp>
        <p:nvSpPr>
          <p:cNvPr id="14" name="Google Shape;896;p25">
            <a:extLst>
              <a:ext uri="{FF2B5EF4-FFF2-40B4-BE49-F238E27FC236}">
                <a16:creationId xmlns:a16="http://schemas.microsoft.com/office/drawing/2014/main" id="{E3DF33A4-2C7A-BA15-1E2E-8264E0E69822}"/>
              </a:ext>
            </a:extLst>
          </p:cNvPr>
          <p:cNvSpPr/>
          <p:nvPr/>
        </p:nvSpPr>
        <p:spPr>
          <a:xfrm>
            <a:off x="325878" y="2065961"/>
            <a:ext cx="1081524" cy="648000"/>
          </a:xfrm>
          <a:prstGeom prst="roundRect">
            <a:avLst>
              <a:gd name="adj" fmla="val 15217"/>
            </a:avLst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Initial</a:t>
            </a:r>
            <a:b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Google Shape;896;p25">
            <a:extLst>
              <a:ext uri="{FF2B5EF4-FFF2-40B4-BE49-F238E27FC236}">
                <a16:creationId xmlns:a16="http://schemas.microsoft.com/office/drawing/2014/main" id="{BFABBA85-C6CE-0557-1BF0-94CB311A2188}"/>
              </a:ext>
            </a:extLst>
          </p:cNvPr>
          <p:cNvSpPr/>
          <p:nvPr/>
        </p:nvSpPr>
        <p:spPr>
          <a:xfrm>
            <a:off x="325878" y="2814462"/>
            <a:ext cx="1081524" cy="651003"/>
          </a:xfrm>
          <a:prstGeom prst="roundRect">
            <a:avLst>
              <a:gd name="adj" fmla="val 15217"/>
            </a:avLst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  <a:b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Google Shape;896;p25">
            <a:extLst>
              <a:ext uri="{FF2B5EF4-FFF2-40B4-BE49-F238E27FC236}">
                <a16:creationId xmlns:a16="http://schemas.microsoft.com/office/drawing/2014/main" id="{BE45DF90-90E7-3E09-8746-1C4BD71AAFF1}"/>
              </a:ext>
            </a:extLst>
          </p:cNvPr>
          <p:cNvSpPr/>
          <p:nvPr/>
        </p:nvSpPr>
        <p:spPr>
          <a:xfrm rot="16200000">
            <a:off x="-176781" y="4834973"/>
            <a:ext cx="1670348" cy="651003"/>
          </a:xfrm>
          <a:prstGeom prst="roundRect">
            <a:avLst>
              <a:gd name="adj" fmla="val 15217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RULES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A7814F-4EDE-E3DD-2634-FAFD5DE83F23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1407402" y="2389961"/>
            <a:ext cx="130231" cy="6160"/>
          </a:xfrm>
          <a:prstGeom prst="line">
            <a:avLst/>
          </a:prstGeom>
          <a:ln w="412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B54A6A-C156-2194-683E-19983935335D}"/>
              </a:ext>
            </a:extLst>
          </p:cNvPr>
          <p:cNvCxnSpPr>
            <a:cxnSpLocks/>
          </p:cNvCxnSpPr>
          <p:nvPr/>
        </p:nvCxnSpPr>
        <p:spPr>
          <a:xfrm>
            <a:off x="1393544" y="3110400"/>
            <a:ext cx="130231" cy="6160"/>
          </a:xfrm>
          <a:prstGeom prst="line">
            <a:avLst/>
          </a:prstGeom>
          <a:ln w="412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31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911;p25">
            <a:extLst>
              <a:ext uri="{FF2B5EF4-FFF2-40B4-BE49-F238E27FC236}">
                <a16:creationId xmlns:a16="http://schemas.microsoft.com/office/drawing/2014/main" id="{39BE277E-F5BA-6548-BC5F-C7A786B3D450}"/>
              </a:ext>
            </a:extLst>
          </p:cNvPr>
          <p:cNvSpPr/>
          <p:nvPr/>
        </p:nvSpPr>
        <p:spPr>
          <a:xfrm>
            <a:off x="575400" y="1324053"/>
            <a:ext cx="3223761" cy="4709455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D9AD2-CB44-8744-8137-C7CAC2E8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66" y="12694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002060"/>
                </a:solidFill>
                <a:latin typeface="Cooper Black" panose="0208090404030B020404" pitchFamily="18" charset="77"/>
              </a:rPr>
              <a:t>Thank you!</a:t>
            </a:r>
          </a:p>
        </p:txBody>
      </p:sp>
      <p:grpSp>
        <p:nvGrpSpPr>
          <p:cNvPr id="3" name="Google Shape;1922;p38">
            <a:extLst>
              <a:ext uri="{FF2B5EF4-FFF2-40B4-BE49-F238E27FC236}">
                <a16:creationId xmlns:a16="http://schemas.microsoft.com/office/drawing/2014/main" id="{5C8BA916-4BF4-E34D-9154-9A8B6708FF1A}"/>
              </a:ext>
            </a:extLst>
          </p:cNvPr>
          <p:cNvGrpSpPr/>
          <p:nvPr/>
        </p:nvGrpSpPr>
        <p:grpSpPr>
          <a:xfrm>
            <a:off x="4597399" y="1751381"/>
            <a:ext cx="2997203" cy="4733780"/>
            <a:chOff x="1085850" y="1181650"/>
            <a:chExt cx="2247902" cy="3550335"/>
          </a:xfrm>
        </p:grpSpPr>
        <p:sp>
          <p:nvSpPr>
            <p:cNvPr id="4" name="Google Shape;1923;p38">
              <a:extLst>
                <a:ext uri="{FF2B5EF4-FFF2-40B4-BE49-F238E27FC236}">
                  <a16:creationId xmlns:a16="http://schemas.microsoft.com/office/drawing/2014/main" id="{58C9F22A-3B17-204C-8B83-D0722D64A6FF}"/>
                </a:ext>
              </a:extLst>
            </p:cNvPr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" name="Google Shape;1924;p38">
              <a:extLst>
                <a:ext uri="{FF2B5EF4-FFF2-40B4-BE49-F238E27FC236}">
                  <a16:creationId xmlns:a16="http://schemas.microsoft.com/office/drawing/2014/main" id="{8816BCAD-2039-E041-9223-9DC6059C9C7F}"/>
                </a:ext>
              </a:extLst>
            </p:cNvPr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6" name="Google Shape;1925;p38">
              <a:extLst>
                <a:ext uri="{FF2B5EF4-FFF2-40B4-BE49-F238E27FC236}">
                  <a16:creationId xmlns:a16="http://schemas.microsoft.com/office/drawing/2014/main" id="{97D9526B-B02D-1242-BBA6-36C3604309E4}"/>
                </a:ext>
              </a:extLst>
            </p:cNvPr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7" name="Google Shape;1926;p38">
              <a:extLst>
                <a:ext uri="{FF2B5EF4-FFF2-40B4-BE49-F238E27FC236}">
                  <a16:creationId xmlns:a16="http://schemas.microsoft.com/office/drawing/2014/main" id="{2F9884CF-3E11-5841-AAC5-C2ED3B708591}"/>
                </a:ext>
              </a:extLst>
            </p:cNvPr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" name="Google Shape;1927;p38">
              <a:extLst>
                <a:ext uri="{FF2B5EF4-FFF2-40B4-BE49-F238E27FC236}">
                  <a16:creationId xmlns:a16="http://schemas.microsoft.com/office/drawing/2014/main" id="{85B7AD81-11AE-8147-BDEC-01B3B8BB7AF9}"/>
                </a:ext>
              </a:extLst>
            </p:cNvPr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" name="Google Shape;1928;p38">
              <a:extLst>
                <a:ext uri="{FF2B5EF4-FFF2-40B4-BE49-F238E27FC236}">
                  <a16:creationId xmlns:a16="http://schemas.microsoft.com/office/drawing/2014/main" id="{B34308DD-BE25-DA42-814B-EE455F327E3E}"/>
                </a:ext>
              </a:extLst>
            </p:cNvPr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" name="Google Shape;1929;p38">
              <a:extLst>
                <a:ext uri="{FF2B5EF4-FFF2-40B4-BE49-F238E27FC236}">
                  <a16:creationId xmlns:a16="http://schemas.microsoft.com/office/drawing/2014/main" id="{893C02D5-FBB9-BB47-9908-3915A6BD5DAE}"/>
                </a:ext>
              </a:extLst>
            </p:cNvPr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" name="Google Shape;1930;p38">
              <a:extLst>
                <a:ext uri="{FF2B5EF4-FFF2-40B4-BE49-F238E27FC236}">
                  <a16:creationId xmlns:a16="http://schemas.microsoft.com/office/drawing/2014/main" id="{F7A31046-70C1-9947-8622-25ECD1750EDC}"/>
                </a:ext>
              </a:extLst>
            </p:cNvPr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" name="Google Shape;1931;p38">
              <a:extLst>
                <a:ext uri="{FF2B5EF4-FFF2-40B4-BE49-F238E27FC236}">
                  <a16:creationId xmlns:a16="http://schemas.microsoft.com/office/drawing/2014/main" id="{A22429F6-A8A8-8642-9BEC-05EAAEF2BE84}"/>
                </a:ext>
              </a:extLst>
            </p:cNvPr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3" name="Google Shape;1932;p38">
              <a:extLst>
                <a:ext uri="{FF2B5EF4-FFF2-40B4-BE49-F238E27FC236}">
                  <a16:creationId xmlns:a16="http://schemas.microsoft.com/office/drawing/2014/main" id="{5943B97D-219E-3C41-B091-5A6166638EFA}"/>
                </a:ext>
              </a:extLst>
            </p:cNvPr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4" name="Google Shape;1933;p38">
              <a:extLst>
                <a:ext uri="{FF2B5EF4-FFF2-40B4-BE49-F238E27FC236}">
                  <a16:creationId xmlns:a16="http://schemas.microsoft.com/office/drawing/2014/main" id="{17028C6E-49D3-0642-B143-E213BD5E3F58}"/>
                </a:ext>
              </a:extLst>
            </p:cNvPr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5" name="Google Shape;1934;p38">
              <a:extLst>
                <a:ext uri="{FF2B5EF4-FFF2-40B4-BE49-F238E27FC236}">
                  <a16:creationId xmlns:a16="http://schemas.microsoft.com/office/drawing/2014/main" id="{7217980A-11D3-8541-8F7E-ED949FA5CE25}"/>
                </a:ext>
              </a:extLst>
            </p:cNvPr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6" name="Google Shape;1935;p38">
              <a:extLst>
                <a:ext uri="{FF2B5EF4-FFF2-40B4-BE49-F238E27FC236}">
                  <a16:creationId xmlns:a16="http://schemas.microsoft.com/office/drawing/2014/main" id="{2B4C9462-E946-5D4A-AE49-307940C5249C}"/>
                </a:ext>
              </a:extLst>
            </p:cNvPr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7" name="Google Shape;1936;p38">
              <a:extLst>
                <a:ext uri="{FF2B5EF4-FFF2-40B4-BE49-F238E27FC236}">
                  <a16:creationId xmlns:a16="http://schemas.microsoft.com/office/drawing/2014/main" id="{1D210A7F-9249-8D41-A37F-CE7EE9AFFE19}"/>
                </a:ext>
              </a:extLst>
            </p:cNvPr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8" name="Google Shape;1937;p38">
              <a:extLst>
                <a:ext uri="{FF2B5EF4-FFF2-40B4-BE49-F238E27FC236}">
                  <a16:creationId xmlns:a16="http://schemas.microsoft.com/office/drawing/2014/main" id="{B32A4950-B64E-EF43-BC49-9147E05D46F1}"/>
                </a:ext>
              </a:extLst>
            </p:cNvPr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" name="Google Shape;1938;p38">
              <a:extLst>
                <a:ext uri="{FF2B5EF4-FFF2-40B4-BE49-F238E27FC236}">
                  <a16:creationId xmlns:a16="http://schemas.microsoft.com/office/drawing/2014/main" id="{981C70E9-B91A-8F4B-A333-D1315684EB27}"/>
                </a:ext>
              </a:extLst>
            </p:cNvPr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0" name="Google Shape;1939;p38">
              <a:extLst>
                <a:ext uri="{FF2B5EF4-FFF2-40B4-BE49-F238E27FC236}">
                  <a16:creationId xmlns:a16="http://schemas.microsoft.com/office/drawing/2014/main" id="{24A18238-EFA6-CE41-8252-E15CDDA073E2}"/>
                </a:ext>
              </a:extLst>
            </p:cNvPr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1" name="Google Shape;1940;p38">
              <a:extLst>
                <a:ext uri="{FF2B5EF4-FFF2-40B4-BE49-F238E27FC236}">
                  <a16:creationId xmlns:a16="http://schemas.microsoft.com/office/drawing/2014/main" id="{60D374BF-D62F-244A-A523-6469809C6930}"/>
                </a:ext>
              </a:extLst>
            </p:cNvPr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2" name="Google Shape;1941;p38">
              <a:extLst>
                <a:ext uri="{FF2B5EF4-FFF2-40B4-BE49-F238E27FC236}">
                  <a16:creationId xmlns:a16="http://schemas.microsoft.com/office/drawing/2014/main" id="{648B604C-F354-FF44-A433-675D1905605F}"/>
                </a:ext>
              </a:extLst>
            </p:cNvPr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3" name="Google Shape;1942;p38">
              <a:extLst>
                <a:ext uri="{FF2B5EF4-FFF2-40B4-BE49-F238E27FC236}">
                  <a16:creationId xmlns:a16="http://schemas.microsoft.com/office/drawing/2014/main" id="{606DDE1F-B353-9445-B605-F4CF451415A1}"/>
                </a:ext>
              </a:extLst>
            </p:cNvPr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4" name="Google Shape;1943;p38">
              <a:extLst>
                <a:ext uri="{FF2B5EF4-FFF2-40B4-BE49-F238E27FC236}">
                  <a16:creationId xmlns:a16="http://schemas.microsoft.com/office/drawing/2014/main" id="{CF7B7997-32E7-3243-BF8C-8CAABAE0C05B}"/>
                </a:ext>
              </a:extLst>
            </p:cNvPr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5" name="Google Shape;1944;p38">
              <a:extLst>
                <a:ext uri="{FF2B5EF4-FFF2-40B4-BE49-F238E27FC236}">
                  <a16:creationId xmlns:a16="http://schemas.microsoft.com/office/drawing/2014/main" id="{6B790D72-E71E-AD4A-8C16-2174A6305FA3}"/>
                </a:ext>
              </a:extLst>
            </p:cNvPr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6" name="Google Shape;1945;p38">
              <a:extLst>
                <a:ext uri="{FF2B5EF4-FFF2-40B4-BE49-F238E27FC236}">
                  <a16:creationId xmlns:a16="http://schemas.microsoft.com/office/drawing/2014/main" id="{8C795C99-B2D0-6945-84D5-E00E40A726B5}"/>
                </a:ext>
              </a:extLst>
            </p:cNvPr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7" name="Google Shape;1946;p38">
              <a:extLst>
                <a:ext uri="{FF2B5EF4-FFF2-40B4-BE49-F238E27FC236}">
                  <a16:creationId xmlns:a16="http://schemas.microsoft.com/office/drawing/2014/main" id="{BFE50A86-C79C-434A-8F8D-AB138F2CABAC}"/>
                </a:ext>
              </a:extLst>
            </p:cNvPr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8" name="Google Shape;1947;p38">
              <a:extLst>
                <a:ext uri="{FF2B5EF4-FFF2-40B4-BE49-F238E27FC236}">
                  <a16:creationId xmlns:a16="http://schemas.microsoft.com/office/drawing/2014/main" id="{951DDC21-2E69-D948-B842-96C9AFBB36DB}"/>
                </a:ext>
              </a:extLst>
            </p:cNvPr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9" name="Google Shape;1948;p38">
              <a:extLst>
                <a:ext uri="{FF2B5EF4-FFF2-40B4-BE49-F238E27FC236}">
                  <a16:creationId xmlns:a16="http://schemas.microsoft.com/office/drawing/2014/main" id="{A9EEC676-9358-EB49-968B-F67354A199EE}"/>
                </a:ext>
              </a:extLst>
            </p:cNvPr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0" name="Google Shape;1949;p38">
              <a:extLst>
                <a:ext uri="{FF2B5EF4-FFF2-40B4-BE49-F238E27FC236}">
                  <a16:creationId xmlns:a16="http://schemas.microsoft.com/office/drawing/2014/main" id="{09848761-84DD-8445-8475-FB16358F8182}"/>
                </a:ext>
              </a:extLst>
            </p:cNvPr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1" name="Google Shape;1950;p38">
              <a:extLst>
                <a:ext uri="{FF2B5EF4-FFF2-40B4-BE49-F238E27FC236}">
                  <a16:creationId xmlns:a16="http://schemas.microsoft.com/office/drawing/2014/main" id="{5D02B21A-61AB-EF43-83BE-27078BC597ED}"/>
                </a:ext>
              </a:extLst>
            </p:cNvPr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2" name="Google Shape;1951;p38">
              <a:extLst>
                <a:ext uri="{FF2B5EF4-FFF2-40B4-BE49-F238E27FC236}">
                  <a16:creationId xmlns:a16="http://schemas.microsoft.com/office/drawing/2014/main" id="{D3CF9F0B-69EB-C349-B31E-BC3DFFB6F793}"/>
                </a:ext>
              </a:extLst>
            </p:cNvPr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3" name="Google Shape;1952;p38">
              <a:extLst>
                <a:ext uri="{FF2B5EF4-FFF2-40B4-BE49-F238E27FC236}">
                  <a16:creationId xmlns:a16="http://schemas.microsoft.com/office/drawing/2014/main" id="{091B82E1-E4A8-EC44-BCA9-82C27A94EEA0}"/>
                </a:ext>
              </a:extLst>
            </p:cNvPr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4" name="Google Shape;1953;p38">
              <a:extLst>
                <a:ext uri="{FF2B5EF4-FFF2-40B4-BE49-F238E27FC236}">
                  <a16:creationId xmlns:a16="http://schemas.microsoft.com/office/drawing/2014/main" id="{F06BC01F-270A-D142-A12C-2AF3D161C3E8}"/>
                </a:ext>
              </a:extLst>
            </p:cNvPr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5" name="Google Shape;1954;p38">
              <a:extLst>
                <a:ext uri="{FF2B5EF4-FFF2-40B4-BE49-F238E27FC236}">
                  <a16:creationId xmlns:a16="http://schemas.microsoft.com/office/drawing/2014/main" id="{DA8E3442-CCFD-3943-8AB0-373EB7ADCA44}"/>
                </a:ext>
              </a:extLst>
            </p:cNvPr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6" name="Google Shape;1955;p38">
              <a:extLst>
                <a:ext uri="{FF2B5EF4-FFF2-40B4-BE49-F238E27FC236}">
                  <a16:creationId xmlns:a16="http://schemas.microsoft.com/office/drawing/2014/main" id="{33089861-C962-5E45-B42A-C1CC0FEA48D6}"/>
                </a:ext>
              </a:extLst>
            </p:cNvPr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37" name="Google Shape;1956;p38">
              <a:extLst>
                <a:ext uri="{FF2B5EF4-FFF2-40B4-BE49-F238E27FC236}">
                  <a16:creationId xmlns:a16="http://schemas.microsoft.com/office/drawing/2014/main" id="{9BEF8767-EA7D-C04E-9E32-F305AD7ED135}"/>
                </a:ext>
              </a:extLst>
            </p:cNvPr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8" name="Google Shape;1957;p38">
              <a:extLst>
                <a:ext uri="{FF2B5EF4-FFF2-40B4-BE49-F238E27FC236}">
                  <a16:creationId xmlns:a16="http://schemas.microsoft.com/office/drawing/2014/main" id="{63FF8A83-55E1-1F4F-9E76-9342F82C3F0E}"/>
                </a:ext>
              </a:extLst>
            </p:cNvPr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9" name="Google Shape;1958;p38">
              <a:extLst>
                <a:ext uri="{FF2B5EF4-FFF2-40B4-BE49-F238E27FC236}">
                  <a16:creationId xmlns:a16="http://schemas.microsoft.com/office/drawing/2014/main" id="{38769DC3-A70A-024D-B4E9-EF9BA2B5D3D5}"/>
                </a:ext>
              </a:extLst>
            </p:cNvPr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0" name="Google Shape;1959;p38">
              <a:extLst>
                <a:ext uri="{FF2B5EF4-FFF2-40B4-BE49-F238E27FC236}">
                  <a16:creationId xmlns:a16="http://schemas.microsoft.com/office/drawing/2014/main" id="{98193468-DF6C-9D42-B8E9-438052B7D91E}"/>
                </a:ext>
              </a:extLst>
            </p:cNvPr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1" name="Google Shape;1960;p38">
              <a:extLst>
                <a:ext uri="{FF2B5EF4-FFF2-40B4-BE49-F238E27FC236}">
                  <a16:creationId xmlns:a16="http://schemas.microsoft.com/office/drawing/2014/main" id="{12F1959D-589F-E34F-B4D6-22E3D842FB0C}"/>
                </a:ext>
              </a:extLst>
            </p:cNvPr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2" name="Google Shape;1961;p38">
              <a:extLst>
                <a:ext uri="{FF2B5EF4-FFF2-40B4-BE49-F238E27FC236}">
                  <a16:creationId xmlns:a16="http://schemas.microsoft.com/office/drawing/2014/main" id="{9517526B-0D92-5F45-B2E9-BA02CECA34B0}"/>
                </a:ext>
              </a:extLst>
            </p:cNvPr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3" name="Google Shape;1962;p38">
              <a:extLst>
                <a:ext uri="{FF2B5EF4-FFF2-40B4-BE49-F238E27FC236}">
                  <a16:creationId xmlns:a16="http://schemas.microsoft.com/office/drawing/2014/main" id="{132CFABC-FCCA-5649-9CBF-55D1E42A625B}"/>
                </a:ext>
              </a:extLst>
            </p:cNvPr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4" name="Google Shape;1963;p38">
              <a:extLst>
                <a:ext uri="{FF2B5EF4-FFF2-40B4-BE49-F238E27FC236}">
                  <a16:creationId xmlns:a16="http://schemas.microsoft.com/office/drawing/2014/main" id="{BCA7893F-79F5-1B45-998B-51AA05DBA204}"/>
                </a:ext>
              </a:extLst>
            </p:cNvPr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5" name="Google Shape;1964;p38">
              <a:extLst>
                <a:ext uri="{FF2B5EF4-FFF2-40B4-BE49-F238E27FC236}">
                  <a16:creationId xmlns:a16="http://schemas.microsoft.com/office/drawing/2014/main" id="{1061B00F-C20B-484C-A2C2-2FB23C5F295D}"/>
                </a:ext>
              </a:extLst>
            </p:cNvPr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6" name="Google Shape;1965;p38">
              <a:extLst>
                <a:ext uri="{FF2B5EF4-FFF2-40B4-BE49-F238E27FC236}">
                  <a16:creationId xmlns:a16="http://schemas.microsoft.com/office/drawing/2014/main" id="{BE28C97D-7161-D24A-9E56-0D4E6809B93A}"/>
                </a:ext>
              </a:extLst>
            </p:cNvPr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7" name="Google Shape;1966;p38">
              <a:extLst>
                <a:ext uri="{FF2B5EF4-FFF2-40B4-BE49-F238E27FC236}">
                  <a16:creationId xmlns:a16="http://schemas.microsoft.com/office/drawing/2014/main" id="{3B0A26A1-274A-0043-84E3-6A6E9072C6C5}"/>
                </a:ext>
              </a:extLst>
            </p:cNvPr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8" name="Google Shape;1967;p38">
              <a:extLst>
                <a:ext uri="{FF2B5EF4-FFF2-40B4-BE49-F238E27FC236}">
                  <a16:creationId xmlns:a16="http://schemas.microsoft.com/office/drawing/2014/main" id="{0A5207E7-9CA6-2040-854F-19C1D5B9ACE4}"/>
                </a:ext>
              </a:extLst>
            </p:cNvPr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9" name="Google Shape;1968;p38">
              <a:extLst>
                <a:ext uri="{FF2B5EF4-FFF2-40B4-BE49-F238E27FC236}">
                  <a16:creationId xmlns:a16="http://schemas.microsoft.com/office/drawing/2014/main" id="{09634341-DFC6-D043-8E09-B4352952BCCD}"/>
                </a:ext>
              </a:extLst>
            </p:cNvPr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oogle Shape;912;p25">
            <a:extLst>
              <a:ext uri="{FF2B5EF4-FFF2-40B4-BE49-F238E27FC236}">
                <a16:creationId xmlns:a16="http://schemas.microsoft.com/office/drawing/2014/main" id="{4E1958A1-6E5F-FF42-83C9-7350E749DEC4}"/>
              </a:ext>
            </a:extLst>
          </p:cNvPr>
          <p:cNvGrpSpPr/>
          <p:nvPr/>
        </p:nvGrpSpPr>
        <p:grpSpPr>
          <a:xfrm>
            <a:off x="822867" y="1701221"/>
            <a:ext cx="2696709" cy="1951682"/>
            <a:chOff x="1660485" y="3206676"/>
            <a:chExt cx="2022532" cy="1463761"/>
          </a:xfrm>
        </p:grpSpPr>
        <p:sp>
          <p:nvSpPr>
            <p:cNvPr id="63" name="Google Shape;913;p25">
              <a:extLst>
                <a:ext uri="{FF2B5EF4-FFF2-40B4-BE49-F238E27FC236}">
                  <a16:creationId xmlns:a16="http://schemas.microsoft.com/office/drawing/2014/main" id="{4FC08FCE-5C4D-8F49-A980-1EBFB20EAB77}"/>
                </a:ext>
              </a:extLst>
            </p:cNvPr>
            <p:cNvSpPr/>
            <p:nvPr/>
          </p:nvSpPr>
          <p:spPr>
            <a:xfrm>
              <a:off x="1671958" y="3206676"/>
              <a:ext cx="2011059" cy="770835"/>
            </a:xfrm>
            <a:prstGeom prst="roundRect">
              <a:avLst>
                <a:gd name="adj" fmla="val 36313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lt1"/>
                  </a:solidFill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Does anyone have any questions?</a:t>
              </a:r>
              <a:endParaRPr sz="2000" dirty="0">
                <a:solidFill>
                  <a:schemeClr val="lt1"/>
                </a:solidFill>
                <a:latin typeface="Cooper Black" panose="0208090404030B020404" pitchFamily="18" charset="77"/>
              </a:endParaRPr>
            </a:p>
          </p:txBody>
        </p:sp>
        <p:sp>
          <p:nvSpPr>
            <p:cNvPr id="64" name="Google Shape;914;p25">
              <a:extLst>
                <a:ext uri="{FF2B5EF4-FFF2-40B4-BE49-F238E27FC236}">
                  <a16:creationId xmlns:a16="http://schemas.microsoft.com/office/drawing/2014/main" id="{AEB98A4A-C532-4249-AF16-96EB53E29831}"/>
                </a:ext>
              </a:extLst>
            </p:cNvPr>
            <p:cNvSpPr txBox="1"/>
            <p:nvPr/>
          </p:nvSpPr>
          <p:spPr>
            <a:xfrm>
              <a:off x="1660485" y="4065037"/>
              <a:ext cx="1677642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dirty="0">
                  <a:latin typeface="Cooper Black" panose="0208090404030B020404" pitchFamily="18" charset="77"/>
                  <a:ea typeface="Fira Sans Extra Condensed"/>
                  <a:cs typeface="Fira Sans Extra Condensed"/>
                  <a:sym typeface="Fira Sans Extra Condensed"/>
                </a:rPr>
                <a:t>Phone: </a:t>
              </a:r>
            </a:p>
            <a:p>
              <a:r>
                <a:rPr lang="en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(438) 391-9106</a:t>
              </a:r>
              <a:endParaRPr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sp>
        <p:nvSpPr>
          <p:cNvPr id="68" name="Google Shape;914;p25">
            <a:extLst>
              <a:ext uri="{FF2B5EF4-FFF2-40B4-BE49-F238E27FC236}">
                <a16:creationId xmlns:a16="http://schemas.microsoft.com/office/drawing/2014/main" id="{70C74A8E-0928-134F-8647-82CDD9F4EE74}"/>
              </a:ext>
            </a:extLst>
          </p:cNvPr>
          <p:cNvSpPr txBox="1"/>
          <p:nvPr/>
        </p:nvSpPr>
        <p:spPr>
          <a:xfrm>
            <a:off x="822866" y="3755068"/>
            <a:ext cx="2858180" cy="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 dirty="0">
                <a:latin typeface="Cooper Black" panose="0208090404030B020404" pitchFamily="18" charset="77"/>
                <a:ea typeface="Fira Sans Extra Condensed"/>
                <a:cs typeface="Fira Sans Extra Condensed"/>
                <a:sym typeface="Fira Sans Extra Condensed"/>
              </a:rPr>
              <a:t>Email: </a:t>
            </a:r>
          </a:p>
          <a:p>
            <a:pPr lvl="0"/>
            <a:r>
              <a:rPr lang="en-CA" sz="2133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rPr>
              <a:t>hello@codeu.ca</a:t>
            </a:r>
            <a:endParaRPr lang="en-CA" sz="2133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"/>
            </a:endParaRPr>
          </a:p>
        </p:txBody>
      </p:sp>
      <p:sp>
        <p:nvSpPr>
          <p:cNvPr id="69" name="Google Shape;911;p25">
            <a:extLst>
              <a:ext uri="{FF2B5EF4-FFF2-40B4-BE49-F238E27FC236}">
                <a16:creationId xmlns:a16="http://schemas.microsoft.com/office/drawing/2014/main" id="{9502B102-F84C-8B40-89D4-EB0D5B899F18}"/>
              </a:ext>
            </a:extLst>
          </p:cNvPr>
          <p:cNvSpPr/>
          <p:nvPr/>
        </p:nvSpPr>
        <p:spPr>
          <a:xfrm>
            <a:off x="7761518" y="1291920"/>
            <a:ext cx="2879321" cy="2472443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" name="Google Shape;913;p25">
            <a:extLst>
              <a:ext uri="{FF2B5EF4-FFF2-40B4-BE49-F238E27FC236}">
                <a16:creationId xmlns:a16="http://schemas.microsoft.com/office/drawing/2014/main" id="{AEE5F2BF-C485-9346-AC2F-AD3B43F34F59}"/>
              </a:ext>
            </a:extLst>
          </p:cNvPr>
          <p:cNvSpPr/>
          <p:nvPr/>
        </p:nvSpPr>
        <p:spPr>
          <a:xfrm>
            <a:off x="7969177" y="1671416"/>
            <a:ext cx="3137916" cy="3936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lt1"/>
                </a:solidFill>
                <a:latin typeface="Cooper Black" panose="0208090404030B020404" pitchFamily="18" charset="77"/>
                <a:ea typeface="Fira Sans Extra Condensed"/>
                <a:cs typeface="Fira Sans Extra Condensed"/>
                <a:sym typeface="Fira Sans Extra Condensed"/>
              </a:rPr>
              <a:t>Next class: Class 3 </a:t>
            </a:r>
            <a:endParaRPr sz="2000" dirty="0">
              <a:solidFill>
                <a:schemeClr val="lt1"/>
              </a:solidFill>
              <a:latin typeface="Cooper Black" panose="0208090404030B020404" pitchFamily="18" charset="77"/>
            </a:endParaRPr>
          </a:p>
        </p:txBody>
      </p:sp>
      <p:grpSp>
        <p:nvGrpSpPr>
          <p:cNvPr id="50" name="Google Shape;594;p21">
            <a:extLst>
              <a:ext uri="{FF2B5EF4-FFF2-40B4-BE49-F238E27FC236}">
                <a16:creationId xmlns:a16="http://schemas.microsoft.com/office/drawing/2014/main" id="{48368BE1-E07F-4148-ABFF-730C16FB4F9D}"/>
              </a:ext>
            </a:extLst>
          </p:cNvPr>
          <p:cNvGrpSpPr/>
          <p:nvPr/>
        </p:nvGrpSpPr>
        <p:grpSpPr>
          <a:xfrm>
            <a:off x="10026599" y="3175585"/>
            <a:ext cx="2010424" cy="3309723"/>
            <a:chOff x="4572000" y="1208850"/>
            <a:chExt cx="1885951" cy="3523124"/>
          </a:xfrm>
        </p:grpSpPr>
        <p:sp>
          <p:nvSpPr>
            <p:cNvPr id="51" name="Google Shape;595;p21">
              <a:extLst>
                <a:ext uri="{FF2B5EF4-FFF2-40B4-BE49-F238E27FC236}">
                  <a16:creationId xmlns:a16="http://schemas.microsoft.com/office/drawing/2014/main" id="{CF8D0FF9-4E35-7D46-99C6-E09C363FF8A5}"/>
                </a:ext>
              </a:extLst>
            </p:cNvPr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596;p21">
              <a:extLst>
                <a:ext uri="{FF2B5EF4-FFF2-40B4-BE49-F238E27FC236}">
                  <a16:creationId xmlns:a16="http://schemas.microsoft.com/office/drawing/2014/main" id="{75B4ADAE-8BC1-C243-9CA5-01E81DF65BC1}"/>
                </a:ext>
              </a:extLst>
            </p:cNvPr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597;p21">
              <a:extLst>
                <a:ext uri="{FF2B5EF4-FFF2-40B4-BE49-F238E27FC236}">
                  <a16:creationId xmlns:a16="http://schemas.microsoft.com/office/drawing/2014/main" id="{38BE6B9A-D551-4748-B34E-B24B586CD966}"/>
                </a:ext>
              </a:extLst>
            </p:cNvPr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598;p21">
              <a:extLst>
                <a:ext uri="{FF2B5EF4-FFF2-40B4-BE49-F238E27FC236}">
                  <a16:creationId xmlns:a16="http://schemas.microsoft.com/office/drawing/2014/main" id="{D03A70B6-D867-9C4D-BD58-D4A095E64100}"/>
                </a:ext>
              </a:extLst>
            </p:cNvPr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599;p21">
              <a:extLst>
                <a:ext uri="{FF2B5EF4-FFF2-40B4-BE49-F238E27FC236}">
                  <a16:creationId xmlns:a16="http://schemas.microsoft.com/office/drawing/2014/main" id="{1319C074-26AB-3441-AEC6-A98C98B0BDFB}"/>
                </a:ext>
              </a:extLst>
            </p:cNvPr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600;p21">
              <a:extLst>
                <a:ext uri="{FF2B5EF4-FFF2-40B4-BE49-F238E27FC236}">
                  <a16:creationId xmlns:a16="http://schemas.microsoft.com/office/drawing/2014/main" id="{8642B078-5C62-C245-8DE1-B920800B4B77}"/>
                </a:ext>
              </a:extLst>
            </p:cNvPr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601;p21">
              <a:extLst>
                <a:ext uri="{FF2B5EF4-FFF2-40B4-BE49-F238E27FC236}">
                  <a16:creationId xmlns:a16="http://schemas.microsoft.com/office/drawing/2014/main" id="{1E9F688F-AD90-DD43-B529-F9EF0900E7D8}"/>
                </a:ext>
              </a:extLst>
            </p:cNvPr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602;p21">
              <a:extLst>
                <a:ext uri="{FF2B5EF4-FFF2-40B4-BE49-F238E27FC236}">
                  <a16:creationId xmlns:a16="http://schemas.microsoft.com/office/drawing/2014/main" id="{E2F2AA40-45CE-F646-91D1-3D2F896BBD28}"/>
                </a:ext>
              </a:extLst>
            </p:cNvPr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603;p21">
              <a:extLst>
                <a:ext uri="{FF2B5EF4-FFF2-40B4-BE49-F238E27FC236}">
                  <a16:creationId xmlns:a16="http://schemas.microsoft.com/office/drawing/2014/main" id="{2F96CF34-262E-5A47-A110-0A231ECDCEE9}"/>
                </a:ext>
              </a:extLst>
            </p:cNvPr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604;p21">
              <a:extLst>
                <a:ext uri="{FF2B5EF4-FFF2-40B4-BE49-F238E27FC236}">
                  <a16:creationId xmlns:a16="http://schemas.microsoft.com/office/drawing/2014/main" id="{CA6B5247-6EF8-F64F-881A-EF6C1E011AA3}"/>
                </a:ext>
              </a:extLst>
            </p:cNvPr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605;p21">
              <a:extLst>
                <a:ext uri="{FF2B5EF4-FFF2-40B4-BE49-F238E27FC236}">
                  <a16:creationId xmlns:a16="http://schemas.microsoft.com/office/drawing/2014/main" id="{379C8F0A-8D79-B34A-866C-FB9597A93536}"/>
                </a:ext>
              </a:extLst>
            </p:cNvPr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293B765-FA88-324D-944D-3866FF0A31CF}"/>
              </a:ext>
            </a:extLst>
          </p:cNvPr>
          <p:cNvSpPr/>
          <p:nvPr/>
        </p:nvSpPr>
        <p:spPr>
          <a:xfrm>
            <a:off x="7979576" y="2126339"/>
            <a:ext cx="25277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rPr>
              <a:t>Please contact us if you have any questions or if you want to notify us for anything.</a:t>
            </a:r>
          </a:p>
        </p:txBody>
      </p:sp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2D26F0C5-47B9-3040-A364-1A085FA92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8" t="-1381" r="9186" b="1381"/>
          <a:stretch/>
        </p:blipFill>
        <p:spPr>
          <a:xfrm>
            <a:off x="7846029" y="4504817"/>
            <a:ext cx="2566763" cy="1581220"/>
          </a:xfrm>
          <a:prstGeom prst="roundRect">
            <a:avLst/>
          </a:prstGeom>
        </p:spPr>
      </p:pic>
      <p:pic>
        <p:nvPicPr>
          <p:cNvPr id="3074" name="Picture 2" descr="Linkedin - Free social media icons">
            <a:hlinkClick r:id="rId3"/>
            <a:extLst>
              <a:ext uri="{FF2B5EF4-FFF2-40B4-BE49-F238E27FC236}">
                <a16:creationId xmlns:a16="http://schemas.microsoft.com/office/drawing/2014/main" id="{EFAB93E4-5879-AC45-BB63-8FE163584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06" y="4958378"/>
            <a:ext cx="723164" cy="72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acebook - Log In or Sign Up">
            <a:hlinkClick r:id="rId5"/>
            <a:extLst>
              <a:ext uri="{FF2B5EF4-FFF2-40B4-BE49-F238E27FC236}">
                <a16:creationId xmlns:a16="http://schemas.microsoft.com/office/drawing/2014/main" id="{E847369B-60C9-014C-A501-B0A1C199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30" y="4945282"/>
            <a:ext cx="723165" cy="72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hlinkClick r:id="rId7"/>
            <a:extLst>
              <a:ext uri="{FF2B5EF4-FFF2-40B4-BE49-F238E27FC236}">
                <a16:creationId xmlns:a16="http://schemas.microsoft.com/office/drawing/2014/main" id="{1406FC70-5194-4548-978B-EB7CBB2630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7125" y="4846585"/>
            <a:ext cx="936680" cy="9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9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557</Words>
  <Application>Microsoft Macintosh PowerPoint</Application>
  <PresentationFormat>Widescreen</PresentationFormat>
  <Paragraphs>87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Cooper Black</vt:lpstr>
      <vt:lpstr>Fira Sans Extra Condensed</vt:lpstr>
      <vt:lpstr>Fira Sans Extra Condensed SemiBold</vt:lpstr>
      <vt:lpstr>Roboto</vt:lpstr>
      <vt:lpstr>Office Theme</vt:lpstr>
      <vt:lpstr>PowerPoint Presentation</vt:lpstr>
      <vt:lpstr>Agenda for today’s class</vt:lpstr>
      <vt:lpstr>PowerPoint Presentation</vt:lpstr>
      <vt:lpstr>Introduction to LISTS!</vt:lpstr>
      <vt:lpstr>Introduction to LISTS! (cont’)</vt:lpstr>
      <vt:lpstr>List methods</vt:lpstr>
      <vt:lpstr>Create a  To-Do List</vt:lpstr>
      <vt:lpstr>Homework: List Puzzle!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 Troshani</dc:creator>
  <cp:lastModifiedBy>Eran Troshani</cp:lastModifiedBy>
  <cp:revision>17</cp:revision>
  <dcterms:created xsi:type="dcterms:W3CDTF">2023-02-12T22:13:08Z</dcterms:created>
  <dcterms:modified xsi:type="dcterms:W3CDTF">2023-03-30T20:54:57Z</dcterms:modified>
</cp:coreProperties>
</file>