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307" r:id="rId3"/>
    <p:sldId id="332" r:id="rId4"/>
    <p:sldId id="309" r:id="rId5"/>
    <p:sldId id="312" r:id="rId6"/>
    <p:sldId id="285" r:id="rId7"/>
    <p:sldId id="316" r:id="rId8"/>
    <p:sldId id="321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>
        <p:scale>
          <a:sx n="89" d="100"/>
          <a:sy n="89" d="100"/>
        </p:scale>
        <p:origin x="32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0941-05C9-C446-9601-6D9D755AEA6D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B99-C03D-024E-98D3-D82FAF53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7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5E90-5A26-DAC7-F48B-4030CF6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6EE8-CA25-EDEB-4317-5DE5D2D5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CEB-6937-2134-03D0-7398BAF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409D-E577-560A-EDC7-91EF5F0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DAD-5A70-3A0A-D3FA-89A9B18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745-9CB9-A6F5-C2AA-3EC641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3307-2F87-E368-7352-D6C9EF57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B24-672A-0882-400B-1A6E1C3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FE3-059F-1D87-2016-A2ECD54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048-DF51-0F08-13F3-F9FA40E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AA815-EAF6-232B-3B9C-68A2D919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F38-D5BA-9AA4-23CE-C7F59F98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50B7-E84E-EA21-AC39-D895817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C65-27B7-DEDC-08FB-5F2B28E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A68-EF5B-7368-D12A-BA129B9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5FA-B302-881E-A20A-87CEBE7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034-91E5-846C-3C30-9AF12F2B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F7A-8026-9B6B-C77E-EC000A4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932-2671-B3E5-FC6C-7D17458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5816-0E06-4D66-E49D-E628C497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C04-6E71-6963-5922-63EE8FD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D55-185C-6F83-7E30-9BD66824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01B2-6289-AD23-7F18-3E9B658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0CA-D204-4AD6-1926-C6594C3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7F6-3D2B-3371-1C00-D5D2A1F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8691-CC98-8F87-CEE3-AB5C952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CF70-1BC1-D29E-5A8E-08523A12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9677-13EE-0A3F-0A55-6A39A180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DCD0-4226-B508-DCC4-DD2805A1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F410-93BF-329F-D675-E8307B1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AA44-1B69-1DAD-C024-FDB0BB40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C30-A662-8FDD-34CC-021C0EA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3DB0-ECE5-E327-B9A1-B60828A8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2DF6-8483-82B2-B25D-BE6E707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193E-1470-C1D0-1506-C6C1E4D3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1112-6AD7-5628-CE56-95BE8D8C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FBAE-69C0-52BF-579B-5B8D444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D6A3-28A2-8ECA-27AC-0931DDF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32F3D-8ED8-131E-2AF7-6F13787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E2-07EC-6B09-09E7-8F6BA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F2B7B-D07A-AB16-C3B4-3A1CFCF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E31-1FE6-7953-C338-6EB8E16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AF27-0439-3C56-9D38-C7A7437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ABD1-52E1-973D-921D-404D0B5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2E64-3DA2-2BBB-089D-295B4292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B2E5-A8AC-6F78-E91D-12F9D33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97E-252A-E1BF-C6FC-75F15FEA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8884-F5BD-430E-EA79-2A37872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0FD7-BC68-C9BD-7800-E889BCD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6541-2614-0586-0B15-935E2BC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15D2-7A77-2382-C01D-EE79907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F01A-B191-9456-AF65-1EE31B1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370-8748-35BC-7052-A33531F6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1E8F-2CE5-31FE-8F13-E0EF22E9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F34-63AA-7B30-B944-CBF9CBF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6F0-BF0E-C81E-38EC-31E75CB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4486-952C-8F29-BC62-9B80925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E1AA-573D-3482-DB17-C51A030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01FD-5A6C-76A7-B2C6-4FC195A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58FD-5A9C-2012-13AA-41B0897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C80-ACC1-0DCC-8AA9-1CEEF621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950-E03F-5248-BA58-CF01ADC4706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96C-1EA0-1D2B-0561-B0028353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02-0124-19D4-116F-0EE78CE8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rategywiki.org/wiki/Mega_Man_Star_Force:_Pegasus,_Leo,_and_Dragon/Boss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eesvg.org/happy-robot-remi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happy-robot-remi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New_York_New_York_Hotel_and_Casino_at_Night.JP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40832" y="4513000"/>
            <a:ext cx="13397457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499827" y="5357680"/>
            <a:ext cx="4082373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48512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6575101" y="6493218"/>
            <a:ext cx="502412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333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6279936" y="2597257"/>
            <a:ext cx="81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Sans" panose="020B0503050000020004" pitchFamily="34" charset="0"/>
              </a:rPr>
              <a:t>Chapter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6265747" y="1290039"/>
            <a:ext cx="641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6882458" y="4665194"/>
            <a:ext cx="64175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5</a:t>
            </a:r>
            <a:r>
              <a:rPr lang="en-US" sz="2667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0F90-9C00-EDEE-7C18-82C22B502421}"/>
              </a:ext>
            </a:extLst>
          </p:cNvPr>
          <p:cNvSpPr txBox="1"/>
          <p:nvPr/>
        </p:nvSpPr>
        <p:spPr>
          <a:xfrm>
            <a:off x="5766324" y="381917"/>
            <a:ext cx="81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’s</a:t>
            </a:r>
            <a:endParaRPr lang="en-US" sz="72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002060"/>
                </a:solidFill>
                <a:latin typeface="Cooper Black" panose="0208090404030B020404" pitchFamily="18" charset="77"/>
              </a:rPr>
              <a:t>Agenda for today’s class</a:t>
            </a:r>
            <a:endParaRPr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4597400" y="1575534"/>
            <a:ext cx="2997203" cy="4733780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8044402" y="1583200"/>
            <a:ext cx="3550502" cy="1417203"/>
            <a:chOff x="6033300" y="1187400"/>
            <a:chExt cx="2662876" cy="1062903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31349" y="1319549"/>
              <a:ext cx="2364827" cy="930754"/>
              <a:chOff x="5678824" y="914482"/>
              <a:chExt cx="2364827" cy="930754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7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Homework correction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678824" y="1513436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correct last week’s homework!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02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23411" y="3539168"/>
            <a:ext cx="3624187" cy="810180"/>
            <a:chOff x="392558" y="2578063"/>
            <a:chExt cx="2718140" cy="607635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392558" y="257806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Topic of the day:</a:t>
              </a:r>
              <a:endParaRPr sz="2800" dirty="0">
                <a:solidFill>
                  <a:srgbClr val="002060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03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609597" y="5410234"/>
            <a:ext cx="3538000" cy="1021028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05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8044400" y="3573502"/>
            <a:ext cx="3684933" cy="1237200"/>
            <a:chOff x="6033300" y="2616950"/>
            <a:chExt cx="2763700" cy="927900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915764"/>
              <a:chOff x="6386649" y="2756176"/>
              <a:chExt cx="2410401" cy="915764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b="1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800" b="1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34014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practice with some coding exercises!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04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8044400" y="5336379"/>
            <a:ext cx="3624203" cy="1008687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06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4889500" y="5690333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608265" y="1473933"/>
            <a:ext cx="3539335" cy="1206061"/>
            <a:chOff x="456198" y="1105450"/>
            <a:chExt cx="2654501" cy="904546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01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04546"/>
              <a:chOff x="3968548" y="1108688"/>
              <a:chExt cx="2058403" cy="904546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Kahoot!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68143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what was seen last class!</a:t>
                </a:r>
                <a:endParaRPr sz="24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7" name="Google Shape;1973;p38">
            <a:extLst>
              <a:ext uri="{FF2B5EF4-FFF2-40B4-BE49-F238E27FC236}">
                <a16:creationId xmlns:a16="http://schemas.microsoft.com/office/drawing/2014/main" id="{70B687A5-74B0-798F-4E18-2694D2D8AA4B}"/>
              </a:ext>
            </a:extLst>
          </p:cNvPr>
          <p:cNvSpPr txBox="1"/>
          <p:nvPr/>
        </p:nvSpPr>
        <p:spPr>
          <a:xfrm>
            <a:off x="523411" y="4453601"/>
            <a:ext cx="2933725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2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Loop</a:t>
            </a:r>
          </a:p>
          <a:p>
            <a:r>
              <a:rPr lang="en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-Practice exercises</a:t>
            </a:r>
            <a:endParaRPr sz="24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298D2750-AEEC-4494-D5FF-AC304725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499" y="3771901"/>
            <a:ext cx="3361691" cy="2766174"/>
          </a:xfrm>
          <a:prstGeom prst="rect">
            <a:avLst/>
          </a:prstGeom>
        </p:spPr>
      </p:pic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06949" y="336456"/>
            <a:ext cx="11578101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solidFill>
                  <a:srgbClr val="002060"/>
                </a:solidFill>
                <a:latin typeface="Cooper Black" panose="0208090404030B020404" pitchFamily="18" charset="77"/>
              </a:rPr>
              <a:t>Homework: Defeat the Final Boss! </a:t>
            </a:r>
            <a:endParaRPr sz="40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667108" y="1223861"/>
            <a:ext cx="1053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must build a game where a user must face a final boss. In this dual, the player must guess the boss's number to attack!</a:t>
            </a: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667109" y="872888"/>
            <a:ext cx="3588327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000" b="0" u="sng" dirty="0">
                <a:solidFill>
                  <a:srgbClr val="002060"/>
                </a:solidFill>
                <a:latin typeface="Cooper Black" panose="0208090404030B020404" pitchFamily="18" charset="77"/>
              </a:rPr>
              <a:t>Homework Description</a:t>
            </a:r>
          </a:p>
        </p:txBody>
      </p:sp>
      <p:sp>
        <p:nvSpPr>
          <p:cNvPr id="3" name="Google Shape;896;p25">
            <a:extLst>
              <a:ext uri="{FF2B5EF4-FFF2-40B4-BE49-F238E27FC236}">
                <a16:creationId xmlns:a16="http://schemas.microsoft.com/office/drawing/2014/main" id="{B52029DA-4A0D-1875-9447-EFF9C973FF41}"/>
              </a:ext>
            </a:extLst>
          </p:cNvPr>
          <p:cNvSpPr/>
          <p:nvPr/>
        </p:nvSpPr>
        <p:spPr>
          <a:xfrm>
            <a:off x="903808" y="1904675"/>
            <a:ext cx="10384382" cy="4633399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#Import the Random module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</a:p>
          <a:p>
            <a:endParaRPr lang="en-CA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#Create a variable for the boss’s lives</a:t>
            </a:r>
            <a:endParaRPr lang="en-CA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boss_lives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</a:p>
          <a:p>
            <a:endParaRPr lang="en-CA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#Create your while loop that ends once the boss has no more lives</a:t>
            </a:r>
            <a:endParaRPr lang="en-CA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boss_lives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0: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boss_nb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(1,10)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player_nb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int(input("What is your guess: "))</a:t>
            </a:r>
          </a:p>
          <a:p>
            <a:endParaRPr lang="en-CA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#Create your conditional</a:t>
            </a:r>
            <a:endParaRPr lang="en-CA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boss_nb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player_nb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print("You and the final boss both guessed: " +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boss_nb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print("\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nYour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attack was successful!")</a:t>
            </a: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boss_lives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-= 1</a:t>
            </a:r>
          </a:p>
          <a:p>
            <a:endParaRPr lang="en-CA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print("\</a:t>
            </a:r>
            <a:r>
              <a:rPr lang="en-CA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nYou</a:t>
            </a:r>
            <a:r>
              <a:rPr lang="en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have defeated the boss!")</a:t>
            </a: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F8EB3397-BE78-99C8-A5DC-7DAE946439F6}"/>
              </a:ext>
            </a:extLst>
          </p:cNvPr>
          <p:cNvSpPr/>
          <p:nvPr/>
        </p:nvSpPr>
        <p:spPr>
          <a:xfrm>
            <a:off x="4876800" y="1903661"/>
            <a:ext cx="2404164" cy="554183"/>
          </a:xfrm>
          <a:prstGeom prst="roundRect">
            <a:avLst>
              <a:gd name="adj" fmla="val 15217"/>
            </a:avLst>
          </a:prstGeom>
          <a:solidFill>
            <a:srgbClr val="0070C0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  <a:cs typeface="Consolas" panose="020B06090202040302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7941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5">
            <a:extLst>
              <a:ext uri="{FF2B5EF4-FFF2-40B4-BE49-F238E27FC236}">
                <a16:creationId xmlns:a16="http://schemas.microsoft.com/office/drawing/2014/main" id="{EC47BF5A-505E-CFB8-8FE4-F2A6CF2BEBE1}"/>
              </a:ext>
            </a:extLst>
          </p:cNvPr>
          <p:cNvSpPr txBox="1">
            <a:spLocks/>
          </p:cNvSpPr>
          <p:nvPr/>
        </p:nvSpPr>
        <p:spPr>
          <a:xfrm>
            <a:off x="2409620" y="344744"/>
            <a:ext cx="7372761" cy="1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for 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Kahoot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b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6667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Öğrenmeyi keyifli hale getiren uygulama: Kahoot! | by mektepp | Medium">
            <a:extLst>
              <a:ext uri="{FF2B5EF4-FFF2-40B4-BE49-F238E27FC236}">
                <a16:creationId xmlns:a16="http://schemas.microsoft.com/office/drawing/2014/main" id="{B90F050D-2CCB-76C9-7992-AD362679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2A719E3-7F04-5DA6-164C-9CCA48C49634}"/>
              </a:ext>
            </a:extLst>
          </p:cNvPr>
          <p:cNvSpPr/>
          <p:nvPr/>
        </p:nvSpPr>
        <p:spPr>
          <a:xfrm>
            <a:off x="2749973" y="687536"/>
            <a:ext cx="3346027" cy="144124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77"/>
              </a:rPr>
              <a:t>Head over to </a:t>
            </a:r>
            <a:r>
              <a:rPr lang="en-US" sz="2000" u="sng" dirty="0" err="1">
                <a:solidFill>
                  <a:schemeClr val="accent3"/>
                </a:solidFill>
                <a:latin typeface="Cooper Black" panose="0208090404030B020404" pitchFamily="18" charset="77"/>
              </a:rPr>
              <a:t>Kahoot.it</a:t>
            </a:r>
            <a:r>
              <a:rPr lang="en-US" sz="2000" u="sng" dirty="0">
                <a:solidFill>
                  <a:schemeClr val="accent3"/>
                </a:solidFill>
                <a:latin typeface="Cooper Black" panose="0208090404030B020404" pitchFamily="18" charset="77"/>
              </a:rPr>
              <a:t> </a:t>
            </a:r>
            <a:r>
              <a:rPr lang="en-US" sz="2000" dirty="0">
                <a:latin typeface="Cooper Black" panose="0208090404030B020404" pitchFamily="18" charset="77"/>
              </a:rPr>
              <a:t>for a fun coding quiz!</a:t>
            </a:r>
          </a:p>
        </p:txBody>
      </p:sp>
    </p:spTree>
    <p:extLst>
      <p:ext uri="{BB962C8B-B14F-4D97-AF65-F5344CB8AC3E}">
        <p14:creationId xmlns:p14="http://schemas.microsoft.com/office/powerpoint/2010/main" val="4240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21047" y="1308333"/>
            <a:ext cx="10539052" cy="286448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Introduction to FOR Loop!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1088015" y="1278373"/>
            <a:ext cx="2312240" cy="806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1236841" y="1456475"/>
            <a:ext cx="9743284" cy="2226635"/>
            <a:chOff x="6027047" y="308336"/>
            <a:chExt cx="2155942" cy="170683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7563" y="30833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What is </a:t>
              </a:r>
              <a:r>
                <a:rPr lang="en" sz="2000" b="1" dirty="0">
                  <a:solidFill>
                    <a:schemeClr val="accent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For</a:t>
              </a:r>
              <a:r>
                <a:rPr lang="en" sz="2000" b="1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2000" b="1" dirty="0">
                <a:solidFill>
                  <a:schemeClr val="bg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7047" y="1041895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sz="2000" b="0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for loop in Python allows you to </a:t>
              </a:r>
              <a:r>
                <a:rPr lang="en-CA" sz="2000" b="1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repeat a set of instructions </a:t>
              </a:r>
              <a:r>
                <a:rPr lang="en-CA" sz="2000" b="0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 each element in a sequence, such as a list or a string. It is initiated using the "</a:t>
              </a:r>
              <a:r>
                <a:rPr lang="en-CA" sz="2000" b="1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en-CA" sz="2000" b="0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" keyword.</a:t>
              </a:r>
            </a:p>
            <a:p>
              <a:endParaRPr lang="en-CA" sz="20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2000" b="1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CA" sz="20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We have a list of grocery items and we want to count the number of items in our list, we can use a for loop!</a:t>
              </a:r>
              <a:endParaRPr lang="en-CA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9493349" y="1284920"/>
            <a:ext cx="2744433" cy="4742072"/>
            <a:chOff x="3542850" y="1175417"/>
            <a:chExt cx="2058325" cy="3556554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75417"/>
              <a:ext cx="1806331" cy="3556554"/>
              <a:chOff x="457200" y="1175417"/>
              <a:chExt cx="1806331" cy="3556554"/>
            </a:xfrm>
          </p:grpSpPr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8ADAB-9ABD-0931-2934-D3A18DF4ACC4}"/>
              </a:ext>
            </a:extLst>
          </p:cNvPr>
          <p:cNvSpPr/>
          <p:nvPr/>
        </p:nvSpPr>
        <p:spPr>
          <a:xfrm>
            <a:off x="9932650" y="1887754"/>
            <a:ext cx="1911695" cy="1545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C9418-CBB1-9BEF-138F-C85005652EBA}"/>
              </a:ext>
            </a:extLst>
          </p:cNvPr>
          <p:cNvSpPr txBox="1"/>
          <p:nvPr/>
        </p:nvSpPr>
        <p:spPr>
          <a:xfrm>
            <a:off x="9985559" y="1981992"/>
            <a:ext cx="184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we’ll only be seeing the FOR Loop using Lists and Strings.</a:t>
            </a:r>
          </a:p>
        </p:txBody>
      </p:sp>
      <p:sp>
        <p:nvSpPr>
          <p:cNvPr id="2" name="Google Shape;1084;p28">
            <a:extLst>
              <a:ext uri="{FF2B5EF4-FFF2-40B4-BE49-F238E27FC236}">
                <a16:creationId xmlns:a16="http://schemas.microsoft.com/office/drawing/2014/main" id="{C1A2BEE2-73F9-4692-9268-098DD579FF8A}"/>
              </a:ext>
            </a:extLst>
          </p:cNvPr>
          <p:cNvSpPr/>
          <p:nvPr/>
        </p:nvSpPr>
        <p:spPr>
          <a:xfrm>
            <a:off x="473113" y="4331948"/>
            <a:ext cx="10539052" cy="20917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3" name="Google Shape;575;p20">
            <a:extLst>
              <a:ext uri="{FF2B5EF4-FFF2-40B4-BE49-F238E27FC236}">
                <a16:creationId xmlns:a16="http://schemas.microsoft.com/office/drawing/2014/main" id="{302A30A1-0CCD-DAE8-0F61-E5E6A1332081}"/>
              </a:ext>
            </a:extLst>
          </p:cNvPr>
          <p:cNvSpPr/>
          <p:nvPr/>
        </p:nvSpPr>
        <p:spPr>
          <a:xfrm>
            <a:off x="717712" y="4297324"/>
            <a:ext cx="2756851" cy="806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oogle Shape;1089;p28">
            <a:extLst>
              <a:ext uri="{FF2B5EF4-FFF2-40B4-BE49-F238E27FC236}">
                <a16:creationId xmlns:a16="http://schemas.microsoft.com/office/drawing/2014/main" id="{E6A558ED-79AB-24AA-A982-5EA99BD6CD11}"/>
              </a:ext>
            </a:extLst>
          </p:cNvPr>
          <p:cNvGrpSpPr/>
          <p:nvPr/>
        </p:nvGrpSpPr>
        <p:grpSpPr>
          <a:xfrm>
            <a:off x="717712" y="4447650"/>
            <a:ext cx="9748015" cy="1970204"/>
            <a:chOff x="5944911" y="283469"/>
            <a:chExt cx="2156989" cy="1510267"/>
          </a:xfrm>
        </p:grpSpPr>
        <p:sp>
          <p:nvSpPr>
            <p:cNvPr id="5" name="Google Shape;1090;p28">
              <a:extLst>
                <a:ext uri="{FF2B5EF4-FFF2-40B4-BE49-F238E27FC236}">
                  <a16:creationId xmlns:a16="http://schemas.microsoft.com/office/drawing/2014/main" id="{AF73DFC4-1B46-B445-8607-F326E27BB8B5}"/>
                </a:ext>
              </a:extLst>
            </p:cNvPr>
            <p:cNvSpPr txBox="1"/>
            <p:nvPr/>
          </p:nvSpPr>
          <p:spPr>
            <a:xfrm>
              <a:off x="5976474" y="283469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What can we use?</a:t>
              </a:r>
              <a:endParaRPr sz="2000" b="1" dirty="0">
                <a:solidFill>
                  <a:schemeClr val="bg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1091;p28">
              <a:extLst>
                <a:ext uri="{FF2B5EF4-FFF2-40B4-BE49-F238E27FC236}">
                  <a16:creationId xmlns:a16="http://schemas.microsoft.com/office/drawing/2014/main" id="{68CD1238-F97D-898C-316C-6AAEB73A67B8}"/>
                </a:ext>
              </a:extLst>
            </p:cNvPr>
            <p:cNvSpPr txBox="1"/>
            <p:nvPr/>
          </p:nvSpPr>
          <p:spPr>
            <a:xfrm>
              <a:off x="5944911" y="820460"/>
              <a:ext cx="1181326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sz="2000" dirty="0">
                  <a:solidFill>
                    <a:srgbClr val="202124"/>
                  </a:solidFill>
                  <a:latin typeface="arial" panose="020B0604020202020204" pitchFamily="34" charset="0"/>
                </a:rPr>
                <a:t>To determine the “number of times” the loop will be repeated, we can use </a:t>
              </a:r>
              <a:r>
                <a:rPr lang="en-CA" sz="2000" u="sng" dirty="0">
                  <a:solidFill>
                    <a:srgbClr val="202124"/>
                  </a:solidFill>
                  <a:latin typeface="arial" panose="020B0604020202020204" pitchFamily="34" charset="0"/>
                </a:rPr>
                <a:t>Lists</a:t>
              </a:r>
              <a:r>
                <a:rPr lang="en-CA" sz="2000" dirty="0">
                  <a:solidFill>
                    <a:srgbClr val="202124"/>
                  </a:solidFill>
                  <a:latin typeface="arial" panose="020B0604020202020204" pitchFamily="34" charset="0"/>
                </a:rPr>
                <a:t>, </a:t>
              </a:r>
              <a:r>
                <a:rPr lang="en-CA" sz="2000" u="sng" dirty="0">
                  <a:solidFill>
                    <a:srgbClr val="202124"/>
                  </a:solidFill>
                  <a:latin typeface="arial" panose="020B0604020202020204" pitchFamily="34" charset="0"/>
                </a:rPr>
                <a:t>Strings</a:t>
              </a:r>
              <a:r>
                <a:rPr lang="en-CA" sz="2000" dirty="0">
                  <a:solidFill>
                    <a:srgbClr val="202124"/>
                  </a:solidFill>
                  <a:latin typeface="arial" panose="020B0604020202020204" pitchFamily="34" charset="0"/>
                </a:rPr>
                <a:t>, a Dictionary, a tuple and a </a:t>
              </a:r>
              <a:r>
                <a:rPr lang="en-CA" sz="2000" u="sng" dirty="0">
                  <a:solidFill>
                    <a:srgbClr val="202124"/>
                  </a:solidFill>
                  <a:latin typeface="arial" panose="020B0604020202020204" pitchFamily="34" charset="0"/>
                </a:rPr>
                <a:t>set</a:t>
              </a:r>
              <a:r>
                <a:rPr lang="en-CA" sz="2000" dirty="0">
                  <a:solidFill>
                    <a:srgbClr val="202124"/>
                  </a:solidFill>
                  <a:latin typeface="arial" panose="020B0604020202020204" pitchFamily="34" charset="0"/>
                </a:rPr>
                <a:t>.</a:t>
              </a:r>
            </a:p>
            <a:p>
              <a:endParaRPr lang="en-CA" sz="2000" dirty="0">
                <a:solidFill>
                  <a:srgbClr val="202124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" name="Google Shape;1091;p28">
            <a:extLst>
              <a:ext uri="{FF2B5EF4-FFF2-40B4-BE49-F238E27FC236}">
                <a16:creationId xmlns:a16="http://schemas.microsoft.com/office/drawing/2014/main" id="{5CDEEE8D-0D6C-A7C2-FB78-D974149A724D}"/>
              </a:ext>
            </a:extLst>
          </p:cNvPr>
          <p:cNvSpPr txBox="1"/>
          <p:nvPr/>
        </p:nvSpPr>
        <p:spPr>
          <a:xfrm>
            <a:off x="6007703" y="4840320"/>
            <a:ext cx="4886427" cy="126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000" u="sng" dirty="0">
                <a:solidFill>
                  <a:srgbClr val="202124"/>
                </a:solidFill>
                <a:latin typeface="arial" panose="020B0604020202020204" pitchFamily="34" charset="0"/>
              </a:rPr>
              <a:t>Syntax Example</a:t>
            </a:r>
          </a:p>
          <a:p>
            <a: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  <a:t>Students = [“Sahil”, “Clara”, “Giuseppe”, “Oliver”]</a:t>
            </a:r>
          </a:p>
          <a:p>
            <a: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  <a:t>for </a:t>
            </a:r>
            <a:r>
              <a:rPr lang="en-CA" sz="1400" dirty="0" err="1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  <a:t> in students:</a:t>
            </a:r>
            <a:b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  <a:t>	print(</a:t>
            </a:r>
            <a:r>
              <a:rPr lang="en-CA" sz="1400" dirty="0" err="1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CA" sz="14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CA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Result: This will print every student in the list, starting with the first one.</a:t>
            </a:r>
          </a:p>
          <a:p>
            <a:endParaRPr lang="en-CA" sz="2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2" name="Google Shape;1970;p38">
            <a:extLst>
              <a:ext uri="{FF2B5EF4-FFF2-40B4-BE49-F238E27FC236}">
                <a16:creationId xmlns:a16="http://schemas.microsoft.com/office/drawing/2014/main" id="{9D2C97A4-5017-5C44-A631-AE38EACEB9AE}"/>
              </a:ext>
            </a:extLst>
          </p:cNvPr>
          <p:cNvSpPr/>
          <p:nvPr/>
        </p:nvSpPr>
        <p:spPr>
          <a:xfrm>
            <a:off x="607049" y="1077479"/>
            <a:ext cx="794800" cy="794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01</a:t>
            </a:r>
            <a:endParaRPr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Google Shape;1970;p38">
            <a:extLst>
              <a:ext uri="{FF2B5EF4-FFF2-40B4-BE49-F238E27FC236}">
                <a16:creationId xmlns:a16="http://schemas.microsoft.com/office/drawing/2014/main" id="{1EE01985-C6C9-AD80-5644-CDD8A703A015}"/>
              </a:ext>
            </a:extLst>
          </p:cNvPr>
          <p:cNvSpPr/>
          <p:nvPr/>
        </p:nvSpPr>
        <p:spPr>
          <a:xfrm>
            <a:off x="159171" y="4142019"/>
            <a:ext cx="794800" cy="79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02</a:t>
            </a:r>
            <a:endParaRPr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2" grpId="0" animBg="1"/>
      <p:bldP spid="3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Rounded Rectangle 2267">
            <a:extLst>
              <a:ext uri="{FF2B5EF4-FFF2-40B4-BE49-F238E27FC236}">
                <a16:creationId xmlns:a16="http://schemas.microsoft.com/office/drawing/2014/main" id="{EE909047-1F85-38EC-1454-A400A9C77772}"/>
              </a:ext>
            </a:extLst>
          </p:cNvPr>
          <p:cNvSpPr/>
          <p:nvPr/>
        </p:nvSpPr>
        <p:spPr>
          <a:xfrm>
            <a:off x="445648" y="391372"/>
            <a:ext cx="6793821" cy="270360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74" name="Google Shape;2274;p44"/>
          <p:cNvSpPr txBox="1"/>
          <p:nvPr/>
        </p:nvSpPr>
        <p:spPr>
          <a:xfrm>
            <a:off x="770314" y="1634249"/>
            <a:ext cx="6249524" cy="5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Cooper Black" panose="0208090404030B020404" pitchFamily="18" charset="77"/>
              </a:rPr>
              <a:t>We want to print all elements of a list. This method works, however it is not ideal if our list contains many elements.</a:t>
            </a:r>
          </a:p>
          <a:p>
            <a:endParaRPr lang="en-CA" sz="1600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</a:rPr>
              <a:t>fruits = ["apple", "banana", "strawberry", "mango"]</a:t>
            </a: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</a:rPr>
              <a:t>print(fruits[0])</a:t>
            </a: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</a:rPr>
              <a:t>print(fruits[1])</a:t>
            </a: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</a:rPr>
              <a:t>print(fruits[2])</a:t>
            </a:r>
          </a:p>
          <a:p>
            <a:endParaRPr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10451409" y="1312105"/>
            <a:ext cx="1730771" cy="1527663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" name="Google Shape;1287;p30">
            <a:extLst>
              <a:ext uri="{FF2B5EF4-FFF2-40B4-BE49-F238E27FC236}">
                <a16:creationId xmlns:a16="http://schemas.microsoft.com/office/drawing/2014/main" id="{9DB6A12E-65FF-CBA6-B920-4729E87AE593}"/>
              </a:ext>
            </a:extLst>
          </p:cNvPr>
          <p:cNvGrpSpPr/>
          <p:nvPr/>
        </p:nvGrpSpPr>
        <p:grpSpPr>
          <a:xfrm>
            <a:off x="7571440" y="1357657"/>
            <a:ext cx="3986729" cy="5016500"/>
            <a:chOff x="3229376" y="1038225"/>
            <a:chExt cx="2990047" cy="3762375"/>
          </a:xfrm>
        </p:grpSpPr>
        <p:grpSp>
          <p:nvGrpSpPr>
            <p:cNvPr id="3" name="Google Shape;1288;p30">
              <a:extLst>
                <a:ext uri="{FF2B5EF4-FFF2-40B4-BE49-F238E27FC236}">
                  <a16:creationId xmlns:a16="http://schemas.microsoft.com/office/drawing/2014/main" id="{B4AC1D6B-49C0-9C47-18A5-9D196BBF149D}"/>
                </a:ext>
              </a:extLst>
            </p:cNvPr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9" name="Google Shape;1289;p30">
                <a:extLst>
                  <a:ext uri="{FF2B5EF4-FFF2-40B4-BE49-F238E27FC236}">
                    <a16:creationId xmlns:a16="http://schemas.microsoft.com/office/drawing/2014/main" id="{6624A38B-52A0-479E-7A1B-EA891AD819CA}"/>
                  </a:ext>
                </a:extLst>
              </p:cNvPr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0" name="Google Shape;1290;p30">
                <a:extLst>
                  <a:ext uri="{FF2B5EF4-FFF2-40B4-BE49-F238E27FC236}">
                    <a16:creationId xmlns:a16="http://schemas.microsoft.com/office/drawing/2014/main" id="{9DAE6341-EC6B-D420-000D-8CAA583A6B69}"/>
                  </a:ext>
                </a:extLst>
              </p:cNvPr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1" name="Google Shape;1291;p30">
                  <a:extLst>
                    <a:ext uri="{FF2B5EF4-FFF2-40B4-BE49-F238E27FC236}">
                      <a16:creationId xmlns:a16="http://schemas.microsoft.com/office/drawing/2014/main" id="{04C083B4-E3B6-5F00-0021-48F236E46337}"/>
                    </a:ext>
                  </a:extLst>
                </p:cNvPr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50" name="Google Shape;1292;p30">
                    <a:extLst>
                      <a:ext uri="{FF2B5EF4-FFF2-40B4-BE49-F238E27FC236}">
                        <a16:creationId xmlns:a16="http://schemas.microsoft.com/office/drawing/2014/main" id="{064D16B0-968B-7EEA-1852-BCECEB2339EB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92D050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1" name="Google Shape;1293;p30">
                    <a:extLst>
                      <a:ext uri="{FF2B5EF4-FFF2-40B4-BE49-F238E27FC236}">
                        <a16:creationId xmlns:a16="http://schemas.microsoft.com/office/drawing/2014/main" id="{23EC308C-9E75-AF28-9286-59EC57C472CA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2" name="Google Shape;1294;p30">
                    <a:extLst>
                      <a:ext uri="{FF2B5EF4-FFF2-40B4-BE49-F238E27FC236}">
                        <a16:creationId xmlns:a16="http://schemas.microsoft.com/office/drawing/2014/main" id="{37452B12-9FE0-F8E3-77F5-BF171A56D86C}"/>
                      </a:ext>
                    </a:extLst>
                  </p:cNvPr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3" name="Google Shape;1295;p30">
                    <a:extLst>
                      <a:ext uri="{FF2B5EF4-FFF2-40B4-BE49-F238E27FC236}">
                        <a16:creationId xmlns:a16="http://schemas.microsoft.com/office/drawing/2014/main" id="{C9E303FF-4177-8E59-5613-D863C6621F5A}"/>
                      </a:ext>
                    </a:extLst>
                  </p:cNvPr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4" name="Google Shape;1296;p30">
                    <a:extLst>
                      <a:ext uri="{FF2B5EF4-FFF2-40B4-BE49-F238E27FC236}">
                        <a16:creationId xmlns:a16="http://schemas.microsoft.com/office/drawing/2014/main" id="{5862E3C1-EBAA-0E20-634C-34ED160F738E}"/>
                      </a:ext>
                    </a:extLst>
                  </p:cNvPr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5" name="Google Shape;1297;p30">
                    <a:extLst>
                      <a:ext uri="{FF2B5EF4-FFF2-40B4-BE49-F238E27FC236}">
                        <a16:creationId xmlns:a16="http://schemas.microsoft.com/office/drawing/2014/main" id="{40FAB536-870D-02F6-DF6F-987EB78926F2}"/>
                      </a:ext>
                    </a:extLst>
                  </p:cNvPr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6" name="Google Shape;1298;p30">
                    <a:extLst>
                      <a:ext uri="{FF2B5EF4-FFF2-40B4-BE49-F238E27FC236}">
                        <a16:creationId xmlns:a16="http://schemas.microsoft.com/office/drawing/2014/main" id="{684D6314-0B00-5F04-E05D-5CE0F96C3162}"/>
                      </a:ext>
                    </a:extLst>
                  </p:cNvPr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7" name="Google Shape;1299;p30">
                    <a:extLst>
                      <a:ext uri="{FF2B5EF4-FFF2-40B4-BE49-F238E27FC236}">
                        <a16:creationId xmlns:a16="http://schemas.microsoft.com/office/drawing/2014/main" id="{E0373A95-CBAA-6F0F-BB75-FF8839351C98}"/>
                      </a:ext>
                    </a:extLst>
                  </p:cNvPr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8" name="Google Shape;1300;p30">
                    <a:extLst>
                      <a:ext uri="{FF2B5EF4-FFF2-40B4-BE49-F238E27FC236}">
                        <a16:creationId xmlns:a16="http://schemas.microsoft.com/office/drawing/2014/main" id="{50B63F28-5C23-3043-6618-EC37EF7A5500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59" name="Google Shape;1301;p30">
                    <a:extLst>
                      <a:ext uri="{FF2B5EF4-FFF2-40B4-BE49-F238E27FC236}">
                        <a16:creationId xmlns:a16="http://schemas.microsoft.com/office/drawing/2014/main" id="{C8810059-AE8C-7E0D-80FE-41CE908FBA4E}"/>
                      </a:ext>
                    </a:extLst>
                  </p:cNvPr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0" name="Google Shape;1302;p30">
                    <a:extLst>
                      <a:ext uri="{FF2B5EF4-FFF2-40B4-BE49-F238E27FC236}">
                        <a16:creationId xmlns:a16="http://schemas.microsoft.com/office/drawing/2014/main" id="{03223A44-1F98-0378-7771-34CDE2BCA27A}"/>
                      </a:ext>
                    </a:extLst>
                  </p:cNvPr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1" name="Google Shape;1303;p30">
                    <a:extLst>
                      <a:ext uri="{FF2B5EF4-FFF2-40B4-BE49-F238E27FC236}">
                        <a16:creationId xmlns:a16="http://schemas.microsoft.com/office/drawing/2014/main" id="{C69EE875-8479-B60B-3193-F98C93A398B3}"/>
                      </a:ext>
                    </a:extLst>
                  </p:cNvPr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2" name="Google Shape;1304;p30">
                    <a:extLst>
                      <a:ext uri="{FF2B5EF4-FFF2-40B4-BE49-F238E27FC236}">
                        <a16:creationId xmlns:a16="http://schemas.microsoft.com/office/drawing/2014/main" id="{E9299BF6-25B2-807B-F838-6EB01BD67283}"/>
                      </a:ext>
                    </a:extLst>
                  </p:cNvPr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" name="Google Shape;1305;p30">
                    <a:extLst>
                      <a:ext uri="{FF2B5EF4-FFF2-40B4-BE49-F238E27FC236}">
                        <a16:creationId xmlns:a16="http://schemas.microsoft.com/office/drawing/2014/main" id="{DD730FE3-7039-8699-120A-D8B6BD5648F3}"/>
                      </a:ext>
                    </a:extLst>
                  </p:cNvPr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0" name="Google Shape;1306;p30">
                    <a:extLst>
                      <a:ext uri="{FF2B5EF4-FFF2-40B4-BE49-F238E27FC236}">
                        <a16:creationId xmlns:a16="http://schemas.microsoft.com/office/drawing/2014/main" id="{965D3D0D-C421-BF2C-A14F-445F1E2E607B}"/>
                      </a:ext>
                    </a:extLst>
                  </p:cNvPr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1" name="Google Shape;1307;p30">
                    <a:extLst>
                      <a:ext uri="{FF2B5EF4-FFF2-40B4-BE49-F238E27FC236}">
                        <a16:creationId xmlns:a16="http://schemas.microsoft.com/office/drawing/2014/main" id="{C48EB1A9-7DF1-E27F-14B1-A73E672FDCAB}"/>
                      </a:ext>
                    </a:extLst>
                  </p:cNvPr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2" name="Google Shape;1308;p30">
                    <a:extLst>
                      <a:ext uri="{FF2B5EF4-FFF2-40B4-BE49-F238E27FC236}">
                        <a16:creationId xmlns:a16="http://schemas.microsoft.com/office/drawing/2014/main" id="{E23862E7-AC7B-2AAC-79F8-62A1D5BA9EA1}"/>
                      </a:ext>
                    </a:extLst>
                  </p:cNvPr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3" name="Google Shape;1309;p30">
                    <a:extLst>
                      <a:ext uri="{FF2B5EF4-FFF2-40B4-BE49-F238E27FC236}">
                        <a16:creationId xmlns:a16="http://schemas.microsoft.com/office/drawing/2014/main" id="{8ADFCF18-6971-30D1-A55C-F99BF870D02B}"/>
                      </a:ext>
                    </a:extLst>
                  </p:cNvPr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4" name="Google Shape;1310;p30">
                    <a:extLst>
                      <a:ext uri="{FF2B5EF4-FFF2-40B4-BE49-F238E27FC236}">
                        <a16:creationId xmlns:a16="http://schemas.microsoft.com/office/drawing/2014/main" id="{5664B269-9A4B-7E4E-DA08-87563E0F796F}"/>
                      </a:ext>
                    </a:extLst>
                  </p:cNvPr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5" name="Google Shape;1311;p30">
                    <a:extLst>
                      <a:ext uri="{FF2B5EF4-FFF2-40B4-BE49-F238E27FC236}">
                        <a16:creationId xmlns:a16="http://schemas.microsoft.com/office/drawing/2014/main" id="{62668D64-6253-343B-EF69-D263C71D63D2}"/>
                      </a:ext>
                    </a:extLst>
                  </p:cNvPr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6" name="Google Shape;1312;p30">
                    <a:extLst>
                      <a:ext uri="{FF2B5EF4-FFF2-40B4-BE49-F238E27FC236}">
                        <a16:creationId xmlns:a16="http://schemas.microsoft.com/office/drawing/2014/main" id="{C576C89D-FF7F-183E-2EAD-EB29F650E87C}"/>
                      </a:ext>
                    </a:extLst>
                  </p:cNvPr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7" name="Google Shape;1313;p30">
                    <a:extLst>
                      <a:ext uri="{FF2B5EF4-FFF2-40B4-BE49-F238E27FC236}">
                        <a16:creationId xmlns:a16="http://schemas.microsoft.com/office/drawing/2014/main" id="{55A84A26-4E8D-C57F-1BC2-1013D62A483E}"/>
                      </a:ext>
                    </a:extLst>
                  </p:cNvPr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8" name="Google Shape;1314;p30">
                    <a:extLst>
                      <a:ext uri="{FF2B5EF4-FFF2-40B4-BE49-F238E27FC236}">
                        <a16:creationId xmlns:a16="http://schemas.microsoft.com/office/drawing/2014/main" id="{F5ABC985-B436-F450-528F-F27F55670F0D}"/>
                      </a:ext>
                    </a:extLst>
                  </p:cNvPr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49" name="Google Shape;1315;p30">
                    <a:extLst>
                      <a:ext uri="{FF2B5EF4-FFF2-40B4-BE49-F238E27FC236}">
                        <a16:creationId xmlns:a16="http://schemas.microsoft.com/office/drawing/2014/main" id="{E65F98E8-BAD4-8726-0877-A2B53195B296}"/>
                      </a:ext>
                    </a:extLst>
                  </p:cNvPr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0" name="Google Shape;1316;p30">
                    <a:extLst>
                      <a:ext uri="{FF2B5EF4-FFF2-40B4-BE49-F238E27FC236}">
                        <a16:creationId xmlns:a16="http://schemas.microsoft.com/office/drawing/2014/main" id="{7C269383-5C71-F3C9-0C18-BB8A966778CB}"/>
                      </a:ext>
                    </a:extLst>
                  </p:cNvPr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1" name="Google Shape;1317;p30">
                    <a:extLst>
                      <a:ext uri="{FF2B5EF4-FFF2-40B4-BE49-F238E27FC236}">
                        <a16:creationId xmlns:a16="http://schemas.microsoft.com/office/drawing/2014/main" id="{7DE26F49-5A7A-AACE-7208-1418189A587B}"/>
                      </a:ext>
                    </a:extLst>
                  </p:cNvPr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2" name="Google Shape;1318;p30">
                    <a:extLst>
                      <a:ext uri="{FF2B5EF4-FFF2-40B4-BE49-F238E27FC236}">
                        <a16:creationId xmlns:a16="http://schemas.microsoft.com/office/drawing/2014/main" id="{CAC6FC60-AADC-3A71-8E84-1AB011209857}"/>
                      </a:ext>
                    </a:extLst>
                  </p:cNvPr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3" name="Google Shape;1319;p30">
                    <a:extLst>
                      <a:ext uri="{FF2B5EF4-FFF2-40B4-BE49-F238E27FC236}">
                        <a16:creationId xmlns:a16="http://schemas.microsoft.com/office/drawing/2014/main" id="{F23A8025-369B-7F11-B452-FE15AAF9B7AE}"/>
                      </a:ext>
                    </a:extLst>
                  </p:cNvPr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4" name="Google Shape;1320;p30">
                    <a:extLst>
                      <a:ext uri="{FF2B5EF4-FFF2-40B4-BE49-F238E27FC236}">
                        <a16:creationId xmlns:a16="http://schemas.microsoft.com/office/drawing/2014/main" id="{ACC7A8C1-7A67-7CED-2B25-0B6995BCC5A8}"/>
                      </a:ext>
                    </a:extLst>
                  </p:cNvPr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5" name="Google Shape;1321;p30">
                    <a:extLst>
                      <a:ext uri="{FF2B5EF4-FFF2-40B4-BE49-F238E27FC236}">
                        <a16:creationId xmlns:a16="http://schemas.microsoft.com/office/drawing/2014/main" id="{694F23F9-ECDA-DA2B-559A-7F2339719A58}"/>
                      </a:ext>
                    </a:extLst>
                  </p:cNvPr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6" name="Google Shape;1322;p30">
                    <a:extLst>
                      <a:ext uri="{FF2B5EF4-FFF2-40B4-BE49-F238E27FC236}">
                        <a16:creationId xmlns:a16="http://schemas.microsoft.com/office/drawing/2014/main" id="{F14F24BC-DFD1-9DC2-AF2A-C76FAA2E875B}"/>
                      </a:ext>
                    </a:extLst>
                  </p:cNvPr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7" name="Google Shape;1323;p30">
                    <a:extLst>
                      <a:ext uri="{FF2B5EF4-FFF2-40B4-BE49-F238E27FC236}">
                        <a16:creationId xmlns:a16="http://schemas.microsoft.com/office/drawing/2014/main" id="{822FA519-A283-B79B-4600-84D80966F3AD}"/>
                      </a:ext>
                    </a:extLst>
                  </p:cNvPr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59" name="Google Shape;1324;p30">
                    <a:extLst>
                      <a:ext uri="{FF2B5EF4-FFF2-40B4-BE49-F238E27FC236}">
                        <a16:creationId xmlns:a16="http://schemas.microsoft.com/office/drawing/2014/main" id="{16A40BBE-16D3-C7A4-DADE-ECC2A148A11A}"/>
                      </a:ext>
                    </a:extLst>
                  </p:cNvPr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60" name="Google Shape;1325;p30">
                    <a:extLst>
                      <a:ext uri="{FF2B5EF4-FFF2-40B4-BE49-F238E27FC236}">
                        <a16:creationId xmlns:a16="http://schemas.microsoft.com/office/drawing/2014/main" id="{CBB24220-2288-5F91-3166-D8C1C6D0D3E4}"/>
                      </a:ext>
                    </a:extLst>
                  </p:cNvPr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2" name="Google Shape;1326;p30">
                  <a:extLst>
                    <a:ext uri="{FF2B5EF4-FFF2-40B4-BE49-F238E27FC236}">
                      <a16:creationId xmlns:a16="http://schemas.microsoft.com/office/drawing/2014/main" id="{EFB651D0-8B38-D61C-774E-66D595AA3FA3}"/>
                    </a:ext>
                  </a:extLst>
                </p:cNvPr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" name="Google Shape;1327;p30">
                  <a:extLst>
                    <a:ext uri="{FF2B5EF4-FFF2-40B4-BE49-F238E27FC236}">
                      <a16:creationId xmlns:a16="http://schemas.microsoft.com/office/drawing/2014/main" id="{4CAD79C1-137B-124C-AE10-188BF10551D3}"/>
                    </a:ext>
                  </a:extLst>
                </p:cNvPr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" name="Google Shape;1328;p30">
                  <a:extLst>
                    <a:ext uri="{FF2B5EF4-FFF2-40B4-BE49-F238E27FC236}">
                      <a16:creationId xmlns:a16="http://schemas.microsoft.com/office/drawing/2014/main" id="{0B871D61-FAAE-03E2-7481-9092EFC5527B}"/>
                    </a:ext>
                  </a:extLst>
                </p:cNvPr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" name="Google Shape;1329;p30">
                  <a:extLst>
                    <a:ext uri="{FF2B5EF4-FFF2-40B4-BE49-F238E27FC236}">
                      <a16:creationId xmlns:a16="http://schemas.microsoft.com/office/drawing/2014/main" id="{D1A5920A-5D62-70F1-2427-18F6CE48D791}"/>
                    </a:ext>
                  </a:extLst>
                </p:cNvPr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" name="Google Shape;1330;p30">
                  <a:extLst>
                    <a:ext uri="{FF2B5EF4-FFF2-40B4-BE49-F238E27FC236}">
                      <a16:creationId xmlns:a16="http://schemas.microsoft.com/office/drawing/2014/main" id="{915D5DBE-2B25-0774-A80E-CC30006F0843}"/>
                    </a:ext>
                  </a:extLst>
                </p:cNvPr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" name="Google Shape;1331;p30">
                  <a:extLst>
                    <a:ext uri="{FF2B5EF4-FFF2-40B4-BE49-F238E27FC236}">
                      <a16:creationId xmlns:a16="http://schemas.microsoft.com/office/drawing/2014/main" id="{8E97BB65-C609-0EA0-9DB9-FD0ECFA5A10C}"/>
                    </a:ext>
                  </a:extLst>
                </p:cNvPr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" name="Google Shape;1332;p30">
                  <a:extLst>
                    <a:ext uri="{FF2B5EF4-FFF2-40B4-BE49-F238E27FC236}">
                      <a16:creationId xmlns:a16="http://schemas.microsoft.com/office/drawing/2014/main" id="{21F1EDE7-20B5-CE67-C625-BEB93EBF64F3}"/>
                    </a:ext>
                  </a:extLst>
                </p:cNvPr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7C14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" name="Google Shape;1333;p30">
                  <a:extLst>
                    <a:ext uri="{FF2B5EF4-FFF2-40B4-BE49-F238E27FC236}">
                      <a16:creationId xmlns:a16="http://schemas.microsoft.com/office/drawing/2014/main" id="{B9A36166-571F-9EC3-CE1D-C7D79008382A}"/>
                    </a:ext>
                  </a:extLst>
                </p:cNvPr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" name="Google Shape;1334;p30">
                  <a:extLst>
                    <a:ext uri="{FF2B5EF4-FFF2-40B4-BE49-F238E27FC236}">
                      <a16:creationId xmlns:a16="http://schemas.microsoft.com/office/drawing/2014/main" id="{FB3B8631-62F3-478A-101A-8E30AD34B196}"/>
                    </a:ext>
                  </a:extLst>
                </p:cNvPr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" name="Google Shape;1335;p30">
                  <a:extLst>
                    <a:ext uri="{FF2B5EF4-FFF2-40B4-BE49-F238E27FC236}">
                      <a16:creationId xmlns:a16="http://schemas.microsoft.com/office/drawing/2014/main" id="{EC156F6D-E056-4503-7CBB-DCBAB2582E2C}"/>
                    </a:ext>
                  </a:extLst>
                </p:cNvPr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" name="Google Shape;1336;p30">
                  <a:extLst>
                    <a:ext uri="{FF2B5EF4-FFF2-40B4-BE49-F238E27FC236}">
                      <a16:creationId xmlns:a16="http://schemas.microsoft.com/office/drawing/2014/main" id="{12AA2254-26F2-90EF-3FB9-23F9D752589A}"/>
                    </a:ext>
                  </a:extLst>
                </p:cNvPr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" name="Google Shape;1337;p30">
                  <a:extLst>
                    <a:ext uri="{FF2B5EF4-FFF2-40B4-BE49-F238E27FC236}">
                      <a16:creationId xmlns:a16="http://schemas.microsoft.com/office/drawing/2014/main" id="{8CB424B9-6D03-9C2E-DA9B-FE7FF0B13698}"/>
                    </a:ext>
                  </a:extLst>
                </p:cNvPr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" name="Google Shape;1338;p30">
                  <a:extLst>
                    <a:ext uri="{FF2B5EF4-FFF2-40B4-BE49-F238E27FC236}">
                      <a16:creationId xmlns:a16="http://schemas.microsoft.com/office/drawing/2014/main" id="{686F0B9D-65B5-ADAC-04B2-043493BD9FE7}"/>
                    </a:ext>
                  </a:extLst>
                </p:cNvPr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" name="Google Shape;1339;p30">
                  <a:extLst>
                    <a:ext uri="{FF2B5EF4-FFF2-40B4-BE49-F238E27FC236}">
                      <a16:creationId xmlns:a16="http://schemas.microsoft.com/office/drawing/2014/main" id="{E58FBAD7-679B-A576-0681-EA2B38F1ECB8}"/>
                    </a:ext>
                  </a:extLst>
                </p:cNvPr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" name="Google Shape;1340;p30">
                  <a:extLst>
                    <a:ext uri="{FF2B5EF4-FFF2-40B4-BE49-F238E27FC236}">
                      <a16:creationId xmlns:a16="http://schemas.microsoft.com/office/drawing/2014/main" id="{A9C22D54-548A-5CA1-C1F2-23421CAF9A8F}"/>
                    </a:ext>
                  </a:extLst>
                </p:cNvPr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" name="Google Shape;1341;p30">
                  <a:extLst>
                    <a:ext uri="{FF2B5EF4-FFF2-40B4-BE49-F238E27FC236}">
                      <a16:creationId xmlns:a16="http://schemas.microsoft.com/office/drawing/2014/main" id="{B4DA4651-FD68-0296-E708-66D396FD8D90}"/>
                    </a:ext>
                  </a:extLst>
                </p:cNvPr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" name="Google Shape;1342;p30">
                  <a:extLst>
                    <a:ext uri="{FF2B5EF4-FFF2-40B4-BE49-F238E27FC236}">
                      <a16:creationId xmlns:a16="http://schemas.microsoft.com/office/drawing/2014/main" id="{2650C410-A385-DC5B-B4F3-2834E47F3369}"/>
                    </a:ext>
                  </a:extLst>
                </p:cNvPr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9" name="Google Shape;1343;p30">
                  <a:extLst>
                    <a:ext uri="{FF2B5EF4-FFF2-40B4-BE49-F238E27FC236}">
                      <a16:creationId xmlns:a16="http://schemas.microsoft.com/office/drawing/2014/main" id="{CF526C53-6B1F-A39D-15CE-F8BEC8AC731A}"/>
                    </a:ext>
                  </a:extLst>
                </p:cNvPr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0" name="Google Shape;1344;p30">
                  <a:extLst>
                    <a:ext uri="{FF2B5EF4-FFF2-40B4-BE49-F238E27FC236}">
                      <a16:creationId xmlns:a16="http://schemas.microsoft.com/office/drawing/2014/main" id="{5C2BE934-A331-E2DC-242F-B68C780AD873}"/>
                    </a:ext>
                  </a:extLst>
                </p:cNvPr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1" name="Google Shape;1345;p30">
                  <a:extLst>
                    <a:ext uri="{FF2B5EF4-FFF2-40B4-BE49-F238E27FC236}">
                      <a16:creationId xmlns:a16="http://schemas.microsoft.com/office/drawing/2014/main" id="{6DA02AFE-D866-404D-5810-63A0949E8CE3}"/>
                    </a:ext>
                  </a:extLst>
                </p:cNvPr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2" name="Google Shape;1346;p30">
                  <a:extLst>
                    <a:ext uri="{FF2B5EF4-FFF2-40B4-BE49-F238E27FC236}">
                      <a16:creationId xmlns:a16="http://schemas.microsoft.com/office/drawing/2014/main" id="{91BC80F6-0D7B-70E0-CF4A-95A80544AF85}"/>
                    </a:ext>
                  </a:extLst>
                </p:cNvPr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" name="Google Shape;1347;p30">
                  <a:extLst>
                    <a:ext uri="{FF2B5EF4-FFF2-40B4-BE49-F238E27FC236}">
                      <a16:creationId xmlns:a16="http://schemas.microsoft.com/office/drawing/2014/main" id="{EEEBDFD5-AD13-82A0-E9D3-1BE80BF6EA20}"/>
                    </a:ext>
                  </a:extLst>
                </p:cNvPr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" name="Google Shape;1348;p30">
                  <a:extLst>
                    <a:ext uri="{FF2B5EF4-FFF2-40B4-BE49-F238E27FC236}">
                      <a16:creationId xmlns:a16="http://schemas.microsoft.com/office/drawing/2014/main" id="{22839BAA-6C1F-E81D-BB46-A5363E8AD20E}"/>
                    </a:ext>
                  </a:extLst>
                </p:cNvPr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" name="Google Shape;1349;p30">
                  <a:extLst>
                    <a:ext uri="{FF2B5EF4-FFF2-40B4-BE49-F238E27FC236}">
                      <a16:creationId xmlns:a16="http://schemas.microsoft.com/office/drawing/2014/main" id="{320AA719-0A12-F0D8-03ED-FE212BC01170}"/>
                    </a:ext>
                  </a:extLst>
                </p:cNvPr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6" name="Google Shape;1350;p30">
                  <a:extLst>
                    <a:ext uri="{FF2B5EF4-FFF2-40B4-BE49-F238E27FC236}">
                      <a16:creationId xmlns:a16="http://schemas.microsoft.com/office/drawing/2014/main" id="{74042550-3A46-1DAF-2C28-4F4FEEA5AF2B}"/>
                    </a:ext>
                  </a:extLst>
                </p:cNvPr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7" name="Google Shape;1351;p30">
                  <a:extLst>
                    <a:ext uri="{FF2B5EF4-FFF2-40B4-BE49-F238E27FC236}">
                      <a16:creationId xmlns:a16="http://schemas.microsoft.com/office/drawing/2014/main" id="{750B3DAA-6FF7-9EED-818C-7B9440393165}"/>
                    </a:ext>
                  </a:extLst>
                </p:cNvPr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8" name="Google Shape;1352;p30">
                  <a:extLst>
                    <a:ext uri="{FF2B5EF4-FFF2-40B4-BE49-F238E27FC236}">
                      <a16:creationId xmlns:a16="http://schemas.microsoft.com/office/drawing/2014/main" id="{6AA8C318-252D-094A-C1D9-8E996936C961}"/>
                    </a:ext>
                  </a:extLst>
                </p:cNvPr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9" name="Google Shape;1353;p30">
                  <a:extLst>
                    <a:ext uri="{FF2B5EF4-FFF2-40B4-BE49-F238E27FC236}">
                      <a16:creationId xmlns:a16="http://schemas.microsoft.com/office/drawing/2014/main" id="{197BA8D5-0A83-F941-2FB4-2B7709317D20}"/>
                    </a:ext>
                  </a:extLst>
                </p:cNvPr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0" name="Google Shape;1354;p30">
                  <a:extLst>
                    <a:ext uri="{FF2B5EF4-FFF2-40B4-BE49-F238E27FC236}">
                      <a16:creationId xmlns:a16="http://schemas.microsoft.com/office/drawing/2014/main" id="{FDEBD141-8AB0-F7AF-B724-EF042EF56D5B}"/>
                    </a:ext>
                  </a:extLst>
                </p:cNvPr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1" name="Google Shape;1355;p30">
                  <a:extLst>
                    <a:ext uri="{FF2B5EF4-FFF2-40B4-BE49-F238E27FC236}">
                      <a16:creationId xmlns:a16="http://schemas.microsoft.com/office/drawing/2014/main" id="{101F3E0B-1850-F83D-EB0F-19AB95D79E20}"/>
                    </a:ext>
                  </a:extLst>
                </p:cNvPr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2" name="Google Shape;1356;p30">
                  <a:extLst>
                    <a:ext uri="{FF2B5EF4-FFF2-40B4-BE49-F238E27FC236}">
                      <a16:creationId xmlns:a16="http://schemas.microsoft.com/office/drawing/2014/main" id="{9667BB9C-2E59-F551-23B0-CBA9FAA18E4B}"/>
                    </a:ext>
                  </a:extLst>
                </p:cNvPr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3" name="Google Shape;1357;p30">
                  <a:extLst>
                    <a:ext uri="{FF2B5EF4-FFF2-40B4-BE49-F238E27FC236}">
                      <a16:creationId xmlns:a16="http://schemas.microsoft.com/office/drawing/2014/main" id="{7932D5DC-F32F-35EB-597A-AB849E464F15}"/>
                    </a:ext>
                  </a:extLst>
                </p:cNvPr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4" name="Google Shape;1358;p30">
                  <a:extLst>
                    <a:ext uri="{FF2B5EF4-FFF2-40B4-BE49-F238E27FC236}">
                      <a16:creationId xmlns:a16="http://schemas.microsoft.com/office/drawing/2014/main" id="{D166BEF7-C2B9-F54D-E2E4-D8E1F6439A8E}"/>
                    </a:ext>
                  </a:extLst>
                </p:cNvPr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5" name="Google Shape;1359;p30">
                  <a:extLst>
                    <a:ext uri="{FF2B5EF4-FFF2-40B4-BE49-F238E27FC236}">
                      <a16:creationId xmlns:a16="http://schemas.microsoft.com/office/drawing/2014/main" id="{7AADF440-9B3E-D21D-4BE8-45866A17FDBA}"/>
                    </a:ext>
                  </a:extLst>
                </p:cNvPr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6" name="Google Shape;1360;p30">
                  <a:extLst>
                    <a:ext uri="{FF2B5EF4-FFF2-40B4-BE49-F238E27FC236}">
                      <a16:creationId xmlns:a16="http://schemas.microsoft.com/office/drawing/2014/main" id="{E15E80F7-1B1D-B8D3-B6AA-34F7B3FA2668}"/>
                    </a:ext>
                  </a:extLst>
                </p:cNvPr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7" name="Google Shape;1361;p30">
                  <a:extLst>
                    <a:ext uri="{FF2B5EF4-FFF2-40B4-BE49-F238E27FC236}">
                      <a16:creationId xmlns:a16="http://schemas.microsoft.com/office/drawing/2014/main" id="{752164FE-6861-C890-0995-5C675A8AFBF6}"/>
                    </a:ext>
                  </a:extLst>
                </p:cNvPr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8" name="Google Shape;1362;p30">
                  <a:extLst>
                    <a:ext uri="{FF2B5EF4-FFF2-40B4-BE49-F238E27FC236}">
                      <a16:creationId xmlns:a16="http://schemas.microsoft.com/office/drawing/2014/main" id="{3C1C6648-3312-1FDD-3EF4-152208A6DD3D}"/>
                    </a:ext>
                  </a:extLst>
                </p:cNvPr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9" name="Google Shape;1363;p30">
                  <a:extLst>
                    <a:ext uri="{FF2B5EF4-FFF2-40B4-BE49-F238E27FC236}">
                      <a16:creationId xmlns:a16="http://schemas.microsoft.com/office/drawing/2014/main" id="{CAE4CC8F-5934-CFF4-EAEB-7301FB9D7CDE}"/>
                    </a:ext>
                  </a:extLst>
                </p:cNvPr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5" name="Google Shape;1364;p30">
              <a:extLst>
                <a:ext uri="{FF2B5EF4-FFF2-40B4-BE49-F238E27FC236}">
                  <a16:creationId xmlns:a16="http://schemas.microsoft.com/office/drawing/2014/main" id="{35F1F6E5-8131-ED62-1403-FFFA9C343B31}"/>
                </a:ext>
              </a:extLst>
            </p:cNvPr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1365;p30">
              <a:extLst>
                <a:ext uri="{FF2B5EF4-FFF2-40B4-BE49-F238E27FC236}">
                  <a16:creationId xmlns:a16="http://schemas.microsoft.com/office/drawing/2014/main" id="{A31A2560-F9F7-D36F-00DE-E472345E9A22}"/>
                </a:ext>
              </a:extLst>
            </p:cNvPr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366;p30">
              <a:extLst>
                <a:ext uri="{FF2B5EF4-FFF2-40B4-BE49-F238E27FC236}">
                  <a16:creationId xmlns:a16="http://schemas.microsoft.com/office/drawing/2014/main" id="{1604D3A9-9A1B-7046-3F8A-9678015A4FCE}"/>
                </a:ext>
              </a:extLst>
            </p:cNvPr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367;p30">
              <a:extLst>
                <a:ext uri="{FF2B5EF4-FFF2-40B4-BE49-F238E27FC236}">
                  <a16:creationId xmlns:a16="http://schemas.microsoft.com/office/drawing/2014/main" id="{F4E7D70B-C20C-21BC-2B6C-F615352EB77D}"/>
                </a:ext>
              </a:extLst>
            </p:cNvPr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63" name="Rounded Rectangle 2262">
            <a:extLst>
              <a:ext uri="{FF2B5EF4-FFF2-40B4-BE49-F238E27FC236}">
                <a16:creationId xmlns:a16="http://schemas.microsoft.com/office/drawing/2014/main" id="{79A21B4F-B359-3B91-60C9-60659ED69772}"/>
              </a:ext>
            </a:extLst>
          </p:cNvPr>
          <p:cNvSpPr/>
          <p:nvPr/>
        </p:nvSpPr>
        <p:spPr>
          <a:xfrm>
            <a:off x="450822" y="3929780"/>
            <a:ext cx="6793821" cy="270360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64" name="Google Shape;2274;p44">
            <a:extLst>
              <a:ext uri="{FF2B5EF4-FFF2-40B4-BE49-F238E27FC236}">
                <a16:creationId xmlns:a16="http://schemas.microsoft.com/office/drawing/2014/main" id="{BF3B28AB-5CC1-FE2E-9AA4-1963DD9DEBD5}"/>
              </a:ext>
            </a:extLst>
          </p:cNvPr>
          <p:cNvSpPr txBox="1"/>
          <p:nvPr/>
        </p:nvSpPr>
        <p:spPr>
          <a:xfrm>
            <a:off x="625751" y="5729550"/>
            <a:ext cx="6632320" cy="5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fruits = ["apple", "banana", "strawberry", "mango"]</a:t>
            </a: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CA" sz="1600" dirty="0" err="1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fruits:</a:t>
            </a:r>
          </a:p>
          <a:p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print(</a:t>
            </a:r>
            <a:r>
              <a:rPr lang="en-CA" sz="1600" dirty="0" err="1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CA" sz="16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sz="1733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2262" name="Down Arrow 2261">
            <a:extLst>
              <a:ext uri="{FF2B5EF4-FFF2-40B4-BE49-F238E27FC236}">
                <a16:creationId xmlns:a16="http://schemas.microsoft.com/office/drawing/2014/main" id="{1A022875-F63F-5718-A75E-DEB92A1CD9F2}"/>
              </a:ext>
            </a:extLst>
          </p:cNvPr>
          <p:cNvSpPr/>
          <p:nvPr/>
        </p:nvSpPr>
        <p:spPr>
          <a:xfrm>
            <a:off x="3405373" y="2927104"/>
            <a:ext cx="874368" cy="1165496"/>
          </a:xfrm>
          <a:prstGeom prst="downArrow">
            <a:avLst/>
          </a:prstGeom>
          <a:solidFill>
            <a:srgbClr val="FFD100"/>
          </a:solidFill>
          <a:ln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72" name="Google Shape;1368;p30">
            <a:extLst>
              <a:ext uri="{FF2B5EF4-FFF2-40B4-BE49-F238E27FC236}">
                <a16:creationId xmlns:a16="http://schemas.microsoft.com/office/drawing/2014/main" id="{AB2CED71-DFC4-C29A-3F41-6634938F3340}"/>
              </a:ext>
            </a:extLst>
          </p:cNvPr>
          <p:cNvCxnSpPr>
            <a:cxnSpLocks/>
          </p:cNvCxnSpPr>
          <p:nvPr/>
        </p:nvCxnSpPr>
        <p:spPr>
          <a:xfrm>
            <a:off x="7258735" y="881623"/>
            <a:ext cx="1309971" cy="1275723"/>
          </a:xfrm>
          <a:prstGeom prst="bentConnector3">
            <a:avLst>
              <a:gd name="adj1" fmla="val 996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0" name="Google Shape;1368;p30">
            <a:extLst>
              <a:ext uri="{FF2B5EF4-FFF2-40B4-BE49-F238E27FC236}">
                <a16:creationId xmlns:a16="http://schemas.microsoft.com/office/drawing/2014/main" id="{75B5B61D-B9AC-E37F-7D55-77396A8F7373}"/>
              </a:ext>
            </a:extLst>
          </p:cNvPr>
          <p:cNvCxnSpPr>
            <a:cxnSpLocks/>
          </p:cNvCxnSpPr>
          <p:nvPr/>
        </p:nvCxnSpPr>
        <p:spPr>
          <a:xfrm flipV="1">
            <a:off x="7299290" y="5423261"/>
            <a:ext cx="1294359" cy="5178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314" name="Picture 2313" descr="Icon&#10;&#10;Description automatically generated">
            <a:extLst>
              <a:ext uri="{FF2B5EF4-FFF2-40B4-BE49-F238E27FC236}">
                <a16:creationId xmlns:a16="http://schemas.microsoft.com/office/drawing/2014/main" id="{551B9202-D161-6913-6F9E-115BA9A8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72541" y="175637"/>
            <a:ext cx="1410448" cy="1410448"/>
          </a:xfrm>
          <a:prstGeom prst="rect">
            <a:avLst/>
          </a:prstGeom>
        </p:spPr>
      </p:pic>
      <p:sp>
        <p:nvSpPr>
          <p:cNvPr id="2315" name="TextBox 2314">
            <a:extLst>
              <a:ext uri="{FF2B5EF4-FFF2-40B4-BE49-F238E27FC236}">
                <a16:creationId xmlns:a16="http://schemas.microsoft.com/office/drawing/2014/main" id="{7712461F-C676-0034-AD63-5C72DF62EFD5}"/>
              </a:ext>
            </a:extLst>
          </p:cNvPr>
          <p:cNvSpPr txBox="1"/>
          <p:nvPr/>
        </p:nvSpPr>
        <p:spPr>
          <a:xfrm>
            <a:off x="658325" y="4371949"/>
            <a:ext cx="6019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Cooper Black" panose="0208090404030B020404" pitchFamily="18" charset="77"/>
                <a:ea typeface="Roboto" panose="02000000000000000000" pitchFamily="2" charset="0"/>
              </a:rPr>
              <a:t>Instead, we can use a </a:t>
            </a:r>
            <a:r>
              <a:rPr lang="en-CA" sz="2000" u="sng" dirty="0">
                <a:solidFill>
                  <a:srgbClr val="002060"/>
                </a:solidFill>
                <a:latin typeface="Cooper Black" panose="0208090404030B020404" pitchFamily="18" charset="77"/>
                <a:ea typeface="Roboto" panose="02000000000000000000" pitchFamily="2" charset="0"/>
              </a:rPr>
              <a:t>FOR loop</a:t>
            </a:r>
            <a:r>
              <a:rPr lang="en-CA" sz="2000" dirty="0">
                <a:solidFill>
                  <a:srgbClr val="002060"/>
                </a:solidFill>
                <a:latin typeface="Cooper Black" panose="0208090404030B020404" pitchFamily="18" charset="77"/>
                <a:ea typeface="Roboto" panose="02000000000000000000" pitchFamily="2" charset="0"/>
              </a:rPr>
              <a:t> to retrieve the elements in a list. This is crucial for very long lists!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" grpId="0" animBg="1"/>
      <p:bldP spid="2274" grpId="0"/>
      <p:bldP spid="2263" grpId="0" animBg="1"/>
      <p:bldP spid="2264" grpId="0"/>
      <p:bldP spid="2262" grpId="0" animBg="1"/>
      <p:bldP spid="23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5F0BB405-0DF5-FAA0-73C7-97977472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0552" y="2979616"/>
            <a:ext cx="4189997" cy="4189997"/>
          </a:xfrm>
          <a:prstGeom prst="rect">
            <a:avLst/>
          </a:prstGeom>
        </p:spPr>
      </p:pic>
      <p:sp>
        <p:nvSpPr>
          <p:cNvPr id="46" name="Google Shape;1970;p38">
            <a:extLst>
              <a:ext uri="{FF2B5EF4-FFF2-40B4-BE49-F238E27FC236}">
                <a16:creationId xmlns:a16="http://schemas.microsoft.com/office/drawing/2014/main" id="{6E5EC19A-7C1D-A747-89D3-546FE02892A7}"/>
              </a:ext>
            </a:extLst>
          </p:cNvPr>
          <p:cNvSpPr/>
          <p:nvPr/>
        </p:nvSpPr>
        <p:spPr>
          <a:xfrm>
            <a:off x="279396" y="1790139"/>
            <a:ext cx="794800" cy="79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01</a:t>
            </a:r>
            <a:endParaRPr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DD382-A272-6D41-9F55-BB03DCF7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Let’s practice!</a:t>
            </a:r>
          </a:p>
        </p:txBody>
      </p:sp>
      <p:sp>
        <p:nvSpPr>
          <p:cNvPr id="3" name="Google Shape;1266;p30">
            <a:extLst>
              <a:ext uri="{FF2B5EF4-FFF2-40B4-BE49-F238E27FC236}">
                <a16:creationId xmlns:a16="http://schemas.microsoft.com/office/drawing/2014/main" id="{447388AA-4C22-7346-A1B4-B5EEEBE8E31C}"/>
              </a:ext>
            </a:extLst>
          </p:cNvPr>
          <p:cNvSpPr txBox="1"/>
          <p:nvPr/>
        </p:nvSpPr>
        <p:spPr>
          <a:xfrm>
            <a:off x="1074196" y="2376318"/>
            <a:ext cx="4811201" cy="91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Finding each element of a String (word, sequence of letters, etc.)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 = "Sebastian"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name: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CA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9C4352-A17C-864F-A98B-3FC0E8975A17}"/>
              </a:ext>
            </a:extLst>
          </p:cNvPr>
          <p:cNvSpPr/>
          <p:nvPr/>
        </p:nvSpPr>
        <p:spPr>
          <a:xfrm>
            <a:off x="7474997" y="1621818"/>
            <a:ext cx="4456179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</a:t>
            </a:r>
            <a:r>
              <a:rPr lang="en-US" sz="24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range()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i in range(5):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CA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20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This will repeat the loop a total of 5 times. On the first loop,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0. on the second loop,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1. This goes on until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5, which is where the loop stops.</a:t>
            </a:r>
          </a:p>
        </p:txBody>
      </p:sp>
      <p:sp>
        <p:nvSpPr>
          <p:cNvPr id="47" name="Google Shape;1970;p38">
            <a:extLst>
              <a:ext uri="{FF2B5EF4-FFF2-40B4-BE49-F238E27FC236}">
                <a16:creationId xmlns:a16="http://schemas.microsoft.com/office/drawing/2014/main" id="{76483053-22DB-384E-A9E3-3EF24F0EC336}"/>
              </a:ext>
            </a:extLst>
          </p:cNvPr>
          <p:cNvSpPr/>
          <p:nvPr/>
        </p:nvSpPr>
        <p:spPr>
          <a:xfrm>
            <a:off x="6680197" y="739462"/>
            <a:ext cx="794800" cy="794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03</a:t>
            </a:r>
            <a:endParaRPr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Google Shape;1970;p38">
            <a:extLst>
              <a:ext uri="{FF2B5EF4-FFF2-40B4-BE49-F238E27FC236}">
                <a16:creationId xmlns:a16="http://schemas.microsoft.com/office/drawing/2014/main" id="{C79945D8-6616-3344-8683-3156DFE01116}"/>
              </a:ext>
            </a:extLst>
          </p:cNvPr>
          <p:cNvSpPr/>
          <p:nvPr/>
        </p:nvSpPr>
        <p:spPr>
          <a:xfrm>
            <a:off x="6935323" y="4018507"/>
            <a:ext cx="794800" cy="79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04</a:t>
            </a:r>
            <a:endParaRPr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64E118-0FEB-0843-A0A8-269CD7BEABA0}"/>
              </a:ext>
            </a:extLst>
          </p:cNvPr>
          <p:cNvSpPr/>
          <p:nvPr/>
        </p:nvSpPr>
        <p:spPr>
          <a:xfrm>
            <a:off x="7689117" y="3628891"/>
            <a:ext cx="4027937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133" b="1" dirty="0">
                <a:solidFill>
                  <a:srgbClr val="002060"/>
                </a:solidFill>
                <a:latin typeface="Fira Sans" panose="020B0503050000020004" pitchFamily="34" charset="0"/>
              </a:rPr>
              <a:t>range(START, STOP, STEP) </a:t>
            </a:r>
          </a:p>
        </p:txBody>
      </p:sp>
      <p:sp>
        <p:nvSpPr>
          <p:cNvPr id="50" name="Google Shape;1970;p38">
            <a:extLst>
              <a:ext uri="{FF2B5EF4-FFF2-40B4-BE49-F238E27FC236}">
                <a16:creationId xmlns:a16="http://schemas.microsoft.com/office/drawing/2014/main" id="{B0F738A1-078A-6BC6-0519-2BC4B4C5A7B1}"/>
              </a:ext>
            </a:extLst>
          </p:cNvPr>
          <p:cNvSpPr/>
          <p:nvPr/>
        </p:nvSpPr>
        <p:spPr>
          <a:xfrm>
            <a:off x="257645" y="4175492"/>
            <a:ext cx="794800" cy="79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02</a:t>
            </a:r>
            <a:endParaRPr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0D7FC2-754E-3D06-11C0-E103B4B926C2}"/>
              </a:ext>
            </a:extLst>
          </p:cNvPr>
          <p:cNvSpPr/>
          <p:nvPr/>
        </p:nvSpPr>
        <p:spPr>
          <a:xfrm>
            <a:off x="1052445" y="4970292"/>
            <a:ext cx="3897431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SUM of all the elements in a list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 = [1, 4, 8, 12]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= 0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numbers: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total +=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endParaRPr lang="en-CA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print(total)</a:t>
            </a:r>
          </a:p>
          <a:p>
            <a:br>
              <a:rPr lang="en-CA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A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29BC9F-8EDD-913F-B332-C0C73FB809DD}"/>
              </a:ext>
            </a:extLst>
          </p:cNvPr>
          <p:cNvSpPr txBox="1"/>
          <p:nvPr/>
        </p:nvSpPr>
        <p:spPr>
          <a:xfrm>
            <a:off x="7689117" y="4572892"/>
            <a:ext cx="4456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first value is the start of the range, the second is the end of the range, and the third is the increment of the step.</a:t>
            </a:r>
          </a:p>
          <a:p>
            <a:endParaRPr lang="en-CA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range(5,15,3):</a:t>
            </a:r>
          </a:p>
          <a:p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9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922231" y="5951642"/>
            <a:ext cx="517507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You must use a </a:t>
            </a:r>
            <a:r>
              <a:rPr lang="en-CA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FOR Loop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to navigate the list you created.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221527" y="264746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600" dirty="0">
                <a:solidFill>
                  <a:srgbClr val="002060"/>
                </a:solidFill>
                <a:latin typeface="Cooper Black" panose="0208090404030B020404" pitchFamily="18" charset="77"/>
              </a:rPr>
              <a:t>Will the elevator break?</a:t>
            </a:r>
            <a:endParaRPr sz="36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221527" y="5911699"/>
            <a:ext cx="806000" cy="80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3</a:t>
            </a:r>
            <a:endParaRPr sz="24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221527" y="1116630"/>
            <a:ext cx="72776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famous hotel in New York City has a faulty and very weak elevator. They've held back on fixing it because they are lazy and don't want to spend money. </a:t>
            </a:r>
          </a:p>
          <a:p>
            <a:r>
              <a:rPr lang="en-CA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precaution, the can only allow 8 people on the elevator at a time. </a:t>
            </a:r>
          </a:p>
          <a:p>
            <a:endParaRPr lang="en-CA"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group of tourists arrive at the hotel. They all book a room for the night. Since they're all together, they decide to go up at the same time. We have the weight of each person in pounds: 208, 200, 350, 500, 127, 145, 134, 900</a:t>
            </a:r>
          </a:p>
          <a:p>
            <a:endParaRPr lang="en-CA"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elevator can only hold a MAXIMUM of 2500 pounds. You must determine if the elevator will break if they all use it at the same time! </a:t>
            </a:r>
            <a:r>
              <a:rPr lang="en-CA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need for a conditional.</a:t>
            </a:r>
          </a:p>
          <a:p>
            <a:endParaRPr lang="en-CA"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922231" y="4005034"/>
            <a:ext cx="5173767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You must </a:t>
            </a:r>
            <a:r>
              <a:rPr lang="en-CA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create a list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containing the weight of every person in the group of tourists.</a:t>
            </a:r>
            <a:endParaRPr lang="en-CA" sz="16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221527" y="4019272"/>
            <a:ext cx="806000" cy="80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1</a:t>
            </a:r>
            <a:endParaRPr sz="24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922231" y="4976762"/>
            <a:ext cx="5173767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You will then </a:t>
            </a:r>
            <a:r>
              <a:rPr lang="en-CA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define a variable for the total weight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 This is where you’ll add the weight of every person.</a:t>
            </a: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221527" y="4976761"/>
            <a:ext cx="806000" cy="80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2</a:t>
            </a:r>
            <a:endParaRPr sz="24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3937939" y="740092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133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589FDB0E-2A62-8394-7C72-1D45ECA0BDD9}"/>
              </a:ext>
            </a:extLst>
          </p:cNvPr>
          <p:cNvSpPr/>
          <p:nvPr/>
        </p:nvSpPr>
        <p:spPr>
          <a:xfrm>
            <a:off x="6902067" y="4331223"/>
            <a:ext cx="517507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Print() the total weight once the Loop is finished.</a:t>
            </a:r>
          </a:p>
        </p:txBody>
      </p: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292ACD62-5BA7-C409-6CCC-539DC966D78E}"/>
              </a:ext>
            </a:extLst>
          </p:cNvPr>
          <p:cNvSpPr/>
          <p:nvPr/>
        </p:nvSpPr>
        <p:spPr>
          <a:xfrm>
            <a:off x="6228862" y="4368639"/>
            <a:ext cx="805999" cy="80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4</a:t>
            </a:r>
            <a:endParaRPr sz="24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pic>
        <p:nvPicPr>
          <p:cNvPr id="6" name="Picture 5" descr="A picture containing outdoor, building, night, city&#10;&#10;Description automatically generated">
            <a:extLst>
              <a:ext uri="{FF2B5EF4-FFF2-40B4-BE49-F238E27FC236}">
                <a16:creationId xmlns:a16="http://schemas.microsoft.com/office/drawing/2014/main" id="{FF4CDF7D-6F16-C34E-8FDC-31EE1AFC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39990" y="657447"/>
            <a:ext cx="4451421" cy="33385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Google Shape;896;p25">
            <a:extLst>
              <a:ext uri="{FF2B5EF4-FFF2-40B4-BE49-F238E27FC236}">
                <a16:creationId xmlns:a16="http://schemas.microsoft.com/office/drawing/2014/main" id="{83045E1B-8532-75BD-F79D-F6A2B0240DCF}"/>
              </a:ext>
            </a:extLst>
          </p:cNvPr>
          <p:cNvSpPr/>
          <p:nvPr/>
        </p:nvSpPr>
        <p:spPr>
          <a:xfrm>
            <a:off x="6902067" y="5364970"/>
            <a:ext cx="517507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Print() the number of people on the elevator </a:t>
            </a:r>
            <a:r>
              <a:rPr lang="en-CA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using a list method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6" name="Google Shape;575;p20">
            <a:extLst>
              <a:ext uri="{FF2B5EF4-FFF2-40B4-BE49-F238E27FC236}">
                <a16:creationId xmlns:a16="http://schemas.microsoft.com/office/drawing/2014/main" id="{2CAC4679-622F-3BB9-BAE8-ECA5BA0341FC}"/>
              </a:ext>
            </a:extLst>
          </p:cNvPr>
          <p:cNvSpPr/>
          <p:nvPr/>
        </p:nvSpPr>
        <p:spPr>
          <a:xfrm>
            <a:off x="6228862" y="5402385"/>
            <a:ext cx="805999" cy="80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5</a:t>
            </a:r>
            <a:endParaRPr sz="24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575400" y="1324053"/>
            <a:ext cx="3223761" cy="4709455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6" y="126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Cooper Black" panose="0208090404030B020404" pitchFamily="18" charset="77"/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4597399" y="1751381"/>
            <a:ext cx="2997203" cy="4733780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822867" y="1701220"/>
            <a:ext cx="2696711" cy="1951683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lt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sz="2000" dirty="0">
                <a:solidFill>
                  <a:schemeClr val="lt1"/>
                </a:solidFill>
                <a:latin typeface="Cooper Black" panose="0208090404030B020404" pitchFamily="18" charset="77"/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r>
                <a:rPr lang="en" sz="2133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2133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822866" y="3755068"/>
            <a:ext cx="285818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b="1" dirty="0"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2133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2133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7761518" y="1291920"/>
            <a:ext cx="2879321" cy="24724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7969177" y="1671416"/>
            <a:ext cx="3137916" cy="3936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Next class: Class 6 </a:t>
            </a:r>
            <a:endParaRPr sz="2000" dirty="0">
              <a:solidFill>
                <a:schemeClr val="lt1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10026599" y="3175585"/>
            <a:ext cx="2010424" cy="3309723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7979576" y="2126339"/>
            <a:ext cx="24698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7846029" y="4504817"/>
            <a:ext cx="2566763" cy="1581220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" y="4958378"/>
            <a:ext cx="723164" cy="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30" y="4945282"/>
            <a:ext cx="723165" cy="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125" y="4846585"/>
            <a:ext cx="93668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1002</Words>
  <Application>Microsoft Macintosh PowerPoint</Application>
  <PresentationFormat>Widescreen</PresentationFormat>
  <Paragraphs>128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Consolas</vt:lpstr>
      <vt:lpstr>Cooper Black</vt:lpstr>
      <vt:lpstr>Fira Sans</vt:lpstr>
      <vt:lpstr>Fira Sans Extra Condensed</vt:lpstr>
      <vt:lpstr>Fira Sans Extra Condensed SemiBold</vt:lpstr>
      <vt:lpstr>Menlo</vt:lpstr>
      <vt:lpstr>Roboto</vt:lpstr>
      <vt:lpstr>Office Theme</vt:lpstr>
      <vt:lpstr>PowerPoint Presentation</vt:lpstr>
      <vt:lpstr>Agenda for today’s class</vt:lpstr>
      <vt:lpstr>Homework: Defeat the Final Boss! </vt:lpstr>
      <vt:lpstr>PowerPoint Presentation</vt:lpstr>
      <vt:lpstr>Introduction to FOR Loop!</vt:lpstr>
      <vt:lpstr>PowerPoint Presentation</vt:lpstr>
      <vt:lpstr>Let’s practice!</vt:lpstr>
      <vt:lpstr>Will the elevator break?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Troshani</dc:creator>
  <cp:lastModifiedBy>Eran Troshani</cp:lastModifiedBy>
  <cp:revision>34</cp:revision>
  <dcterms:created xsi:type="dcterms:W3CDTF">2023-02-12T22:13:08Z</dcterms:created>
  <dcterms:modified xsi:type="dcterms:W3CDTF">2023-03-20T00:40:31Z</dcterms:modified>
</cp:coreProperties>
</file>