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23" r:id="rId3"/>
    <p:sldId id="325" r:id="rId4"/>
    <p:sldId id="326" r:id="rId5"/>
    <p:sldId id="312" r:id="rId6"/>
    <p:sldId id="285" r:id="rId7"/>
    <p:sldId id="316" r:id="rId8"/>
    <p:sldId id="327" r:id="rId9"/>
    <p:sldId id="321" r:id="rId10"/>
    <p:sldId id="322" r:id="rId11"/>
    <p:sldId id="305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87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4"/>
    <p:restoredTop sz="82774"/>
  </p:normalViewPr>
  <p:slideViewPr>
    <p:cSldViewPr snapToGrid="0" snapToObjects="1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6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97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7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flickr.com/photos/stuckincustoms/2838861852/in/album-7215759451449139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mailto:siva.sri14@hot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CodeUOfficie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linkedin.com/company/codeuoffic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eesvg.org/happy-robot-remi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happy-robot-remi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New_York_New_York_Hotel_and_Casino_at_N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CodeU</a:t>
            </a:r>
            <a:br>
              <a:rPr lang="en" dirty="0"/>
            </a:br>
            <a:r>
              <a:rPr lang="en" sz="3200" i="1" dirty="0">
                <a:solidFill>
                  <a:srgbClr val="002060"/>
                </a:solidFill>
              </a:rPr>
              <a:t>Class 5</a:t>
            </a:r>
            <a:br>
              <a:rPr lang="en" sz="3200" i="1" dirty="0"/>
            </a:br>
            <a:br>
              <a:rPr lang="en" sz="3200" i="1" dirty="0"/>
            </a:br>
            <a:r>
              <a:rPr lang="en" sz="2000" i="1" dirty="0"/>
              <a:t>Welcome!</a:t>
            </a:r>
            <a:endParaRPr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2060"/>
                </a:solidFill>
              </a:rPr>
              <a:t>The class will start shortly</a:t>
            </a:r>
            <a:endParaRPr i="1" dirty="0">
              <a:solidFill>
                <a:srgbClr val="00206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B59C2E-FDE1-0449-85FC-AEED3DA55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3" t="16539" r="20837" b="18760"/>
          <a:stretch/>
        </p:blipFill>
        <p:spPr>
          <a:xfrm>
            <a:off x="3897745" y="222562"/>
            <a:ext cx="2032000" cy="1933088"/>
          </a:xfrm>
          <a:prstGeom prst="ellipse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533851" y="1219341"/>
            <a:ext cx="4772150" cy="3078134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Build the list of tourists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weight = [208, 200, 350, 500, 127, 145, 134, 900]</a:t>
            </a:r>
          </a:p>
          <a:p>
            <a:b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Create the variable where you will be adding the weight of every person</a:t>
            </a:r>
          </a:p>
          <a:p>
            <a:r>
              <a:rPr lang="en-CA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weight_total</a:t>
            </a:r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b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Create the FOR Loop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weight: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weight += 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CA" sz="1200" b="0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Print the results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participants = 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(weight)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print(str(participants) + " participants weigh a total of " + str(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weight_total</a:t>
            </a:r>
            <a:r>
              <a: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 Solution: Will the elevator break?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231601" y="917091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Picture 4" descr="A wooden cabinet in a room&#10;&#10;Description automatically generated with low confidence">
            <a:extLst>
              <a:ext uri="{FF2B5EF4-FFF2-40B4-BE49-F238E27FC236}">
                <a16:creationId xmlns:a16="http://schemas.microsoft.com/office/drawing/2014/main" id="{5ED3DF0A-C9AA-A469-D6E4-E3E46C39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2243" y="1097047"/>
            <a:ext cx="2684654" cy="3623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84C4F-4B59-5B10-D0D5-771F75597C87}"/>
              </a:ext>
            </a:extLst>
          </p:cNvPr>
          <p:cNvSpPr txBox="1"/>
          <p:nvPr/>
        </p:nvSpPr>
        <p:spPr>
          <a:xfrm>
            <a:off x="2874243" y="5143500"/>
            <a:ext cx="33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stuckincustoms/2838861852/in/album-72157594514491393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260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22162" y="685709"/>
            <a:ext cx="2417821" cy="4184204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9237" y="968585"/>
            <a:ext cx="2011059" cy="1391305"/>
            <a:chOff x="1671958" y="3206676"/>
            <a:chExt cx="2011059" cy="1391305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71958" y="3992581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591352" y="2512296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2"/>
              </a:rPr>
              <a:t>siva.sri14@hotmail.com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1159329"/>
            <a:ext cx="2159491" cy="16639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369178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6!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93417" y="1776289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to make any change in the schedule for the next class.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4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54" y="4076506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6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14" y="4070473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98EE3DF-B2AF-EA4E-8086-D651C45846A1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77" name="Google Shape;914;p25">
            <a:extLst>
              <a:ext uri="{FF2B5EF4-FFF2-40B4-BE49-F238E27FC236}">
                <a16:creationId xmlns:a16="http://schemas.microsoft.com/office/drawing/2014/main" id="{1B880910-5E2C-834C-8692-5850082B82C1}"/>
              </a:ext>
            </a:extLst>
          </p:cNvPr>
          <p:cNvSpPr txBox="1"/>
          <p:nvPr/>
        </p:nvSpPr>
        <p:spPr>
          <a:xfrm>
            <a:off x="591352" y="3281443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ttps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://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www.codeu.ca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6198" y="1105450"/>
            <a:ext cx="2654501" cy="976554"/>
            <a:chOff x="456198" y="1105450"/>
            <a:chExt cx="2654501" cy="976554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6198" y="1105450"/>
              <a:ext cx="2058403" cy="976554"/>
              <a:chOff x="3968548" y="1108688"/>
              <a:chExt cx="2058403" cy="976554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8548" y="175344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  <a:endParaRPr sz="18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53" cy="1036771"/>
            <a:chOff x="6033300" y="1187400"/>
            <a:chExt cx="2718153" cy="1036771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319549"/>
              <a:ext cx="2278662" cy="904622"/>
              <a:chOff x="5820266" y="914482"/>
              <a:chExt cx="2278662" cy="904622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Homework correction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876906" y="1487304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We’ll revise the hw to understand better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54375"/>
            <a:ext cx="2718140" cy="973874"/>
            <a:chOff x="392558" y="2578063"/>
            <a:chExt cx="2718140" cy="973874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377853" cy="973874"/>
              <a:chOff x="3516720" y="1229115"/>
              <a:chExt cx="2377853" cy="973874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Topics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1871189"/>
                <a:ext cx="237785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Continuation of While Loop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 Loop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145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 how to code like a pro!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68617" y="1007459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First Exercise: Guessing Game!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950" y="597175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128626" y="2390668"/>
            <a:ext cx="5682239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 the first exercise, we will create a Guessing Game where we must guess the right number between 1 and 10 using the WHILE Loop and the Random Module.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3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 Module</a:t>
            </a: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 Random module allows to randomly select a value. In this case, the computer will randomly choose a number between 1 and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3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You must import the </a:t>
            </a: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 Module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You then have to 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variable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for the random number using </a:t>
            </a:r>
            <a:r>
              <a:rPr lang="en-CA" sz="13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random.randrange</a:t>
            </a:r>
            <a:r>
              <a:rPr lang="en-CA" sz="1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(First Number, Last Number)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Ask the user to choose a number between 1 and 10 using 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Input()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the </a:t>
            </a:r>
            <a:r>
              <a:rPr lang="en-CA" sz="13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WHILE Loop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that will end once the user’s answer is the same as the random number determined by </a:t>
            </a:r>
            <a:r>
              <a:rPr lang="en-CA" sz="1300" u="sn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random.randrange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Remember that the loop repeats the question until the answer is correct!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7AB197-E92A-3920-A295-0C2188F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2" y="1367781"/>
            <a:ext cx="2998032" cy="29980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113279" y="1007459"/>
            <a:ext cx="12925896" cy="3903175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0" y="232866"/>
            <a:ext cx="3718560" cy="1254925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Metaverse Guessing Contest!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4641454" y="2783416"/>
            <a:ext cx="4272116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3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You must import the </a:t>
            </a: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 Module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You then have to 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variables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for the number of tries (tries) and for the random number using </a:t>
            </a:r>
            <a:r>
              <a:rPr lang="en-CA" sz="13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random.randrange</a:t>
            </a:r>
            <a:r>
              <a:rPr lang="en-CA" sz="1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(First Number, Last Number)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an input() variable where the user is asked to call the Radio Station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conditional (IF)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where if the user’s input is “call”,  it prints “Thank you for calling”</a:t>
            </a:r>
            <a:endParaRPr lang="en-CA" sz="1300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WHILE Loop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inside the conditional.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Inside the Loop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, </a:t>
            </a:r>
            <a:r>
              <a:rPr lang="en-CA" sz="13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conditional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where if their answer is correct, it prints “</a:t>
            </a:r>
            <a:r>
              <a:rPr lang="en-CA" sz="13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Congratulations!! You now have access to the METAVERSE :)”. If the answer is incorrect, they have one less try.</a:t>
            </a:r>
          </a:p>
          <a:p>
            <a:pPr marL="342900" indent="-342900">
              <a:buFont typeface="Arial"/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process repeats until they’ve used 3 tries!</a:t>
            </a:r>
            <a:endParaRPr lang="en-CA" sz="1300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/>
              <a:buAutoNum type="arabicParenR"/>
            </a:pPr>
            <a:endParaRPr lang="en-CA" sz="1300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CA" sz="13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B95ED-1F81-60E9-5A1C-94982342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9" y="232866"/>
            <a:ext cx="4104175" cy="2727056"/>
          </a:xfrm>
          <a:prstGeom prst="snip2DiagRect">
            <a:avLst>
              <a:gd name="adj1" fmla="val 20464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248940" y="103336"/>
            <a:ext cx="604500" cy="604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1091;p28">
            <a:extLst>
              <a:ext uri="{FF2B5EF4-FFF2-40B4-BE49-F238E27FC236}">
                <a16:creationId xmlns:a16="http://schemas.microsoft.com/office/drawing/2014/main" id="{0CBF9E27-EC4F-51C8-364D-DDE07D43C57A}"/>
              </a:ext>
            </a:extLst>
          </p:cNvPr>
          <p:cNvSpPr txBox="1"/>
          <p:nvPr/>
        </p:nvSpPr>
        <p:spPr>
          <a:xfrm>
            <a:off x="248940" y="3447174"/>
            <a:ext cx="4211300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 Metaverse, an online virtual reality environment, is ready for more users! They’ve asked you to create a contest where the prize is a ticket to the Metaverse! Users will have to call in to the Metaverse Radio Station and guess the correct number. They are only allowed 3 tries!</a:t>
            </a:r>
          </a:p>
        </p:txBody>
      </p:sp>
    </p:spTree>
    <p:extLst>
      <p:ext uri="{BB962C8B-B14F-4D97-AF65-F5344CB8AC3E}">
        <p14:creationId xmlns:p14="http://schemas.microsoft.com/office/powerpoint/2010/main" val="14042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465785" y="981249"/>
            <a:ext cx="7904289" cy="214836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Introduction to FOR Loop!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816011" y="958780"/>
            <a:ext cx="1734180" cy="6045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14876" y="1100496"/>
            <a:ext cx="7369466" cy="1641162"/>
            <a:chOff x="6023284" y="316655"/>
            <a:chExt cx="2174235" cy="167738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72093" y="316655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</a:t>
              </a: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</a:t>
              </a: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3284" y="1020764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 "For" Loop is </a:t>
              </a:r>
              <a:r>
                <a:rPr lang="en-CA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used to repeat a specific block of code a </a:t>
              </a:r>
              <a:r>
                <a:rPr lang="en-CA" b="1" i="0" u="sng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known</a:t>
              </a:r>
              <a:r>
                <a:rPr lang="en-CA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number of times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For example, if we want to check the grade of every student in a class of 20 students, we loop from 1 to 20. When the number of times is not known before hand, we use a "While" loop.</a:t>
              </a:r>
              <a:endPara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7120011" y="963690"/>
            <a:ext cx="2058325" cy="3556554"/>
            <a:chOff x="3542850" y="1175417"/>
            <a:chExt cx="2058325" cy="3556554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75417"/>
              <a:ext cx="1806331" cy="3556554"/>
              <a:chOff x="457200" y="1175417"/>
              <a:chExt cx="1806331" cy="3556554"/>
            </a:xfrm>
          </p:grpSpPr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420804" y="78346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8ADAB-9ABD-0931-2934-D3A18DF4ACC4}"/>
              </a:ext>
            </a:extLst>
          </p:cNvPr>
          <p:cNvSpPr/>
          <p:nvPr/>
        </p:nvSpPr>
        <p:spPr>
          <a:xfrm>
            <a:off x="7449487" y="1415815"/>
            <a:ext cx="1433771" cy="11592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C9418-CBB1-9BEF-138F-C85005652EBA}"/>
              </a:ext>
            </a:extLst>
          </p:cNvPr>
          <p:cNvSpPr txBox="1"/>
          <p:nvPr/>
        </p:nvSpPr>
        <p:spPr>
          <a:xfrm>
            <a:off x="7489169" y="1486494"/>
            <a:ext cx="138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CodeU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we’ll only be seeing the FOR Loop using Lists, Strings, and Sets</a:t>
            </a:r>
          </a:p>
        </p:txBody>
      </p:sp>
      <p:sp>
        <p:nvSpPr>
          <p:cNvPr id="2" name="Google Shape;1084;p28">
            <a:extLst>
              <a:ext uri="{FF2B5EF4-FFF2-40B4-BE49-F238E27FC236}">
                <a16:creationId xmlns:a16="http://schemas.microsoft.com/office/drawing/2014/main" id="{C1A2BEE2-73F9-4692-9268-098DD579FF8A}"/>
              </a:ext>
            </a:extLst>
          </p:cNvPr>
          <p:cNvSpPr/>
          <p:nvPr/>
        </p:nvSpPr>
        <p:spPr>
          <a:xfrm>
            <a:off x="354834" y="3248961"/>
            <a:ext cx="7904289" cy="156884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" name="Google Shape;575;p20">
            <a:extLst>
              <a:ext uri="{FF2B5EF4-FFF2-40B4-BE49-F238E27FC236}">
                <a16:creationId xmlns:a16="http://schemas.microsoft.com/office/drawing/2014/main" id="{302A30A1-0CCD-DAE8-0F61-E5E6A1332081}"/>
              </a:ext>
            </a:extLst>
          </p:cNvPr>
          <p:cNvSpPr/>
          <p:nvPr/>
        </p:nvSpPr>
        <p:spPr>
          <a:xfrm>
            <a:off x="538284" y="3233709"/>
            <a:ext cx="2067638" cy="6045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oogle Shape;1089;p28">
            <a:extLst>
              <a:ext uri="{FF2B5EF4-FFF2-40B4-BE49-F238E27FC236}">
                <a16:creationId xmlns:a16="http://schemas.microsoft.com/office/drawing/2014/main" id="{E6A558ED-79AB-24AA-A982-5EA99BD6CD11}"/>
              </a:ext>
            </a:extLst>
          </p:cNvPr>
          <p:cNvGrpSpPr/>
          <p:nvPr/>
        </p:nvGrpSpPr>
        <p:grpSpPr>
          <a:xfrm>
            <a:off x="538284" y="3358673"/>
            <a:ext cx="7370710" cy="1454718"/>
            <a:chOff x="5944911" y="306910"/>
            <a:chExt cx="2174602" cy="1486826"/>
          </a:xfrm>
        </p:grpSpPr>
        <p:sp>
          <p:nvSpPr>
            <p:cNvPr id="5" name="Google Shape;1090;p28">
              <a:extLst>
                <a:ext uri="{FF2B5EF4-FFF2-40B4-BE49-F238E27FC236}">
                  <a16:creationId xmlns:a16="http://schemas.microsoft.com/office/drawing/2014/main" id="{AF73DFC4-1B46-B445-8607-F326E27BB8B5}"/>
                </a:ext>
              </a:extLst>
            </p:cNvPr>
            <p:cNvSpPr txBox="1"/>
            <p:nvPr/>
          </p:nvSpPr>
          <p:spPr>
            <a:xfrm>
              <a:off x="5994087" y="306910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can we use?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1091;p28">
              <a:extLst>
                <a:ext uri="{FF2B5EF4-FFF2-40B4-BE49-F238E27FC236}">
                  <a16:creationId xmlns:a16="http://schemas.microsoft.com/office/drawing/2014/main" id="{68CD1238-F97D-898C-316C-6AAEB73A67B8}"/>
                </a:ext>
              </a:extLst>
            </p:cNvPr>
            <p:cNvSpPr txBox="1"/>
            <p:nvPr/>
          </p:nvSpPr>
          <p:spPr>
            <a:xfrm>
              <a:off x="5944911" y="820460"/>
              <a:ext cx="1181326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To determine the </a:t>
              </a:r>
              <a:r>
                <a:rPr lang="en-CA" dirty="0">
                  <a:solidFill>
                    <a:srgbClr val="202124"/>
                  </a:solidFill>
                  <a:latin typeface="arial" panose="020B0604020202020204" pitchFamily="34" charset="0"/>
                </a:rPr>
                <a:t>“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number of times” the loop will be repeated, we can use </a:t>
              </a:r>
              <a:r>
                <a:rPr lang="en-CA" b="0" i="0" u="sng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Lists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en-CA" b="0" i="0" u="sng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Strings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en-CA" dirty="0">
                  <a:solidFill>
                    <a:srgbClr val="202124"/>
                  </a:solidFill>
                  <a:latin typeface="arial" panose="020B0604020202020204" pitchFamily="34" charset="0"/>
                </a:rPr>
                <a:t>a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Dictionary, a tuple and a </a:t>
              </a:r>
              <a:r>
                <a:rPr lang="en-CA" b="0" i="0" u="sng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set</a:t>
              </a:r>
              <a:r>
                <a:rPr lang="en-CA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Google Shape;1091;p28">
            <a:extLst>
              <a:ext uri="{FF2B5EF4-FFF2-40B4-BE49-F238E27FC236}">
                <a16:creationId xmlns:a16="http://schemas.microsoft.com/office/drawing/2014/main" id="{5CDEEE8D-0D6C-A7C2-FB78-D974149A724D}"/>
              </a:ext>
            </a:extLst>
          </p:cNvPr>
          <p:cNvSpPr txBox="1"/>
          <p:nvPr/>
        </p:nvSpPr>
        <p:spPr>
          <a:xfrm>
            <a:off x="4505777" y="3630240"/>
            <a:ext cx="3664820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Syntax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202124"/>
                </a:solidFill>
                <a:latin typeface="arial" panose="020B0604020202020204" pitchFamily="34" charset="0"/>
              </a:rPr>
              <a:t>Students = [“Sahil”, “Clara”, “Giuseppe”, “Oliver”]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202124"/>
                </a:solidFill>
                <a:latin typeface="arial" panose="020B0604020202020204" pitchFamily="34" charset="0"/>
              </a:rPr>
              <a:t>f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en-CA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students:</a:t>
            </a:r>
            <a:br>
              <a:rPr lang="en-CA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CA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print(</a:t>
            </a:r>
            <a:r>
              <a:rPr lang="en-CA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202124"/>
                </a:solidFill>
                <a:latin typeface="arial" panose="020B0604020202020204" pitchFamily="34" charset="0"/>
              </a:rPr>
              <a:t>Result: This will print every student in the list, starting with the first one.</a:t>
            </a:r>
            <a:endParaRPr lang="en-CA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102" grpId="0" animBg="1"/>
      <p:bldP spid="2" grpId="0" animBg="1"/>
      <p:bldP spid="3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Rounded Rectangle 2267">
            <a:extLst>
              <a:ext uri="{FF2B5EF4-FFF2-40B4-BE49-F238E27FC236}">
                <a16:creationId xmlns:a16="http://schemas.microsoft.com/office/drawing/2014/main" id="{EE909047-1F85-38EC-1454-A400A9C77772}"/>
              </a:ext>
            </a:extLst>
          </p:cNvPr>
          <p:cNvSpPr/>
          <p:nvPr/>
        </p:nvSpPr>
        <p:spPr>
          <a:xfrm>
            <a:off x="334236" y="293529"/>
            <a:ext cx="5095366" cy="2027700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4" name="Google Shape;2274;p44"/>
          <p:cNvSpPr txBox="1"/>
          <p:nvPr/>
        </p:nvSpPr>
        <p:spPr>
          <a:xfrm>
            <a:off x="577735" y="1225687"/>
            <a:ext cx="4687143" cy="38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b="1" dirty="0">
                <a:solidFill>
                  <a:srgbClr val="002060"/>
                </a:solidFill>
                <a:effectLst/>
                <a:latin typeface="Fira Sans" panose="020B0503050000020004" pitchFamily="34" charset="0"/>
              </a:rPr>
              <a:t>We want to print all elements of a list. This method works, however it is not ideal if our list contains many elements.</a:t>
            </a:r>
          </a:p>
          <a:p>
            <a:endParaRPr lang="en-CA" sz="1200" b="0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fruits = ["apple", "banana", "strawberry", "mango"]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print(fruits[0])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print(fruits[1])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print(fruits[2])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7838557" y="98407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87;p30">
            <a:extLst>
              <a:ext uri="{FF2B5EF4-FFF2-40B4-BE49-F238E27FC236}">
                <a16:creationId xmlns:a16="http://schemas.microsoft.com/office/drawing/2014/main" id="{9DB6A12E-65FF-CBA6-B920-4729E87AE593}"/>
              </a:ext>
            </a:extLst>
          </p:cNvPr>
          <p:cNvGrpSpPr/>
          <p:nvPr/>
        </p:nvGrpSpPr>
        <p:grpSpPr>
          <a:xfrm>
            <a:off x="5678579" y="1018242"/>
            <a:ext cx="2990047" cy="3762375"/>
            <a:chOff x="3229376" y="1038225"/>
            <a:chExt cx="2990047" cy="3762375"/>
          </a:xfrm>
        </p:grpSpPr>
        <p:grpSp>
          <p:nvGrpSpPr>
            <p:cNvPr id="3" name="Google Shape;1288;p30">
              <a:extLst>
                <a:ext uri="{FF2B5EF4-FFF2-40B4-BE49-F238E27FC236}">
                  <a16:creationId xmlns:a16="http://schemas.microsoft.com/office/drawing/2014/main" id="{B4AC1D6B-49C0-9C47-18A5-9D196BBF149D}"/>
                </a:ext>
              </a:extLst>
            </p:cNvPr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9" name="Google Shape;1289;p30">
                <a:extLst>
                  <a:ext uri="{FF2B5EF4-FFF2-40B4-BE49-F238E27FC236}">
                    <a16:creationId xmlns:a16="http://schemas.microsoft.com/office/drawing/2014/main" id="{6624A38B-52A0-479E-7A1B-EA891AD819CA}"/>
                  </a:ext>
                </a:extLst>
              </p:cNvPr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1290;p30">
                <a:extLst>
                  <a:ext uri="{FF2B5EF4-FFF2-40B4-BE49-F238E27FC236}">
                    <a16:creationId xmlns:a16="http://schemas.microsoft.com/office/drawing/2014/main" id="{9DAE6341-EC6B-D420-000D-8CAA583A6B69}"/>
                  </a:ext>
                </a:extLst>
              </p:cNvPr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1" name="Google Shape;1291;p30">
                  <a:extLst>
                    <a:ext uri="{FF2B5EF4-FFF2-40B4-BE49-F238E27FC236}">
                      <a16:creationId xmlns:a16="http://schemas.microsoft.com/office/drawing/2014/main" id="{04C083B4-E3B6-5F00-0021-48F236E46337}"/>
                    </a:ext>
                  </a:extLst>
                </p:cNvPr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50" name="Google Shape;1292;p30">
                    <a:extLst>
                      <a:ext uri="{FF2B5EF4-FFF2-40B4-BE49-F238E27FC236}">
                        <a16:creationId xmlns:a16="http://schemas.microsoft.com/office/drawing/2014/main" id="{064D16B0-968B-7EEA-1852-BCECEB2339EB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92D050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1293;p30">
                    <a:extLst>
                      <a:ext uri="{FF2B5EF4-FFF2-40B4-BE49-F238E27FC236}">
                        <a16:creationId xmlns:a16="http://schemas.microsoft.com/office/drawing/2014/main" id="{23EC308C-9E75-AF28-9286-59EC57C472CA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294;p30">
                    <a:extLst>
                      <a:ext uri="{FF2B5EF4-FFF2-40B4-BE49-F238E27FC236}">
                        <a16:creationId xmlns:a16="http://schemas.microsoft.com/office/drawing/2014/main" id="{37452B12-9FE0-F8E3-77F5-BF171A56D86C}"/>
                      </a:ext>
                    </a:extLst>
                  </p:cNvPr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295;p30">
                    <a:extLst>
                      <a:ext uri="{FF2B5EF4-FFF2-40B4-BE49-F238E27FC236}">
                        <a16:creationId xmlns:a16="http://schemas.microsoft.com/office/drawing/2014/main" id="{C9E303FF-4177-8E59-5613-D863C6621F5A}"/>
                      </a:ext>
                    </a:extLst>
                  </p:cNvPr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1296;p30">
                    <a:extLst>
                      <a:ext uri="{FF2B5EF4-FFF2-40B4-BE49-F238E27FC236}">
                        <a16:creationId xmlns:a16="http://schemas.microsoft.com/office/drawing/2014/main" id="{5862E3C1-EBAA-0E20-634C-34ED160F738E}"/>
                      </a:ext>
                    </a:extLst>
                  </p:cNvPr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1297;p30">
                    <a:extLst>
                      <a:ext uri="{FF2B5EF4-FFF2-40B4-BE49-F238E27FC236}">
                        <a16:creationId xmlns:a16="http://schemas.microsoft.com/office/drawing/2014/main" id="{40FAB536-870D-02F6-DF6F-987EB78926F2}"/>
                      </a:ext>
                    </a:extLst>
                  </p:cNvPr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298;p30">
                    <a:extLst>
                      <a:ext uri="{FF2B5EF4-FFF2-40B4-BE49-F238E27FC236}">
                        <a16:creationId xmlns:a16="http://schemas.microsoft.com/office/drawing/2014/main" id="{684D6314-0B00-5F04-E05D-5CE0F96C3162}"/>
                      </a:ext>
                    </a:extLst>
                  </p:cNvPr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1299;p30">
                    <a:extLst>
                      <a:ext uri="{FF2B5EF4-FFF2-40B4-BE49-F238E27FC236}">
                        <a16:creationId xmlns:a16="http://schemas.microsoft.com/office/drawing/2014/main" id="{E0373A95-CBAA-6F0F-BB75-FF8839351C98}"/>
                      </a:ext>
                    </a:extLst>
                  </p:cNvPr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1300;p30">
                    <a:extLst>
                      <a:ext uri="{FF2B5EF4-FFF2-40B4-BE49-F238E27FC236}">
                        <a16:creationId xmlns:a16="http://schemas.microsoft.com/office/drawing/2014/main" id="{50B63F28-5C23-3043-6618-EC37EF7A5500}"/>
                      </a:ext>
                    </a:extLst>
                  </p:cNvPr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1301;p30">
                    <a:extLst>
                      <a:ext uri="{FF2B5EF4-FFF2-40B4-BE49-F238E27FC236}">
                        <a16:creationId xmlns:a16="http://schemas.microsoft.com/office/drawing/2014/main" id="{C8810059-AE8C-7E0D-80FE-41CE908FBA4E}"/>
                      </a:ext>
                    </a:extLst>
                  </p:cNvPr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1302;p30">
                    <a:extLst>
                      <a:ext uri="{FF2B5EF4-FFF2-40B4-BE49-F238E27FC236}">
                        <a16:creationId xmlns:a16="http://schemas.microsoft.com/office/drawing/2014/main" id="{03223A44-1F98-0378-7771-34CDE2BCA27A}"/>
                      </a:ext>
                    </a:extLst>
                  </p:cNvPr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1303;p30">
                    <a:extLst>
                      <a:ext uri="{FF2B5EF4-FFF2-40B4-BE49-F238E27FC236}">
                        <a16:creationId xmlns:a16="http://schemas.microsoft.com/office/drawing/2014/main" id="{C69EE875-8479-B60B-3193-F98C93A398B3}"/>
                      </a:ext>
                    </a:extLst>
                  </p:cNvPr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1304;p30">
                    <a:extLst>
                      <a:ext uri="{FF2B5EF4-FFF2-40B4-BE49-F238E27FC236}">
                        <a16:creationId xmlns:a16="http://schemas.microsoft.com/office/drawing/2014/main" id="{E9299BF6-25B2-807B-F838-6EB01BD67283}"/>
                      </a:ext>
                    </a:extLst>
                  </p:cNvPr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1305;p30">
                    <a:extLst>
                      <a:ext uri="{FF2B5EF4-FFF2-40B4-BE49-F238E27FC236}">
                        <a16:creationId xmlns:a16="http://schemas.microsoft.com/office/drawing/2014/main" id="{DD730FE3-7039-8699-120A-D8B6BD5648F3}"/>
                      </a:ext>
                    </a:extLst>
                  </p:cNvPr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1306;p30">
                    <a:extLst>
                      <a:ext uri="{FF2B5EF4-FFF2-40B4-BE49-F238E27FC236}">
                        <a16:creationId xmlns:a16="http://schemas.microsoft.com/office/drawing/2014/main" id="{965D3D0D-C421-BF2C-A14F-445F1E2E607B}"/>
                      </a:ext>
                    </a:extLst>
                  </p:cNvPr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1307;p30">
                    <a:extLst>
                      <a:ext uri="{FF2B5EF4-FFF2-40B4-BE49-F238E27FC236}">
                        <a16:creationId xmlns:a16="http://schemas.microsoft.com/office/drawing/2014/main" id="{C48EB1A9-7DF1-E27F-14B1-A73E672FDCAB}"/>
                      </a:ext>
                    </a:extLst>
                  </p:cNvPr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1308;p30">
                    <a:extLst>
                      <a:ext uri="{FF2B5EF4-FFF2-40B4-BE49-F238E27FC236}">
                        <a16:creationId xmlns:a16="http://schemas.microsoft.com/office/drawing/2014/main" id="{E23862E7-AC7B-2AAC-79F8-62A1D5BA9EA1}"/>
                      </a:ext>
                    </a:extLst>
                  </p:cNvPr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1309;p30">
                    <a:extLst>
                      <a:ext uri="{FF2B5EF4-FFF2-40B4-BE49-F238E27FC236}">
                        <a16:creationId xmlns:a16="http://schemas.microsoft.com/office/drawing/2014/main" id="{8ADFCF18-6971-30D1-A55C-F99BF870D02B}"/>
                      </a:ext>
                    </a:extLst>
                  </p:cNvPr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1310;p30">
                    <a:extLst>
                      <a:ext uri="{FF2B5EF4-FFF2-40B4-BE49-F238E27FC236}">
                        <a16:creationId xmlns:a16="http://schemas.microsoft.com/office/drawing/2014/main" id="{5664B269-9A4B-7E4E-DA08-87563E0F796F}"/>
                      </a:ext>
                    </a:extLst>
                  </p:cNvPr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1311;p30">
                    <a:extLst>
                      <a:ext uri="{FF2B5EF4-FFF2-40B4-BE49-F238E27FC236}">
                        <a16:creationId xmlns:a16="http://schemas.microsoft.com/office/drawing/2014/main" id="{62668D64-6253-343B-EF69-D263C71D63D2}"/>
                      </a:ext>
                    </a:extLst>
                  </p:cNvPr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1312;p30">
                    <a:extLst>
                      <a:ext uri="{FF2B5EF4-FFF2-40B4-BE49-F238E27FC236}">
                        <a16:creationId xmlns:a16="http://schemas.microsoft.com/office/drawing/2014/main" id="{C576C89D-FF7F-183E-2EAD-EB29F650E87C}"/>
                      </a:ext>
                    </a:extLst>
                  </p:cNvPr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1313;p30">
                    <a:extLst>
                      <a:ext uri="{FF2B5EF4-FFF2-40B4-BE49-F238E27FC236}">
                        <a16:creationId xmlns:a16="http://schemas.microsoft.com/office/drawing/2014/main" id="{55A84A26-4E8D-C57F-1BC2-1013D62A483E}"/>
                      </a:ext>
                    </a:extLst>
                  </p:cNvPr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1314;p30">
                    <a:extLst>
                      <a:ext uri="{FF2B5EF4-FFF2-40B4-BE49-F238E27FC236}">
                        <a16:creationId xmlns:a16="http://schemas.microsoft.com/office/drawing/2014/main" id="{F5ABC985-B436-F450-528F-F27F55670F0D}"/>
                      </a:ext>
                    </a:extLst>
                  </p:cNvPr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1315;p30">
                    <a:extLst>
                      <a:ext uri="{FF2B5EF4-FFF2-40B4-BE49-F238E27FC236}">
                        <a16:creationId xmlns:a16="http://schemas.microsoft.com/office/drawing/2014/main" id="{E65F98E8-BAD4-8726-0877-A2B53195B296}"/>
                      </a:ext>
                    </a:extLst>
                  </p:cNvPr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1316;p30">
                    <a:extLst>
                      <a:ext uri="{FF2B5EF4-FFF2-40B4-BE49-F238E27FC236}">
                        <a16:creationId xmlns:a16="http://schemas.microsoft.com/office/drawing/2014/main" id="{7C269383-5C71-F3C9-0C18-BB8A966778CB}"/>
                      </a:ext>
                    </a:extLst>
                  </p:cNvPr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1317;p30">
                    <a:extLst>
                      <a:ext uri="{FF2B5EF4-FFF2-40B4-BE49-F238E27FC236}">
                        <a16:creationId xmlns:a16="http://schemas.microsoft.com/office/drawing/2014/main" id="{7DE26F49-5A7A-AACE-7208-1418189A587B}"/>
                      </a:ext>
                    </a:extLst>
                  </p:cNvPr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1318;p30">
                    <a:extLst>
                      <a:ext uri="{FF2B5EF4-FFF2-40B4-BE49-F238E27FC236}">
                        <a16:creationId xmlns:a16="http://schemas.microsoft.com/office/drawing/2014/main" id="{CAC6FC60-AADC-3A71-8E84-1AB011209857}"/>
                      </a:ext>
                    </a:extLst>
                  </p:cNvPr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1319;p30">
                    <a:extLst>
                      <a:ext uri="{FF2B5EF4-FFF2-40B4-BE49-F238E27FC236}">
                        <a16:creationId xmlns:a16="http://schemas.microsoft.com/office/drawing/2014/main" id="{F23A8025-369B-7F11-B452-FE15AAF9B7AE}"/>
                      </a:ext>
                    </a:extLst>
                  </p:cNvPr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1320;p30">
                    <a:extLst>
                      <a:ext uri="{FF2B5EF4-FFF2-40B4-BE49-F238E27FC236}">
                        <a16:creationId xmlns:a16="http://schemas.microsoft.com/office/drawing/2014/main" id="{ACC7A8C1-7A67-7CED-2B25-0B6995BCC5A8}"/>
                      </a:ext>
                    </a:extLst>
                  </p:cNvPr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1321;p30">
                    <a:extLst>
                      <a:ext uri="{FF2B5EF4-FFF2-40B4-BE49-F238E27FC236}">
                        <a16:creationId xmlns:a16="http://schemas.microsoft.com/office/drawing/2014/main" id="{694F23F9-ECDA-DA2B-559A-7F2339719A58}"/>
                      </a:ext>
                    </a:extLst>
                  </p:cNvPr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1322;p30">
                    <a:extLst>
                      <a:ext uri="{FF2B5EF4-FFF2-40B4-BE49-F238E27FC236}">
                        <a16:creationId xmlns:a16="http://schemas.microsoft.com/office/drawing/2014/main" id="{F14F24BC-DFD1-9DC2-AF2A-C76FAA2E875B}"/>
                      </a:ext>
                    </a:extLst>
                  </p:cNvPr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1323;p30">
                    <a:extLst>
                      <a:ext uri="{FF2B5EF4-FFF2-40B4-BE49-F238E27FC236}">
                        <a16:creationId xmlns:a16="http://schemas.microsoft.com/office/drawing/2014/main" id="{822FA519-A283-B79B-4600-84D80966F3AD}"/>
                      </a:ext>
                    </a:extLst>
                  </p:cNvPr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9" name="Google Shape;1324;p30">
                    <a:extLst>
                      <a:ext uri="{FF2B5EF4-FFF2-40B4-BE49-F238E27FC236}">
                        <a16:creationId xmlns:a16="http://schemas.microsoft.com/office/drawing/2014/main" id="{16A40BBE-16D3-C7A4-DADE-ECC2A148A11A}"/>
                      </a:ext>
                    </a:extLst>
                  </p:cNvPr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0" name="Google Shape;1325;p30">
                    <a:extLst>
                      <a:ext uri="{FF2B5EF4-FFF2-40B4-BE49-F238E27FC236}">
                        <a16:creationId xmlns:a16="http://schemas.microsoft.com/office/drawing/2014/main" id="{CBB24220-2288-5F91-3166-D8C1C6D0D3E4}"/>
                      </a:ext>
                    </a:extLst>
                  </p:cNvPr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" name="Google Shape;1326;p30">
                  <a:extLst>
                    <a:ext uri="{FF2B5EF4-FFF2-40B4-BE49-F238E27FC236}">
                      <a16:creationId xmlns:a16="http://schemas.microsoft.com/office/drawing/2014/main" id="{EFB651D0-8B38-D61C-774E-66D595AA3FA3}"/>
                    </a:ext>
                  </a:extLst>
                </p:cNvPr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27;p30">
                  <a:extLst>
                    <a:ext uri="{FF2B5EF4-FFF2-40B4-BE49-F238E27FC236}">
                      <a16:creationId xmlns:a16="http://schemas.microsoft.com/office/drawing/2014/main" id="{4CAD79C1-137B-124C-AE10-188BF10551D3}"/>
                    </a:ext>
                  </a:extLst>
                </p:cNvPr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328;p30">
                  <a:extLst>
                    <a:ext uri="{FF2B5EF4-FFF2-40B4-BE49-F238E27FC236}">
                      <a16:creationId xmlns:a16="http://schemas.microsoft.com/office/drawing/2014/main" id="{0B871D61-FAAE-03E2-7481-9092EFC5527B}"/>
                    </a:ext>
                  </a:extLst>
                </p:cNvPr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329;p30">
                  <a:extLst>
                    <a:ext uri="{FF2B5EF4-FFF2-40B4-BE49-F238E27FC236}">
                      <a16:creationId xmlns:a16="http://schemas.microsoft.com/office/drawing/2014/main" id="{D1A5920A-5D62-70F1-2427-18F6CE48D791}"/>
                    </a:ext>
                  </a:extLst>
                </p:cNvPr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330;p30">
                  <a:extLst>
                    <a:ext uri="{FF2B5EF4-FFF2-40B4-BE49-F238E27FC236}">
                      <a16:creationId xmlns:a16="http://schemas.microsoft.com/office/drawing/2014/main" id="{915D5DBE-2B25-0774-A80E-CC30006F0843}"/>
                    </a:ext>
                  </a:extLst>
                </p:cNvPr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331;p30">
                  <a:extLst>
                    <a:ext uri="{FF2B5EF4-FFF2-40B4-BE49-F238E27FC236}">
                      <a16:creationId xmlns:a16="http://schemas.microsoft.com/office/drawing/2014/main" id="{8E97BB65-C609-0EA0-9DB9-FD0ECFA5A10C}"/>
                    </a:ext>
                  </a:extLst>
                </p:cNvPr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332;p30">
                  <a:extLst>
                    <a:ext uri="{FF2B5EF4-FFF2-40B4-BE49-F238E27FC236}">
                      <a16:creationId xmlns:a16="http://schemas.microsoft.com/office/drawing/2014/main" id="{21F1EDE7-20B5-CE67-C625-BEB93EBF64F3}"/>
                    </a:ext>
                  </a:extLst>
                </p:cNvPr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7C1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333;p30">
                  <a:extLst>
                    <a:ext uri="{FF2B5EF4-FFF2-40B4-BE49-F238E27FC236}">
                      <a16:creationId xmlns:a16="http://schemas.microsoft.com/office/drawing/2014/main" id="{B9A36166-571F-9EC3-CE1D-C7D79008382A}"/>
                    </a:ext>
                  </a:extLst>
                </p:cNvPr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334;p30">
                  <a:extLst>
                    <a:ext uri="{FF2B5EF4-FFF2-40B4-BE49-F238E27FC236}">
                      <a16:creationId xmlns:a16="http://schemas.microsoft.com/office/drawing/2014/main" id="{FB3B8631-62F3-478A-101A-8E30AD34B196}"/>
                    </a:ext>
                  </a:extLst>
                </p:cNvPr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335;p30">
                  <a:extLst>
                    <a:ext uri="{FF2B5EF4-FFF2-40B4-BE49-F238E27FC236}">
                      <a16:creationId xmlns:a16="http://schemas.microsoft.com/office/drawing/2014/main" id="{EC156F6D-E056-4503-7CBB-DCBAB2582E2C}"/>
                    </a:ext>
                  </a:extLst>
                </p:cNvPr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336;p30">
                  <a:extLst>
                    <a:ext uri="{FF2B5EF4-FFF2-40B4-BE49-F238E27FC236}">
                      <a16:creationId xmlns:a16="http://schemas.microsoft.com/office/drawing/2014/main" id="{12AA2254-26F2-90EF-3FB9-23F9D752589A}"/>
                    </a:ext>
                  </a:extLst>
                </p:cNvPr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337;p30">
                  <a:extLst>
                    <a:ext uri="{FF2B5EF4-FFF2-40B4-BE49-F238E27FC236}">
                      <a16:creationId xmlns:a16="http://schemas.microsoft.com/office/drawing/2014/main" id="{8CB424B9-6D03-9C2E-DA9B-FE7FF0B13698}"/>
                    </a:ext>
                  </a:extLst>
                </p:cNvPr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338;p30">
                  <a:extLst>
                    <a:ext uri="{FF2B5EF4-FFF2-40B4-BE49-F238E27FC236}">
                      <a16:creationId xmlns:a16="http://schemas.microsoft.com/office/drawing/2014/main" id="{686F0B9D-65B5-ADAC-04B2-043493BD9FE7}"/>
                    </a:ext>
                  </a:extLst>
                </p:cNvPr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339;p30">
                  <a:extLst>
                    <a:ext uri="{FF2B5EF4-FFF2-40B4-BE49-F238E27FC236}">
                      <a16:creationId xmlns:a16="http://schemas.microsoft.com/office/drawing/2014/main" id="{E58FBAD7-679B-A576-0681-EA2B38F1ECB8}"/>
                    </a:ext>
                  </a:extLst>
                </p:cNvPr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340;p30">
                  <a:extLst>
                    <a:ext uri="{FF2B5EF4-FFF2-40B4-BE49-F238E27FC236}">
                      <a16:creationId xmlns:a16="http://schemas.microsoft.com/office/drawing/2014/main" id="{A9C22D54-548A-5CA1-C1F2-23421CAF9A8F}"/>
                    </a:ext>
                  </a:extLst>
                </p:cNvPr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341;p30">
                  <a:extLst>
                    <a:ext uri="{FF2B5EF4-FFF2-40B4-BE49-F238E27FC236}">
                      <a16:creationId xmlns:a16="http://schemas.microsoft.com/office/drawing/2014/main" id="{B4DA4651-FD68-0296-E708-66D396FD8D90}"/>
                    </a:ext>
                  </a:extLst>
                </p:cNvPr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342;p30">
                  <a:extLst>
                    <a:ext uri="{FF2B5EF4-FFF2-40B4-BE49-F238E27FC236}">
                      <a16:creationId xmlns:a16="http://schemas.microsoft.com/office/drawing/2014/main" id="{2650C410-A385-DC5B-B4F3-2834E47F3369}"/>
                    </a:ext>
                  </a:extLst>
                </p:cNvPr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43;p30">
                  <a:extLst>
                    <a:ext uri="{FF2B5EF4-FFF2-40B4-BE49-F238E27FC236}">
                      <a16:creationId xmlns:a16="http://schemas.microsoft.com/office/drawing/2014/main" id="{CF526C53-6B1F-A39D-15CE-F8BEC8AC731A}"/>
                    </a:ext>
                  </a:extLst>
                </p:cNvPr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44;p30">
                  <a:extLst>
                    <a:ext uri="{FF2B5EF4-FFF2-40B4-BE49-F238E27FC236}">
                      <a16:creationId xmlns:a16="http://schemas.microsoft.com/office/drawing/2014/main" id="{5C2BE934-A331-E2DC-242F-B68C780AD873}"/>
                    </a:ext>
                  </a:extLst>
                </p:cNvPr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45;p30">
                  <a:extLst>
                    <a:ext uri="{FF2B5EF4-FFF2-40B4-BE49-F238E27FC236}">
                      <a16:creationId xmlns:a16="http://schemas.microsoft.com/office/drawing/2014/main" id="{6DA02AFE-D866-404D-5810-63A0949E8CE3}"/>
                    </a:ext>
                  </a:extLst>
                </p:cNvPr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346;p30">
                  <a:extLst>
                    <a:ext uri="{FF2B5EF4-FFF2-40B4-BE49-F238E27FC236}">
                      <a16:creationId xmlns:a16="http://schemas.microsoft.com/office/drawing/2014/main" id="{91BC80F6-0D7B-70E0-CF4A-95A80544AF85}"/>
                    </a:ext>
                  </a:extLst>
                </p:cNvPr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347;p30">
                  <a:extLst>
                    <a:ext uri="{FF2B5EF4-FFF2-40B4-BE49-F238E27FC236}">
                      <a16:creationId xmlns:a16="http://schemas.microsoft.com/office/drawing/2014/main" id="{EEEBDFD5-AD13-82A0-E9D3-1BE80BF6EA20}"/>
                    </a:ext>
                  </a:extLst>
                </p:cNvPr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348;p30">
                  <a:extLst>
                    <a:ext uri="{FF2B5EF4-FFF2-40B4-BE49-F238E27FC236}">
                      <a16:creationId xmlns:a16="http://schemas.microsoft.com/office/drawing/2014/main" id="{22839BAA-6C1F-E81D-BB46-A5363E8AD20E}"/>
                    </a:ext>
                  </a:extLst>
                </p:cNvPr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349;p30">
                  <a:extLst>
                    <a:ext uri="{FF2B5EF4-FFF2-40B4-BE49-F238E27FC236}">
                      <a16:creationId xmlns:a16="http://schemas.microsoft.com/office/drawing/2014/main" id="{320AA719-0A12-F0D8-03ED-FE212BC01170}"/>
                    </a:ext>
                  </a:extLst>
                </p:cNvPr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350;p30">
                  <a:extLst>
                    <a:ext uri="{FF2B5EF4-FFF2-40B4-BE49-F238E27FC236}">
                      <a16:creationId xmlns:a16="http://schemas.microsoft.com/office/drawing/2014/main" id="{74042550-3A46-1DAF-2C28-4F4FEEA5AF2B}"/>
                    </a:ext>
                  </a:extLst>
                </p:cNvPr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351;p30">
                  <a:extLst>
                    <a:ext uri="{FF2B5EF4-FFF2-40B4-BE49-F238E27FC236}">
                      <a16:creationId xmlns:a16="http://schemas.microsoft.com/office/drawing/2014/main" id="{750B3DAA-6FF7-9EED-818C-7B9440393165}"/>
                    </a:ext>
                  </a:extLst>
                </p:cNvPr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352;p30">
                  <a:extLst>
                    <a:ext uri="{FF2B5EF4-FFF2-40B4-BE49-F238E27FC236}">
                      <a16:creationId xmlns:a16="http://schemas.microsoft.com/office/drawing/2014/main" id="{6AA8C318-252D-094A-C1D9-8E996936C961}"/>
                    </a:ext>
                  </a:extLst>
                </p:cNvPr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353;p30">
                  <a:extLst>
                    <a:ext uri="{FF2B5EF4-FFF2-40B4-BE49-F238E27FC236}">
                      <a16:creationId xmlns:a16="http://schemas.microsoft.com/office/drawing/2014/main" id="{197BA8D5-0A83-F941-2FB4-2B7709317D20}"/>
                    </a:ext>
                  </a:extLst>
                </p:cNvPr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354;p30">
                  <a:extLst>
                    <a:ext uri="{FF2B5EF4-FFF2-40B4-BE49-F238E27FC236}">
                      <a16:creationId xmlns:a16="http://schemas.microsoft.com/office/drawing/2014/main" id="{FDEBD141-8AB0-F7AF-B724-EF042EF56D5B}"/>
                    </a:ext>
                  </a:extLst>
                </p:cNvPr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355;p30">
                  <a:extLst>
                    <a:ext uri="{FF2B5EF4-FFF2-40B4-BE49-F238E27FC236}">
                      <a16:creationId xmlns:a16="http://schemas.microsoft.com/office/drawing/2014/main" id="{101F3E0B-1850-F83D-EB0F-19AB95D79E20}"/>
                    </a:ext>
                  </a:extLst>
                </p:cNvPr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356;p30">
                  <a:extLst>
                    <a:ext uri="{FF2B5EF4-FFF2-40B4-BE49-F238E27FC236}">
                      <a16:creationId xmlns:a16="http://schemas.microsoft.com/office/drawing/2014/main" id="{9667BB9C-2E59-F551-23B0-CBA9FAA18E4B}"/>
                    </a:ext>
                  </a:extLst>
                </p:cNvPr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357;p30">
                  <a:extLst>
                    <a:ext uri="{FF2B5EF4-FFF2-40B4-BE49-F238E27FC236}">
                      <a16:creationId xmlns:a16="http://schemas.microsoft.com/office/drawing/2014/main" id="{7932D5DC-F32F-35EB-597A-AB849E464F15}"/>
                    </a:ext>
                  </a:extLst>
                </p:cNvPr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358;p30">
                  <a:extLst>
                    <a:ext uri="{FF2B5EF4-FFF2-40B4-BE49-F238E27FC236}">
                      <a16:creationId xmlns:a16="http://schemas.microsoft.com/office/drawing/2014/main" id="{D166BEF7-C2B9-F54D-E2E4-D8E1F6439A8E}"/>
                    </a:ext>
                  </a:extLst>
                </p:cNvPr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359;p30">
                  <a:extLst>
                    <a:ext uri="{FF2B5EF4-FFF2-40B4-BE49-F238E27FC236}">
                      <a16:creationId xmlns:a16="http://schemas.microsoft.com/office/drawing/2014/main" id="{7AADF440-9B3E-D21D-4BE8-45866A17FDBA}"/>
                    </a:ext>
                  </a:extLst>
                </p:cNvPr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360;p30">
                  <a:extLst>
                    <a:ext uri="{FF2B5EF4-FFF2-40B4-BE49-F238E27FC236}">
                      <a16:creationId xmlns:a16="http://schemas.microsoft.com/office/drawing/2014/main" id="{E15E80F7-1B1D-B8D3-B6AA-34F7B3FA2668}"/>
                    </a:ext>
                  </a:extLst>
                </p:cNvPr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361;p30">
                  <a:extLst>
                    <a:ext uri="{FF2B5EF4-FFF2-40B4-BE49-F238E27FC236}">
                      <a16:creationId xmlns:a16="http://schemas.microsoft.com/office/drawing/2014/main" id="{752164FE-6861-C890-0995-5C675A8AFBF6}"/>
                    </a:ext>
                  </a:extLst>
                </p:cNvPr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362;p30">
                  <a:extLst>
                    <a:ext uri="{FF2B5EF4-FFF2-40B4-BE49-F238E27FC236}">
                      <a16:creationId xmlns:a16="http://schemas.microsoft.com/office/drawing/2014/main" id="{3C1C6648-3312-1FDD-3EF4-152208A6DD3D}"/>
                    </a:ext>
                  </a:extLst>
                </p:cNvPr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363;p30">
                  <a:extLst>
                    <a:ext uri="{FF2B5EF4-FFF2-40B4-BE49-F238E27FC236}">
                      <a16:creationId xmlns:a16="http://schemas.microsoft.com/office/drawing/2014/main" id="{CAE4CC8F-5934-CFF4-EAEB-7301FB9D7CDE}"/>
                    </a:ext>
                  </a:extLst>
                </p:cNvPr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1364;p30">
              <a:extLst>
                <a:ext uri="{FF2B5EF4-FFF2-40B4-BE49-F238E27FC236}">
                  <a16:creationId xmlns:a16="http://schemas.microsoft.com/office/drawing/2014/main" id="{35F1F6E5-8131-ED62-1403-FFFA9C343B31}"/>
                </a:ext>
              </a:extLst>
            </p:cNvPr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5;p30">
              <a:extLst>
                <a:ext uri="{FF2B5EF4-FFF2-40B4-BE49-F238E27FC236}">
                  <a16:creationId xmlns:a16="http://schemas.microsoft.com/office/drawing/2014/main" id="{A31A2560-F9F7-D36F-00DE-E472345E9A22}"/>
                </a:ext>
              </a:extLst>
            </p:cNvPr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6;p30">
              <a:extLst>
                <a:ext uri="{FF2B5EF4-FFF2-40B4-BE49-F238E27FC236}">
                  <a16:creationId xmlns:a16="http://schemas.microsoft.com/office/drawing/2014/main" id="{1604D3A9-9A1B-7046-3F8A-9678015A4FCE}"/>
                </a:ext>
              </a:extLst>
            </p:cNvPr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7;p30">
              <a:extLst>
                <a:ext uri="{FF2B5EF4-FFF2-40B4-BE49-F238E27FC236}">
                  <a16:creationId xmlns:a16="http://schemas.microsoft.com/office/drawing/2014/main" id="{F4E7D70B-C20C-21BC-2B6C-F615352EB77D}"/>
                </a:ext>
              </a:extLst>
            </p:cNvPr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3" name="Rounded Rectangle 2262">
            <a:extLst>
              <a:ext uri="{FF2B5EF4-FFF2-40B4-BE49-F238E27FC236}">
                <a16:creationId xmlns:a16="http://schemas.microsoft.com/office/drawing/2014/main" id="{79A21B4F-B359-3B91-60C9-60659ED69772}"/>
              </a:ext>
            </a:extLst>
          </p:cNvPr>
          <p:cNvSpPr/>
          <p:nvPr/>
        </p:nvSpPr>
        <p:spPr>
          <a:xfrm>
            <a:off x="338116" y="2947335"/>
            <a:ext cx="5095366" cy="2027700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4" name="Google Shape;2274;p44">
            <a:extLst>
              <a:ext uri="{FF2B5EF4-FFF2-40B4-BE49-F238E27FC236}">
                <a16:creationId xmlns:a16="http://schemas.microsoft.com/office/drawing/2014/main" id="{BF3B28AB-5CC1-FE2E-9AA4-1963DD9DEBD5}"/>
              </a:ext>
            </a:extLst>
          </p:cNvPr>
          <p:cNvSpPr txBox="1"/>
          <p:nvPr/>
        </p:nvSpPr>
        <p:spPr>
          <a:xfrm>
            <a:off x="469811" y="4102979"/>
            <a:ext cx="4974240" cy="38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fruits = ["apple", "banana", "strawberry", "mango"]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fruits:</a:t>
            </a:r>
          </a:p>
          <a:p>
            <a:r>
              <a:rPr lang="en-CA" sz="12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CA" sz="12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CA" sz="1200" b="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"/>
              <a:sym typeface="Fira Sans Extra Condensed"/>
            </a:endParaRPr>
          </a:p>
        </p:txBody>
      </p:sp>
      <p:sp>
        <p:nvSpPr>
          <p:cNvPr id="2262" name="Down Arrow 2261">
            <a:extLst>
              <a:ext uri="{FF2B5EF4-FFF2-40B4-BE49-F238E27FC236}">
                <a16:creationId xmlns:a16="http://schemas.microsoft.com/office/drawing/2014/main" id="{1A022875-F63F-5718-A75E-DEB92A1CD9F2}"/>
              </a:ext>
            </a:extLst>
          </p:cNvPr>
          <p:cNvSpPr/>
          <p:nvPr/>
        </p:nvSpPr>
        <p:spPr>
          <a:xfrm>
            <a:off x="2554030" y="2195328"/>
            <a:ext cx="655776" cy="874122"/>
          </a:xfrm>
          <a:prstGeom prst="downArrow">
            <a:avLst/>
          </a:prstGeom>
          <a:solidFill>
            <a:srgbClr val="FFD100"/>
          </a:solidFill>
          <a:ln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2" name="Google Shape;1368;p30">
            <a:extLst>
              <a:ext uri="{FF2B5EF4-FFF2-40B4-BE49-F238E27FC236}">
                <a16:creationId xmlns:a16="http://schemas.microsoft.com/office/drawing/2014/main" id="{AB2CED71-DFC4-C29A-3F41-6634938F3340}"/>
              </a:ext>
            </a:extLst>
          </p:cNvPr>
          <p:cNvCxnSpPr>
            <a:cxnSpLocks/>
          </p:cNvCxnSpPr>
          <p:nvPr/>
        </p:nvCxnSpPr>
        <p:spPr>
          <a:xfrm>
            <a:off x="5444051" y="661217"/>
            <a:ext cx="982478" cy="956792"/>
          </a:xfrm>
          <a:prstGeom prst="bentConnector3">
            <a:avLst>
              <a:gd name="adj1" fmla="val 996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0" name="Google Shape;1368;p30">
            <a:extLst>
              <a:ext uri="{FF2B5EF4-FFF2-40B4-BE49-F238E27FC236}">
                <a16:creationId xmlns:a16="http://schemas.microsoft.com/office/drawing/2014/main" id="{75B5B61D-B9AC-E37F-7D55-77396A8F7373}"/>
              </a:ext>
            </a:extLst>
          </p:cNvPr>
          <p:cNvCxnSpPr>
            <a:cxnSpLocks/>
          </p:cNvCxnSpPr>
          <p:nvPr/>
        </p:nvCxnSpPr>
        <p:spPr>
          <a:xfrm flipV="1">
            <a:off x="5474467" y="4067446"/>
            <a:ext cx="970769" cy="3883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314" name="Picture 2313" descr="Icon&#10;&#10;Description automatically generated">
            <a:extLst>
              <a:ext uri="{FF2B5EF4-FFF2-40B4-BE49-F238E27FC236}">
                <a16:creationId xmlns:a16="http://schemas.microsoft.com/office/drawing/2014/main" id="{551B9202-D161-6913-6F9E-115BA9A8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9406" y="131728"/>
            <a:ext cx="1057836" cy="1057836"/>
          </a:xfrm>
          <a:prstGeom prst="rect">
            <a:avLst/>
          </a:prstGeom>
        </p:spPr>
      </p:pic>
      <p:sp>
        <p:nvSpPr>
          <p:cNvPr id="2315" name="TextBox 2314">
            <a:extLst>
              <a:ext uri="{FF2B5EF4-FFF2-40B4-BE49-F238E27FC236}">
                <a16:creationId xmlns:a16="http://schemas.microsoft.com/office/drawing/2014/main" id="{7712461F-C676-0034-AD63-5C72DF62EFD5}"/>
              </a:ext>
            </a:extLst>
          </p:cNvPr>
          <p:cNvSpPr txBox="1"/>
          <p:nvPr/>
        </p:nvSpPr>
        <p:spPr>
          <a:xfrm>
            <a:off x="493743" y="3278962"/>
            <a:ext cx="4514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</a:rPr>
              <a:t>Instead, we use </a:t>
            </a:r>
            <a:r>
              <a:rPr lang="en-CA" b="1" u="sng" dirty="0">
                <a:solidFill>
                  <a:srgbClr val="00206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</a:rPr>
              <a:t>FOR loop</a:t>
            </a:r>
            <a:r>
              <a:rPr lang="en-CA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</a:rPr>
              <a:t> to retrieve the elements in a list. This is crucial for very long lists!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" grpId="0" animBg="1"/>
      <p:bldP spid="2274" grpId="0"/>
      <p:bldP spid="2263" grpId="0" animBg="1"/>
      <p:bldP spid="2264" grpId="0"/>
      <p:bldP spid="2262" grpId="0" animBg="1"/>
      <p:bldP spid="23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5F0BB405-0DF5-FAA0-73C7-97977472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5414" y="2234712"/>
            <a:ext cx="3142498" cy="3142498"/>
          </a:xfrm>
          <a:prstGeom prst="rect">
            <a:avLst/>
          </a:prstGeom>
        </p:spPr>
      </p:pic>
      <p:sp>
        <p:nvSpPr>
          <p:cNvPr id="46" name="Google Shape;1970;p38">
            <a:extLst>
              <a:ext uri="{FF2B5EF4-FFF2-40B4-BE49-F238E27FC236}">
                <a16:creationId xmlns:a16="http://schemas.microsoft.com/office/drawing/2014/main" id="{6E5EC19A-7C1D-A747-89D3-546FE02892A7}"/>
              </a:ext>
            </a:extLst>
          </p:cNvPr>
          <p:cNvSpPr/>
          <p:nvPr/>
        </p:nvSpPr>
        <p:spPr>
          <a:xfrm>
            <a:off x="209547" y="1342604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DD382-A272-6D41-9F55-BB03DCF7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Let’s practice!</a:t>
            </a:r>
          </a:p>
        </p:txBody>
      </p:sp>
      <p:sp>
        <p:nvSpPr>
          <p:cNvPr id="3" name="Google Shape;1266;p30">
            <a:extLst>
              <a:ext uri="{FF2B5EF4-FFF2-40B4-BE49-F238E27FC236}">
                <a16:creationId xmlns:a16="http://schemas.microsoft.com/office/drawing/2014/main" id="{447388AA-4C22-7346-A1B4-B5EEEBE8E31C}"/>
              </a:ext>
            </a:extLst>
          </p:cNvPr>
          <p:cNvSpPr txBox="1"/>
          <p:nvPr/>
        </p:nvSpPr>
        <p:spPr>
          <a:xfrm>
            <a:off x="805647" y="1533061"/>
            <a:ext cx="3608401" cy="68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b="1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Finding each element of a String (word, sequence of letters, etc.)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 = "Sebastian"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name: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9C4352-A17C-864F-A98B-3FC0E8975A17}"/>
              </a:ext>
            </a:extLst>
          </p:cNvPr>
          <p:cNvSpPr/>
          <p:nvPr/>
        </p:nvSpPr>
        <p:spPr>
          <a:xfrm>
            <a:off x="5606248" y="1376933"/>
            <a:ext cx="33421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Fira Sans" panose="020B0503050000020004" pitchFamily="34" charset="0"/>
                <a:ea typeface="Roboto"/>
              </a:rPr>
              <a:t>Introduction to range()</a:t>
            </a: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range(5):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b="0" u="sng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This will repeat the loop a total of 5 times. On the first loop,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0. on the second loop,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1. This goes on until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5, which is where the loop stops.</a:t>
            </a:r>
          </a:p>
        </p:txBody>
      </p:sp>
      <p:sp>
        <p:nvSpPr>
          <p:cNvPr id="47" name="Google Shape;1970;p38">
            <a:extLst>
              <a:ext uri="{FF2B5EF4-FFF2-40B4-BE49-F238E27FC236}">
                <a16:creationId xmlns:a16="http://schemas.microsoft.com/office/drawing/2014/main" id="{76483053-22DB-384E-A9E3-3EF24F0EC336}"/>
              </a:ext>
            </a:extLst>
          </p:cNvPr>
          <p:cNvSpPr/>
          <p:nvPr/>
        </p:nvSpPr>
        <p:spPr>
          <a:xfrm>
            <a:off x="5010148" y="1044554"/>
            <a:ext cx="596100" cy="596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8" name="Google Shape;1970;p38">
            <a:extLst>
              <a:ext uri="{FF2B5EF4-FFF2-40B4-BE49-F238E27FC236}">
                <a16:creationId xmlns:a16="http://schemas.microsoft.com/office/drawing/2014/main" id="{C79945D8-6616-3344-8683-3156DFE01116}"/>
              </a:ext>
            </a:extLst>
          </p:cNvPr>
          <p:cNvSpPr/>
          <p:nvPr/>
        </p:nvSpPr>
        <p:spPr>
          <a:xfrm>
            <a:off x="5201492" y="3013880"/>
            <a:ext cx="596100" cy="596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64E118-0FEB-0843-A0A8-269CD7BEABA0}"/>
              </a:ext>
            </a:extLst>
          </p:cNvPr>
          <p:cNvSpPr/>
          <p:nvPr/>
        </p:nvSpPr>
        <p:spPr>
          <a:xfrm>
            <a:off x="5758487" y="2650501"/>
            <a:ext cx="30209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b="1" dirty="0">
                <a:solidFill>
                  <a:srgbClr val="002060"/>
                </a:solidFill>
                <a:effectLst/>
                <a:latin typeface="Fira Sans" panose="020B0503050000020004" pitchFamily="34" charset="0"/>
              </a:rPr>
              <a:t>range(START, STOP, STEP) </a:t>
            </a:r>
          </a:p>
        </p:txBody>
      </p:sp>
      <p:sp>
        <p:nvSpPr>
          <p:cNvPr id="50" name="Google Shape;1970;p38">
            <a:extLst>
              <a:ext uri="{FF2B5EF4-FFF2-40B4-BE49-F238E27FC236}">
                <a16:creationId xmlns:a16="http://schemas.microsoft.com/office/drawing/2014/main" id="{B0F738A1-078A-6BC6-0519-2BC4B4C5A7B1}"/>
              </a:ext>
            </a:extLst>
          </p:cNvPr>
          <p:cNvSpPr/>
          <p:nvPr/>
        </p:nvSpPr>
        <p:spPr>
          <a:xfrm>
            <a:off x="193234" y="2891060"/>
            <a:ext cx="596100" cy="596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0D7FC2-754E-3D06-11C0-E103B4B926C2}"/>
              </a:ext>
            </a:extLst>
          </p:cNvPr>
          <p:cNvSpPr/>
          <p:nvPr/>
        </p:nvSpPr>
        <p:spPr>
          <a:xfrm>
            <a:off x="805647" y="3338476"/>
            <a:ext cx="29230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b="1" dirty="0">
                <a:solidFill>
                  <a:srgbClr val="00206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</a:rPr>
              <a:t>Find the SUM of all the elements in a list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 = [1, 4, 8, 12]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total = 0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numbers:</a:t>
            </a: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total += </a:t>
            </a:r>
            <a:r>
              <a:rPr lang="en-CA" b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endParaRPr lang="en-CA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print(total)</a:t>
            </a:r>
          </a:p>
          <a:p>
            <a:br>
              <a:rPr lang="en-CA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A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29BC9F-8EDD-913F-B332-C0C73FB809DD}"/>
              </a:ext>
            </a:extLst>
          </p:cNvPr>
          <p:cNvSpPr txBox="1"/>
          <p:nvPr/>
        </p:nvSpPr>
        <p:spPr>
          <a:xfrm>
            <a:off x="5758487" y="3372926"/>
            <a:ext cx="3342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first value is the start of the range, the second is the end of the range, and the third is the increment of the step.</a:t>
            </a:r>
          </a:p>
          <a:p>
            <a:endParaRPr lang="en-CA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CA" sz="140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lang="en-CA" sz="140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sz="140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range(5,15,3):</a:t>
            </a:r>
          </a:p>
          <a:p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print(</a:t>
            </a:r>
            <a:r>
              <a:rPr lang="en-CA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CA" sz="140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113279" y="1007459"/>
            <a:ext cx="12925896" cy="3903175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95310" y="339200"/>
            <a:ext cx="3718560" cy="1254925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Hidden Passage in the Hills!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360700" y="3425612"/>
            <a:ext cx="4272116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3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You must create</a:t>
            </a:r>
            <a:r>
              <a:rPr lang="en-CA" sz="13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a code that will allow you to retrieve all the numbers between 1 and 100. You will then have to add them individually to a variable called “sum”.</a:t>
            </a:r>
          </a:p>
          <a:p>
            <a:pPr marL="342900" indent="-342900">
              <a:buFont typeface="Arial"/>
              <a:buAutoNum type="arabicParenR"/>
            </a:pPr>
            <a:r>
              <a:rPr lang="en-CA" sz="130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Once you have the answer, enter it</a:t>
            </a:r>
            <a:r>
              <a:rPr lang="en-CA" sz="13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where the system asks you to insert your answer. If it is correct, you may pass! If not, there is most likely an issue in your code…So fix it!</a:t>
            </a:r>
            <a:endParaRPr lang="en-CA" sz="13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CA" sz="13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6" name="Google Shape;1091;p28">
            <a:extLst>
              <a:ext uri="{FF2B5EF4-FFF2-40B4-BE49-F238E27FC236}">
                <a16:creationId xmlns:a16="http://schemas.microsoft.com/office/drawing/2014/main" id="{0CBF9E27-EC4F-51C8-364D-DDE07D43C57A}"/>
              </a:ext>
            </a:extLst>
          </p:cNvPr>
          <p:cNvSpPr txBox="1"/>
          <p:nvPr/>
        </p:nvSpPr>
        <p:spPr>
          <a:xfrm>
            <a:off x="360700" y="1899580"/>
            <a:ext cx="4211300" cy="95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During a hike, you come across what seems to be a secret passage at the bottom of a hill in the forest. Unfortunately, there are doors that don’t allow you to enter. You see next to the door, on the wall, there is a writing that says ”You must find the sum of all numbers that come before 100 to enter!”.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F0C7FC1A-C3FE-DAFB-0CEC-8F558689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34" y="767328"/>
            <a:ext cx="4100449" cy="2859977"/>
          </a:xfrm>
          <a:prstGeom prst="round2DiagRect">
            <a:avLst>
              <a:gd name="adj1" fmla="val 16667"/>
              <a:gd name="adj2" fmla="val 42122"/>
            </a:avLst>
          </a:prstGeom>
          <a:ln w="88900" cap="sq">
            <a:solidFill>
              <a:srgbClr val="92D05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513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691673" y="4463731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must use a </a:t>
            </a:r>
            <a:r>
              <a:rPr lang="en-CA" sz="12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Loop</a:t>
            </a:r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navigate the list you created.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-1339743" y="20098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Homework: Will the elevator break?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166145" y="4433774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281699" y="933150"/>
            <a:ext cx="54582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famous hotel in New York City has a faulty and very weak elevator. They've held back on fixing it</a:t>
            </a:r>
            <a:r>
              <a:rPr lang="en-CA" sz="12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because they are lazy and don't want to spend money. </a:t>
            </a: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By precaution, the can only allow 8 people on the elevator at a time.</a:t>
            </a:r>
            <a:r>
              <a:rPr lang="en-CA" sz="12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CA" sz="1200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group of tourists arrive at the hotel. They all book a room for the night. Since they're all together,</a:t>
            </a:r>
            <a:r>
              <a:rPr lang="en-CA" sz="12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they decide to go up at the same time. We have the weight of each person in pounds: 208, 200, 350, 500, 127, 145, 134, 900</a:t>
            </a:r>
          </a:p>
          <a:p>
            <a:endParaRPr lang="en-CA" sz="1200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sz="12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elevator can only hold a MAXIMUM of 2500 pounds. You must determine if the elevator will break if they all use it at the same time!</a:t>
            </a:r>
          </a:p>
          <a:p>
            <a:endParaRPr lang="en-CA" sz="1200" b="0" dirty="0">
              <a:solidFill>
                <a:srgbClr val="00206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691673" y="3003775"/>
            <a:ext cx="3880325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must </a:t>
            </a:r>
            <a:r>
              <a:rPr lang="en-CA" sz="12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a list</a:t>
            </a:r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containing the weight of every person in the group of tourists.</a:t>
            </a:r>
            <a:endParaRPr lang="en-CA" sz="12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166145" y="3014454"/>
            <a:ext cx="604500" cy="60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691673" y="3732571"/>
            <a:ext cx="3880325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will then </a:t>
            </a:r>
            <a:r>
              <a:rPr lang="en-CA" sz="12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define a variable for the total weight</a:t>
            </a:r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This is where you’ll add the weight of every person.</a:t>
            </a: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166145" y="3732571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2861535" y="59876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600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589FDB0E-2A62-8394-7C72-1D45ECA0BDD9}"/>
              </a:ext>
            </a:extLst>
          </p:cNvPr>
          <p:cNvSpPr/>
          <p:nvPr/>
        </p:nvSpPr>
        <p:spPr>
          <a:xfrm>
            <a:off x="5176550" y="3248417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Print() the total weight once the Loop is finished.</a:t>
            </a:r>
          </a:p>
        </p:txBody>
      </p: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292ACD62-5BA7-C409-6CCC-539DC966D78E}"/>
              </a:ext>
            </a:extLst>
          </p:cNvPr>
          <p:cNvSpPr/>
          <p:nvPr/>
        </p:nvSpPr>
        <p:spPr>
          <a:xfrm>
            <a:off x="4671646" y="3276479"/>
            <a:ext cx="604499" cy="604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Picture 5" descr="A picture containing outdoor, building, night, city&#10;&#10;Description automatically generated">
            <a:extLst>
              <a:ext uri="{FF2B5EF4-FFF2-40B4-BE49-F238E27FC236}">
                <a16:creationId xmlns:a16="http://schemas.microsoft.com/office/drawing/2014/main" id="{FF4CDF7D-6F16-C34E-8FDC-31EE1AFC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5434" y="747401"/>
            <a:ext cx="2987828" cy="22408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Google Shape;896;p25">
            <a:extLst>
              <a:ext uri="{FF2B5EF4-FFF2-40B4-BE49-F238E27FC236}">
                <a16:creationId xmlns:a16="http://schemas.microsoft.com/office/drawing/2014/main" id="{83045E1B-8532-75BD-F79D-F6A2B0240DCF}"/>
              </a:ext>
            </a:extLst>
          </p:cNvPr>
          <p:cNvSpPr/>
          <p:nvPr/>
        </p:nvSpPr>
        <p:spPr>
          <a:xfrm>
            <a:off x="5176550" y="4023727"/>
            <a:ext cx="3881303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Print() the number of people on the elevator </a:t>
            </a:r>
            <a:r>
              <a:rPr lang="en-CA" sz="12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a list method</a:t>
            </a:r>
            <a:r>
              <a:rPr lang="en-CA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6" name="Google Shape;575;p20">
            <a:extLst>
              <a:ext uri="{FF2B5EF4-FFF2-40B4-BE49-F238E27FC236}">
                <a16:creationId xmlns:a16="http://schemas.microsoft.com/office/drawing/2014/main" id="{2CAC4679-622F-3BB9-BAE8-ECA5BA0341FC}"/>
              </a:ext>
            </a:extLst>
          </p:cNvPr>
          <p:cNvSpPr/>
          <p:nvPr/>
        </p:nvSpPr>
        <p:spPr>
          <a:xfrm>
            <a:off x="4671646" y="4051789"/>
            <a:ext cx="604499" cy="604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1442</Words>
  <Application>Microsoft Macintosh PowerPoint</Application>
  <PresentationFormat>On-screen Show (16:9)</PresentationFormat>
  <Paragraphs>147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Sans</vt:lpstr>
      <vt:lpstr>Arial</vt:lpstr>
      <vt:lpstr>Arial</vt:lpstr>
      <vt:lpstr>Roboto</vt:lpstr>
      <vt:lpstr>Consolas</vt:lpstr>
      <vt:lpstr>Fira Sans Extra Condensed SemiBold</vt:lpstr>
      <vt:lpstr>Menlo</vt:lpstr>
      <vt:lpstr>Fira Sans Extra Condensed</vt:lpstr>
      <vt:lpstr>Machine Learning Infographics by Slidesgo</vt:lpstr>
      <vt:lpstr>CodeU Class 5  Welcome!</vt:lpstr>
      <vt:lpstr>Agenda for today’s class</vt:lpstr>
      <vt:lpstr>First Exercise: Guessing Game!</vt:lpstr>
      <vt:lpstr>Metaverse Guessing Contest!</vt:lpstr>
      <vt:lpstr>Introduction to FOR Loop!</vt:lpstr>
      <vt:lpstr>PowerPoint Presentation</vt:lpstr>
      <vt:lpstr>Let’s practice!</vt:lpstr>
      <vt:lpstr>Hidden Passage in the Hills!</vt:lpstr>
      <vt:lpstr>Homework: Will the elevator break?</vt:lpstr>
      <vt:lpstr>Homework Solution: Will the elevator break?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59</cp:revision>
  <dcterms:modified xsi:type="dcterms:W3CDTF">2022-10-25T22:56:54Z</dcterms:modified>
</cp:coreProperties>
</file>