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60" r:id="rId4"/>
    <p:sldId id="262" r:id="rId5"/>
    <p:sldId id="307" r:id="rId6"/>
    <p:sldId id="311" r:id="rId7"/>
    <p:sldId id="312" r:id="rId8"/>
    <p:sldId id="306" r:id="rId9"/>
    <p:sldId id="285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305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Fira Sans Extra Condensed" panose="020B0503050000020004" pitchFamily="34" charset="0"/>
      <p:regular r:id="rId26"/>
      <p:bold r:id="rId27"/>
      <p:italic r:id="rId28"/>
      <p:boldItalic r:id="rId29"/>
    </p:embeddedFont>
    <p:embeddedFont>
      <p:font typeface="Fira Sans Extra Condensed SemiBold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149"/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37BD4-9980-4070-B602-E33CCD5A877F}">
  <a:tblStyle styleId="{1CB37BD4-9980-4070-B602-E33CCD5A8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1"/>
    <p:restoredTop sz="82756"/>
  </p:normalViewPr>
  <p:slideViewPr>
    <p:cSldViewPr snapToGrid="0" snapToObjects="1">
      <p:cViewPr varScale="1">
        <p:scale>
          <a:sx n="94" d="100"/>
          <a:sy n="94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4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00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76821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4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163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396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05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7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24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51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5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91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1B2CC47-635C-7C4C-B627-B741ABA337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16593" t="16539" r="20837" b="18760"/>
          <a:stretch/>
        </p:blipFill>
        <p:spPr>
          <a:xfrm>
            <a:off x="8385682" y="135314"/>
            <a:ext cx="624770" cy="594358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0A9394-5FF6-7B4A-92B7-6B90C72092FB}"/>
              </a:ext>
            </a:extLst>
          </p:cNvPr>
          <p:cNvSpPr/>
          <p:nvPr userDrawn="1"/>
        </p:nvSpPr>
        <p:spPr>
          <a:xfrm>
            <a:off x="8304369" y="4870843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9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© 2022 </a:t>
            </a:r>
            <a:r>
              <a:rPr lang="en-CA" sz="9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endParaRPr lang="en-CA" sz="9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mailto:siva.sri14@hotmail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facebook.com/CodeUOfficie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www.linkedin.com/company/codeuoffic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2060"/>
                </a:solidFill>
              </a:rPr>
              <a:t>CodeU</a:t>
            </a:r>
            <a:br>
              <a:rPr lang="en" dirty="0"/>
            </a:br>
            <a:r>
              <a:rPr lang="en" sz="3200" i="1" dirty="0">
                <a:solidFill>
                  <a:srgbClr val="002060"/>
                </a:solidFill>
              </a:rPr>
              <a:t>Class 1</a:t>
            </a:r>
            <a:br>
              <a:rPr lang="en" sz="3200" i="1" dirty="0"/>
            </a:br>
            <a:br>
              <a:rPr lang="en" sz="3200" i="1" dirty="0"/>
            </a:br>
            <a:r>
              <a:rPr lang="en" sz="2000" i="1" dirty="0"/>
              <a:t>Welcome!</a:t>
            </a:r>
            <a:endParaRPr i="1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624870" y="4018260"/>
            <a:ext cx="306178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002060"/>
                </a:solidFill>
              </a:rPr>
              <a:t>The class will start shortly</a:t>
            </a:r>
            <a:endParaRPr i="1" dirty="0">
              <a:solidFill>
                <a:srgbClr val="002060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56B59C2E-FDE1-0449-85FC-AEED3DA55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93" t="16539" r="20837" b="18760"/>
          <a:stretch/>
        </p:blipFill>
        <p:spPr>
          <a:xfrm>
            <a:off x="3897745" y="222562"/>
            <a:ext cx="2032000" cy="1933088"/>
          </a:xfrm>
          <a:prstGeom prst="ellipse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5782136" y="3186577"/>
            <a:ext cx="3141005" cy="1836213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You can use Python as a calculator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90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492097" y="3764369"/>
              <a:ext cx="158204" cy="160666"/>
              <a:chOff x="-44411500" y="3275325"/>
              <a:chExt cx="100825" cy="102400"/>
            </a:xfrm>
          </p:grpSpPr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5840507" y="2855848"/>
            <a:ext cx="3179355" cy="1543821"/>
            <a:chOff x="5840507" y="3572670"/>
            <a:chExt cx="3179355" cy="1543821"/>
          </a:xfrm>
        </p:grpSpPr>
        <p:sp>
          <p:nvSpPr>
            <p:cNvPr id="568" name="Google Shape;568;p20"/>
            <p:cNvSpPr txBox="1"/>
            <p:nvPr/>
          </p:nvSpPr>
          <p:spPr>
            <a:xfrm>
              <a:off x="5954127" y="3572670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Errors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5840507" y="4527591"/>
              <a:ext cx="3179355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Just like you could make a grammar mistake in your homework, it is very easy to make a mistake while writing code.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Errors in code are what produce bugs in the program. With practice, we’ll learn together how to debug a code.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Divisions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print(10/2)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print(“apple”/2)</a:t>
              </a:r>
              <a:endParaRPr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856295"/>
            <a:chOff x="456753" y="1001783"/>
            <a:chExt cx="1734600" cy="1856295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+/-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Additions and subtractions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32945" y="2269178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print(5+5)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print(5-5)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print(“5+5”)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138544"/>
            <a:ext cx="1734600" cy="1638835"/>
            <a:chOff x="456753" y="3138544"/>
            <a:chExt cx="1734600" cy="1638835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138544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*</a:t>
              </a:r>
              <a:endParaRPr sz="2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Multiplications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88479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rint</a:t>
              </a: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(5*2)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rint</a:t>
              </a: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(“apple”*3)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rint</a:t>
              </a: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(“apple*3”)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cxnSpLocks/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V="1">
            <a:off x="1626303" y="3158910"/>
            <a:ext cx="1162237" cy="2818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6" name="Graphic 5" descr="Calculator with solid fill">
            <a:extLst>
              <a:ext uri="{FF2B5EF4-FFF2-40B4-BE49-F238E27FC236}">
                <a16:creationId xmlns:a16="http://schemas.microsoft.com/office/drawing/2014/main" id="{C2583A70-64A8-D046-8A5D-E9B6D26CD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4172" y="1946845"/>
            <a:ext cx="2161242" cy="216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5868115" y="3356375"/>
            <a:ext cx="3055026" cy="1666415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You can use Python as a calculator (2)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90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492097" y="3764369"/>
              <a:ext cx="158204" cy="160666"/>
              <a:chOff x="-44411500" y="3275325"/>
              <a:chExt cx="100825" cy="102400"/>
            </a:xfrm>
          </p:grpSpPr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5988248" y="2942897"/>
            <a:ext cx="3186355" cy="1816921"/>
            <a:chOff x="5954127" y="3572670"/>
            <a:chExt cx="3221837" cy="1907923"/>
          </a:xfrm>
        </p:grpSpPr>
        <p:sp>
          <p:nvSpPr>
            <p:cNvPr id="568" name="Google Shape;568;p20"/>
            <p:cNvSpPr txBox="1"/>
            <p:nvPr/>
          </p:nvSpPr>
          <p:spPr>
            <a:xfrm>
              <a:off x="5954127" y="3572670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True and False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5996609" y="4891693"/>
              <a:ext cx="3179355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Roboto"/>
                  <a:ea typeface="Roboto"/>
                  <a:cs typeface="Roboto"/>
                  <a:sym typeface="Roboto"/>
                </a:rPr>
                <a:t>Boolean values 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in Python.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We use </a:t>
              </a:r>
              <a:r>
                <a:rPr lang="en" b="1" dirty="0">
                  <a:latin typeface="Roboto"/>
                  <a:ea typeface="Roboto"/>
                  <a:cs typeface="Roboto"/>
                  <a:sym typeface="Roboto"/>
                </a:rPr>
                <a:t>comparison operators 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for these expressions: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x == y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x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 != y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547149"/>
            <a:chOff x="6949580" y="1001783"/>
            <a:chExt cx="1734600" cy="1547149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(x)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Rounding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1960032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Round(4.5)</a:t>
              </a: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36637"/>
            <a:chOff x="456753" y="1001783"/>
            <a:chExt cx="1734600" cy="1736637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Modulo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22607" y="2149520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x = 10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y = 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Print (x % y) 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138544"/>
            <a:ext cx="1734600" cy="984653"/>
            <a:chOff x="456753" y="3138544"/>
            <a:chExt cx="1734600" cy="984653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138544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//</a:t>
              </a:r>
              <a:endParaRPr sz="20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Floor division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82" name="Google Shape;582;p20"/>
          <p:cNvCxnSpPr>
            <a:cxnSpLocks/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cxnSpLocks/>
            <a:stCxn id="579" idx="6"/>
            <a:endCxn id="530" idx="2"/>
          </p:cNvCxnSpPr>
          <p:nvPr/>
        </p:nvCxnSpPr>
        <p:spPr>
          <a:xfrm flipV="1">
            <a:off x="1626303" y="3158910"/>
            <a:ext cx="1162237" cy="2818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cxnSpLocks/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6" name="Graphic 5" descr="Calculator with solid fill">
            <a:extLst>
              <a:ext uri="{FF2B5EF4-FFF2-40B4-BE49-F238E27FC236}">
                <a16:creationId xmlns:a16="http://schemas.microsoft.com/office/drawing/2014/main" id="{C2583A70-64A8-D046-8A5D-E9B6D26CD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4172" y="1946845"/>
            <a:ext cx="2161242" cy="2161242"/>
          </a:xfrm>
          <a:prstGeom prst="rect">
            <a:avLst/>
          </a:prstGeom>
        </p:spPr>
      </p:pic>
      <p:sp>
        <p:nvSpPr>
          <p:cNvPr id="59" name="Google Shape;577;p20">
            <a:extLst>
              <a:ext uri="{FF2B5EF4-FFF2-40B4-BE49-F238E27FC236}">
                <a16:creationId xmlns:a16="http://schemas.microsoft.com/office/drawing/2014/main" id="{24BD9A73-1C7E-5644-89ED-3092EC17697A}"/>
              </a:ext>
            </a:extLst>
          </p:cNvPr>
          <p:cNvSpPr txBox="1"/>
          <p:nvPr/>
        </p:nvSpPr>
        <p:spPr>
          <a:xfrm>
            <a:off x="540773" y="4141717"/>
            <a:ext cx="1524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x = 10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y =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Print (x // y) </a:t>
            </a:r>
            <a:endParaRPr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6EE46A-F388-F846-BC6B-845B1314BF78}"/>
              </a:ext>
            </a:extLst>
          </p:cNvPr>
          <p:cNvSpPr/>
          <p:nvPr/>
        </p:nvSpPr>
        <p:spPr>
          <a:xfrm>
            <a:off x="7703745" y="439208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CA" dirty="0">
                <a:latin typeface="Roboto"/>
                <a:ea typeface="Roboto"/>
                <a:cs typeface="Roboto"/>
                <a:sym typeface="Roboto"/>
              </a:rPr>
              <a:t>x &gt;= y</a:t>
            </a:r>
          </a:p>
          <a:p>
            <a:pPr lvl="0"/>
            <a:r>
              <a:rPr lang="en-CA" dirty="0">
                <a:latin typeface="Roboto"/>
                <a:ea typeface="Roboto"/>
                <a:cs typeface="Roboto"/>
                <a:sym typeface="Roboto"/>
              </a:rPr>
              <a:t>x &lt;= y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88758-0FAC-9A46-8882-DADDCA51E5BD}"/>
              </a:ext>
            </a:extLst>
          </p:cNvPr>
          <p:cNvSpPr/>
          <p:nvPr/>
        </p:nvSpPr>
        <p:spPr>
          <a:xfrm>
            <a:off x="6888603" y="439208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CA" dirty="0">
                <a:latin typeface="Roboto"/>
                <a:ea typeface="Roboto"/>
                <a:cs typeface="Roboto"/>
                <a:sym typeface="Roboto"/>
              </a:rPr>
              <a:t>x &gt; y</a:t>
            </a:r>
          </a:p>
          <a:p>
            <a:pPr lvl="0"/>
            <a:r>
              <a:rPr lang="en-CA" dirty="0">
                <a:latin typeface="Roboto"/>
                <a:ea typeface="Roboto"/>
                <a:cs typeface="Roboto"/>
                <a:sym typeface="Roboto"/>
              </a:rPr>
              <a:t>x &lt; y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917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C6E3-FED8-4444-9B54-98E7B687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True or False</a:t>
            </a:r>
          </a:p>
        </p:txBody>
      </p:sp>
      <p:pic>
        <p:nvPicPr>
          <p:cNvPr id="1026" name="Picture 2" descr="Python - Comparison Operators | Teaching Resources">
            <a:extLst>
              <a:ext uri="{FF2B5EF4-FFF2-40B4-BE49-F238E27FC236}">
                <a16:creationId xmlns:a16="http://schemas.microsoft.com/office/drawing/2014/main" id="{3B23C8FC-7F7A-8247-BF7F-A50423A4F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"/>
          <a:stretch/>
        </p:blipFill>
        <p:spPr bwMode="auto">
          <a:xfrm>
            <a:off x="219955" y="988424"/>
            <a:ext cx="4236250" cy="29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1878;p37">
            <a:extLst>
              <a:ext uri="{FF2B5EF4-FFF2-40B4-BE49-F238E27FC236}">
                <a16:creationId xmlns:a16="http://schemas.microsoft.com/office/drawing/2014/main" id="{117B1F94-B3B4-5C40-8EB6-615E06EA77F7}"/>
              </a:ext>
            </a:extLst>
          </p:cNvPr>
          <p:cNvGrpSpPr/>
          <p:nvPr/>
        </p:nvGrpSpPr>
        <p:grpSpPr>
          <a:xfrm>
            <a:off x="219955" y="3532174"/>
            <a:ext cx="1188925" cy="1058925"/>
            <a:chOff x="1188850" y="432475"/>
            <a:chExt cx="1188925" cy="1058925"/>
          </a:xfrm>
        </p:grpSpPr>
        <p:sp>
          <p:nvSpPr>
            <p:cNvPr id="6" name="Google Shape;1879;p37">
              <a:extLst>
                <a:ext uri="{FF2B5EF4-FFF2-40B4-BE49-F238E27FC236}">
                  <a16:creationId xmlns:a16="http://schemas.microsoft.com/office/drawing/2014/main" id="{8BABCBDF-9A10-B643-BFF8-9B6D2BA1C212}"/>
                </a:ext>
              </a:extLst>
            </p:cNvPr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80;p37">
              <a:extLst>
                <a:ext uri="{FF2B5EF4-FFF2-40B4-BE49-F238E27FC236}">
                  <a16:creationId xmlns:a16="http://schemas.microsoft.com/office/drawing/2014/main" id="{3C5E8202-4015-E948-9E4E-EE6D546BA23F}"/>
                </a:ext>
              </a:extLst>
            </p:cNvPr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81;p37">
              <a:extLst>
                <a:ext uri="{FF2B5EF4-FFF2-40B4-BE49-F238E27FC236}">
                  <a16:creationId xmlns:a16="http://schemas.microsoft.com/office/drawing/2014/main" id="{44DBF35F-2049-D949-9470-B7A20E4DB320}"/>
                </a:ext>
              </a:extLst>
            </p:cNvPr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2;p37">
              <a:extLst>
                <a:ext uri="{FF2B5EF4-FFF2-40B4-BE49-F238E27FC236}">
                  <a16:creationId xmlns:a16="http://schemas.microsoft.com/office/drawing/2014/main" id="{9717B1B0-35FE-8047-8971-C41C0206D25A}"/>
                </a:ext>
              </a:extLst>
            </p:cNvPr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3;p37">
              <a:extLst>
                <a:ext uri="{FF2B5EF4-FFF2-40B4-BE49-F238E27FC236}">
                  <a16:creationId xmlns:a16="http://schemas.microsoft.com/office/drawing/2014/main" id="{E85D80E7-1AD2-3A4C-AEDE-7988EC57297C}"/>
                </a:ext>
              </a:extLst>
            </p:cNvPr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84;p37">
              <a:extLst>
                <a:ext uri="{FF2B5EF4-FFF2-40B4-BE49-F238E27FC236}">
                  <a16:creationId xmlns:a16="http://schemas.microsoft.com/office/drawing/2014/main" id="{D4177C7B-6171-E447-8643-D255CBA82F47}"/>
                </a:ext>
              </a:extLst>
            </p:cNvPr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85;p37">
              <a:extLst>
                <a:ext uri="{FF2B5EF4-FFF2-40B4-BE49-F238E27FC236}">
                  <a16:creationId xmlns:a16="http://schemas.microsoft.com/office/drawing/2014/main" id="{62D5AB1C-213E-EF4D-8F3D-30B4B50E7FB6}"/>
                </a:ext>
              </a:extLst>
            </p:cNvPr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86;p37">
              <a:extLst>
                <a:ext uri="{FF2B5EF4-FFF2-40B4-BE49-F238E27FC236}">
                  <a16:creationId xmlns:a16="http://schemas.microsoft.com/office/drawing/2014/main" id="{58E74D15-5581-EC4A-B996-FCB7914037AB}"/>
                </a:ext>
              </a:extLst>
            </p:cNvPr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7;p37">
              <a:extLst>
                <a:ext uri="{FF2B5EF4-FFF2-40B4-BE49-F238E27FC236}">
                  <a16:creationId xmlns:a16="http://schemas.microsoft.com/office/drawing/2014/main" id="{8364811C-33AF-BD48-B38D-FD9F41406512}"/>
                </a:ext>
              </a:extLst>
            </p:cNvPr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8;p37">
              <a:extLst>
                <a:ext uri="{FF2B5EF4-FFF2-40B4-BE49-F238E27FC236}">
                  <a16:creationId xmlns:a16="http://schemas.microsoft.com/office/drawing/2014/main" id="{009527EA-CE49-234F-9E45-493F92A70827}"/>
                </a:ext>
              </a:extLst>
            </p:cNvPr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9;p37">
              <a:extLst>
                <a:ext uri="{FF2B5EF4-FFF2-40B4-BE49-F238E27FC236}">
                  <a16:creationId xmlns:a16="http://schemas.microsoft.com/office/drawing/2014/main" id="{85D274B9-021C-E442-B935-6BB7C9B88344}"/>
                </a:ext>
              </a:extLst>
            </p:cNvPr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90;p37">
              <a:extLst>
                <a:ext uri="{FF2B5EF4-FFF2-40B4-BE49-F238E27FC236}">
                  <a16:creationId xmlns:a16="http://schemas.microsoft.com/office/drawing/2014/main" id="{534CC20F-1984-F349-ADF4-283EE8E17D1F}"/>
                </a:ext>
              </a:extLst>
            </p:cNvPr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91;p37">
              <a:extLst>
                <a:ext uri="{FF2B5EF4-FFF2-40B4-BE49-F238E27FC236}">
                  <a16:creationId xmlns:a16="http://schemas.microsoft.com/office/drawing/2014/main" id="{DEBC7921-B8D4-4D4A-AEF4-3DE99294D9BF}"/>
                </a:ext>
              </a:extLst>
            </p:cNvPr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92;p37">
              <a:extLst>
                <a:ext uri="{FF2B5EF4-FFF2-40B4-BE49-F238E27FC236}">
                  <a16:creationId xmlns:a16="http://schemas.microsoft.com/office/drawing/2014/main" id="{B94EFA0D-29AB-6248-870D-00555CCC1F92}"/>
                </a:ext>
              </a:extLst>
            </p:cNvPr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93;p37">
              <a:extLst>
                <a:ext uri="{FF2B5EF4-FFF2-40B4-BE49-F238E27FC236}">
                  <a16:creationId xmlns:a16="http://schemas.microsoft.com/office/drawing/2014/main" id="{43858593-56F0-1F4A-972A-56556BD19628}"/>
                </a:ext>
              </a:extLst>
            </p:cNvPr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94;p37">
              <a:extLst>
                <a:ext uri="{FF2B5EF4-FFF2-40B4-BE49-F238E27FC236}">
                  <a16:creationId xmlns:a16="http://schemas.microsoft.com/office/drawing/2014/main" id="{1CA82B5A-BA04-3248-92CE-B4464CFB66DD}"/>
                </a:ext>
              </a:extLst>
            </p:cNvPr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95;p37">
              <a:extLst>
                <a:ext uri="{FF2B5EF4-FFF2-40B4-BE49-F238E27FC236}">
                  <a16:creationId xmlns:a16="http://schemas.microsoft.com/office/drawing/2014/main" id="{E3FC3A61-7BD3-4141-A310-AA9B7AEF4A55}"/>
                </a:ext>
              </a:extLst>
            </p:cNvPr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96;p37">
              <a:extLst>
                <a:ext uri="{FF2B5EF4-FFF2-40B4-BE49-F238E27FC236}">
                  <a16:creationId xmlns:a16="http://schemas.microsoft.com/office/drawing/2014/main" id="{E0570460-963E-6C4E-BA1D-417D54AB6603}"/>
                </a:ext>
              </a:extLst>
            </p:cNvPr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97;p37">
              <a:extLst>
                <a:ext uri="{FF2B5EF4-FFF2-40B4-BE49-F238E27FC236}">
                  <a16:creationId xmlns:a16="http://schemas.microsoft.com/office/drawing/2014/main" id="{29EC0F31-55C4-D340-B413-9FB7EAB8D617}"/>
                </a:ext>
              </a:extLst>
            </p:cNvPr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98;p37">
              <a:extLst>
                <a:ext uri="{FF2B5EF4-FFF2-40B4-BE49-F238E27FC236}">
                  <a16:creationId xmlns:a16="http://schemas.microsoft.com/office/drawing/2014/main" id="{F61FF641-0D41-3745-9D0E-087542524E85}"/>
                </a:ext>
              </a:extLst>
            </p:cNvPr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9;p37">
              <a:extLst>
                <a:ext uri="{FF2B5EF4-FFF2-40B4-BE49-F238E27FC236}">
                  <a16:creationId xmlns:a16="http://schemas.microsoft.com/office/drawing/2014/main" id="{EAB305F6-1AC6-E74B-B342-60C28B257E9F}"/>
                </a:ext>
              </a:extLst>
            </p:cNvPr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00;p37">
              <a:extLst>
                <a:ext uri="{FF2B5EF4-FFF2-40B4-BE49-F238E27FC236}">
                  <a16:creationId xmlns:a16="http://schemas.microsoft.com/office/drawing/2014/main" id="{17C47A9D-B85C-F940-AE76-55DF5B4FD1D2}"/>
                </a:ext>
              </a:extLst>
            </p:cNvPr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01;p37">
              <a:extLst>
                <a:ext uri="{FF2B5EF4-FFF2-40B4-BE49-F238E27FC236}">
                  <a16:creationId xmlns:a16="http://schemas.microsoft.com/office/drawing/2014/main" id="{6E568BC7-9C44-C947-8341-A039D84ECBE5}"/>
                </a:ext>
              </a:extLst>
            </p:cNvPr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2;p37">
              <a:extLst>
                <a:ext uri="{FF2B5EF4-FFF2-40B4-BE49-F238E27FC236}">
                  <a16:creationId xmlns:a16="http://schemas.microsoft.com/office/drawing/2014/main" id="{5CC65AB9-326F-BD45-AAEC-43475B3E0DCD}"/>
                </a:ext>
              </a:extLst>
            </p:cNvPr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3;p37">
              <a:extLst>
                <a:ext uri="{FF2B5EF4-FFF2-40B4-BE49-F238E27FC236}">
                  <a16:creationId xmlns:a16="http://schemas.microsoft.com/office/drawing/2014/main" id="{D4B8D778-D747-7F45-923F-3BA34F21E65E}"/>
                </a:ext>
              </a:extLst>
            </p:cNvPr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4;p37">
              <a:extLst>
                <a:ext uri="{FF2B5EF4-FFF2-40B4-BE49-F238E27FC236}">
                  <a16:creationId xmlns:a16="http://schemas.microsoft.com/office/drawing/2014/main" id="{7352D5BA-5595-3346-A5B1-87C8DE55AC6A}"/>
                </a:ext>
              </a:extLst>
            </p:cNvPr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5;p37">
              <a:extLst>
                <a:ext uri="{FF2B5EF4-FFF2-40B4-BE49-F238E27FC236}">
                  <a16:creationId xmlns:a16="http://schemas.microsoft.com/office/drawing/2014/main" id="{6B981D9C-32C4-3246-AE48-307E61050489}"/>
                </a:ext>
              </a:extLst>
            </p:cNvPr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6;p37">
              <a:extLst>
                <a:ext uri="{FF2B5EF4-FFF2-40B4-BE49-F238E27FC236}">
                  <a16:creationId xmlns:a16="http://schemas.microsoft.com/office/drawing/2014/main" id="{5BBEE544-1516-C545-B706-928D5222F04B}"/>
                </a:ext>
              </a:extLst>
            </p:cNvPr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7;p37">
              <a:extLst>
                <a:ext uri="{FF2B5EF4-FFF2-40B4-BE49-F238E27FC236}">
                  <a16:creationId xmlns:a16="http://schemas.microsoft.com/office/drawing/2014/main" id="{E7BE552E-03E9-5B46-93DB-AE15DE6AFAB4}"/>
                </a:ext>
              </a:extLst>
            </p:cNvPr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8;p37">
              <a:extLst>
                <a:ext uri="{FF2B5EF4-FFF2-40B4-BE49-F238E27FC236}">
                  <a16:creationId xmlns:a16="http://schemas.microsoft.com/office/drawing/2014/main" id="{F6349567-215C-7B4A-B3BF-597784BA7F0E}"/>
                </a:ext>
              </a:extLst>
            </p:cNvPr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09;p37">
              <a:extLst>
                <a:ext uri="{FF2B5EF4-FFF2-40B4-BE49-F238E27FC236}">
                  <a16:creationId xmlns:a16="http://schemas.microsoft.com/office/drawing/2014/main" id="{9856FBF4-7889-864D-8443-101FFBEBC1E5}"/>
                </a:ext>
              </a:extLst>
            </p:cNvPr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0;p37">
              <a:extLst>
                <a:ext uri="{FF2B5EF4-FFF2-40B4-BE49-F238E27FC236}">
                  <a16:creationId xmlns:a16="http://schemas.microsoft.com/office/drawing/2014/main" id="{85AD597B-F368-6A43-BB8A-326A4C3EB23B}"/>
                </a:ext>
              </a:extLst>
            </p:cNvPr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11;p37">
              <a:extLst>
                <a:ext uri="{FF2B5EF4-FFF2-40B4-BE49-F238E27FC236}">
                  <a16:creationId xmlns:a16="http://schemas.microsoft.com/office/drawing/2014/main" id="{D56B6062-BC16-2F44-ADEA-7A91012E73EF}"/>
                </a:ext>
              </a:extLst>
            </p:cNvPr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12;p37">
              <a:extLst>
                <a:ext uri="{FF2B5EF4-FFF2-40B4-BE49-F238E27FC236}">
                  <a16:creationId xmlns:a16="http://schemas.microsoft.com/office/drawing/2014/main" id="{2D6030CD-99CF-CC45-81CB-8091AD3A28DF}"/>
                </a:ext>
              </a:extLst>
            </p:cNvPr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13;p37">
              <a:extLst>
                <a:ext uri="{FF2B5EF4-FFF2-40B4-BE49-F238E27FC236}">
                  <a16:creationId xmlns:a16="http://schemas.microsoft.com/office/drawing/2014/main" id="{8D6A4BCF-755F-C34F-B3CF-2F9E4C3045C8}"/>
                </a:ext>
              </a:extLst>
            </p:cNvPr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896;p25">
            <a:extLst>
              <a:ext uri="{FF2B5EF4-FFF2-40B4-BE49-F238E27FC236}">
                <a16:creationId xmlns:a16="http://schemas.microsoft.com/office/drawing/2014/main" id="{E5F0DE1F-9BE8-904D-AB45-C979D3CB45CC}"/>
              </a:ext>
            </a:extLst>
          </p:cNvPr>
          <p:cNvSpPr/>
          <p:nvPr/>
        </p:nvSpPr>
        <p:spPr>
          <a:xfrm>
            <a:off x="1350605" y="4342286"/>
            <a:ext cx="3141005" cy="59464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Used to check conditions and make comparisons</a:t>
            </a: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CDF219-5F30-C146-A6AA-D391B1CF7498}"/>
              </a:ext>
            </a:extLst>
          </p:cNvPr>
          <p:cNvSpPr txBox="1"/>
          <p:nvPr/>
        </p:nvSpPr>
        <p:spPr>
          <a:xfrm>
            <a:off x="1347705" y="402332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Comparison operators</a:t>
            </a:r>
          </a:p>
        </p:txBody>
      </p:sp>
      <p:sp>
        <p:nvSpPr>
          <p:cNvPr id="45" name="Google Shape;332;p17">
            <a:extLst>
              <a:ext uri="{FF2B5EF4-FFF2-40B4-BE49-F238E27FC236}">
                <a16:creationId xmlns:a16="http://schemas.microsoft.com/office/drawing/2014/main" id="{DB01C682-B677-244E-BED9-28EE29938784}"/>
              </a:ext>
            </a:extLst>
          </p:cNvPr>
          <p:cNvSpPr/>
          <p:nvPr/>
        </p:nvSpPr>
        <p:spPr>
          <a:xfrm>
            <a:off x="4978905" y="1329549"/>
            <a:ext cx="3734115" cy="3596677"/>
          </a:xfrm>
          <a:prstGeom prst="roundRect">
            <a:avLst>
              <a:gd name="adj" fmla="val 16667"/>
            </a:avLst>
          </a:prstGeom>
          <a:solidFill>
            <a:srgbClr val="FFC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282E0-1266-BE4E-A05E-D01659ED8A66}"/>
              </a:ext>
            </a:extLst>
          </p:cNvPr>
          <p:cNvSpPr/>
          <p:nvPr/>
        </p:nvSpPr>
        <p:spPr>
          <a:xfrm>
            <a:off x="5427703" y="1067939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2800" b="1" dirty="0">
                <a:solidFill>
                  <a:schemeClr val="accent4"/>
                </a:solidFill>
              </a:rPr>
              <a:t>Examples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D7D0F0-99B4-F945-A168-79E057839217}"/>
              </a:ext>
            </a:extLst>
          </p:cNvPr>
          <p:cNvSpPr/>
          <p:nvPr/>
        </p:nvSpPr>
        <p:spPr>
          <a:xfrm>
            <a:off x="5241655" y="1852769"/>
            <a:ext cx="1772331" cy="26776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/>
            <a:r>
              <a:rPr lang="en-CA" dirty="0"/>
              <a:t>x = 5 == 6</a:t>
            </a:r>
          </a:p>
          <a:p>
            <a:pPr lvl="0"/>
            <a:r>
              <a:rPr lang="en-CA" dirty="0"/>
              <a:t>print(x)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x = 5 &lt; 6 </a:t>
            </a:r>
          </a:p>
          <a:p>
            <a:pPr lvl="0"/>
            <a:r>
              <a:rPr lang="en-CA" dirty="0"/>
              <a:t>print(x)</a:t>
            </a:r>
          </a:p>
          <a:p>
            <a:pPr lvl="0"/>
            <a:r>
              <a:rPr lang="en-CA" dirty="0"/>
              <a:t>          </a:t>
            </a:r>
          </a:p>
          <a:p>
            <a:pPr lvl="0"/>
            <a:r>
              <a:rPr lang="en-CA" dirty="0"/>
              <a:t>x = 5 &lt;= 6          </a:t>
            </a:r>
          </a:p>
          <a:p>
            <a:pPr lvl="0"/>
            <a:r>
              <a:rPr lang="en-CA" dirty="0"/>
              <a:t>print(x)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x = 5 != 6</a:t>
            </a:r>
          </a:p>
          <a:p>
            <a:pPr lvl="0"/>
            <a:r>
              <a:rPr lang="en-CA" dirty="0"/>
              <a:t>print(x)</a:t>
            </a:r>
          </a:p>
          <a:p>
            <a:pPr lvl="0"/>
            <a:endParaRPr lang="en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080BD2-EB76-064F-AAF7-166F120CE893}"/>
              </a:ext>
            </a:extLst>
          </p:cNvPr>
          <p:cNvSpPr/>
          <p:nvPr/>
        </p:nvSpPr>
        <p:spPr>
          <a:xfrm>
            <a:off x="6638045" y="215019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CA" dirty="0"/>
              <a:t>x = 10</a:t>
            </a:r>
          </a:p>
          <a:p>
            <a:pPr lvl="0"/>
            <a:r>
              <a:rPr lang="en-CA" dirty="0"/>
              <a:t>print( x &lt; 15 and x &gt; 5)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x = 10</a:t>
            </a:r>
          </a:p>
          <a:p>
            <a:pPr lvl="0"/>
            <a:r>
              <a:rPr lang="en-CA" dirty="0"/>
              <a:t>print( x &gt; 15 or x &lt; 100)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x = 10</a:t>
            </a:r>
          </a:p>
          <a:p>
            <a:pPr lvl="0"/>
            <a:r>
              <a:rPr lang="en-CA" dirty="0"/>
              <a:t>print(not x &lt; 20)</a:t>
            </a:r>
          </a:p>
        </p:txBody>
      </p:sp>
    </p:spTree>
    <p:extLst>
      <p:ext uri="{BB962C8B-B14F-4D97-AF65-F5344CB8AC3E}">
        <p14:creationId xmlns:p14="http://schemas.microsoft.com/office/powerpoint/2010/main" val="234071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C6E3-FED8-4444-9B54-98E7B687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AND, OR and NOT Statements</a:t>
            </a:r>
          </a:p>
        </p:txBody>
      </p:sp>
      <p:grpSp>
        <p:nvGrpSpPr>
          <p:cNvPr id="5" name="Google Shape;1878;p37">
            <a:extLst>
              <a:ext uri="{FF2B5EF4-FFF2-40B4-BE49-F238E27FC236}">
                <a16:creationId xmlns:a16="http://schemas.microsoft.com/office/drawing/2014/main" id="{117B1F94-B3B4-5C40-8EB6-615E06EA77F7}"/>
              </a:ext>
            </a:extLst>
          </p:cNvPr>
          <p:cNvGrpSpPr/>
          <p:nvPr/>
        </p:nvGrpSpPr>
        <p:grpSpPr>
          <a:xfrm>
            <a:off x="219955" y="3515846"/>
            <a:ext cx="1188925" cy="1058925"/>
            <a:chOff x="1188850" y="432475"/>
            <a:chExt cx="1188925" cy="1058925"/>
          </a:xfrm>
        </p:grpSpPr>
        <p:sp>
          <p:nvSpPr>
            <p:cNvPr id="6" name="Google Shape;1879;p37">
              <a:extLst>
                <a:ext uri="{FF2B5EF4-FFF2-40B4-BE49-F238E27FC236}">
                  <a16:creationId xmlns:a16="http://schemas.microsoft.com/office/drawing/2014/main" id="{8BABCBDF-9A10-B643-BFF8-9B6D2BA1C212}"/>
                </a:ext>
              </a:extLst>
            </p:cNvPr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80;p37">
              <a:extLst>
                <a:ext uri="{FF2B5EF4-FFF2-40B4-BE49-F238E27FC236}">
                  <a16:creationId xmlns:a16="http://schemas.microsoft.com/office/drawing/2014/main" id="{3C5E8202-4015-E948-9E4E-EE6D546BA23F}"/>
                </a:ext>
              </a:extLst>
            </p:cNvPr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81;p37">
              <a:extLst>
                <a:ext uri="{FF2B5EF4-FFF2-40B4-BE49-F238E27FC236}">
                  <a16:creationId xmlns:a16="http://schemas.microsoft.com/office/drawing/2014/main" id="{44DBF35F-2049-D949-9470-B7A20E4DB320}"/>
                </a:ext>
              </a:extLst>
            </p:cNvPr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2;p37">
              <a:extLst>
                <a:ext uri="{FF2B5EF4-FFF2-40B4-BE49-F238E27FC236}">
                  <a16:creationId xmlns:a16="http://schemas.microsoft.com/office/drawing/2014/main" id="{9717B1B0-35FE-8047-8971-C41C0206D25A}"/>
                </a:ext>
              </a:extLst>
            </p:cNvPr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3;p37">
              <a:extLst>
                <a:ext uri="{FF2B5EF4-FFF2-40B4-BE49-F238E27FC236}">
                  <a16:creationId xmlns:a16="http://schemas.microsoft.com/office/drawing/2014/main" id="{E85D80E7-1AD2-3A4C-AEDE-7988EC57297C}"/>
                </a:ext>
              </a:extLst>
            </p:cNvPr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84;p37">
              <a:extLst>
                <a:ext uri="{FF2B5EF4-FFF2-40B4-BE49-F238E27FC236}">
                  <a16:creationId xmlns:a16="http://schemas.microsoft.com/office/drawing/2014/main" id="{D4177C7B-6171-E447-8643-D255CBA82F47}"/>
                </a:ext>
              </a:extLst>
            </p:cNvPr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85;p37">
              <a:extLst>
                <a:ext uri="{FF2B5EF4-FFF2-40B4-BE49-F238E27FC236}">
                  <a16:creationId xmlns:a16="http://schemas.microsoft.com/office/drawing/2014/main" id="{62D5AB1C-213E-EF4D-8F3D-30B4B50E7FB6}"/>
                </a:ext>
              </a:extLst>
            </p:cNvPr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86;p37">
              <a:extLst>
                <a:ext uri="{FF2B5EF4-FFF2-40B4-BE49-F238E27FC236}">
                  <a16:creationId xmlns:a16="http://schemas.microsoft.com/office/drawing/2014/main" id="{58E74D15-5581-EC4A-B996-FCB7914037AB}"/>
                </a:ext>
              </a:extLst>
            </p:cNvPr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7;p37">
              <a:extLst>
                <a:ext uri="{FF2B5EF4-FFF2-40B4-BE49-F238E27FC236}">
                  <a16:creationId xmlns:a16="http://schemas.microsoft.com/office/drawing/2014/main" id="{8364811C-33AF-BD48-B38D-FD9F41406512}"/>
                </a:ext>
              </a:extLst>
            </p:cNvPr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8;p37">
              <a:extLst>
                <a:ext uri="{FF2B5EF4-FFF2-40B4-BE49-F238E27FC236}">
                  <a16:creationId xmlns:a16="http://schemas.microsoft.com/office/drawing/2014/main" id="{009527EA-CE49-234F-9E45-493F92A70827}"/>
                </a:ext>
              </a:extLst>
            </p:cNvPr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9;p37">
              <a:extLst>
                <a:ext uri="{FF2B5EF4-FFF2-40B4-BE49-F238E27FC236}">
                  <a16:creationId xmlns:a16="http://schemas.microsoft.com/office/drawing/2014/main" id="{85D274B9-021C-E442-B935-6BB7C9B88344}"/>
                </a:ext>
              </a:extLst>
            </p:cNvPr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90;p37">
              <a:extLst>
                <a:ext uri="{FF2B5EF4-FFF2-40B4-BE49-F238E27FC236}">
                  <a16:creationId xmlns:a16="http://schemas.microsoft.com/office/drawing/2014/main" id="{534CC20F-1984-F349-ADF4-283EE8E17D1F}"/>
                </a:ext>
              </a:extLst>
            </p:cNvPr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91;p37">
              <a:extLst>
                <a:ext uri="{FF2B5EF4-FFF2-40B4-BE49-F238E27FC236}">
                  <a16:creationId xmlns:a16="http://schemas.microsoft.com/office/drawing/2014/main" id="{DEBC7921-B8D4-4D4A-AEF4-3DE99294D9BF}"/>
                </a:ext>
              </a:extLst>
            </p:cNvPr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92;p37">
              <a:extLst>
                <a:ext uri="{FF2B5EF4-FFF2-40B4-BE49-F238E27FC236}">
                  <a16:creationId xmlns:a16="http://schemas.microsoft.com/office/drawing/2014/main" id="{B94EFA0D-29AB-6248-870D-00555CCC1F92}"/>
                </a:ext>
              </a:extLst>
            </p:cNvPr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93;p37">
              <a:extLst>
                <a:ext uri="{FF2B5EF4-FFF2-40B4-BE49-F238E27FC236}">
                  <a16:creationId xmlns:a16="http://schemas.microsoft.com/office/drawing/2014/main" id="{43858593-56F0-1F4A-972A-56556BD19628}"/>
                </a:ext>
              </a:extLst>
            </p:cNvPr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94;p37">
              <a:extLst>
                <a:ext uri="{FF2B5EF4-FFF2-40B4-BE49-F238E27FC236}">
                  <a16:creationId xmlns:a16="http://schemas.microsoft.com/office/drawing/2014/main" id="{1CA82B5A-BA04-3248-92CE-B4464CFB66DD}"/>
                </a:ext>
              </a:extLst>
            </p:cNvPr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95;p37">
              <a:extLst>
                <a:ext uri="{FF2B5EF4-FFF2-40B4-BE49-F238E27FC236}">
                  <a16:creationId xmlns:a16="http://schemas.microsoft.com/office/drawing/2014/main" id="{E3FC3A61-7BD3-4141-A310-AA9B7AEF4A55}"/>
                </a:ext>
              </a:extLst>
            </p:cNvPr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96;p37">
              <a:extLst>
                <a:ext uri="{FF2B5EF4-FFF2-40B4-BE49-F238E27FC236}">
                  <a16:creationId xmlns:a16="http://schemas.microsoft.com/office/drawing/2014/main" id="{E0570460-963E-6C4E-BA1D-417D54AB6603}"/>
                </a:ext>
              </a:extLst>
            </p:cNvPr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97;p37">
              <a:extLst>
                <a:ext uri="{FF2B5EF4-FFF2-40B4-BE49-F238E27FC236}">
                  <a16:creationId xmlns:a16="http://schemas.microsoft.com/office/drawing/2014/main" id="{29EC0F31-55C4-D340-B413-9FB7EAB8D617}"/>
                </a:ext>
              </a:extLst>
            </p:cNvPr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98;p37">
              <a:extLst>
                <a:ext uri="{FF2B5EF4-FFF2-40B4-BE49-F238E27FC236}">
                  <a16:creationId xmlns:a16="http://schemas.microsoft.com/office/drawing/2014/main" id="{F61FF641-0D41-3745-9D0E-087542524E85}"/>
                </a:ext>
              </a:extLst>
            </p:cNvPr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9;p37">
              <a:extLst>
                <a:ext uri="{FF2B5EF4-FFF2-40B4-BE49-F238E27FC236}">
                  <a16:creationId xmlns:a16="http://schemas.microsoft.com/office/drawing/2014/main" id="{EAB305F6-1AC6-E74B-B342-60C28B257E9F}"/>
                </a:ext>
              </a:extLst>
            </p:cNvPr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00;p37">
              <a:extLst>
                <a:ext uri="{FF2B5EF4-FFF2-40B4-BE49-F238E27FC236}">
                  <a16:creationId xmlns:a16="http://schemas.microsoft.com/office/drawing/2014/main" id="{17C47A9D-B85C-F940-AE76-55DF5B4FD1D2}"/>
                </a:ext>
              </a:extLst>
            </p:cNvPr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01;p37">
              <a:extLst>
                <a:ext uri="{FF2B5EF4-FFF2-40B4-BE49-F238E27FC236}">
                  <a16:creationId xmlns:a16="http://schemas.microsoft.com/office/drawing/2014/main" id="{6E568BC7-9C44-C947-8341-A039D84ECBE5}"/>
                </a:ext>
              </a:extLst>
            </p:cNvPr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2;p37">
              <a:extLst>
                <a:ext uri="{FF2B5EF4-FFF2-40B4-BE49-F238E27FC236}">
                  <a16:creationId xmlns:a16="http://schemas.microsoft.com/office/drawing/2014/main" id="{5CC65AB9-326F-BD45-AAEC-43475B3E0DCD}"/>
                </a:ext>
              </a:extLst>
            </p:cNvPr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3;p37">
              <a:extLst>
                <a:ext uri="{FF2B5EF4-FFF2-40B4-BE49-F238E27FC236}">
                  <a16:creationId xmlns:a16="http://schemas.microsoft.com/office/drawing/2014/main" id="{D4B8D778-D747-7F45-923F-3BA34F21E65E}"/>
                </a:ext>
              </a:extLst>
            </p:cNvPr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4;p37">
              <a:extLst>
                <a:ext uri="{FF2B5EF4-FFF2-40B4-BE49-F238E27FC236}">
                  <a16:creationId xmlns:a16="http://schemas.microsoft.com/office/drawing/2014/main" id="{7352D5BA-5595-3346-A5B1-87C8DE55AC6A}"/>
                </a:ext>
              </a:extLst>
            </p:cNvPr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5;p37">
              <a:extLst>
                <a:ext uri="{FF2B5EF4-FFF2-40B4-BE49-F238E27FC236}">
                  <a16:creationId xmlns:a16="http://schemas.microsoft.com/office/drawing/2014/main" id="{6B981D9C-32C4-3246-AE48-307E61050489}"/>
                </a:ext>
              </a:extLst>
            </p:cNvPr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6;p37">
              <a:extLst>
                <a:ext uri="{FF2B5EF4-FFF2-40B4-BE49-F238E27FC236}">
                  <a16:creationId xmlns:a16="http://schemas.microsoft.com/office/drawing/2014/main" id="{5BBEE544-1516-C545-B706-928D5222F04B}"/>
                </a:ext>
              </a:extLst>
            </p:cNvPr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7;p37">
              <a:extLst>
                <a:ext uri="{FF2B5EF4-FFF2-40B4-BE49-F238E27FC236}">
                  <a16:creationId xmlns:a16="http://schemas.microsoft.com/office/drawing/2014/main" id="{E7BE552E-03E9-5B46-93DB-AE15DE6AFAB4}"/>
                </a:ext>
              </a:extLst>
            </p:cNvPr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8;p37">
              <a:extLst>
                <a:ext uri="{FF2B5EF4-FFF2-40B4-BE49-F238E27FC236}">
                  <a16:creationId xmlns:a16="http://schemas.microsoft.com/office/drawing/2014/main" id="{F6349567-215C-7B4A-B3BF-597784BA7F0E}"/>
                </a:ext>
              </a:extLst>
            </p:cNvPr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09;p37">
              <a:extLst>
                <a:ext uri="{FF2B5EF4-FFF2-40B4-BE49-F238E27FC236}">
                  <a16:creationId xmlns:a16="http://schemas.microsoft.com/office/drawing/2014/main" id="{9856FBF4-7889-864D-8443-101FFBEBC1E5}"/>
                </a:ext>
              </a:extLst>
            </p:cNvPr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0;p37">
              <a:extLst>
                <a:ext uri="{FF2B5EF4-FFF2-40B4-BE49-F238E27FC236}">
                  <a16:creationId xmlns:a16="http://schemas.microsoft.com/office/drawing/2014/main" id="{85AD597B-F368-6A43-BB8A-326A4C3EB23B}"/>
                </a:ext>
              </a:extLst>
            </p:cNvPr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11;p37">
              <a:extLst>
                <a:ext uri="{FF2B5EF4-FFF2-40B4-BE49-F238E27FC236}">
                  <a16:creationId xmlns:a16="http://schemas.microsoft.com/office/drawing/2014/main" id="{D56B6062-BC16-2F44-ADEA-7A91012E73EF}"/>
                </a:ext>
              </a:extLst>
            </p:cNvPr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12;p37">
              <a:extLst>
                <a:ext uri="{FF2B5EF4-FFF2-40B4-BE49-F238E27FC236}">
                  <a16:creationId xmlns:a16="http://schemas.microsoft.com/office/drawing/2014/main" id="{2D6030CD-99CF-CC45-81CB-8091AD3A28DF}"/>
                </a:ext>
              </a:extLst>
            </p:cNvPr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13;p37">
              <a:extLst>
                <a:ext uri="{FF2B5EF4-FFF2-40B4-BE49-F238E27FC236}">
                  <a16:creationId xmlns:a16="http://schemas.microsoft.com/office/drawing/2014/main" id="{8D6A4BCF-755F-C34F-B3CF-2F9E4C3045C8}"/>
                </a:ext>
              </a:extLst>
            </p:cNvPr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896;p25">
            <a:extLst>
              <a:ext uri="{FF2B5EF4-FFF2-40B4-BE49-F238E27FC236}">
                <a16:creationId xmlns:a16="http://schemas.microsoft.com/office/drawing/2014/main" id="{E5F0DE1F-9BE8-904D-AB45-C979D3CB45CC}"/>
              </a:ext>
            </a:extLst>
          </p:cNvPr>
          <p:cNvSpPr/>
          <p:nvPr/>
        </p:nvSpPr>
        <p:spPr>
          <a:xfrm>
            <a:off x="1309605" y="4291918"/>
            <a:ext cx="3141005" cy="59464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Instructions that Python can interpret and execute!</a:t>
            </a: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CDF219-5F30-C146-A6AA-D391B1CF7498}"/>
              </a:ext>
            </a:extLst>
          </p:cNvPr>
          <p:cNvSpPr txBox="1"/>
          <p:nvPr/>
        </p:nvSpPr>
        <p:spPr>
          <a:xfrm>
            <a:off x="1306705" y="397295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Statements</a:t>
            </a:r>
          </a:p>
        </p:txBody>
      </p:sp>
      <p:sp>
        <p:nvSpPr>
          <p:cNvPr id="45" name="Google Shape;332;p17">
            <a:extLst>
              <a:ext uri="{FF2B5EF4-FFF2-40B4-BE49-F238E27FC236}">
                <a16:creationId xmlns:a16="http://schemas.microsoft.com/office/drawing/2014/main" id="{DB01C682-B677-244E-BED9-28EE29938784}"/>
              </a:ext>
            </a:extLst>
          </p:cNvPr>
          <p:cNvSpPr/>
          <p:nvPr/>
        </p:nvSpPr>
        <p:spPr>
          <a:xfrm>
            <a:off x="4978905" y="1329550"/>
            <a:ext cx="3734115" cy="3261550"/>
          </a:xfrm>
          <a:prstGeom prst="roundRect">
            <a:avLst>
              <a:gd name="adj" fmla="val 16667"/>
            </a:avLst>
          </a:prstGeom>
          <a:solidFill>
            <a:srgbClr val="FFC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282E0-1266-BE4E-A05E-D01659ED8A66}"/>
              </a:ext>
            </a:extLst>
          </p:cNvPr>
          <p:cNvSpPr/>
          <p:nvPr/>
        </p:nvSpPr>
        <p:spPr>
          <a:xfrm>
            <a:off x="5427703" y="1067939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2800" b="1" dirty="0">
                <a:solidFill>
                  <a:schemeClr val="accent4"/>
                </a:solidFill>
              </a:rPr>
              <a:t>Examples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D9FB41-F0E1-7E3F-1A1D-6293D0931526}"/>
              </a:ext>
            </a:extLst>
          </p:cNvPr>
          <p:cNvSpPr txBox="1"/>
          <p:nvPr/>
        </p:nvSpPr>
        <p:spPr>
          <a:xfrm>
            <a:off x="5307556" y="1740046"/>
            <a:ext cx="3175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What</a:t>
            </a:r>
            <a:r>
              <a:rPr lang="fr-FR" sz="1600" b="1" dirty="0"/>
              <a:t> </a:t>
            </a:r>
            <a:r>
              <a:rPr lang="fr-FR" sz="1600" b="1" dirty="0" err="1"/>
              <a:t>will</a:t>
            </a:r>
            <a:r>
              <a:rPr lang="fr-FR" sz="1600" b="1" dirty="0"/>
              <a:t> </a:t>
            </a:r>
            <a:r>
              <a:rPr lang="fr-FR" sz="1600" b="1" dirty="0" err="1"/>
              <a:t>this</a:t>
            </a:r>
            <a:r>
              <a:rPr lang="fr-FR" sz="1600" b="1" dirty="0"/>
              <a:t> </a:t>
            </a:r>
            <a:r>
              <a:rPr lang="fr-FR" sz="1600" b="1" dirty="0" err="1"/>
              <a:t>print</a:t>
            </a:r>
            <a:r>
              <a:rPr lang="fr-FR" sz="1600" b="1" dirty="0"/>
              <a:t>?</a:t>
            </a:r>
          </a:p>
          <a:p>
            <a:r>
              <a:rPr lang="fr-FR" dirty="0"/>
              <a:t>x = 10</a:t>
            </a:r>
          </a:p>
          <a:p>
            <a:r>
              <a:rPr lang="fr-FR" dirty="0" err="1"/>
              <a:t>print</a:t>
            </a:r>
            <a:r>
              <a:rPr lang="fr-FR" dirty="0"/>
              <a:t>(x &lt; 15 </a:t>
            </a:r>
            <a:r>
              <a:rPr lang="fr-FR" b="1" dirty="0">
                <a:solidFill>
                  <a:srgbClr val="FF0000"/>
                </a:solidFill>
              </a:rPr>
              <a:t>and</a:t>
            </a:r>
            <a:r>
              <a:rPr lang="fr-FR" dirty="0"/>
              <a:t> x &gt; 5)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73FB94-B104-AA42-81B3-C2350E994C08}"/>
              </a:ext>
            </a:extLst>
          </p:cNvPr>
          <p:cNvSpPr txBox="1"/>
          <p:nvPr/>
        </p:nvSpPr>
        <p:spPr>
          <a:xfrm>
            <a:off x="5307556" y="2584341"/>
            <a:ext cx="3175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Or </a:t>
            </a:r>
            <a:r>
              <a:rPr lang="fr-FR" sz="1600" b="1" dirty="0" err="1"/>
              <a:t>this</a:t>
            </a:r>
            <a:r>
              <a:rPr lang="fr-FR" sz="1600" b="1" dirty="0"/>
              <a:t>?</a:t>
            </a:r>
          </a:p>
          <a:p>
            <a:r>
              <a:rPr lang="fr-FR" dirty="0"/>
              <a:t>x = 10</a:t>
            </a:r>
          </a:p>
          <a:p>
            <a:r>
              <a:rPr lang="fr-FR" dirty="0" err="1"/>
              <a:t>print</a:t>
            </a:r>
            <a:r>
              <a:rPr lang="fr-FR" dirty="0"/>
              <a:t>(x &gt; 15 </a:t>
            </a:r>
            <a:r>
              <a:rPr lang="fr-FR" b="1" dirty="0">
                <a:solidFill>
                  <a:srgbClr val="0070C0"/>
                </a:solidFill>
              </a:rPr>
              <a:t>or</a:t>
            </a:r>
            <a:r>
              <a:rPr lang="fr-FR" dirty="0"/>
              <a:t> x &lt; 100)</a:t>
            </a:r>
            <a:endParaRPr lang="fr-CA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1D8C921-ECB4-678F-99B5-B8E8885327EA}"/>
              </a:ext>
            </a:extLst>
          </p:cNvPr>
          <p:cNvSpPr txBox="1"/>
          <p:nvPr/>
        </p:nvSpPr>
        <p:spPr>
          <a:xfrm>
            <a:off x="5314950" y="3488008"/>
            <a:ext cx="3175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Or </a:t>
            </a:r>
            <a:r>
              <a:rPr lang="fr-FR" sz="1600" b="1" dirty="0" err="1"/>
              <a:t>this</a:t>
            </a:r>
            <a:r>
              <a:rPr lang="fr-FR" sz="1600" b="1" dirty="0"/>
              <a:t>?</a:t>
            </a:r>
          </a:p>
          <a:p>
            <a:r>
              <a:rPr lang="fr-FR" dirty="0"/>
              <a:t>x = 10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>
                <a:solidFill>
                  <a:srgbClr val="FF0000"/>
                </a:solidFill>
              </a:rPr>
              <a:t>not</a:t>
            </a:r>
            <a:r>
              <a:rPr lang="fr-FR" dirty="0"/>
              <a:t> x &lt; 20)</a:t>
            </a:r>
            <a:endParaRPr lang="fr-CA" dirty="0"/>
          </a:p>
        </p:txBody>
      </p:sp>
      <p:sp>
        <p:nvSpPr>
          <p:cNvPr id="46" name="Google Shape;332;p17">
            <a:extLst>
              <a:ext uri="{FF2B5EF4-FFF2-40B4-BE49-F238E27FC236}">
                <a16:creationId xmlns:a16="http://schemas.microsoft.com/office/drawing/2014/main" id="{214D8948-C08D-6C95-700D-ECBCF07DE510}"/>
              </a:ext>
            </a:extLst>
          </p:cNvPr>
          <p:cNvSpPr/>
          <p:nvPr/>
        </p:nvSpPr>
        <p:spPr>
          <a:xfrm>
            <a:off x="391280" y="936050"/>
            <a:ext cx="4503284" cy="3064300"/>
          </a:xfrm>
          <a:prstGeom prst="roundRect">
            <a:avLst>
              <a:gd name="adj" fmla="val 16667"/>
            </a:avLst>
          </a:prstGeom>
          <a:solidFill>
            <a:schemeClr val="accent3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/>
          </a:p>
        </p:txBody>
      </p:sp>
      <p:sp>
        <p:nvSpPr>
          <p:cNvPr id="49" name="Google Shape;579;p20">
            <a:extLst>
              <a:ext uri="{FF2B5EF4-FFF2-40B4-BE49-F238E27FC236}">
                <a16:creationId xmlns:a16="http://schemas.microsoft.com/office/drawing/2014/main" id="{A4D498BB-1A3B-1E16-C4B6-AAEAFA0FEFE0}"/>
              </a:ext>
            </a:extLst>
          </p:cNvPr>
          <p:cNvSpPr/>
          <p:nvPr/>
        </p:nvSpPr>
        <p:spPr>
          <a:xfrm>
            <a:off x="664132" y="1344184"/>
            <a:ext cx="826416" cy="60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</a:t>
            </a:r>
            <a:endParaRPr sz="20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" name="Google Shape;579;p20">
            <a:extLst>
              <a:ext uri="{FF2B5EF4-FFF2-40B4-BE49-F238E27FC236}">
                <a16:creationId xmlns:a16="http://schemas.microsoft.com/office/drawing/2014/main" id="{A5BC3209-D180-00CE-1F14-5733C18707F7}"/>
              </a:ext>
            </a:extLst>
          </p:cNvPr>
          <p:cNvSpPr/>
          <p:nvPr/>
        </p:nvSpPr>
        <p:spPr>
          <a:xfrm>
            <a:off x="673082" y="2034784"/>
            <a:ext cx="826416" cy="60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Or</a:t>
            </a:r>
            <a:endParaRPr sz="20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579;p20">
            <a:extLst>
              <a:ext uri="{FF2B5EF4-FFF2-40B4-BE49-F238E27FC236}">
                <a16:creationId xmlns:a16="http://schemas.microsoft.com/office/drawing/2014/main" id="{84077984-C693-B087-3594-A813F89C8F74}"/>
              </a:ext>
            </a:extLst>
          </p:cNvPr>
          <p:cNvSpPr/>
          <p:nvPr/>
        </p:nvSpPr>
        <p:spPr>
          <a:xfrm>
            <a:off x="669724" y="2783391"/>
            <a:ext cx="826416" cy="60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Not</a:t>
            </a:r>
            <a:endParaRPr sz="20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" name="Google Shape;1091;p28">
            <a:extLst>
              <a:ext uri="{FF2B5EF4-FFF2-40B4-BE49-F238E27FC236}">
                <a16:creationId xmlns:a16="http://schemas.microsoft.com/office/drawing/2014/main" id="{AE66B9EF-750F-F426-1956-A6251851876D}"/>
              </a:ext>
            </a:extLst>
          </p:cNvPr>
          <p:cNvSpPr txBox="1"/>
          <p:nvPr/>
        </p:nvSpPr>
        <p:spPr>
          <a:xfrm>
            <a:off x="1537298" y="1480534"/>
            <a:ext cx="33523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0" i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AND evaluates to TRUE if all its 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operands</a:t>
            </a:r>
            <a:r>
              <a:rPr lang="en-US" sz="1200" b="0" i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are true and FALSE otherwise</a:t>
            </a:r>
            <a:endParaRPr lang="en-US" sz="105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Google Shape;1091;p28">
            <a:extLst>
              <a:ext uri="{FF2B5EF4-FFF2-40B4-BE49-F238E27FC236}">
                <a16:creationId xmlns:a16="http://schemas.microsoft.com/office/drawing/2014/main" id="{4BB9359C-6B6E-545B-A628-A993378D6FC3}"/>
              </a:ext>
            </a:extLst>
          </p:cNvPr>
          <p:cNvSpPr txBox="1"/>
          <p:nvPr/>
        </p:nvSpPr>
        <p:spPr>
          <a:xfrm>
            <a:off x="1529248" y="2167489"/>
            <a:ext cx="332643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0" i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OR evaluates to TRUE if at least one its 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operands</a:t>
            </a:r>
            <a:r>
              <a:rPr lang="en-US" sz="1200" b="0" i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are true and FALSE if NONE of it’s operands are true</a:t>
            </a:r>
            <a:endParaRPr lang="en-US" sz="105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5" name="Google Shape;1091;p28">
            <a:extLst>
              <a:ext uri="{FF2B5EF4-FFF2-40B4-BE49-F238E27FC236}">
                <a16:creationId xmlns:a16="http://schemas.microsoft.com/office/drawing/2014/main" id="{8C6CEE5A-AF0A-EC2F-A59C-DD207FDE7E10}"/>
              </a:ext>
            </a:extLst>
          </p:cNvPr>
          <p:cNvSpPr txBox="1"/>
          <p:nvPr/>
        </p:nvSpPr>
        <p:spPr>
          <a:xfrm>
            <a:off x="1535514" y="2929734"/>
            <a:ext cx="332643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0" i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NOT evaluates to TRUE if the operand is FALSE, and returns FALSE if the operand is TRUE</a:t>
            </a:r>
            <a:endParaRPr lang="en-US" sz="105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1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358012" y="1320715"/>
            <a:ext cx="6051509" cy="1548243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2060"/>
                </a:solidFill>
              </a:rPr>
              <a:t>Strings, Floats, Integers, and Booleans!</a:t>
            </a:r>
            <a:endParaRPr sz="3600" dirty="0">
              <a:solidFill>
                <a:srgbClr val="002060"/>
              </a:solidFill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909377" y="1392170"/>
            <a:ext cx="5969735" cy="665795"/>
            <a:chOff x="6010764" y="260706"/>
            <a:chExt cx="2126414" cy="665795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11752" y="260706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Strings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10764" y="59470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0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A string is a sequence of characters that is read as ONE element. It can be letters, numbers, symbols, and emojis</a:t>
              </a: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6628475" y="1062638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300114" y="1132928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090;p28">
            <a:extLst>
              <a:ext uri="{FF2B5EF4-FFF2-40B4-BE49-F238E27FC236}">
                <a16:creationId xmlns:a16="http://schemas.microsoft.com/office/drawing/2014/main" id="{C5082365-CCD2-C536-C382-582FFD29612E}"/>
              </a:ext>
            </a:extLst>
          </p:cNvPr>
          <p:cNvSpPr txBox="1"/>
          <p:nvPr/>
        </p:nvSpPr>
        <p:spPr>
          <a:xfrm>
            <a:off x="912151" y="2134433"/>
            <a:ext cx="596696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</a:t>
            </a:r>
            <a:endParaRPr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091;p28">
            <a:extLst>
              <a:ext uri="{FF2B5EF4-FFF2-40B4-BE49-F238E27FC236}">
                <a16:creationId xmlns:a16="http://schemas.microsoft.com/office/drawing/2014/main" id="{DB43F653-A0BF-4C11-79D6-1900881A0AC7}"/>
              </a:ext>
            </a:extLst>
          </p:cNvPr>
          <p:cNvSpPr txBox="1"/>
          <p:nvPr/>
        </p:nvSpPr>
        <p:spPr>
          <a:xfrm>
            <a:off x="904614" y="2409492"/>
            <a:ext cx="556205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“Robot”, “123”, “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”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1084;p28">
            <a:extLst>
              <a:ext uri="{FF2B5EF4-FFF2-40B4-BE49-F238E27FC236}">
                <a16:creationId xmlns:a16="http://schemas.microsoft.com/office/drawing/2014/main" id="{25EC00EB-326F-5CC8-B2DD-61AC1370E789}"/>
              </a:ext>
            </a:extLst>
          </p:cNvPr>
          <p:cNvSpPr/>
          <p:nvPr/>
        </p:nvSpPr>
        <p:spPr>
          <a:xfrm>
            <a:off x="322637" y="3002013"/>
            <a:ext cx="6051509" cy="1548243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10" name="Google Shape;1089;p28">
            <a:extLst>
              <a:ext uri="{FF2B5EF4-FFF2-40B4-BE49-F238E27FC236}">
                <a16:creationId xmlns:a16="http://schemas.microsoft.com/office/drawing/2014/main" id="{AAC312E7-7524-2A64-ECBB-3ABE56EA4D19}"/>
              </a:ext>
            </a:extLst>
          </p:cNvPr>
          <p:cNvGrpSpPr/>
          <p:nvPr/>
        </p:nvGrpSpPr>
        <p:grpSpPr>
          <a:xfrm>
            <a:off x="874002" y="3073468"/>
            <a:ext cx="5969735" cy="665795"/>
            <a:chOff x="6010764" y="260706"/>
            <a:chExt cx="2126414" cy="665795"/>
          </a:xfrm>
        </p:grpSpPr>
        <p:sp>
          <p:nvSpPr>
            <p:cNvPr id="11" name="Google Shape;1090;p28">
              <a:extLst>
                <a:ext uri="{FF2B5EF4-FFF2-40B4-BE49-F238E27FC236}">
                  <a16:creationId xmlns:a16="http://schemas.microsoft.com/office/drawing/2014/main" id="{FFCB2064-326D-D9C0-A52D-0243BD7F649C}"/>
                </a:ext>
              </a:extLst>
            </p:cNvPr>
            <p:cNvSpPr txBox="1"/>
            <p:nvPr/>
          </p:nvSpPr>
          <p:spPr>
            <a:xfrm>
              <a:off x="6011752" y="260706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Integers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1091;p28">
              <a:extLst>
                <a:ext uri="{FF2B5EF4-FFF2-40B4-BE49-F238E27FC236}">
                  <a16:creationId xmlns:a16="http://schemas.microsoft.com/office/drawing/2014/main" id="{74003D66-CB4E-339C-6EEC-9B219FF2D3C9}"/>
                </a:ext>
              </a:extLst>
            </p:cNvPr>
            <p:cNvSpPr txBox="1"/>
            <p:nvPr/>
          </p:nvSpPr>
          <p:spPr>
            <a:xfrm>
              <a:off x="6010764" y="59470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0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An Integer(int) is a value used to represent whole numbers that DO NOT HAVE decimals("numbers after the comma").</a:t>
              </a:r>
            </a:p>
          </p:txBody>
        </p:sp>
      </p:grpSp>
      <p:sp>
        <p:nvSpPr>
          <p:cNvPr id="13" name="Google Shape;575;p20">
            <a:extLst>
              <a:ext uri="{FF2B5EF4-FFF2-40B4-BE49-F238E27FC236}">
                <a16:creationId xmlns:a16="http://schemas.microsoft.com/office/drawing/2014/main" id="{0AE857E2-171B-F470-2AC6-5B8A76377A80}"/>
              </a:ext>
            </a:extLst>
          </p:cNvPr>
          <p:cNvSpPr/>
          <p:nvPr/>
        </p:nvSpPr>
        <p:spPr>
          <a:xfrm>
            <a:off x="264739" y="2814226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1090;p28">
            <a:extLst>
              <a:ext uri="{FF2B5EF4-FFF2-40B4-BE49-F238E27FC236}">
                <a16:creationId xmlns:a16="http://schemas.microsoft.com/office/drawing/2014/main" id="{C9330A85-14EB-DA91-7300-29D1EA164BE2}"/>
              </a:ext>
            </a:extLst>
          </p:cNvPr>
          <p:cNvSpPr txBox="1"/>
          <p:nvPr/>
        </p:nvSpPr>
        <p:spPr>
          <a:xfrm>
            <a:off x="876776" y="3815731"/>
            <a:ext cx="596696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</a:t>
            </a:r>
            <a:endParaRPr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1091;p28">
            <a:extLst>
              <a:ext uri="{FF2B5EF4-FFF2-40B4-BE49-F238E27FC236}">
                <a16:creationId xmlns:a16="http://schemas.microsoft.com/office/drawing/2014/main" id="{CE1041CF-6711-FE61-6238-624ED943F0F9}"/>
              </a:ext>
            </a:extLst>
          </p:cNvPr>
          <p:cNvSpPr txBox="1"/>
          <p:nvPr/>
        </p:nvSpPr>
        <p:spPr>
          <a:xfrm>
            <a:off x="869239" y="4090790"/>
            <a:ext cx="556205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5, 123,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102" grpId="0" animBg="1"/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358012" y="1320715"/>
            <a:ext cx="6051509" cy="1548243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2060"/>
                </a:solidFill>
              </a:rPr>
              <a:t>Strings, Floats, Integers, and Booleans!</a:t>
            </a:r>
            <a:endParaRPr sz="3600" dirty="0">
              <a:solidFill>
                <a:srgbClr val="002060"/>
              </a:solidFill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909377" y="1392170"/>
            <a:ext cx="5969735" cy="665795"/>
            <a:chOff x="6010764" y="260706"/>
            <a:chExt cx="2126414" cy="665795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11752" y="260706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Floats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10764" y="59470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0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A Float(float) is a value used to represent numbers that HAVE decimals("numbers after the comma").</a:t>
              </a: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6628475" y="1062638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300114" y="1132928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090;p28">
            <a:extLst>
              <a:ext uri="{FF2B5EF4-FFF2-40B4-BE49-F238E27FC236}">
                <a16:creationId xmlns:a16="http://schemas.microsoft.com/office/drawing/2014/main" id="{C5082365-CCD2-C536-C382-582FFD29612E}"/>
              </a:ext>
            </a:extLst>
          </p:cNvPr>
          <p:cNvSpPr txBox="1"/>
          <p:nvPr/>
        </p:nvSpPr>
        <p:spPr>
          <a:xfrm>
            <a:off x="912151" y="2134433"/>
            <a:ext cx="596696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</a:t>
            </a:r>
            <a:endParaRPr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091;p28">
            <a:extLst>
              <a:ext uri="{FF2B5EF4-FFF2-40B4-BE49-F238E27FC236}">
                <a16:creationId xmlns:a16="http://schemas.microsoft.com/office/drawing/2014/main" id="{DB43F653-A0BF-4C11-79D6-1900881A0AC7}"/>
              </a:ext>
            </a:extLst>
          </p:cNvPr>
          <p:cNvSpPr txBox="1"/>
          <p:nvPr/>
        </p:nvSpPr>
        <p:spPr>
          <a:xfrm>
            <a:off x="904614" y="2409492"/>
            <a:ext cx="556205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2.0, 3.6666, 555.5555555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1084;p28">
            <a:extLst>
              <a:ext uri="{FF2B5EF4-FFF2-40B4-BE49-F238E27FC236}">
                <a16:creationId xmlns:a16="http://schemas.microsoft.com/office/drawing/2014/main" id="{25EC00EB-326F-5CC8-B2DD-61AC1370E789}"/>
              </a:ext>
            </a:extLst>
          </p:cNvPr>
          <p:cNvSpPr/>
          <p:nvPr/>
        </p:nvSpPr>
        <p:spPr>
          <a:xfrm>
            <a:off x="322637" y="3002013"/>
            <a:ext cx="6051509" cy="1548243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10" name="Google Shape;1089;p28">
            <a:extLst>
              <a:ext uri="{FF2B5EF4-FFF2-40B4-BE49-F238E27FC236}">
                <a16:creationId xmlns:a16="http://schemas.microsoft.com/office/drawing/2014/main" id="{AAC312E7-7524-2A64-ECBB-3ABE56EA4D19}"/>
              </a:ext>
            </a:extLst>
          </p:cNvPr>
          <p:cNvGrpSpPr/>
          <p:nvPr/>
        </p:nvGrpSpPr>
        <p:grpSpPr>
          <a:xfrm>
            <a:off x="874002" y="3073468"/>
            <a:ext cx="5969735" cy="665795"/>
            <a:chOff x="6010764" y="260706"/>
            <a:chExt cx="2126414" cy="665795"/>
          </a:xfrm>
        </p:grpSpPr>
        <p:sp>
          <p:nvSpPr>
            <p:cNvPr id="11" name="Google Shape;1090;p28">
              <a:extLst>
                <a:ext uri="{FF2B5EF4-FFF2-40B4-BE49-F238E27FC236}">
                  <a16:creationId xmlns:a16="http://schemas.microsoft.com/office/drawing/2014/main" id="{FFCB2064-326D-D9C0-A52D-0243BD7F649C}"/>
                </a:ext>
              </a:extLst>
            </p:cNvPr>
            <p:cNvSpPr txBox="1"/>
            <p:nvPr/>
          </p:nvSpPr>
          <p:spPr>
            <a:xfrm>
              <a:off x="6011752" y="260706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Booleans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1091;p28">
              <a:extLst>
                <a:ext uri="{FF2B5EF4-FFF2-40B4-BE49-F238E27FC236}">
                  <a16:creationId xmlns:a16="http://schemas.microsoft.com/office/drawing/2014/main" id="{74003D66-CB4E-339C-6EEC-9B219FF2D3C9}"/>
                </a:ext>
              </a:extLst>
            </p:cNvPr>
            <p:cNvSpPr txBox="1"/>
            <p:nvPr/>
          </p:nvSpPr>
          <p:spPr>
            <a:xfrm>
              <a:off x="6010764" y="59470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0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Boolean statements are statements that evaluate to be true or false.</a:t>
              </a:r>
            </a:p>
          </p:txBody>
        </p:sp>
      </p:grpSp>
      <p:sp>
        <p:nvSpPr>
          <p:cNvPr id="13" name="Google Shape;575;p20">
            <a:extLst>
              <a:ext uri="{FF2B5EF4-FFF2-40B4-BE49-F238E27FC236}">
                <a16:creationId xmlns:a16="http://schemas.microsoft.com/office/drawing/2014/main" id="{0AE857E2-171B-F470-2AC6-5B8A76377A80}"/>
              </a:ext>
            </a:extLst>
          </p:cNvPr>
          <p:cNvSpPr/>
          <p:nvPr/>
        </p:nvSpPr>
        <p:spPr>
          <a:xfrm>
            <a:off x="264739" y="2814226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1090;p28">
            <a:extLst>
              <a:ext uri="{FF2B5EF4-FFF2-40B4-BE49-F238E27FC236}">
                <a16:creationId xmlns:a16="http://schemas.microsoft.com/office/drawing/2014/main" id="{C9330A85-14EB-DA91-7300-29D1EA164BE2}"/>
              </a:ext>
            </a:extLst>
          </p:cNvPr>
          <p:cNvSpPr txBox="1"/>
          <p:nvPr/>
        </p:nvSpPr>
        <p:spPr>
          <a:xfrm>
            <a:off x="876776" y="3815731"/>
            <a:ext cx="596696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</a:t>
            </a:r>
            <a:endParaRPr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1091;p28">
            <a:extLst>
              <a:ext uri="{FF2B5EF4-FFF2-40B4-BE49-F238E27FC236}">
                <a16:creationId xmlns:a16="http://schemas.microsoft.com/office/drawing/2014/main" id="{CE1041CF-6711-FE61-6238-624ED943F0F9}"/>
              </a:ext>
            </a:extLst>
          </p:cNvPr>
          <p:cNvSpPr txBox="1"/>
          <p:nvPr/>
        </p:nvSpPr>
        <p:spPr>
          <a:xfrm>
            <a:off x="869239" y="4090790"/>
            <a:ext cx="556205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Boolean = True, Boolean = False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102" grpId="0" animBg="1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Introduction to Input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2259" name="Google Shape;2259;p44"/>
          <p:cNvSpPr/>
          <p:nvPr/>
        </p:nvSpPr>
        <p:spPr>
          <a:xfrm>
            <a:off x="4514959" y="2562225"/>
            <a:ext cx="4181441" cy="2246538"/>
          </a:xfrm>
          <a:prstGeom prst="roundRect">
            <a:avLst>
              <a:gd name="adj" fmla="val 16667"/>
            </a:avLst>
          </a:prstGeom>
          <a:solidFill>
            <a:srgbClr val="87C149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4"/>
            <a:ext cx="3819600" cy="2246539"/>
          </a:xfrm>
          <a:prstGeom prst="roundRect">
            <a:avLst>
              <a:gd name="adj" fmla="val 16667"/>
            </a:avLst>
          </a:prstGeom>
          <a:solidFill>
            <a:srgbClr val="87C149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87537" y="2795226"/>
            <a:ext cx="3411277" cy="1441256"/>
            <a:chOff x="687537" y="2254326"/>
            <a:chExt cx="3411277" cy="1441256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87537" y="2254326"/>
              <a:ext cx="341127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Welcome to the world of Coding!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562182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5440" lvl="0" indent="-342900" algn="l" rtl="0">
                <a:spcBef>
                  <a:spcPts val="0"/>
                </a:spcBef>
                <a:spcAft>
                  <a:spcPts val="0"/>
                </a:spcAft>
                <a:buSzPts val="1400"/>
                <a:buAutoNum type="arabicParenR"/>
              </a:pP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Ask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the user for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their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using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INPUT</a:t>
              </a:r>
            </a:p>
            <a:p>
              <a:pPr marL="345440" lvl="0" indent="-342900" algn="l" rtl="0">
                <a:spcBef>
                  <a:spcPts val="0"/>
                </a:spcBef>
                <a:spcAft>
                  <a:spcPts val="0"/>
                </a:spcAft>
                <a:buSzPts val="1400"/>
                <a:buAutoNum type="arabicParenR"/>
              </a:pP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Assign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it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to a variable</a:t>
              </a:r>
            </a:p>
            <a:p>
              <a:pPr marL="345440" lvl="0" indent="-342900" algn="l" rtl="0">
                <a:spcBef>
                  <a:spcPts val="0"/>
                </a:spcBef>
                <a:spcAft>
                  <a:spcPts val="0"/>
                </a:spcAft>
                <a:buSzPts val="1400"/>
                <a:buAutoNum type="arabicParenR"/>
              </a:pP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Concatenate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the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variable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with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a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welcoming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message in the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print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()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function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65" name="Google Shape;2265;p44"/>
          <p:cNvSpPr txBox="1"/>
          <p:nvPr/>
        </p:nvSpPr>
        <p:spPr>
          <a:xfrm>
            <a:off x="4832207" y="2795226"/>
            <a:ext cx="293161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Let’s multiply two numbers!</a:t>
            </a:r>
            <a:endParaRPr sz="2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Write </a:t>
            </a:r>
            <a:r>
              <a:rPr lang="fr-FR" sz="24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your</a:t>
            </a:r>
            <a:r>
              <a:rPr lang="fr-FR" sz="2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first interactive code!</a:t>
            </a:r>
            <a:endParaRPr sz="2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cxnSpLocks/>
            <a:stCxn id="2273" idx="2"/>
            <a:endCxn id="2260" idx="0"/>
          </p:cNvCxnSpPr>
          <p:nvPr/>
        </p:nvCxnSpPr>
        <p:spPr>
          <a:xfrm rot="5400000">
            <a:off x="3057664" y="1041887"/>
            <a:ext cx="829649" cy="22110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cxnSpLocks/>
            <a:stCxn id="2273" idx="2"/>
            <a:endCxn id="2259" idx="0"/>
          </p:cNvCxnSpPr>
          <p:nvPr/>
        </p:nvCxnSpPr>
        <p:spPr>
          <a:xfrm rot="16200000" flipH="1">
            <a:off x="5177015" y="1133560"/>
            <a:ext cx="829650" cy="20276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840902A0-4C25-25D5-095E-1EAA125C7E81}"/>
              </a:ext>
            </a:extLst>
          </p:cNvPr>
          <p:cNvSpPr txBox="1"/>
          <p:nvPr/>
        </p:nvSpPr>
        <p:spPr>
          <a:xfrm>
            <a:off x="457175" y="4777340"/>
            <a:ext cx="388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  <a:r>
              <a:rPr lang="fr-FR" dirty="0" err="1"/>
              <a:t>Concatenate</a:t>
            </a:r>
            <a:r>
              <a:rPr lang="fr-FR" dirty="0"/>
              <a:t>: </a:t>
            </a:r>
            <a:r>
              <a:rPr lang="en-US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link (things) together in a chain</a:t>
            </a:r>
            <a:endParaRPr lang="fr-CA" dirty="0"/>
          </a:p>
        </p:txBody>
      </p:sp>
      <p:sp>
        <p:nvSpPr>
          <p:cNvPr id="4" name="Google Shape;2263;p44">
            <a:extLst>
              <a:ext uri="{FF2B5EF4-FFF2-40B4-BE49-F238E27FC236}">
                <a16:creationId xmlns:a16="http://schemas.microsoft.com/office/drawing/2014/main" id="{30E3B594-7CE3-53D4-5B69-802AE098C65D}"/>
              </a:ext>
            </a:extLst>
          </p:cNvPr>
          <p:cNvSpPr txBox="1"/>
          <p:nvPr/>
        </p:nvSpPr>
        <p:spPr>
          <a:xfrm>
            <a:off x="4832207" y="3083396"/>
            <a:ext cx="33432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Ask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the user for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numbers</a:t>
            </a:r>
            <a:endParaRPr lang="fr-FR" sz="1600" dirty="0">
              <a:latin typeface="Roboto"/>
              <a:ea typeface="Roboto"/>
              <a:cs typeface="Roboto"/>
              <a:sym typeface="Roboto"/>
            </a:endParaRP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Assign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them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to 2 DIFFERENT variables</a:t>
            </a: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Multiply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variables in the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3B1867-87D9-D57A-BA0E-67C1E7526862}"/>
              </a:ext>
            </a:extLst>
          </p:cNvPr>
          <p:cNvSpPr/>
          <p:nvPr/>
        </p:nvSpPr>
        <p:spPr>
          <a:xfrm>
            <a:off x="1284715" y="2238176"/>
            <a:ext cx="2174510" cy="532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703035-83A1-B204-6441-572202AECAB7}"/>
              </a:ext>
            </a:extLst>
          </p:cNvPr>
          <p:cNvSpPr txBox="1"/>
          <p:nvPr/>
        </p:nvSpPr>
        <p:spPr>
          <a:xfrm>
            <a:off x="1717868" y="2318910"/>
            <a:ext cx="129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Exercise</a:t>
            </a:r>
            <a:r>
              <a:rPr lang="fr-F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endParaRPr lang="fr-CA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0CA90F-C3CE-3BE9-B323-FF314FE1B40D}"/>
              </a:ext>
            </a:extLst>
          </p:cNvPr>
          <p:cNvSpPr/>
          <p:nvPr/>
        </p:nvSpPr>
        <p:spPr>
          <a:xfrm>
            <a:off x="5532833" y="2235504"/>
            <a:ext cx="2174510" cy="5325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1A496A-9202-4322-A6E3-FB2C38C2A6CF}"/>
              </a:ext>
            </a:extLst>
          </p:cNvPr>
          <p:cNvSpPr txBox="1"/>
          <p:nvPr/>
        </p:nvSpPr>
        <p:spPr>
          <a:xfrm>
            <a:off x="5965986" y="2316238"/>
            <a:ext cx="129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Exercise</a:t>
            </a:r>
            <a:r>
              <a:rPr lang="fr-F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2</a:t>
            </a:r>
            <a:endParaRPr lang="fr-CA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872297" y="1652552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Greet the user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using the print() and input functions.</a:t>
            </a: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</a:rPr>
              <a:t>Homework: Create an Interactive Calculator!</a:t>
            </a:r>
            <a:endParaRPr sz="3200" dirty="0">
              <a:solidFill>
                <a:srgbClr val="002060"/>
              </a:solidFill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5291803" y="115623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90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492097" y="3764369"/>
              <a:ext cx="158204" cy="160666"/>
              <a:chOff x="-44411500" y="3275325"/>
              <a:chExt cx="100825" cy="102400"/>
            </a:xfrm>
          </p:grpSpPr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20"/>
          <p:cNvSpPr/>
          <p:nvPr/>
        </p:nvSpPr>
        <p:spPr>
          <a:xfrm>
            <a:off x="346769" y="1680614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Graphic 5" descr="Calculator with solid fill">
            <a:extLst>
              <a:ext uri="{FF2B5EF4-FFF2-40B4-BE49-F238E27FC236}">
                <a16:creationId xmlns:a16="http://schemas.microsoft.com/office/drawing/2014/main" id="{C2583A70-64A8-D046-8A5D-E9B6D26CD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7435" y="2090525"/>
            <a:ext cx="2161242" cy="216124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953179B-1BDF-C344-9945-EBE118DFFB8B}"/>
              </a:ext>
            </a:extLst>
          </p:cNvPr>
          <p:cNvSpPr txBox="1"/>
          <p:nvPr/>
        </p:nvSpPr>
        <p:spPr>
          <a:xfrm>
            <a:off x="649019" y="1041333"/>
            <a:ext cx="530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 a calculator that can do additions, subtractions, and multiplications. Make sure to greet the user.</a:t>
            </a:r>
          </a:p>
        </p:txBody>
      </p:sp>
      <p:sp>
        <p:nvSpPr>
          <p:cNvPr id="5" name="Google Shape;525;p20">
            <a:extLst>
              <a:ext uri="{FF2B5EF4-FFF2-40B4-BE49-F238E27FC236}">
                <a16:creationId xmlns:a16="http://schemas.microsoft.com/office/drawing/2014/main" id="{A4F8A84D-0BDA-BCD1-2A5A-801FCBDEF082}"/>
              </a:ext>
            </a:extLst>
          </p:cNvPr>
          <p:cNvSpPr txBox="1">
            <a:spLocks/>
          </p:cNvSpPr>
          <p:nvPr/>
        </p:nvSpPr>
        <p:spPr>
          <a:xfrm>
            <a:off x="-2495153" y="74924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600" u="sng" dirty="0">
                <a:solidFill>
                  <a:srgbClr val="002060"/>
                </a:solidFill>
              </a:rPr>
              <a:t>Homework Description</a:t>
            </a:r>
          </a:p>
        </p:txBody>
      </p:sp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34C4315F-D3D3-52CA-F947-5B7E1002B240}"/>
              </a:ext>
            </a:extLst>
          </p:cNvPr>
          <p:cNvSpPr/>
          <p:nvPr/>
        </p:nvSpPr>
        <p:spPr>
          <a:xfrm>
            <a:off x="873275" y="2500948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Ask for </a:t>
            </a:r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two numbers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using INPUT and calculate the sum in the PRINT() function</a:t>
            </a:r>
          </a:p>
        </p:txBody>
      </p:sp>
      <p:sp>
        <p:nvSpPr>
          <p:cNvPr id="8" name="Google Shape;575;p20">
            <a:extLst>
              <a:ext uri="{FF2B5EF4-FFF2-40B4-BE49-F238E27FC236}">
                <a16:creationId xmlns:a16="http://schemas.microsoft.com/office/drawing/2014/main" id="{69AB7F6B-D205-C7EF-48C9-8CC33744392C}"/>
              </a:ext>
            </a:extLst>
          </p:cNvPr>
          <p:cNvSpPr/>
          <p:nvPr/>
        </p:nvSpPr>
        <p:spPr>
          <a:xfrm>
            <a:off x="347747" y="2529010"/>
            <a:ext cx="604500" cy="60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C6337F85-DADB-2EC6-344B-5711F5DB6CA1}"/>
              </a:ext>
            </a:extLst>
          </p:cNvPr>
          <p:cNvSpPr/>
          <p:nvPr/>
        </p:nvSpPr>
        <p:spPr>
          <a:xfrm>
            <a:off x="873275" y="3328921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Subtraction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Ask for </a:t>
            </a:r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two more numbers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and print the result of the subtraction</a:t>
            </a:r>
          </a:p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Google Shape;575;p20">
            <a:extLst>
              <a:ext uri="{FF2B5EF4-FFF2-40B4-BE49-F238E27FC236}">
                <a16:creationId xmlns:a16="http://schemas.microsoft.com/office/drawing/2014/main" id="{52053067-0D5A-30B8-5830-2C6C46250BC4}"/>
              </a:ext>
            </a:extLst>
          </p:cNvPr>
          <p:cNvSpPr/>
          <p:nvPr/>
        </p:nvSpPr>
        <p:spPr>
          <a:xfrm>
            <a:off x="347747" y="3378758"/>
            <a:ext cx="604500" cy="604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896;p25">
            <a:extLst>
              <a:ext uri="{FF2B5EF4-FFF2-40B4-BE49-F238E27FC236}">
                <a16:creationId xmlns:a16="http://schemas.microsoft.com/office/drawing/2014/main" id="{C8787C72-F89B-0391-FE3F-8740EF80A806}"/>
              </a:ext>
            </a:extLst>
          </p:cNvPr>
          <p:cNvSpPr/>
          <p:nvPr/>
        </p:nvSpPr>
        <p:spPr>
          <a:xfrm>
            <a:off x="873275" y="4194446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Multiplication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Ask for </a:t>
            </a:r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three more numbers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and print the result of the multiplication</a:t>
            </a:r>
          </a:p>
        </p:txBody>
      </p:sp>
      <p:sp>
        <p:nvSpPr>
          <p:cNvPr id="12" name="Google Shape;575;p20">
            <a:extLst>
              <a:ext uri="{FF2B5EF4-FFF2-40B4-BE49-F238E27FC236}">
                <a16:creationId xmlns:a16="http://schemas.microsoft.com/office/drawing/2014/main" id="{81130A25-AFA4-EDDB-661A-E982E1828FEE}"/>
              </a:ext>
            </a:extLst>
          </p:cNvPr>
          <p:cNvSpPr/>
          <p:nvPr/>
        </p:nvSpPr>
        <p:spPr>
          <a:xfrm>
            <a:off x="347747" y="4222508"/>
            <a:ext cx="604500" cy="604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0531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529;p20">
            <a:extLst>
              <a:ext uri="{FF2B5EF4-FFF2-40B4-BE49-F238E27FC236}">
                <a16:creationId xmlns:a16="http://schemas.microsoft.com/office/drawing/2014/main" id="{3596254A-3667-BB63-DA7A-6ABF0947A225}"/>
              </a:ext>
            </a:extLst>
          </p:cNvPr>
          <p:cNvGrpSpPr/>
          <p:nvPr/>
        </p:nvGrpSpPr>
        <p:grpSpPr>
          <a:xfrm>
            <a:off x="5921998" y="3846888"/>
            <a:ext cx="1470787" cy="1221680"/>
            <a:chOff x="2788540" y="1012550"/>
            <a:chExt cx="3515750" cy="3719409"/>
          </a:xfrm>
        </p:grpSpPr>
        <p:sp>
          <p:nvSpPr>
            <p:cNvPr id="15" name="Google Shape;530;p20">
              <a:extLst>
                <a:ext uri="{FF2B5EF4-FFF2-40B4-BE49-F238E27FC236}">
                  <a16:creationId xmlns:a16="http://schemas.microsoft.com/office/drawing/2014/main" id="{8966CBC2-E312-0437-CA4B-A3CD15155916}"/>
                </a:ext>
              </a:extLst>
            </p:cNvPr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531;p20">
              <a:extLst>
                <a:ext uri="{FF2B5EF4-FFF2-40B4-BE49-F238E27FC236}">
                  <a16:creationId xmlns:a16="http://schemas.microsoft.com/office/drawing/2014/main" id="{6F20EE8B-9A4F-5ED7-567F-4EC07F93F319}"/>
                </a:ext>
              </a:extLst>
            </p:cNvPr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532;p20">
              <a:extLst>
                <a:ext uri="{FF2B5EF4-FFF2-40B4-BE49-F238E27FC236}">
                  <a16:creationId xmlns:a16="http://schemas.microsoft.com/office/drawing/2014/main" id="{38F24689-BC53-40B1-026D-CEE3B0F9FDE1}"/>
                </a:ext>
              </a:extLst>
            </p:cNvPr>
            <p:cNvSpPr/>
            <p:nvPr/>
          </p:nvSpPr>
          <p:spPr>
            <a:xfrm>
              <a:off x="3509017" y="16290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33;p20">
              <a:extLst>
                <a:ext uri="{FF2B5EF4-FFF2-40B4-BE49-F238E27FC236}">
                  <a16:creationId xmlns:a16="http://schemas.microsoft.com/office/drawing/2014/main" id="{D4CC4A00-2335-0A65-670C-5B6302156E83}"/>
                </a:ext>
              </a:extLst>
            </p:cNvPr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4;p20">
              <a:extLst>
                <a:ext uri="{FF2B5EF4-FFF2-40B4-BE49-F238E27FC236}">
                  <a16:creationId xmlns:a16="http://schemas.microsoft.com/office/drawing/2014/main" id="{331FEC2C-1F88-ACBD-5339-510CCA3AE69E}"/>
                </a:ext>
              </a:extLst>
            </p:cNvPr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5;p20">
              <a:extLst>
                <a:ext uri="{FF2B5EF4-FFF2-40B4-BE49-F238E27FC236}">
                  <a16:creationId xmlns:a16="http://schemas.microsoft.com/office/drawing/2014/main" id="{B208FDBC-0C60-B985-D5A8-B6EEC9A91089}"/>
                </a:ext>
              </a:extLst>
            </p:cNvPr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6;p20">
              <a:extLst>
                <a:ext uri="{FF2B5EF4-FFF2-40B4-BE49-F238E27FC236}">
                  <a16:creationId xmlns:a16="http://schemas.microsoft.com/office/drawing/2014/main" id="{DC73D164-337E-95F0-ACA6-9AB2C8E44A9A}"/>
                </a:ext>
              </a:extLst>
            </p:cNvPr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7;p20">
              <a:extLst>
                <a:ext uri="{FF2B5EF4-FFF2-40B4-BE49-F238E27FC236}">
                  <a16:creationId xmlns:a16="http://schemas.microsoft.com/office/drawing/2014/main" id="{11D0AF32-F76E-E84D-07C7-4DB56A6AFD43}"/>
                </a:ext>
              </a:extLst>
            </p:cNvPr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8;p20">
              <a:extLst>
                <a:ext uri="{FF2B5EF4-FFF2-40B4-BE49-F238E27FC236}">
                  <a16:creationId xmlns:a16="http://schemas.microsoft.com/office/drawing/2014/main" id="{530D9214-75AD-2724-3E5C-3590970D576E}"/>
                </a:ext>
              </a:extLst>
            </p:cNvPr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9;p20">
              <a:extLst>
                <a:ext uri="{FF2B5EF4-FFF2-40B4-BE49-F238E27FC236}">
                  <a16:creationId xmlns:a16="http://schemas.microsoft.com/office/drawing/2014/main" id="{8245A2DA-9581-AE0C-1174-6B1F2CC52082}"/>
                </a:ext>
              </a:extLst>
            </p:cNvPr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0;p20">
              <a:extLst>
                <a:ext uri="{FF2B5EF4-FFF2-40B4-BE49-F238E27FC236}">
                  <a16:creationId xmlns:a16="http://schemas.microsoft.com/office/drawing/2014/main" id="{8C601631-DD67-406E-974D-8690F5CBA1F4}"/>
                </a:ext>
              </a:extLst>
            </p:cNvPr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1;p20">
              <a:extLst>
                <a:ext uri="{FF2B5EF4-FFF2-40B4-BE49-F238E27FC236}">
                  <a16:creationId xmlns:a16="http://schemas.microsoft.com/office/drawing/2014/main" id="{37F69455-4872-771B-E03A-13C7F47283A8}"/>
                </a:ext>
              </a:extLst>
            </p:cNvPr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2;p20">
              <a:extLst>
                <a:ext uri="{FF2B5EF4-FFF2-40B4-BE49-F238E27FC236}">
                  <a16:creationId xmlns:a16="http://schemas.microsoft.com/office/drawing/2014/main" id="{E1512008-8D62-5797-4AC8-5FF6AC43D348}"/>
                </a:ext>
              </a:extLst>
            </p:cNvPr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3;p20">
              <a:extLst>
                <a:ext uri="{FF2B5EF4-FFF2-40B4-BE49-F238E27FC236}">
                  <a16:creationId xmlns:a16="http://schemas.microsoft.com/office/drawing/2014/main" id="{A2691058-956B-B8D2-1B3F-F7A68F14549E}"/>
                </a:ext>
              </a:extLst>
            </p:cNvPr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4;p20">
              <a:extLst>
                <a:ext uri="{FF2B5EF4-FFF2-40B4-BE49-F238E27FC236}">
                  <a16:creationId xmlns:a16="http://schemas.microsoft.com/office/drawing/2014/main" id="{81706B36-862A-B883-E37C-0F37E5822A3E}"/>
                </a:ext>
              </a:extLst>
            </p:cNvPr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5;p20">
              <a:extLst>
                <a:ext uri="{FF2B5EF4-FFF2-40B4-BE49-F238E27FC236}">
                  <a16:creationId xmlns:a16="http://schemas.microsoft.com/office/drawing/2014/main" id="{5A10E059-F49B-6C15-1190-62ECF4E4CED0}"/>
                </a:ext>
              </a:extLst>
            </p:cNvPr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6;p20">
              <a:extLst>
                <a:ext uri="{FF2B5EF4-FFF2-40B4-BE49-F238E27FC236}">
                  <a16:creationId xmlns:a16="http://schemas.microsoft.com/office/drawing/2014/main" id="{C4C9D0B6-8254-BBA8-F74A-F441B0B1C6A2}"/>
                </a:ext>
              </a:extLst>
            </p:cNvPr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7;p20">
              <a:extLst>
                <a:ext uri="{FF2B5EF4-FFF2-40B4-BE49-F238E27FC236}">
                  <a16:creationId xmlns:a16="http://schemas.microsoft.com/office/drawing/2014/main" id="{D1D97661-B2F6-B48A-151C-DCD694B9C3DB}"/>
                </a:ext>
              </a:extLst>
            </p:cNvPr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8;p20">
              <a:extLst>
                <a:ext uri="{FF2B5EF4-FFF2-40B4-BE49-F238E27FC236}">
                  <a16:creationId xmlns:a16="http://schemas.microsoft.com/office/drawing/2014/main" id="{AF73E411-AB1C-AC9A-3626-D16E81EDBC40}"/>
                </a:ext>
              </a:extLst>
            </p:cNvPr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49;p20">
              <a:extLst>
                <a:ext uri="{FF2B5EF4-FFF2-40B4-BE49-F238E27FC236}">
                  <a16:creationId xmlns:a16="http://schemas.microsoft.com/office/drawing/2014/main" id="{694DB455-1369-5290-7684-E790BD0E87B6}"/>
                </a:ext>
              </a:extLst>
            </p:cNvPr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0;p20">
              <a:extLst>
                <a:ext uri="{FF2B5EF4-FFF2-40B4-BE49-F238E27FC236}">
                  <a16:creationId xmlns:a16="http://schemas.microsoft.com/office/drawing/2014/main" id="{866339AD-3F78-B7FE-B629-B5DC4CB4821F}"/>
                </a:ext>
              </a:extLst>
            </p:cNvPr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1;p20">
              <a:extLst>
                <a:ext uri="{FF2B5EF4-FFF2-40B4-BE49-F238E27FC236}">
                  <a16:creationId xmlns:a16="http://schemas.microsoft.com/office/drawing/2014/main" id="{1F9E9399-7E6D-B591-D59D-A972ED9D7C94}"/>
                </a:ext>
              </a:extLst>
            </p:cNvPr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2;p20">
              <a:extLst>
                <a:ext uri="{FF2B5EF4-FFF2-40B4-BE49-F238E27FC236}">
                  <a16:creationId xmlns:a16="http://schemas.microsoft.com/office/drawing/2014/main" id="{AC5C7D04-4628-B1D1-7F9C-104C0D26EC93}"/>
                </a:ext>
              </a:extLst>
            </p:cNvPr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3;p20">
              <a:extLst>
                <a:ext uri="{FF2B5EF4-FFF2-40B4-BE49-F238E27FC236}">
                  <a16:creationId xmlns:a16="http://schemas.microsoft.com/office/drawing/2014/main" id="{A6A49227-572A-5982-7A6D-5B34D0B6A4C1}"/>
                </a:ext>
              </a:extLst>
            </p:cNvPr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4;p20">
              <a:extLst>
                <a:ext uri="{FF2B5EF4-FFF2-40B4-BE49-F238E27FC236}">
                  <a16:creationId xmlns:a16="http://schemas.microsoft.com/office/drawing/2014/main" id="{6F2C2F8F-CC1D-6928-C069-2DEFBB81183B}"/>
                </a:ext>
              </a:extLst>
            </p:cNvPr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55;p20">
              <a:extLst>
                <a:ext uri="{FF2B5EF4-FFF2-40B4-BE49-F238E27FC236}">
                  <a16:creationId xmlns:a16="http://schemas.microsoft.com/office/drawing/2014/main" id="{11584298-407C-74AC-4E2C-29CE55337BCE}"/>
                </a:ext>
              </a:extLst>
            </p:cNvPr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6;p20">
              <a:extLst>
                <a:ext uri="{FF2B5EF4-FFF2-40B4-BE49-F238E27FC236}">
                  <a16:creationId xmlns:a16="http://schemas.microsoft.com/office/drawing/2014/main" id="{DB17C3E3-33B7-4E83-4DA4-73E1E1B0B8B8}"/>
                </a:ext>
              </a:extLst>
            </p:cNvPr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7;p20">
              <a:extLst>
                <a:ext uri="{FF2B5EF4-FFF2-40B4-BE49-F238E27FC236}">
                  <a16:creationId xmlns:a16="http://schemas.microsoft.com/office/drawing/2014/main" id="{0DCAF72C-FE5B-E174-24BF-9D456BA7732D}"/>
                </a:ext>
              </a:extLst>
            </p:cNvPr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8;p20">
              <a:extLst>
                <a:ext uri="{FF2B5EF4-FFF2-40B4-BE49-F238E27FC236}">
                  <a16:creationId xmlns:a16="http://schemas.microsoft.com/office/drawing/2014/main" id="{84619B9D-EB15-75B6-3503-061923B28B83}"/>
                </a:ext>
              </a:extLst>
            </p:cNvPr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9;p20">
              <a:extLst>
                <a:ext uri="{FF2B5EF4-FFF2-40B4-BE49-F238E27FC236}">
                  <a16:creationId xmlns:a16="http://schemas.microsoft.com/office/drawing/2014/main" id="{9EECA51C-4C0B-5CFA-8BFF-37CA82E488BB}"/>
                </a:ext>
              </a:extLst>
            </p:cNvPr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0;p20">
              <a:extLst>
                <a:ext uri="{FF2B5EF4-FFF2-40B4-BE49-F238E27FC236}">
                  <a16:creationId xmlns:a16="http://schemas.microsoft.com/office/drawing/2014/main" id="{21D5FEE5-CDA8-E9F2-E275-5EF841116B7A}"/>
                </a:ext>
              </a:extLst>
            </p:cNvPr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6" name="Google Shape;562;p20">
              <a:extLst>
                <a:ext uri="{FF2B5EF4-FFF2-40B4-BE49-F238E27FC236}">
                  <a16:creationId xmlns:a16="http://schemas.microsoft.com/office/drawing/2014/main" id="{D1F66F01-93A8-4D9F-B4C3-C1A146A595CE}"/>
                </a:ext>
              </a:extLst>
            </p:cNvPr>
            <p:cNvGrpSpPr/>
            <p:nvPr/>
          </p:nvGrpSpPr>
          <p:grpSpPr>
            <a:xfrm>
              <a:off x="4492097" y="3764369"/>
              <a:ext cx="158204" cy="160666"/>
              <a:chOff x="-44411500" y="3275325"/>
              <a:chExt cx="100825" cy="102400"/>
            </a:xfrm>
          </p:grpSpPr>
          <p:sp>
            <p:nvSpPr>
              <p:cNvPr id="47" name="Google Shape;564;p20">
                <a:extLst>
                  <a:ext uri="{FF2B5EF4-FFF2-40B4-BE49-F238E27FC236}">
                    <a16:creationId xmlns:a16="http://schemas.microsoft.com/office/drawing/2014/main" id="{A18E9D60-CBC3-BACA-94E4-88BBDF4B5381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65;p20">
                <a:extLst>
                  <a:ext uri="{FF2B5EF4-FFF2-40B4-BE49-F238E27FC236}">
                    <a16:creationId xmlns:a16="http://schemas.microsoft.com/office/drawing/2014/main" id="{78814F31-1233-DEDE-1FEE-12035478F2C2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9" name="Graphic 5" descr="Calculator with solid fill">
            <a:extLst>
              <a:ext uri="{FF2B5EF4-FFF2-40B4-BE49-F238E27FC236}">
                <a16:creationId xmlns:a16="http://schemas.microsoft.com/office/drawing/2014/main" id="{C880A9B7-41BA-DAB3-3626-924B5CDB1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2644" y="4114056"/>
            <a:ext cx="767531" cy="767531"/>
          </a:xfrm>
          <a:prstGeom prst="rect">
            <a:avLst/>
          </a:prstGeom>
        </p:spPr>
      </p:pic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872297" y="831529"/>
            <a:ext cx="3623565" cy="4035971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Greet the user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name = input("What is your name?: 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print(name)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print("Welcome "+ name + " to my calculator!")</a:t>
            </a:r>
          </a:p>
          <a:p>
            <a:b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Addition of 2 numbers entered by the user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print("ADDITION")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 = input("First number: 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 = input("Second number: 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addition = int(x)+int(y)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print(addition)</a:t>
            </a:r>
          </a:p>
          <a:p>
            <a:b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Subtraction of 2 numbers entered by the user</a:t>
            </a:r>
            <a:endParaRPr lang="en-US" sz="1050" b="1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print("SUBTRACTION")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 = input("First number: 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 = input("Second number: 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subtraction = int(x)-int(y)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print(subtraction)</a:t>
            </a:r>
          </a:p>
          <a:p>
            <a:br>
              <a:rPr lang="en-US" sz="7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</a:rPr>
              <a:t>Homework Solution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491248" y="741723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896;p25">
            <a:extLst>
              <a:ext uri="{FF2B5EF4-FFF2-40B4-BE49-F238E27FC236}">
                <a16:creationId xmlns:a16="http://schemas.microsoft.com/office/drawing/2014/main" id="{F570EA9A-300C-213D-E0C1-468A31A58778}"/>
              </a:ext>
            </a:extLst>
          </p:cNvPr>
          <p:cNvSpPr/>
          <p:nvPr/>
        </p:nvSpPr>
        <p:spPr>
          <a:xfrm>
            <a:off x="4876911" y="847822"/>
            <a:ext cx="3623565" cy="2899550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Multiplication of 3 numbers entered by the user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print("MULTIPLICATION")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 = input("First number: 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y = input("Second number: 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z = input("Third number: ")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multiplication = int(x)*int(y)</a:t>
            </a: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print(multiplication)</a:t>
            </a:r>
          </a:p>
          <a:p>
            <a:b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Thank you message</a:t>
            </a:r>
            <a:endParaRPr lang="en-US" sz="1050" b="1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print("Thank you for using my Calculator!")</a:t>
            </a:r>
          </a:p>
          <a:p>
            <a:br>
              <a:rPr lang="en-US" sz="105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Google Shape;575;p20">
            <a:extLst>
              <a:ext uri="{FF2B5EF4-FFF2-40B4-BE49-F238E27FC236}">
                <a16:creationId xmlns:a16="http://schemas.microsoft.com/office/drawing/2014/main" id="{DD24C4FF-4524-5C43-0572-CC0B0403136A}"/>
              </a:ext>
            </a:extLst>
          </p:cNvPr>
          <p:cNvSpPr/>
          <p:nvPr/>
        </p:nvSpPr>
        <p:spPr>
          <a:xfrm>
            <a:off x="4520343" y="741723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2601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422162" y="685709"/>
            <a:ext cx="2417821" cy="4184204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3448049" y="1313535"/>
            <a:ext cx="2247902" cy="3550335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619237" y="968585"/>
            <a:ext cx="2011059" cy="1391305"/>
            <a:chOff x="1671958" y="3206676"/>
            <a:chExt cx="2011059" cy="1391305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71958" y="3992581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16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591352" y="2512296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2"/>
              </a:rPr>
              <a:t>siva.sri14@hotmail.com</a:t>
            </a:r>
            <a:endParaRPr lang="en-CA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lvl="0"/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5821138" y="1159329"/>
            <a:ext cx="2159491" cy="1663943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5976882" y="1369178"/>
            <a:ext cx="2353437" cy="2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Next class: class 2!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7519949" y="2381689"/>
            <a:ext cx="1507818" cy="2482292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5993417" y="1776289"/>
            <a:ext cx="1852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Please contact us to make any change in the schedule for the next class.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8" t="-1381" r="9186" b="1381"/>
          <a:stretch/>
        </p:blipFill>
        <p:spPr>
          <a:xfrm>
            <a:off x="5884522" y="3378612"/>
            <a:ext cx="1925072" cy="1185915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4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54" y="4076506"/>
            <a:ext cx="509408" cy="5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6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14" y="4070473"/>
            <a:ext cx="509408" cy="5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98EE3DF-B2AF-EA4E-8086-D651C45846A1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77" name="Google Shape;914;p25">
            <a:extLst>
              <a:ext uri="{FF2B5EF4-FFF2-40B4-BE49-F238E27FC236}">
                <a16:creationId xmlns:a16="http://schemas.microsoft.com/office/drawing/2014/main" id="{1B880910-5E2C-834C-8692-5850082B82C1}"/>
              </a:ext>
            </a:extLst>
          </p:cNvPr>
          <p:cNvSpPr txBox="1"/>
          <p:nvPr/>
        </p:nvSpPr>
        <p:spPr>
          <a:xfrm>
            <a:off x="591352" y="3281443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Website: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</a:t>
            </a:r>
            <a:r>
              <a:rPr lang="en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ttps</a:t>
            </a: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://</a:t>
            </a:r>
            <a:r>
              <a:rPr lang="en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www.codeu.ca</a:t>
            </a: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Agenda for today’s class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49187" y="1105450"/>
            <a:ext cx="2661512" cy="772089"/>
            <a:chOff x="449187" y="1105450"/>
            <a:chExt cx="2661512" cy="77208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49187" y="1105450"/>
              <a:ext cx="2065414" cy="772089"/>
              <a:chOff x="3961537" y="1108688"/>
              <a:chExt cx="2065414" cy="772089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Introduction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1537" y="154897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get to know each other!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718125" cy="1040827"/>
            <a:chOff x="6033300" y="1187400"/>
            <a:chExt cx="2718125" cy="1040827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472791" y="1319549"/>
              <a:ext cx="2278634" cy="908678"/>
              <a:chOff x="5820266" y="914482"/>
              <a:chExt cx="2278634" cy="90867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6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Recap of Trial Class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163275" y="1491360"/>
                <a:ext cx="1935625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refresh our minds!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392558" y="2654375"/>
            <a:ext cx="2718140" cy="934144"/>
            <a:chOff x="392558" y="2578063"/>
            <a:chExt cx="2718140" cy="934144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578063"/>
              <a:ext cx="2458749" cy="934144"/>
              <a:chOff x="3516720" y="1229115"/>
              <a:chExt cx="2458749" cy="934144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2291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27170" y="1831459"/>
                <a:ext cx="244829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Print, variables and inputs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0" cy="765771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80126"/>
            <a:ext cx="2763700" cy="802269"/>
            <a:chOff x="6033300" y="2616950"/>
            <a:chExt cx="2763700" cy="802269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790133"/>
              <a:chOff x="6386649" y="2756176"/>
              <a:chExt cx="2410401" cy="790133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15850" y="321450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Learn to use the app like a pro!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02284"/>
            <a:ext cx="2718152" cy="756515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Introduction 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333840" y="1211750"/>
            <a:ext cx="2889950" cy="3570999"/>
            <a:chOff x="333840" y="1211750"/>
            <a:chExt cx="2889950" cy="3570999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333840" y="4053396"/>
              <a:ext cx="288995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Hi! My name is Sivagamy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5" y="445094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I will be your tutor for today’s lesson!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5929082" y="1211750"/>
            <a:ext cx="2870815" cy="3571000"/>
            <a:chOff x="5929082" y="1211750"/>
            <a:chExt cx="2870815" cy="3571000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How about you?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5929082" y="4450950"/>
              <a:ext cx="287081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What is your name, in what city do you live and how old are you?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cxnSpLocks/>
            <a:stCxn id="451" idx="2"/>
            <a:endCxn id="486" idx="0"/>
          </p:cNvCxnSpPr>
          <p:nvPr/>
        </p:nvCxnSpPr>
        <p:spPr>
          <a:xfrm>
            <a:off x="1778600" y="3629350"/>
            <a:ext cx="215" cy="4240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26" name="Picture 2" descr="Hacks and tips to improve Zoom call quality | The Jotform Blog">
            <a:extLst>
              <a:ext uri="{FF2B5EF4-FFF2-40B4-BE49-F238E27FC236}">
                <a16:creationId xmlns:a16="http://schemas.microsoft.com/office/drawing/2014/main" id="{BC4E0C44-A850-D844-9E66-D1C8A7D90B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0" r="14869"/>
          <a:stretch/>
        </p:blipFill>
        <p:spPr bwMode="auto">
          <a:xfrm>
            <a:off x="6374790" y="713434"/>
            <a:ext cx="1939631" cy="17499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330762-F183-AEBB-F97F-E95B864D3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03" y="646806"/>
            <a:ext cx="1338427" cy="16314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297144" y="1190702"/>
            <a:ext cx="2912362" cy="1517171"/>
            <a:chOff x="457200" y="730628"/>
            <a:chExt cx="2912362" cy="1517171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730628"/>
              <a:ext cx="2628900" cy="1517171"/>
            </a:xfrm>
            <a:prstGeom prst="roundRect">
              <a:avLst>
                <a:gd name="adj" fmla="val 33065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Recap of Trial Class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468818" y="1239115"/>
            <a:ext cx="3122632" cy="710173"/>
            <a:chOff x="4468818" y="1239115"/>
            <a:chExt cx="3122632" cy="710173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468818" y="1239115"/>
              <a:ext cx="2160555" cy="710173"/>
              <a:chOff x="5873693" y="661448"/>
              <a:chExt cx="2160555" cy="710173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5873693" y="661448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Turtle module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5900050" y="1039821"/>
                <a:ext cx="2134198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Was anyone able to draw the Olympic rings?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777724" y="2175607"/>
            <a:ext cx="2416734" cy="710173"/>
            <a:chOff x="4012666" y="2416374"/>
            <a:chExt cx="2416734" cy="710173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4012666" y="2416374"/>
              <a:ext cx="1981200" cy="710173"/>
              <a:chOff x="6579591" y="672282"/>
              <a:chExt cx="1981200" cy="710173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579591" y="67228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Printing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579591" y="105065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How do you write code to print?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574519" y="3019410"/>
            <a:ext cx="3222948" cy="747831"/>
            <a:chOff x="3206452" y="2334519"/>
            <a:chExt cx="3222948" cy="747831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206452" y="2334519"/>
              <a:ext cx="2779466" cy="683320"/>
              <a:chOff x="5773377" y="590427"/>
              <a:chExt cx="2779466" cy="68332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5779516" y="590427"/>
                <a:ext cx="2329323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Programming languages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5773377" y="941947"/>
                <a:ext cx="2779466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Low level and high level languages. What type is python?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52189" y="3971949"/>
            <a:ext cx="3348286" cy="834945"/>
            <a:chOff x="3081114" y="2361399"/>
            <a:chExt cx="3348286" cy="834945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081114" y="2361399"/>
              <a:ext cx="2779466" cy="834945"/>
              <a:chOff x="5648039" y="617307"/>
              <a:chExt cx="2779466" cy="834945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5648039" y="617307"/>
                <a:ext cx="269313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Programming is everywhere!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5648039" y="1120452"/>
                <a:ext cx="2779466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Do you remember any examples of things that use programming? Jobs?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rot="10800000" flipH="1">
            <a:off x="3400475" y="3767250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rot="10800000" flipH="1">
            <a:off x="4797466" y="2841592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rot="10800000" flipH="1">
            <a:off x="6194458" y="1915933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453986" y="1388080"/>
            <a:ext cx="2397031" cy="920798"/>
            <a:chOff x="5865212" y="376945"/>
            <a:chExt cx="2397031" cy="920798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5865212" y="376945"/>
              <a:ext cx="239703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Computer programming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5890250" y="965943"/>
              <a:ext cx="230505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CA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Creating a set of instructions that tell a computer how to perform a task.</a:t>
              </a: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741297" y="1902442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2314;p45">
            <a:extLst>
              <a:ext uri="{FF2B5EF4-FFF2-40B4-BE49-F238E27FC236}">
                <a16:creationId xmlns:a16="http://schemas.microsoft.com/office/drawing/2014/main" id="{734BC28D-F071-3F41-8CF6-62DEECE03B05}"/>
              </a:ext>
            </a:extLst>
          </p:cNvPr>
          <p:cNvSpPr/>
          <p:nvPr/>
        </p:nvSpPr>
        <p:spPr>
          <a:xfrm>
            <a:off x="471215" y="2796488"/>
            <a:ext cx="2057400" cy="1709240"/>
          </a:xfrm>
          <a:prstGeom prst="roundRect">
            <a:avLst>
              <a:gd name="adj" fmla="val 16667"/>
            </a:avLst>
          </a:prstGeom>
          <a:solidFill>
            <a:schemeClr val="accent3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0349" y="973044"/>
            <a:ext cx="2323443" cy="936856"/>
          </a:xfrm>
          <a:prstGeom prst="roundRect">
            <a:avLst>
              <a:gd name="adj" fmla="val 16667"/>
            </a:avLst>
          </a:prstGeom>
          <a:solidFill>
            <a:schemeClr val="accent3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984195"/>
            <a:ext cx="2057400" cy="1818480"/>
          </a:xfrm>
          <a:prstGeom prst="roundRect">
            <a:avLst>
              <a:gd name="adj" fmla="val 16667"/>
            </a:avLst>
          </a:prstGeom>
          <a:solidFill>
            <a:schemeClr val="accent3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Fun Facts!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19599" y="1069981"/>
            <a:ext cx="2333243" cy="715694"/>
            <a:chOff x="6619599" y="1069981"/>
            <a:chExt cx="2236586" cy="715694"/>
          </a:xfrm>
        </p:grpSpPr>
        <p:sp>
          <p:nvSpPr>
            <p:cNvPr id="2318" name="Google Shape;2318;p45"/>
            <p:cNvSpPr txBox="1"/>
            <p:nvPr/>
          </p:nvSpPr>
          <p:spPr>
            <a:xfrm>
              <a:off x="6628993" y="1069981"/>
              <a:ext cx="222719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Web developer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19599" y="1453875"/>
              <a:ext cx="221832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Writing code to design websites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76002" y="1291950"/>
            <a:ext cx="2080639" cy="1083387"/>
            <a:chOff x="476002" y="1291950"/>
            <a:chExt cx="2080639" cy="1083387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99241" y="1291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Did you know?</a:t>
              </a:r>
              <a:endParaRPr sz="24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76002" y="2043537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You need to know programming to be an astronaut!</a:t>
              </a:r>
              <a:endParaRPr sz="16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09725" y="2319245"/>
            <a:ext cx="2323443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82658" y="2429782"/>
            <a:ext cx="2156539" cy="741145"/>
            <a:chOff x="6682658" y="2429782"/>
            <a:chExt cx="2156539" cy="741145"/>
          </a:xfrm>
        </p:grpSpPr>
        <p:sp>
          <p:nvSpPr>
            <p:cNvPr id="2332" name="Google Shape;2332;p45"/>
            <p:cNvSpPr txBox="1"/>
            <p:nvPr/>
          </p:nvSpPr>
          <p:spPr>
            <a:xfrm>
              <a:off x="6682658" y="2429782"/>
              <a:ext cx="215653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Video game developer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732227" y="2839127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Creating and editing video games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2864154" y="1702698"/>
            <a:ext cx="3415691" cy="2953834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Graphic 2" descr="Rocket with solid fill">
            <a:extLst>
              <a:ext uri="{FF2B5EF4-FFF2-40B4-BE49-F238E27FC236}">
                <a16:creationId xmlns:a16="http://schemas.microsoft.com/office/drawing/2014/main" id="{63CD8D9E-B4CD-3749-92D9-15C12E1AB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5440" y="2175170"/>
            <a:ext cx="507715" cy="507715"/>
          </a:xfrm>
          <a:prstGeom prst="rect">
            <a:avLst/>
          </a:prstGeom>
        </p:spPr>
      </p:pic>
      <p:pic>
        <p:nvPicPr>
          <p:cNvPr id="7" name="Graphic 6" descr="Waxing Crescent Moon with solid fill">
            <a:extLst>
              <a:ext uri="{FF2B5EF4-FFF2-40B4-BE49-F238E27FC236}">
                <a16:creationId xmlns:a16="http://schemas.microsoft.com/office/drawing/2014/main" id="{774D179A-AB64-004F-B5DD-73D285CC6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2784" y="566134"/>
            <a:ext cx="684485" cy="684485"/>
          </a:xfrm>
          <a:prstGeom prst="rect">
            <a:avLst/>
          </a:prstGeom>
        </p:spPr>
      </p:pic>
      <p:sp>
        <p:nvSpPr>
          <p:cNvPr id="148" name="Google Shape;2326;p45">
            <a:extLst>
              <a:ext uri="{FF2B5EF4-FFF2-40B4-BE49-F238E27FC236}">
                <a16:creationId xmlns:a16="http://schemas.microsoft.com/office/drawing/2014/main" id="{FEC887C2-CB49-0049-9CB4-2428E3813B3E}"/>
              </a:ext>
            </a:extLst>
          </p:cNvPr>
          <p:cNvSpPr txBox="1"/>
          <p:nvPr/>
        </p:nvSpPr>
        <p:spPr>
          <a:xfrm>
            <a:off x="554691" y="3531679"/>
            <a:ext cx="188234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But that is not the only career opportunity you get with programming!</a:t>
            </a:r>
            <a:endParaRPr sz="16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BCBF7498-8B68-134B-9E44-110402AD9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1097" y="437021"/>
            <a:ext cx="782034" cy="782034"/>
          </a:xfrm>
          <a:prstGeom prst="rect">
            <a:avLst/>
          </a:prstGeom>
        </p:spPr>
      </p:pic>
      <p:pic>
        <p:nvPicPr>
          <p:cNvPr id="11" name="Graphic 10" descr="Game controller outline">
            <a:extLst>
              <a:ext uri="{FF2B5EF4-FFF2-40B4-BE49-F238E27FC236}">
                <a16:creationId xmlns:a16="http://schemas.microsoft.com/office/drawing/2014/main" id="{EC9E405B-3B1D-F843-BB8B-9A6ECC5907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1453" y="1882379"/>
            <a:ext cx="695498" cy="695498"/>
          </a:xfrm>
          <a:prstGeom prst="rect">
            <a:avLst/>
          </a:prstGeom>
        </p:spPr>
      </p:pic>
      <p:sp>
        <p:nvSpPr>
          <p:cNvPr id="153" name="Google Shape;2328;p45">
            <a:extLst>
              <a:ext uri="{FF2B5EF4-FFF2-40B4-BE49-F238E27FC236}">
                <a16:creationId xmlns:a16="http://schemas.microsoft.com/office/drawing/2014/main" id="{3A4FF670-B11A-E345-BFF4-5BA9F1E66CFB}"/>
              </a:ext>
            </a:extLst>
          </p:cNvPr>
          <p:cNvSpPr/>
          <p:nvPr/>
        </p:nvSpPr>
        <p:spPr>
          <a:xfrm>
            <a:off x="6599205" y="3904525"/>
            <a:ext cx="2323443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2332;p45">
            <a:extLst>
              <a:ext uri="{FF2B5EF4-FFF2-40B4-BE49-F238E27FC236}">
                <a16:creationId xmlns:a16="http://schemas.microsoft.com/office/drawing/2014/main" id="{BAA148B9-2367-CB4E-9B1F-6A9764B74E25}"/>
              </a:ext>
            </a:extLst>
          </p:cNvPr>
          <p:cNvSpPr txBox="1"/>
          <p:nvPr/>
        </p:nvSpPr>
        <p:spPr>
          <a:xfrm>
            <a:off x="6613198" y="3991216"/>
            <a:ext cx="231419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Cybercrime investigator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5" name="Google Shape;2333;p45">
            <a:extLst>
              <a:ext uri="{FF2B5EF4-FFF2-40B4-BE49-F238E27FC236}">
                <a16:creationId xmlns:a16="http://schemas.microsoft.com/office/drawing/2014/main" id="{E75D165C-96BF-9E49-971C-6D0FEB55A5A2}"/>
              </a:ext>
            </a:extLst>
          </p:cNvPr>
          <p:cNvSpPr txBox="1"/>
          <p:nvPr/>
        </p:nvSpPr>
        <p:spPr>
          <a:xfrm>
            <a:off x="6687414" y="4482816"/>
            <a:ext cx="215178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Investigate cybercrimes and track hacks </a:t>
            </a:r>
            <a:endParaRPr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raphic 12" descr="Police male outline">
            <a:extLst>
              <a:ext uri="{FF2B5EF4-FFF2-40B4-BE49-F238E27FC236}">
                <a16:creationId xmlns:a16="http://schemas.microsoft.com/office/drawing/2014/main" id="{EA7F3C53-61BE-5244-85F2-EB727AA53A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82791" y="3358477"/>
            <a:ext cx="684160" cy="6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2313" grpId="0" animBg="1"/>
      <p:bldP spid="2328" grpId="0" animBg="1"/>
      <p:bldP spid="148" grpId="0"/>
      <p:bldP spid="153" grpId="0" animBg="1"/>
      <p:bldP spid="154" grpId="0"/>
      <p:bldP spid="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978905" y="1045431"/>
            <a:ext cx="3938277" cy="3880796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226817" y="1007473"/>
            <a:ext cx="4575571" cy="3918754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17"/>
          <p:cNvSpPr/>
          <p:nvPr/>
        </p:nvSpPr>
        <p:spPr>
          <a:xfrm>
            <a:off x="389874" y="832536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17"/>
          <p:cNvSpPr/>
          <p:nvPr/>
        </p:nvSpPr>
        <p:spPr>
          <a:xfrm>
            <a:off x="4960660" y="986232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What are Programming Languages?</a:t>
            </a:r>
            <a:endParaRPr sz="4000"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560097" y="979817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142389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457795" y="1157027"/>
            <a:ext cx="3819600" cy="1689798"/>
            <a:chOff x="457795" y="1099877"/>
            <a:chExt cx="3819600" cy="1689798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1217075" y="1099877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Definition</a:t>
              </a:r>
              <a:endParaRPr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457795" y="1656275"/>
              <a:ext cx="38196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CA" sz="1800" dirty="0">
                  <a:latin typeface="Roboto"/>
                  <a:ea typeface="Roboto"/>
                  <a:cs typeface="Roboto"/>
                  <a:sym typeface="Roboto"/>
                </a:rPr>
                <a:t>Language used to write instructions for the computer.</a:t>
              </a: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endParaRPr lang="en-CA"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289580" y="1322927"/>
            <a:ext cx="3935222" cy="1746544"/>
            <a:chOff x="5289580" y="1265777"/>
            <a:chExt cx="3935222" cy="1746544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881602" y="1265777"/>
              <a:ext cx="3343200" cy="546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Application in the world</a:t>
              </a:r>
              <a:endParaRPr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289580" y="1878921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CA" sz="1800" dirty="0">
                  <a:latin typeface="Roboto"/>
                  <a:ea typeface="Roboto"/>
                  <a:cs typeface="Roboto"/>
                  <a:sym typeface="Roboto"/>
                </a:rPr>
                <a:t>There are many languages used for every type of task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800" dirty="0">
                  <a:latin typeface="Roboto"/>
                  <a:ea typeface="Roboto"/>
                  <a:cs typeface="Roboto"/>
                  <a:sym typeface="Roboto"/>
                </a:rPr>
                <a:t>Zoo keepers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800" dirty="0">
                  <a:latin typeface="Roboto"/>
                  <a:ea typeface="Roboto"/>
                  <a:cs typeface="Roboto"/>
                  <a:sym typeface="Roboto"/>
                </a:rPr>
                <a:t>Video games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800" dirty="0">
                  <a:latin typeface="Roboto"/>
                  <a:ea typeface="Roboto"/>
                  <a:cs typeface="Roboto"/>
                  <a:sym typeface="Roboto"/>
                </a:rPr>
                <a:t>iPads 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800" dirty="0">
                  <a:latin typeface="Roboto"/>
                  <a:ea typeface="Roboto"/>
                  <a:cs typeface="Roboto"/>
                  <a:sym typeface="Roboto"/>
                </a:rPr>
                <a:t>Traffic lights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lang="en-CA"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CA" sz="1800" dirty="0">
                  <a:latin typeface="Roboto"/>
                  <a:ea typeface="Roboto"/>
                  <a:cs typeface="Roboto"/>
                  <a:sym typeface="Roboto"/>
                </a:rPr>
                <a:t>Each language has different rules, syntax and structures, just like French and English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F4DB23-95B8-9D47-B9EF-B249EB046966}"/>
              </a:ext>
            </a:extLst>
          </p:cNvPr>
          <p:cNvSpPr/>
          <p:nvPr/>
        </p:nvSpPr>
        <p:spPr>
          <a:xfrm>
            <a:off x="494783" y="2398615"/>
            <a:ext cx="4282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" lvl="0">
              <a:buSzPts val="1400"/>
            </a:pPr>
            <a:r>
              <a:rPr lang="en-CA" sz="1800" dirty="0">
                <a:latin typeface="Roboto"/>
                <a:ea typeface="Roboto"/>
                <a:cs typeface="Roboto"/>
                <a:sym typeface="Roboto"/>
              </a:rPr>
              <a:t>2 types:</a:t>
            </a:r>
          </a:p>
          <a:p>
            <a:pPr marL="2540" lvl="0">
              <a:buSzPts val="1400"/>
            </a:pPr>
            <a:r>
              <a:rPr lang="en-CA" sz="1800" b="1" dirty="0">
                <a:latin typeface="Roboto"/>
                <a:ea typeface="Roboto"/>
                <a:cs typeface="Roboto"/>
                <a:sym typeface="Roboto"/>
              </a:rPr>
              <a:t>Low-level languages</a:t>
            </a:r>
          </a:p>
          <a:p>
            <a:pPr marL="2540" lvl="3">
              <a:buSzPts val="1400"/>
            </a:pPr>
            <a:r>
              <a:rPr lang="en-CA" sz="1800" dirty="0">
                <a:latin typeface="Roboto"/>
                <a:ea typeface="Roboto"/>
                <a:cs typeface="Roboto"/>
                <a:sym typeface="Roboto"/>
              </a:rPr>
              <a:t>Easy for the computer to read, but very hard for humans.</a:t>
            </a:r>
          </a:p>
          <a:p>
            <a:pPr marL="2540" lvl="3">
              <a:buSzPts val="1400"/>
            </a:pPr>
            <a:endParaRPr lang="en-CA" sz="1800" b="1" dirty="0">
              <a:latin typeface="Roboto"/>
              <a:ea typeface="Roboto"/>
              <a:cs typeface="Roboto"/>
              <a:sym typeface="Roboto"/>
            </a:endParaRPr>
          </a:p>
          <a:p>
            <a:pPr marL="2540" lvl="0">
              <a:buSzPts val="1400"/>
            </a:pPr>
            <a:r>
              <a:rPr lang="en-CA" sz="1800" b="1" dirty="0">
                <a:latin typeface="Roboto"/>
                <a:ea typeface="Roboto"/>
                <a:cs typeface="Roboto"/>
                <a:sym typeface="Roboto"/>
              </a:rPr>
              <a:t>High-level languages</a:t>
            </a:r>
          </a:p>
          <a:p>
            <a:pPr marL="2540" lvl="0">
              <a:buSzPts val="1400"/>
            </a:pPr>
            <a:r>
              <a:rPr lang="en-CA" sz="1800" dirty="0">
                <a:latin typeface="Roboto"/>
                <a:ea typeface="Roboto"/>
                <a:cs typeface="Roboto"/>
                <a:sym typeface="Roboto"/>
              </a:rPr>
              <a:t>Use English and mathematical symbols to communicate instructions.</a:t>
            </a:r>
            <a:r>
              <a:rPr lang="en-CA" sz="1800" b="1" dirty="0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8D8634A-4675-744D-9261-D41D7F3670A6}"/>
              </a:ext>
            </a:extLst>
          </p:cNvPr>
          <p:cNvSpPr/>
          <p:nvPr/>
        </p:nvSpPr>
        <p:spPr>
          <a:xfrm>
            <a:off x="3870750" y="2083885"/>
            <a:ext cx="1495235" cy="1099889"/>
          </a:xfrm>
          <a:prstGeom prst="wedgeRectCallout">
            <a:avLst>
              <a:gd name="adj1" fmla="val -99397"/>
              <a:gd name="adj2" fmla="val 20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Ex: Binary code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100011001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110000011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100010000</a:t>
            </a:r>
          </a:p>
        </p:txBody>
      </p:sp>
      <p:sp>
        <p:nvSpPr>
          <p:cNvPr id="28" name="Rectangular Callout 27">
            <a:extLst>
              <a:ext uri="{FF2B5EF4-FFF2-40B4-BE49-F238E27FC236}">
                <a16:creationId xmlns:a16="http://schemas.microsoft.com/office/drawing/2014/main" id="{DD8C2260-EFC3-3546-B284-1D072D1BAA69}"/>
              </a:ext>
            </a:extLst>
          </p:cNvPr>
          <p:cNvSpPr/>
          <p:nvPr/>
        </p:nvSpPr>
        <p:spPr>
          <a:xfrm>
            <a:off x="3843526" y="3381437"/>
            <a:ext cx="1495235" cy="1099889"/>
          </a:xfrm>
          <a:prstGeom prst="wedgeRectCallout">
            <a:avLst>
              <a:gd name="adj1" fmla="val -105949"/>
              <a:gd name="adj2" fmla="val 3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Ex: Python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print 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1601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5929828" y="1198550"/>
            <a:ext cx="3084663" cy="1863700"/>
          </a:xfrm>
          <a:prstGeom prst="roundRect">
            <a:avLst>
              <a:gd name="adj" fmla="val 34903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4" name="Google Shape;1084;p28"/>
          <p:cNvSpPr/>
          <p:nvPr/>
        </p:nvSpPr>
        <p:spPr>
          <a:xfrm>
            <a:off x="635041" y="980669"/>
            <a:ext cx="2628900" cy="1021200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Your first code!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5684185" y="1330344"/>
            <a:ext cx="3002615" cy="1070425"/>
            <a:chOff x="5301305" y="222061"/>
            <a:chExt cx="3002615" cy="1070425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5301305" y="22206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Comments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162728" y="960686"/>
              <a:ext cx="214119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Comments are used to annotate your code and to write down notes that you want the interpreter to ignore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935134" y="1151284"/>
            <a:ext cx="2125426" cy="679936"/>
            <a:chOff x="6029260" y="368563"/>
            <a:chExt cx="2125426" cy="679936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29260" y="368563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Type in the following: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29260" y="71669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rint</a:t>
              </a: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(“Hello World!”)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99" name="Google Shape;1084;p28">
            <a:extLst>
              <a:ext uri="{FF2B5EF4-FFF2-40B4-BE49-F238E27FC236}">
                <a16:creationId xmlns:a16="http://schemas.microsoft.com/office/drawing/2014/main" id="{D1DD3296-449F-2B47-A98B-67ECF198F8B6}"/>
              </a:ext>
            </a:extLst>
          </p:cNvPr>
          <p:cNvSpPr/>
          <p:nvPr/>
        </p:nvSpPr>
        <p:spPr>
          <a:xfrm>
            <a:off x="592788" y="2198721"/>
            <a:ext cx="2628900" cy="1021200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0" name="Google Shape;1090;p28">
            <a:extLst>
              <a:ext uri="{FF2B5EF4-FFF2-40B4-BE49-F238E27FC236}">
                <a16:creationId xmlns:a16="http://schemas.microsoft.com/office/drawing/2014/main" id="{166C5625-5E02-1C4C-9BB6-D0614F9110E7}"/>
              </a:ext>
            </a:extLst>
          </p:cNvPr>
          <p:cNvSpPr txBox="1"/>
          <p:nvPr/>
        </p:nvSpPr>
        <p:spPr>
          <a:xfrm>
            <a:off x="966077" y="2268561"/>
            <a:ext cx="2125426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Run the program 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91;p28">
            <a:extLst>
              <a:ext uri="{FF2B5EF4-FFF2-40B4-BE49-F238E27FC236}">
                <a16:creationId xmlns:a16="http://schemas.microsoft.com/office/drawing/2014/main" id="{5B665E05-3177-E648-B792-4A6180E48EB9}"/>
              </a:ext>
            </a:extLst>
          </p:cNvPr>
          <p:cNvSpPr txBox="1"/>
          <p:nvPr/>
        </p:nvSpPr>
        <p:spPr>
          <a:xfrm>
            <a:off x="957044" y="2672566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Run</a:t>
            </a: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the program in Visual Studio code</a:t>
            </a:r>
            <a:endParaRPr dirty="0">
              <a:solidFill>
                <a:srgbClr val="00206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307375" y="784185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575;p20">
            <a:extLst>
              <a:ext uri="{FF2B5EF4-FFF2-40B4-BE49-F238E27FC236}">
                <a16:creationId xmlns:a16="http://schemas.microsoft.com/office/drawing/2014/main" id="{A864F221-98A0-3545-82EE-114190E7C84B}"/>
              </a:ext>
            </a:extLst>
          </p:cNvPr>
          <p:cNvSpPr/>
          <p:nvPr/>
        </p:nvSpPr>
        <p:spPr>
          <a:xfrm>
            <a:off x="307375" y="1984975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575;p20">
            <a:extLst>
              <a:ext uri="{FF2B5EF4-FFF2-40B4-BE49-F238E27FC236}">
                <a16:creationId xmlns:a16="http://schemas.microsoft.com/office/drawing/2014/main" id="{947B7ABE-0155-9740-B8C0-FA01E95C215C}"/>
              </a:ext>
            </a:extLst>
          </p:cNvPr>
          <p:cNvSpPr/>
          <p:nvPr/>
        </p:nvSpPr>
        <p:spPr>
          <a:xfrm>
            <a:off x="332791" y="3299222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1084;p28">
            <a:extLst>
              <a:ext uri="{FF2B5EF4-FFF2-40B4-BE49-F238E27FC236}">
                <a16:creationId xmlns:a16="http://schemas.microsoft.com/office/drawing/2014/main" id="{28A29C5C-7727-7747-905D-BF938B9A93FC}"/>
              </a:ext>
            </a:extLst>
          </p:cNvPr>
          <p:cNvSpPr/>
          <p:nvPr/>
        </p:nvSpPr>
        <p:spPr>
          <a:xfrm>
            <a:off x="635558" y="3396947"/>
            <a:ext cx="2628900" cy="1181510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6" name="Google Shape;1090;p28">
            <a:extLst>
              <a:ext uri="{FF2B5EF4-FFF2-40B4-BE49-F238E27FC236}">
                <a16:creationId xmlns:a16="http://schemas.microsoft.com/office/drawing/2014/main" id="{2276DB48-E8B7-CE4F-9584-829DAE79DD9E}"/>
              </a:ext>
            </a:extLst>
          </p:cNvPr>
          <p:cNvSpPr txBox="1"/>
          <p:nvPr/>
        </p:nvSpPr>
        <p:spPr>
          <a:xfrm>
            <a:off x="943537" y="3561036"/>
            <a:ext cx="250394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do you see displayed?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" name="Google Shape;1091;p28">
            <a:extLst>
              <a:ext uri="{FF2B5EF4-FFF2-40B4-BE49-F238E27FC236}">
                <a16:creationId xmlns:a16="http://schemas.microsoft.com/office/drawing/2014/main" id="{FDAD8A0B-B4FB-B64B-88C8-4CC99E95CABF}"/>
              </a:ext>
            </a:extLst>
          </p:cNvPr>
          <p:cNvSpPr txBox="1"/>
          <p:nvPr/>
        </p:nvSpPr>
        <p:spPr>
          <a:xfrm>
            <a:off x="954913" y="4094430"/>
            <a:ext cx="248255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Note </a:t>
            </a: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quotation</a:t>
            </a: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marks are not </a:t>
            </a: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included</a:t>
            </a:r>
            <a:endParaRPr dirty="0">
              <a:solidFill>
                <a:srgbClr val="00206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4;p28">
            <a:extLst>
              <a:ext uri="{FF2B5EF4-FFF2-40B4-BE49-F238E27FC236}">
                <a16:creationId xmlns:a16="http://schemas.microsoft.com/office/drawing/2014/main" id="{F2F90BEC-901B-254D-9F1A-186A9B6D1AA9}"/>
              </a:ext>
            </a:extLst>
          </p:cNvPr>
          <p:cNvSpPr/>
          <p:nvPr/>
        </p:nvSpPr>
        <p:spPr>
          <a:xfrm>
            <a:off x="5929828" y="3320195"/>
            <a:ext cx="2920830" cy="1021200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9" name="Google Shape;1087;p28">
            <a:extLst>
              <a:ext uri="{FF2B5EF4-FFF2-40B4-BE49-F238E27FC236}">
                <a16:creationId xmlns:a16="http://schemas.microsoft.com/office/drawing/2014/main" id="{88E911BD-308A-0A4C-ADA0-14A348D981FF}"/>
              </a:ext>
            </a:extLst>
          </p:cNvPr>
          <p:cNvSpPr txBox="1"/>
          <p:nvPr/>
        </p:nvSpPr>
        <p:spPr>
          <a:xfrm>
            <a:off x="6241155" y="3435616"/>
            <a:ext cx="229817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Start comments using #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091;p28">
            <a:extLst>
              <a:ext uri="{FF2B5EF4-FFF2-40B4-BE49-F238E27FC236}">
                <a16:creationId xmlns:a16="http://schemas.microsoft.com/office/drawing/2014/main" id="{581BCCBA-CCAA-E044-90D5-E434DDF344E0}"/>
              </a:ext>
            </a:extLst>
          </p:cNvPr>
          <p:cNvSpPr txBox="1"/>
          <p:nvPr/>
        </p:nvSpPr>
        <p:spPr>
          <a:xfrm>
            <a:off x="6260904" y="3829576"/>
            <a:ext cx="255060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Ex: # </a:t>
            </a: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comment </a:t>
            </a: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will</a:t>
            </a: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be</a:t>
            </a:r>
            <a:endParaRPr lang="fr-CA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ignored</a:t>
            </a:r>
            <a:endParaRPr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288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" grpId="0" animBg="1"/>
      <p:bldP spid="1084" grpId="0" animBg="1"/>
      <p:bldP spid="99" grpId="0" animBg="1"/>
      <p:bldP spid="100" grpId="0"/>
      <p:bldP spid="101" grpId="0"/>
      <p:bldP spid="102" grpId="0" animBg="1"/>
      <p:bldP spid="103" grpId="0" animBg="1"/>
      <p:bldP spid="104" grpId="0" animBg="1"/>
      <p:bldP spid="105" grpId="0" animBg="1"/>
      <p:bldP spid="106" grpId="0"/>
      <p:bldP spid="107" grpId="0"/>
      <p:bldP spid="108" grpId="0" animBg="1"/>
      <p:bldP spid="109" grpId="0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22 Winter Olympics - Wikipedia">
            <a:extLst>
              <a:ext uri="{FF2B5EF4-FFF2-40B4-BE49-F238E27FC236}">
                <a16:creationId xmlns:a16="http://schemas.microsoft.com/office/drawing/2014/main" id="{453F9903-8FD3-6D48-9442-5E344A716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699" y="715758"/>
            <a:ext cx="1360852" cy="16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7" name="Google Shape;1377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Your first turtle drawing!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864958" y="1795549"/>
            <a:ext cx="3154350" cy="2936476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31"/>
          <p:cNvSpPr txBox="1"/>
          <p:nvPr/>
        </p:nvSpPr>
        <p:spPr>
          <a:xfrm>
            <a:off x="156206" y="897796"/>
            <a:ext cx="5594452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In your Trial Class, you saw how to code the olympic rings using the TURTLE Module!</a:t>
            </a:r>
            <a:endParaRPr sz="16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8" name="Google Shape;1428;p31"/>
          <p:cNvGrpSpPr/>
          <p:nvPr/>
        </p:nvGrpSpPr>
        <p:grpSpPr>
          <a:xfrm>
            <a:off x="196927" y="1500764"/>
            <a:ext cx="6869116" cy="2807755"/>
            <a:chOff x="444830" y="2757442"/>
            <a:chExt cx="2232000" cy="1419540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44830" y="2757442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Steps to creating our drawing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70292" y="3456982"/>
              <a:ext cx="205789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Import turtle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Create turtle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Change pen size to 6 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Set starting point at (-200, 100)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Draw first circle (“blue” with radius 50)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Move to second circle (forward 110)</a:t>
              </a:r>
            </a:p>
            <a:p>
              <a:pPr marL="342900" lvl="0" indent="-342900"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Draw second circle (“black” with radius 50)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Move to third circle (forward 110)</a:t>
              </a:r>
            </a:p>
            <a:p>
              <a:pPr marL="342900" lvl="0" indent="-342900"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Draw third circle (“red” with radius 50)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Move to fifth circle (left 180, forward 55, right 90, forward 50, left 90</a:t>
              </a:r>
            </a:p>
            <a:p>
              <a:pPr marL="342900" lvl="0" indent="-342900"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Draw fifth circle (“green” with radius 50)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Move to fourth circle (forward 110)</a:t>
              </a:r>
            </a:p>
            <a:p>
              <a:pPr marL="342900" lvl="0" indent="-342900"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Draw fourth circle (“yellow” with radius 50)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096392ED-FE8E-354B-80E0-079E5C5ED9E8}"/>
              </a:ext>
            </a:extLst>
          </p:cNvPr>
          <p:cNvSpPr/>
          <p:nvPr/>
        </p:nvSpPr>
        <p:spPr>
          <a:xfrm>
            <a:off x="4248202" y="1465210"/>
            <a:ext cx="1714309" cy="2117495"/>
          </a:xfrm>
          <a:prstGeom prst="wedgeRectCallout">
            <a:avLst>
              <a:gd name="adj1" fmla="val -58388"/>
              <a:gd name="adj2" fmla="val 6313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</a:rPr>
              <a:t>Reminders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penup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pendown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goto</a:t>
            </a:r>
            <a:r>
              <a:rPr lang="en-US" dirty="0">
                <a:solidFill>
                  <a:srgbClr val="002060"/>
                </a:solidFill>
              </a:rPr>
              <a:t>(x, y)</a:t>
            </a:r>
          </a:p>
          <a:p>
            <a:r>
              <a:rPr lang="en-US" dirty="0">
                <a:solidFill>
                  <a:srgbClr val="002060"/>
                </a:solidFill>
              </a:rPr>
              <a:t>.circle(radius)</a:t>
            </a:r>
          </a:p>
          <a:p>
            <a:r>
              <a:rPr lang="en-US" dirty="0">
                <a:solidFill>
                  <a:srgbClr val="002060"/>
                </a:solidFill>
              </a:rPr>
              <a:t>.color(“color”)</a:t>
            </a:r>
          </a:p>
          <a:p>
            <a:r>
              <a:rPr lang="en-US" dirty="0">
                <a:solidFill>
                  <a:srgbClr val="002060"/>
                </a:solidFill>
              </a:rPr>
              <a:t>.forward(x)</a:t>
            </a:r>
          </a:p>
          <a:p>
            <a:r>
              <a:rPr lang="en-US" dirty="0">
                <a:solidFill>
                  <a:srgbClr val="002060"/>
                </a:solidFill>
              </a:rPr>
              <a:t>.right(x)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pensize</a:t>
            </a:r>
            <a:r>
              <a:rPr lang="en-US" dirty="0">
                <a:solidFill>
                  <a:srgbClr val="002060"/>
                </a:solidFill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94137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More about print function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2259" name="Google Shape;2259;p44"/>
          <p:cNvSpPr/>
          <p:nvPr/>
        </p:nvSpPr>
        <p:spPr>
          <a:xfrm>
            <a:off x="4514959" y="2562225"/>
            <a:ext cx="4181441" cy="2169600"/>
          </a:xfrm>
          <a:prstGeom prst="roundRect">
            <a:avLst>
              <a:gd name="adj" fmla="val 16667"/>
            </a:avLst>
          </a:prstGeom>
          <a:solidFill>
            <a:srgbClr val="87C149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87C149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80087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Using print with variables 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600" dirty="0">
                  <a:latin typeface="Roboto"/>
                  <a:ea typeface="Roboto"/>
                  <a:cs typeface="Roboto"/>
                  <a:sym typeface="Roboto"/>
                </a:rPr>
                <a:t>x = hello world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600" dirty="0">
                  <a:latin typeface="Roboto"/>
                  <a:ea typeface="Roboto"/>
                  <a:cs typeface="Roboto"/>
                  <a:sym typeface="Roboto"/>
                </a:rPr>
                <a:t>Print(x)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600" dirty="0">
                  <a:latin typeface="Roboto"/>
                  <a:ea typeface="Roboto"/>
                  <a:cs typeface="Roboto"/>
                  <a:sym typeface="Roboto"/>
                </a:rPr>
                <a:t>No quotation marks?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600" dirty="0">
                  <a:latin typeface="Roboto"/>
                  <a:ea typeface="Roboto"/>
                  <a:cs typeface="Roboto"/>
                  <a:sym typeface="Roboto"/>
                </a:rPr>
                <a:t>What is a variable?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4766274" y="2842976"/>
            <a:ext cx="3819600" cy="1475925"/>
            <a:chOff x="4766274" y="2302076"/>
            <a:chExt cx="3819600" cy="1475925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4832207" y="2302076"/>
              <a:ext cx="293161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4766274" y="2644601"/>
              <a:ext cx="38196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600" dirty="0">
                  <a:latin typeface="Roboto"/>
                  <a:ea typeface="Roboto"/>
                  <a:cs typeface="Roboto"/>
                  <a:sym typeface="Roboto"/>
                </a:rPr>
                <a:t>Variables in Python is a reserved memory location in your program. It will store any value you assign to it.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600" dirty="0">
                  <a:latin typeface="Roboto"/>
                  <a:ea typeface="Roboto"/>
                  <a:cs typeface="Roboto"/>
                  <a:sym typeface="Roboto"/>
                </a:rPr>
                <a:t>Variables get overwritten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sz="1600" dirty="0">
                  <a:latin typeface="Roboto"/>
                  <a:ea typeface="Roboto"/>
                  <a:cs typeface="Roboto"/>
                  <a:sym typeface="Roboto"/>
                </a:rPr>
                <a:t>Best practice for naming variables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</a:t>
            </a:r>
            <a:r>
              <a:rPr lang="en" sz="24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rint</a:t>
            </a:r>
            <a:r>
              <a:rPr lang="en" sz="2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(“hello world!”)</a:t>
            </a:r>
            <a:endParaRPr sz="2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cxnSpLocks/>
            <a:stCxn id="2273" idx="2"/>
            <a:endCxn id="2259" idx="0"/>
          </p:cNvCxnSpPr>
          <p:nvPr/>
        </p:nvCxnSpPr>
        <p:spPr>
          <a:xfrm rot="16200000" flipH="1">
            <a:off x="5177015" y="1133560"/>
            <a:ext cx="829650" cy="20276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1620</Words>
  <Application>Microsoft Office PowerPoint</Application>
  <PresentationFormat>Affichage à l'écran (16:9)</PresentationFormat>
  <Paragraphs>305</Paragraphs>
  <Slides>19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Fira Sans Extra Condensed SemiBold</vt:lpstr>
      <vt:lpstr>Fira Sans Extra Condensed</vt:lpstr>
      <vt:lpstr>Consolas</vt:lpstr>
      <vt:lpstr>Roboto</vt:lpstr>
      <vt:lpstr>Machine Learning Infographics by Slidesgo</vt:lpstr>
      <vt:lpstr>CodeU Class 1  Welcome!</vt:lpstr>
      <vt:lpstr>Agenda for today’s class</vt:lpstr>
      <vt:lpstr>Introduction </vt:lpstr>
      <vt:lpstr>Recap of Trial Class</vt:lpstr>
      <vt:lpstr>Fun Facts!</vt:lpstr>
      <vt:lpstr>What are Programming Languages?</vt:lpstr>
      <vt:lpstr>Your first code!</vt:lpstr>
      <vt:lpstr>Your first turtle drawing!</vt:lpstr>
      <vt:lpstr>More about print function</vt:lpstr>
      <vt:lpstr>You can use Python as a calculator</vt:lpstr>
      <vt:lpstr>You can use Python as a calculator (2)</vt:lpstr>
      <vt:lpstr>True or False</vt:lpstr>
      <vt:lpstr>AND, OR and NOT Statements</vt:lpstr>
      <vt:lpstr>Strings, Floats, Integers, and Booleans!</vt:lpstr>
      <vt:lpstr>Strings, Floats, Integers, and Booleans!</vt:lpstr>
      <vt:lpstr>Introduction to Input</vt:lpstr>
      <vt:lpstr>Homework: Create an Interactive Calculator!</vt:lpstr>
      <vt:lpstr>Homework Solution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CodeU Trial class  Welcome Christopher and Misha!</dc:title>
  <cp:lastModifiedBy>Eran Troshani</cp:lastModifiedBy>
  <cp:revision>28</cp:revision>
  <dcterms:modified xsi:type="dcterms:W3CDTF">2022-09-24T03:17:12Z</dcterms:modified>
</cp:coreProperties>
</file>