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24" r:id="rId2"/>
    <p:sldId id="307" r:id="rId3"/>
    <p:sldId id="309" r:id="rId4"/>
    <p:sldId id="256" r:id="rId5"/>
    <p:sldId id="318" r:id="rId6"/>
    <p:sldId id="319" r:id="rId7"/>
    <p:sldId id="325" r:id="rId8"/>
    <p:sldId id="285" r:id="rId9"/>
    <p:sldId id="323" r:id="rId10"/>
    <p:sldId id="3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72"/>
  </p:normalViewPr>
  <p:slideViewPr>
    <p:cSldViewPr snapToGrid="0">
      <p:cViewPr varScale="1">
        <p:scale>
          <a:sx n="112" d="100"/>
          <a:sy n="112"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90941-05C9-C446-9601-6D9D755AEA6D}" type="datetimeFigureOut">
              <a:rPr lang="en-US" smtClean="0"/>
              <a:t>2/19/23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7DB99-C03D-024E-98D3-D82FAF53D52D}" type="slidenum">
              <a:rPr lang="en-US" smtClean="0"/>
              <a:t>‹#›</a:t>
            </a:fld>
            <a:endParaRPr lang="en-US"/>
          </a:p>
        </p:txBody>
      </p:sp>
    </p:spTree>
    <p:extLst>
      <p:ext uri="{BB962C8B-B14F-4D97-AF65-F5344CB8AC3E}">
        <p14:creationId xmlns:p14="http://schemas.microsoft.com/office/powerpoint/2010/main" val="413379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41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16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396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905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5E90-5A26-DAC7-F48B-4030CF6188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BB6EE8-CA25-EDEB-4317-5DE5D2D5F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0D4CEB-6937-2134-03D0-7398BAF6E741}"/>
              </a:ext>
            </a:extLst>
          </p:cNvPr>
          <p:cNvSpPr>
            <a:spLocks noGrp="1"/>
          </p:cNvSpPr>
          <p:nvPr>
            <p:ph type="dt" sz="half" idx="10"/>
          </p:nvPr>
        </p:nvSpPr>
        <p:spPr/>
        <p:txBody>
          <a:bodyPr/>
          <a:lstStyle/>
          <a:p>
            <a:fld id="{0DDD4950-E03F-5248-BA58-CF01ADC47062}" type="datetimeFigureOut">
              <a:rPr lang="en-US" smtClean="0"/>
              <a:t>2/19/23</a:t>
            </a:fld>
            <a:endParaRPr lang="en-US"/>
          </a:p>
        </p:txBody>
      </p:sp>
      <p:sp>
        <p:nvSpPr>
          <p:cNvPr id="5" name="Footer Placeholder 4">
            <a:extLst>
              <a:ext uri="{FF2B5EF4-FFF2-40B4-BE49-F238E27FC236}">
                <a16:creationId xmlns:a16="http://schemas.microsoft.com/office/drawing/2014/main" id="{4572409D-E577-560A-EDC7-91EF5F0C7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DDDAD-5A70-3A0A-D3FA-89A9B181CA53}"/>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259621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9745-9CB9-A6F5-C2AA-3EC641312E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5F3307-2F87-E368-7352-D6C9EF57AC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7FB24-672A-0882-400B-1A6E1C3C95DD}"/>
              </a:ext>
            </a:extLst>
          </p:cNvPr>
          <p:cNvSpPr>
            <a:spLocks noGrp="1"/>
          </p:cNvSpPr>
          <p:nvPr>
            <p:ph type="dt" sz="half" idx="10"/>
          </p:nvPr>
        </p:nvSpPr>
        <p:spPr/>
        <p:txBody>
          <a:bodyPr/>
          <a:lstStyle/>
          <a:p>
            <a:fld id="{0DDD4950-E03F-5248-BA58-CF01ADC47062}" type="datetimeFigureOut">
              <a:rPr lang="en-US" smtClean="0"/>
              <a:t>2/19/23</a:t>
            </a:fld>
            <a:endParaRPr lang="en-US"/>
          </a:p>
        </p:txBody>
      </p:sp>
      <p:sp>
        <p:nvSpPr>
          <p:cNvPr id="5" name="Footer Placeholder 4">
            <a:extLst>
              <a:ext uri="{FF2B5EF4-FFF2-40B4-BE49-F238E27FC236}">
                <a16:creationId xmlns:a16="http://schemas.microsoft.com/office/drawing/2014/main" id="{5D53CFE3-059F-1D87-2016-A2ECD547E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DE048-DF51-0F08-13F3-F9FA40EBA53B}"/>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21226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FAA815-EAF6-232B-3B9C-68A2D91957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900F38-D5BA-9AA4-23CE-C7F59F98C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550B7-E84E-EA21-AC39-D89581768054}"/>
              </a:ext>
            </a:extLst>
          </p:cNvPr>
          <p:cNvSpPr>
            <a:spLocks noGrp="1"/>
          </p:cNvSpPr>
          <p:nvPr>
            <p:ph type="dt" sz="half" idx="10"/>
          </p:nvPr>
        </p:nvSpPr>
        <p:spPr/>
        <p:txBody>
          <a:bodyPr/>
          <a:lstStyle/>
          <a:p>
            <a:fld id="{0DDD4950-E03F-5248-BA58-CF01ADC47062}" type="datetimeFigureOut">
              <a:rPr lang="en-US" smtClean="0"/>
              <a:t>2/19/23</a:t>
            </a:fld>
            <a:endParaRPr lang="en-US"/>
          </a:p>
        </p:txBody>
      </p:sp>
      <p:sp>
        <p:nvSpPr>
          <p:cNvPr id="5" name="Footer Placeholder 4">
            <a:extLst>
              <a:ext uri="{FF2B5EF4-FFF2-40B4-BE49-F238E27FC236}">
                <a16:creationId xmlns:a16="http://schemas.microsoft.com/office/drawing/2014/main" id="{79DD0C65-27B7-DEDC-08FB-5F2B28EB8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46A68-EF5B-7368-D12A-BA129B936971}"/>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482486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1 Title">
  <p:cSld name="001 Title">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2564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D5FA-B302-881E-A20A-87CEBE7A9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40034-91E5-846C-3C30-9AF12F2BF7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09F7A-8026-9B6B-C77E-EC000A454DC0}"/>
              </a:ext>
            </a:extLst>
          </p:cNvPr>
          <p:cNvSpPr>
            <a:spLocks noGrp="1"/>
          </p:cNvSpPr>
          <p:nvPr>
            <p:ph type="dt" sz="half" idx="10"/>
          </p:nvPr>
        </p:nvSpPr>
        <p:spPr/>
        <p:txBody>
          <a:bodyPr/>
          <a:lstStyle/>
          <a:p>
            <a:fld id="{0DDD4950-E03F-5248-BA58-CF01ADC47062}" type="datetimeFigureOut">
              <a:rPr lang="en-US" smtClean="0"/>
              <a:t>2/19/23</a:t>
            </a:fld>
            <a:endParaRPr lang="en-US"/>
          </a:p>
        </p:txBody>
      </p:sp>
      <p:sp>
        <p:nvSpPr>
          <p:cNvPr id="5" name="Footer Placeholder 4">
            <a:extLst>
              <a:ext uri="{FF2B5EF4-FFF2-40B4-BE49-F238E27FC236}">
                <a16:creationId xmlns:a16="http://schemas.microsoft.com/office/drawing/2014/main" id="{E5E4E932-2671-B3E5-FC6C-7D174589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25816-0E06-4D66-E49D-E628C497AC86}"/>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07471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CC04-6E71-6963-5922-63EE8FDA4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60DD55-185C-6F83-7E30-9BD66824C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301B2-6289-AD23-7F18-3E9B658A9505}"/>
              </a:ext>
            </a:extLst>
          </p:cNvPr>
          <p:cNvSpPr>
            <a:spLocks noGrp="1"/>
          </p:cNvSpPr>
          <p:nvPr>
            <p:ph type="dt" sz="half" idx="10"/>
          </p:nvPr>
        </p:nvSpPr>
        <p:spPr/>
        <p:txBody>
          <a:bodyPr/>
          <a:lstStyle/>
          <a:p>
            <a:fld id="{0DDD4950-E03F-5248-BA58-CF01ADC47062}" type="datetimeFigureOut">
              <a:rPr lang="en-US" smtClean="0"/>
              <a:t>2/19/23</a:t>
            </a:fld>
            <a:endParaRPr lang="en-US"/>
          </a:p>
        </p:txBody>
      </p:sp>
      <p:sp>
        <p:nvSpPr>
          <p:cNvPr id="5" name="Footer Placeholder 4">
            <a:extLst>
              <a:ext uri="{FF2B5EF4-FFF2-40B4-BE49-F238E27FC236}">
                <a16:creationId xmlns:a16="http://schemas.microsoft.com/office/drawing/2014/main" id="{46F930CA-D204-4AD6-1926-C6594C30B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487F6-3D2B-3371-1C00-D5D2A1F79570}"/>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413100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8691-CC98-8F87-CEE3-AB5C952BF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8FCF70-1BC1-D29E-5A8E-08523A125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EF9677-13EE-0A3F-0A55-6A39A1807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63DCD0-4226-B508-DCC4-DD2805A17CA1}"/>
              </a:ext>
            </a:extLst>
          </p:cNvPr>
          <p:cNvSpPr>
            <a:spLocks noGrp="1"/>
          </p:cNvSpPr>
          <p:nvPr>
            <p:ph type="dt" sz="half" idx="10"/>
          </p:nvPr>
        </p:nvSpPr>
        <p:spPr/>
        <p:txBody>
          <a:bodyPr/>
          <a:lstStyle/>
          <a:p>
            <a:fld id="{0DDD4950-E03F-5248-BA58-CF01ADC47062}" type="datetimeFigureOut">
              <a:rPr lang="en-US" smtClean="0"/>
              <a:t>2/19/23</a:t>
            </a:fld>
            <a:endParaRPr lang="en-US"/>
          </a:p>
        </p:txBody>
      </p:sp>
      <p:sp>
        <p:nvSpPr>
          <p:cNvPr id="6" name="Footer Placeholder 5">
            <a:extLst>
              <a:ext uri="{FF2B5EF4-FFF2-40B4-BE49-F238E27FC236}">
                <a16:creationId xmlns:a16="http://schemas.microsoft.com/office/drawing/2014/main" id="{A130F410-93BF-329F-D675-E8307B190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FAA44-1B69-1DAD-C024-FDB0BB40BAFB}"/>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77179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5C30-A662-8FDD-34CC-021C0EA618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013DB0-ECE5-E327-B9A1-B60828A82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AF2DF6-8483-82B2-B25D-BE6E70783C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5193E-1470-C1D0-1506-C6C1E4D37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D1112-6AD7-5628-CE56-95BE8D8C3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7DFBAE-69C0-52BF-579B-5B8D44494AEA}"/>
              </a:ext>
            </a:extLst>
          </p:cNvPr>
          <p:cNvSpPr>
            <a:spLocks noGrp="1"/>
          </p:cNvSpPr>
          <p:nvPr>
            <p:ph type="dt" sz="half" idx="10"/>
          </p:nvPr>
        </p:nvSpPr>
        <p:spPr/>
        <p:txBody>
          <a:bodyPr/>
          <a:lstStyle/>
          <a:p>
            <a:fld id="{0DDD4950-E03F-5248-BA58-CF01ADC47062}" type="datetimeFigureOut">
              <a:rPr lang="en-US" smtClean="0"/>
              <a:t>2/19/23</a:t>
            </a:fld>
            <a:endParaRPr lang="en-US"/>
          </a:p>
        </p:txBody>
      </p:sp>
      <p:sp>
        <p:nvSpPr>
          <p:cNvPr id="8" name="Footer Placeholder 7">
            <a:extLst>
              <a:ext uri="{FF2B5EF4-FFF2-40B4-BE49-F238E27FC236}">
                <a16:creationId xmlns:a16="http://schemas.microsoft.com/office/drawing/2014/main" id="{411DD6A3-28A2-8ECA-27AC-0931DDF040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D32F3D-8ED8-131E-2AF7-6F13787247C4}"/>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27168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62E2-07EC-6B09-09E7-8F6BA52B77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7F2B7B-D07A-AB16-C3B4-3A1CFCFE0E21}"/>
              </a:ext>
            </a:extLst>
          </p:cNvPr>
          <p:cNvSpPr>
            <a:spLocks noGrp="1"/>
          </p:cNvSpPr>
          <p:nvPr>
            <p:ph type="dt" sz="half" idx="10"/>
          </p:nvPr>
        </p:nvSpPr>
        <p:spPr/>
        <p:txBody>
          <a:bodyPr/>
          <a:lstStyle/>
          <a:p>
            <a:fld id="{0DDD4950-E03F-5248-BA58-CF01ADC47062}" type="datetimeFigureOut">
              <a:rPr lang="en-US" smtClean="0"/>
              <a:t>2/19/23</a:t>
            </a:fld>
            <a:endParaRPr lang="en-US"/>
          </a:p>
        </p:txBody>
      </p:sp>
      <p:sp>
        <p:nvSpPr>
          <p:cNvPr id="4" name="Footer Placeholder 3">
            <a:extLst>
              <a:ext uri="{FF2B5EF4-FFF2-40B4-BE49-F238E27FC236}">
                <a16:creationId xmlns:a16="http://schemas.microsoft.com/office/drawing/2014/main" id="{13DC5E31-1FE6-7953-C338-6EB8E16A04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C0AF27-0439-3C56-9D38-C7A74371F4DF}"/>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71704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AABD1-52E1-973D-921D-404D0B57D6D1}"/>
              </a:ext>
            </a:extLst>
          </p:cNvPr>
          <p:cNvSpPr>
            <a:spLocks noGrp="1"/>
          </p:cNvSpPr>
          <p:nvPr>
            <p:ph type="dt" sz="half" idx="10"/>
          </p:nvPr>
        </p:nvSpPr>
        <p:spPr/>
        <p:txBody>
          <a:bodyPr/>
          <a:lstStyle/>
          <a:p>
            <a:fld id="{0DDD4950-E03F-5248-BA58-CF01ADC47062}" type="datetimeFigureOut">
              <a:rPr lang="en-US" smtClean="0"/>
              <a:t>2/19/23</a:t>
            </a:fld>
            <a:endParaRPr lang="en-US"/>
          </a:p>
        </p:txBody>
      </p:sp>
      <p:sp>
        <p:nvSpPr>
          <p:cNvPr id="3" name="Footer Placeholder 2">
            <a:extLst>
              <a:ext uri="{FF2B5EF4-FFF2-40B4-BE49-F238E27FC236}">
                <a16:creationId xmlns:a16="http://schemas.microsoft.com/office/drawing/2014/main" id="{466B2E64-3DA2-2BBB-089D-295B42927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5B2E5-A8AC-6F78-E91D-12F9D337BFF2}"/>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20195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597E-252A-E1BF-C6FC-75F15FEA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2A8884-F5BD-430E-EA79-2A37872AC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940FD7-BC68-C9BD-7800-E889BCDB0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76541-2614-0586-0B15-935E2BC5E439}"/>
              </a:ext>
            </a:extLst>
          </p:cNvPr>
          <p:cNvSpPr>
            <a:spLocks noGrp="1"/>
          </p:cNvSpPr>
          <p:nvPr>
            <p:ph type="dt" sz="half" idx="10"/>
          </p:nvPr>
        </p:nvSpPr>
        <p:spPr/>
        <p:txBody>
          <a:bodyPr/>
          <a:lstStyle/>
          <a:p>
            <a:fld id="{0DDD4950-E03F-5248-BA58-CF01ADC47062}" type="datetimeFigureOut">
              <a:rPr lang="en-US" smtClean="0"/>
              <a:t>2/19/23</a:t>
            </a:fld>
            <a:endParaRPr lang="en-US"/>
          </a:p>
        </p:txBody>
      </p:sp>
      <p:sp>
        <p:nvSpPr>
          <p:cNvPr id="6" name="Footer Placeholder 5">
            <a:extLst>
              <a:ext uri="{FF2B5EF4-FFF2-40B4-BE49-F238E27FC236}">
                <a16:creationId xmlns:a16="http://schemas.microsoft.com/office/drawing/2014/main" id="{5D1B15D2-7A77-2382-C01D-EE7990752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0BF01A-B191-9456-AF65-1EE31B18A09D}"/>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80444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B370-8748-35BC-7052-A33531F6E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A91E8F-2CE5-31FE-8F13-E0EF22E91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6AFF34-63AA-7B30-B944-CBF9CBF60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FD6F0-BF0E-C81E-38EC-31E75CB29F0D}"/>
              </a:ext>
            </a:extLst>
          </p:cNvPr>
          <p:cNvSpPr>
            <a:spLocks noGrp="1"/>
          </p:cNvSpPr>
          <p:nvPr>
            <p:ph type="dt" sz="half" idx="10"/>
          </p:nvPr>
        </p:nvSpPr>
        <p:spPr/>
        <p:txBody>
          <a:bodyPr/>
          <a:lstStyle/>
          <a:p>
            <a:fld id="{0DDD4950-E03F-5248-BA58-CF01ADC47062}" type="datetimeFigureOut">
              <a:rPr lang="en-US" smtClean="0"/>
              <a:t>2/19/23</a:t>
            </a:fld>
            <a:endParaRPr lang="en-US"/>
          </a:p>
        </p:txBody>
      </p:sp>
      <p:sp>
        <p:nvSpPr>
          <p:cNvPr id="6" name="Footer Placeholder 5">
            <a:extLst>
              <a:ext uri="{FF2B5EF4-FFF2-40B4-BE49-F238E27FC236}">
                <a16:creationId xmlns:a16="http://schemas.microsoft.com/office/drawing/2014/main" id="{B1DD4486-952C-8F29-BC62-9B80925D20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5E1AA-573D-3482-DB17-C51A0308E342}"/>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45525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801FD-5A6C-76A7-B2C6-4FC195AE9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E58FD-5A9C-2012-13AA-41B0897D2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CBC80-ACC1-0DCC-8AA9-1CEEF62158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D4950-E03F-5248-BA58-CF01ADC47062}" type="datetimeFigureOut">
              <a:rPr lang="en-US" smtClean="0"/>
              <a:t>2/19/23</a:t>
            </a:fld>
            <a:endParaRPr lang="en-US"/>
          </a:p>
        </p:txBody>
      </p:sp>
      <p:sp>
        <p:nvSpPr>
          <p:cNvPr id="5" name="Footer Placeholder 4">
            <a:extLst>
              <a:ext uri="{FF2B5EF4-FFF2-40B4-BE49-F238E27FC236}">
                <a16:creationId xmlns:a16="http://schemas.microsoft.com/office/drawing/2014/main" id="{95BA696C-1EA0-1D2B-0561-B002835308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3D3402-0124-19D4-116F-0EE78CE8E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38382-6BE7-B142-8516-19C4F1BCBF9A}" type="slidenum">
              <a:rPr lang="en-US" smtClean="0"/>
              <a:t>‹#›</a:t>
            </a:fld>
            <a:endParaRPr lang="en-US"/>
          </a:p>
        </p:txBody>
      </p:sp>
    </p:spTree>
    <p:extLst>
      <p:ext uri="{BB962C8B-B14F-4D97-AF65-F5344CB8AC3E}">
        <p14:creationId xmlns:p14="http://schemas.microsoft.com/office/powerpoint/2010/main" val="399576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linkedin.com/company/codeuofficial" TargetMode="External"/><Relationship Id="rId7" Type="http://schemas.openxmlformats.org/officeDocument/2006/relationships/hyperlink" Target="https://www.codeu.ca/" TargetMode="Externa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s://www.facebook.com/CodeUOfficiel"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www.pngall.com/question-mark-png/download/30074" TargetMode="External"/><Relationship Id="rId5" Type="http://schemas.openxmlformats.org/officeDocument/2006/relationships/image" Target="../media/image4.png"/><Relationship Id="rId4" Type="http://schemas.openxmlformats.org/officeDocument/2006/relationships/hyperlink" Target="https://pixabay.com/en/quiz-tiles-letters-red-game-test-207432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45"/>
        <p:cNvGrpSpPr/>
        <p:nvPr/>
      </p:nvGrpSpPr>
      <p:grpSpPr>
        <a:xfrm>
          <a:off x="0" y="0"/>
          <a:ext cx="0" cy="0"/>
          <a:chOff x="0" y="0"/>
          <a:chExt cx="0" cy="0"/>
        </a:xfrm>
      </p:grpSpPr>
      <p:sp>
        <p:nvSpPr>
          <p:cNvPr id="7" name="Google Shape;896;p25">
            <a:extLst>
              <a:ext uri="{FF2B5EF4-FFF2-40B4-BE49-F238E27FC236}">
                <a16:creationId xmlns:a16="http://schemas.microsoft.com/office/drawing/2014/main" id="{8BD74E78-9FCA-CCA8-9AA4-44D79711D477}"/>
              </a:ext>
            </a:extLst>
          </p:cNvPr>
          <p:cNvSpPr/>
          <p:nvPr/>
        </p:nvSpPr>
        <p:spPr>
          <a:xfrm>
            <a:off x="-340832" y="4513000"/>
            <a:ext cx="13397457" cy="835583"/>
          </a:xfrm>
          <a:prstGeom prst="roundRect">
            <a:avLst>
              <a:gd name="adj" fmla="val 15217"/>
            </a:avLst>
          </a:prstGeom>
          <a:noFill/>
          <a:ln w="57150">
            <a:solidFill>
              <a:schemeClr val="accent3">
                <a:lumMod val="40000"/>
                <a:lumOff val="60000"/>
              </a:schemeClr>
            </a:solidFill>
          </a:ln>
        </p:spPr>
        <p:txBody>
          <a:bodyPr spcFirstLastPara="1" wrap="square" lIns="121900" tIns="121900" rIns="121900" bIns="121900" anchor="ctr" anchorCtr="0">
            <a:noAutofit/>
          </a:bodyPr>
          <a:lstStyle/>
          <a:p>
            <a:endParaRPr lang="en-US" sz="1600" dirty="0">
              <a:solidFill>
                <a:schemeClr val="accent3">
                  <a:lumMod val="50000"/>
                </a:schemeClr>
              </a:solidFill>
              <a:latin typeface="Consolas" panose="020B0609020204030204" pitchFamily="49" charset="0"/>
            </a:endParaRPr>
          </a:p>
        </p:txBody>
      </p:sp>
      <p:sp>
        <p:nvSpPr>
          <p:cNvPr id="47" name="Google Shape;47;p15"/>
          <p:cNvSpPr txBox="1">
            <a:spLocks noGrp="1"/>
          </p:cNvSpPr>
          <p:nvPr>
            <p:ph type="subTitle" idx="1"/>
          </p:nvPr>
        </p:nvSpPr>
        <p:spPr>
          <a:xfrm>
            <a:off x="7499827" y="5357680"/>
            <a:ext cx="4082373" cy="948000"/>
          </a:xfrm>
          <a:prstGeom prst="rect">
            <a:avLst/>
          </a:prstGeom>
        </p:spPr>
        <p:txBody>
          <a:bodyPr spcFirstLastPara="1" vert="horz" wrap="square" lIns="121900" tIns="121900" rIns="121900" bIns="121900" rtlCol="0" anchor="t" anchorCtr="0">
            <a:noAutofit/>
          </a:bodyPr>
          <a:lstStyle/>
          <a:p>
            <a:pPr algn="r">
              <a:spcBef>
                <a:spcPts val="0"/>
              </a:spcBef>
            </a:pPr>
            <a:r>
              <a:rPr lang="en" i="1" dirty="0">
                <a:solidFill>
                  <a:schemeClr val="tx2"/>
                </a:solidFill>
              </a:rPr>
              <a:t>The class will start shortly...</a:t>
            </a:r>
            <a:endParaRPr i="1" dirty="0">
              <a:solidFill>
                <a:schemeClr val="tx2"/>
              </a:solidFill>
            </a:endParaRPr>
          </a:p>
        </p:txBody>
      </p:sp>
      <p:grpSp>
        <p:nvGrpSpPr>
          <p:cNvPr id="48" name="Google Shape;48;p15"/>
          <p:cNvGrpSpPr/>
          <p:nvPr/>
        </p:nvGrpSpPr>
        <p:grpSpPr>
          <a:xfrm>
            <a:off x="248512" y="546498"/>
            <a:ext cx="5847489" cy="6311503"/>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121900" tIns="121900" rIns="121900" bIns="121900" anchor="ctr" anchorCtr="0">
              <a:noAutofit/>
            </a:bodyPr>
            <a:lstStyle/>
            <a:p>
              <a:endParaRPr sz="2400"/>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121900" tIns="121900" rIns="121900" bIns="121900" anchor="ctr" anchorCtr="0">
                <a:noAutofit/>
              </a:bodyPr>
              <a:lstStyle/>
              <a:p>
                <a:endParaRPr sz="2400"/>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121900" tIns="121900" rIns="121900" bIns="121900" anchor="ctr" anchorCtr="0">
                <a:noAutofit/>
              </a:bodyPr>
              <a:lstStyle/>
              <a:p>
                <a:endParaRPr sz="2400"/>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121900" tIns="121900" rIns="121900" bIns="121900" anchor="ctr" anchorCtr="0">
                <a:noAutofit/>
              </a:bodyPr>
              <a:lstStyle/>
              <a:p>
                <a:endParaRPr sz="2400"/>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121900" tIns="121900" rIns="121900" bIns="121900" anchor="ctr" anchorCtr="0">
                <a:noAutofit/>
              </a:bodyPr>
              <a:lstStyle/>
              <a:p>
                <a:endParaRPr sz="2400"/>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121900" tIns="121900" rIns="121900" bIns="121900" anchor="ctr" anchorCtr="0">
                <a:noAutofit/>
              </a:bodyPr>
              <a:lstStyle/>
              <a:p>
                <a:endParaRPr sz="2400"/>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121900" tIns="121900" rIns="121900" bIns="121900" anchor="ctr" anchorCtr="0">
                <a:noAutofit/>
              </a:bodyPr>
              <a:lstStyle/>
              <a:p>
                <a:endParaRPr sz="2400"/>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121900" tIns="121900" rIns="121900" bIns="121900" anchor="ctr" anchorCtr="0">
                <a:noAutofit/>
              </a:bodyPr>
              <a:lstStyle/>
              <a:p>
                <a:endParaRPr sz="2400"/>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25" name="Google Shape;225;p15"/>
            <p:cNvSpPr/>
            <p:nvPr/>
          </p:nvSpPr>
          <p:spPr>
            <a:xfrm>
              <a:off x="2897110" y="1017082"/>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26" name="Google Shape;226;p15"/>
            <p:cNvSpPr/>
            <p:nvPr/>
          </p:nvSpPr>
          <p:spPr>
            <a:xfrm>
              <a:off x="1125181" y="1473122"/>
              <a:ext cx="90300" cy="90300"/>
            </a:xfrm>
            <a:prstGeom prst="ellipse">
              <a:avLst/>
            </a:prstGeom>
            <a:noFill/>
            <a:ln>
              <a:noFill/>
            </a:ln>
          </p:spPr>
          <p:txBody>
            <a:bodyPr spcFirstLastPara="1" wrap="square" lIns="121900" tIns="121900" rIns="121900" bIns="121900" anchor="ctr" anchorCtr="0">
              <a:noAutofit/>
            </a:bodyPr>
            <a:lstStyle/>
            <a:p>
              <a:endParaRPr sz="2400"/>
            </a:p>
          </p:txBody>
        </p:sp>
        <p:sp>
          <p:nvSpPr>
            <p:cNvPr id="227" name="Google Shape;227;p15"/>
            <p:cNvSpPr/>
            <p:nvPr/>
          </p:nvSpPr>
          <p:spPr>
            <a:xfrm>
              <a:off x="790781" y="3096605"/>
              <a:ext cx="90300" cy="90300"/>
            </a:xfrm>
            <a:prstGeom prst="ellipse">
              <a:avLst/>
            </a:prstGeom>
            <a:noFill/>
            <a:ln>
              <a:noFill/>
            </a:ln>
          </p:spPr>
          <p:txBody>
            <a:bodyPr spcFirstLastPara="1" wrap="square" lIns="121900" tIns="121900" rIns="121900" bIns="121900" anchor="ctr" anchorCtr="0">
              <a:noAutofit/>
            </a:bodyPr>
            <a:lstStyle/>
            <a:p>
              <a:endParaRPr sz="2400"/>
            </a:p>
          </p:txBody>
        </p:sp>
        <p:sp>
          <p:nvSpPr>
            <p:cNvPr id="228" name="Google Shape;228;p15"/>
            <p:cNvSpPr/>
            <p:nvPr/>
          </p:nvSpPr>
          <p:spPr>
            <a:xfrm>
              <a:off x="4107158" y="1563464"/>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29" name="Google Shape;229;p15"/>
            <p:cNvSpPr/>
            <p:nvPr/>
          </p:nvSpPr>
          <p:spPr>
            <a:xfrm>
              <a:off x="4739527" y="2628883"/>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30" name="Google Shape;230;p15"/>
            <p:cNvSpPr/>
            <p:nvPr/>
          </p:nvSpPr>
          <p:spPr>
            <a:xfrm>
              <a:off x="3998124" y="4018260"/>
              <a:ext cx="90343" cy="90343"/>
            </a:xfrm>
            <a:prstGeom prst="ellipse">
              <a:avLst/>
            </a:prstGeom>
            <a:noFill/>
            <a:ln>
              <a:noFill/>
            </a:ln>
          </p:spPr>
          <p:txBody>
            <a:bodyPr spcFirstLastPara="1" wrap="square" lIns="121900" tIns="121900" rIns="121900" bIns="121900" anchor="ctr" anchorCtr="0">
              <a:noAutofit/>
            </a:bodyPr>
            <a:lstStyle/>
            <a:p>
              <a:endParaRPr sz="2400"/>
            </a:p>
          </p:txBody>
        </p:sp>
      </p:grpSp>
      <p:sp>
        <p:nvSpPr>
          <p:cNvPr id="231" name="Rectangle 230">
            <a:extLst>
              <a:ext uri="{FF2B5EF4-FFF2-40B4-BE49-F238E27FC236}">
                <a16:creationId xmlns:a16="http://schemas.microsoft.com/office/drawing/2014/main" id="{8FE95A95-9F64-E449-950A-E30A96BA4A3E}"/>
              </a:ext>
            </a:extLst>
          </p:cNvPr>
          <p:cNvSpPr/>
          <p:nvPr/>
        </p:nvSpPr>
        <p:spPr>
          <a:xfrm>
            <a:off x="6575101" y="6493218"/>
            <a:ext cx="5024120" cy="297454"/>
          </a:xfrm>
          <a:prstGeom prst="rect">
            <a:avLst/>
          </a:prstGeom>
        </p:spPr>
        <p:txBody>
          <a:bodyPr wrap="square">
            <a:spAutoFit/>
          </a:bodyPr>
          <a:lstStyle/>
          <a:p>
            <a:pPr lvl="0"/>
            <a:r>
              <a:rPr lang="en-CA" sz="1333" dirty="0">
                <a:latin typeface="Fira Sans Extra Condensed"/>
                <a:ea typeface="Fira Sans Extra Condensed"/>
                <a:cs typeface="Fira Sans Extra Condensed"/>
                <a:sym typeface="Fira Sans Extra Condensed"/>
              </a:rPr>
              <a:t>Reproduction and distribution of the presentation deck is prohibited</a:t>
            </a:r>
          </a:p>
        </p:txBody>
      </p:sp>
      <p:sp>
        <p:nvSpPr>
          <p:cNvPr id="3" name="TextBox 2">
            <a:extLst>
              <a:ext uri="{FF2B5EF4-FFF2-40B4-BE49-F238E27FC236}">
                <a16:creationId xmlns:a16="http://schemas.microsoft.com/office/drawing/2014/main" id="{333AF6E1-270D-C28B-2FA2-1494546F5399}"/>
              </a:ext>
            </a:extLst>
          </p:cNvPr>
          <p:cNvSpPr txBox="1"/>
          <p:nvPr/>
        </p:nvSpPr>
        <p:spPr>
          <a:xfrm>
            <a:off x="6279936" y="2597257"/>
            <a:ext cx="8157999" cy="1569660"/>
          </a:xfrm>
          <a:prstGeom prst="rect">
            <a:avLst/>
          </a:prstGeom>
          <a:noFill/>
        </p:spPr>
        <p:txBody>
          <a:bodyPr wrap="square" rtlCol="0">
            <a:spAutoFit/>
          </a:bodyPr>
          <a:lstStyle/>
          <a:p>
            <a:r>
              <a:rPr lang="en-US" sz="9600" b="1" dirty="0">
                <a:solidFill>
                  <a:schemeClr val="accent1">
                    <a:lumMod val="40000"/>
                    <a:lumOff val="60000"/>
                  </a:schemeClr>
                </a:solidFill>
                <a:latin typeface="Fira Sans" panose="020B0503050000020004" pitchFamily="34" charset="0"/>
              </a:rPr>
              <a:t>Chapter 2</a:t>
            </a:r>
          </a:p>
        </p:txBody>
      </p:sp>
      <p:sp>
        <p:nvSpPr>
          <p:cNvPr id="8" name="TextBox 7">
            <a:extLst>
              <a:ext uri="{FF2B5EF4-FFF2-40B4-BE49-F238E27FC236}">
                <a16:creationId xmlns:a16="http://schemas.microsoft.com/office/drawing/2014/main" id="{F917F846-9A3B-17F1-37A2-C2A23CE244E2}"/>
              </a:ext>
            </a:extLst>
          </p:cNvPr>
          <p:cNvSpPr txBox="1"/>
          <p:nvPr/>
        </p:nvSpPr>
        <p:spPr>
          <a:xfrm>
            <a:off x="6265747" y="1290039"/>
            <a:ext cx="6417563" cy="1200329"/>
          </a:xfrm>
          <a:prstGeom prst="rect">
            <a:avLst/>
          </a:prstGeom>
          <a:noFill/>
        </p:spPr>
        <p:txBody>
          <a:bodyPr wrap="square" rtlCol="0">
            <a:spAutoFit/>
          </a:bodyPr>
          <a:lstStyle/>
          <a:p>
            <a:r>
              <a:rPr lang="en-US" sz="7200" b="1" dirty="0">
                <a:solidFill>
                  <a:schemeClr val="bg1"/>
                </a:solidFill>
                <a:latin typeface="Fira Sans" panose="020B0503050000020004" pitchFamily="34" charset="0"/>
              </a:rPr>
              <a:t>Bootcamp</a:t>
            </a:r>
          </a:p>
        </p:txBody>
      </p:sp>
      <p:sp>
        <p:nvSpPr>
          <p:cNvPr id="9" name="TextBox 8">
            <a:extLst>
              <a:ext uri="{FF2B5EF4-FFF2-40B4-BE49-F238E27FC236}">
                <a16:creationId xmlns:a16="http://schemas.microsoft.com/office/drawing/2014/main" id="{4FCB65FA-E443-9BAC-4897-6EF1588A1B76}"/>
              </a:ext>
            </a:extLst>
          </p:cNvPr>
          <p:cNvSpPr txBox="1"/>
          <p:nvPr/>
        </p:nvSpPr>
        <p:spPr>
          <a:xfrm>
            <a:off x="6882458" y="4665194"/>
            <a:ext cx="6417563" cy="502766"/>
          </a:xfrm>
          <a:prstGeom prst="rect">
            <a:avLst/>
          </a:prstGeom>
          <a:noFill/>
        </p:spPr>
        <p:txBody>
          <a:bodyPr wrap="square" rtlCol="0">
            <a:spAutoFit/>
          </a:bodyPr>
          <a:lstStyle/>
          <a:p>
            <a:r>
              <a:rPr lang="en-US" sz="2667" b="1" dirty="0">
                <a:solidFill>
                  <a:schemeClr val="bg1"/>
                </a:solidFill>
                <a:latin typeface="Fira Sans" panose="020B0503050000020004" pitchFamily="34" charset="0"/>
              </a:rPr>
              <a:t>Welcome to your 1</a:t>
            </a:r>
            <a:r>
              <a:rPr lang="en-US" sz="2667" b="1" baseline="30000" dirty="0">
                <a:solidFill>
                  <a:schemeClr val="bg1"/>
                </a:solidFill>
                <a:latin typeface="Fira Sans" panose="020B0503050000020004" pitchFamily="34" charset="0"/>
              </a:rPr>
              <a:t>st</a:t>
            </a:r>
            <a:r>
              <a:rPr lang="en-US" sz="2667" b="1" dirty="0">
                <a:solidFill>
                  <a:schemeClr val="bg1"/>
                </a:solidFill>
                <a:latin typeface="Fira Sans" panose="020B0503050000020004" pitchFamily="34" charset="0"/>
              </a:rPr>
              <a:t> session!</a:t>
            </a:r>
          </a:p>
        </p:txBody>
      </p:sp>
      <p:sp>
        <p:nvSpPr>
          <p:cNvPr id="5" name="TextBox 4">
            <a:extLst>
              <a:ext uri="{FF2B5EF4-FFF2-40B4-BE49-F238E27FC236}">
                <a16:creationId xmlns:a16="http://schemas.microsoft.com/office/drawing/2014/main" id="{D7770F90-9C00-EDEE-7C18-82C22B502421}"/>
              </a:ext>
            </a:extLst>
          </p:cNvPr>
          <p:cNvSpPr txBox="1"/>
          <p:nvPr/>
        </p:nvSpPr>
        <p:spPr>
          <a:xfrm>
            <a:off x="5766324" y="381917"/>
            <a:ext cx="8157999" cy="1200329"/>
          </a:xfrm>
          <a:prstGeom prst="rect">
            <a:avLst/>
          </a:prstGeom>
          <a:noFill/>
        </p:spPr>
        <p:txBody>
          <a:bodyPr wrap="square" rtlCol="0">
            <a:spAutoFit/>
          </a:bodyPr>
          <a:lstStyle/>
          <a:p>
            <a:r>
              <a:rPr lang="en-US" sz="7200" b="1" dirty="0" err="1">
                <a:solidFill>
                  <a:schemeClr val="bg1"/>
                </a:solidFill>
                <a:latin typeface="Fira Sans" panose="020B0503050000020004" pitchFamily="34" charset="0"/>
              </a:rPr>
              <a:t>Code</a:t>
            </a:r>
            <a:r>
              <a:rPr lang="en-US" sz="7200" b="1" dirty="0" err="1">
                <a:solidFill>
                  <a:srgbClr val="FFD100"/>
                </a:solidFill>
                <a:latin typeface="Fira Sans" panose="020B0503050000020004" pitchFamily="34" charset="0"/>
              </a:rPr>
              <a:t>U</a:t>
            </a:r>
            <a:r>
              <a:rPr lang="en-US" sz="7200" b="1" dirty="0" err="1">
                <a:solidFill>
                  <a:schemeClr val="bg1"/>
                </a:solidFill>
                <a:latin typeface="Fira Sans" panose="020B0503050000020004" pitchFamily="34" charset="0"/>
              </a:rPr>
              <a:t>’s</a:t>
            </a:r>
            <a:endParaRPr lang="en-US" sz="7200" b="1" dirty="0">
              <a:solidFill>
                <a:schemeClr val="bg1"/>
              </a:solidFill>
              <a:latin typeface="Fira Sans" panose="020B05030500000200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911;p25">
            <a:extLst>
              <a:ext uri="{FF2B5EF4-FFF2-40B4-BE49-F238E27FC236}">
                <a16:creationId xmlns:a16="http://schemas.microsoft.com/office/drawing/2014/main" id="{39BE277E-F5BA-6548-BC5F-C7A786B3D450}"/>
              </a:ext>
            </a:extLst>
          </p:cNvPr>
          <p:cNvSpPr/>
          <p:nvPr/>
        </p:nvSpPr>
        <p:spPr>
          <a:xfrm>
            <a:off x="575400" y="1324053"/>
            <a:ext cx="3223761" cy="4709455"/>
          </a:xfrm>
          <a:prstGeom prst="roundRect">
            <a:avLst>
              <a:gd name="adj" fmla="val 15217"/>
            </a:avLst>
          </a:pr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2" name="Title 1">
            <a:extLst>
              <a:ext uri="{FF2B5EF4-FFF2-40B4-BE49-F238E27FC236}">
                <a16:creationId xmlns:a16="http://schemas.microsoft.com/office/drawing/2014/main" id="{D71D9AD2-CB44-8744-8137-C7CAC2E8A255}"/>
              </a:ext>
            </a:extLst>
          </p:cNvPr>
          <p:cNvSpPr>
            <a:spLocks noGrp="1"/>
          </p:cNvSpPr>
          <p:nvPr>
            <p:ph type="title"/>
          </p:nvPr>
        </p:nvSpPr>
        <p:spPr>
          <a:xfrm>
            <a:off x="838166" y="126944"/>
            <a:ext cx="10515600" cy="1325563"/>
          </a:xfrm>
        </p:spPr>
        <p:txBody>
          <a:bodyPr>
            <a:noAutofit/>
          </a:bodyPr>
          <a:lstStyle/>
          <a:p>
            <a:pPr algn="ctr"/>
            <a:r>
              <a:rPr lang="en-US" sz="6000" b="1" dirty="0">
                <a:solidFill>
                  <a:srgbClr val="002060"/>
                </a:solidFill>
                <a:latin typeface="Fira Sans" panose="020B0503050000020004" pitchFamily="34" charset="0"/>
              </a:rPr>
              <a:t>Thank you!</a:t>
            </a:r>
          </a:p>
        </p:txBody>
      </p:sp>
      <p:grpSp>
        <p:nvGrpSpPr>
          <p:cNvPr id="3" name="Google Shape;1922;p38">
            <a:extLst>
              <a:ext uri="{FF2B5EF4-FFF2-40B4-BE49-F238E27FC236}">
                <a16:creationId xmlns:a16="http://schemas.microsoft.com/office/drawing/2014/main" id="{5C8BA916-4BF4-E34D-9154-9A8B6708FF1A}"/>
              </a:ext>
            </a:extLst>
          </p:cNvPr>
          <p:cNvGrpSpPr/>
          <p:nvPr/>
        </p:nvGrpSpPr>
        <p:grpSpPr>
          <a:xfrm>
            <a:off x="4597399" y="1751381"/>
            <a:ext cx="2997203" cy="4733780"/>
            <a:chOff x="1085850" y="1181650"/>
            <a:chExt cx="2247902" cy="3550335"/>
          </a:xfrm>
        </p:grpSpPr>
        <p:sp>
          <p:nvSpPr>
            <p:cNvPr id="4" name="Google Shape;1923;p38">
              <a:extLst>
                <a:ext uri="{FF2B5EF4-FFF2-40B4-BE49-F238E27FC236}">
                  <a16:creationId xmlns:a16="http://schemas.microsoft.com/office/drawing/2014/main" id="{58C9F22A-3B17-204C-8B83-D0722D64A6FF}"/>
                </a:ext>
              </a:extLst>
            </p:cNvPr>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5" name="Google Shape;1924;p38">
              <a:extLst>
                <a:ext uri="{FF2B5EF4-FFF2-40B4-BE49-F238E27FC236}">
                  <a16:creationId xmlns:a16="http://schemas.microsoft.com/office/drawing/2014/main" id="{8816BCAD-2039-E041-9223-9DC6059C9C7F}"/>
                </a:ext>
              </a:extLst>
            </p:cNvPr>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6" name="Google Shape;1925;p38">
              <a:extLst>
                <a:ext uri="{FF2B5EF4-FFF2-40B4-BE49-F238E27FC236}">
                  <a16:creationId xmlns:a16="http://schemas.microsoft.com/office/drawing/2014/main" id="{97D9526B-B02D-1242-BBA6-36C3604309E4}"/>
                </a:ext>
              </a:extLst>
            </p:cNvPr>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7" name="Google Shape;1926;p38">
              <a:extLst>
                <a:ext uri="{FF2B5EF4-FFF2-40B4-BE49-F238E27FC236}">
                  <a16:creationId xmlns:a16="http://schemas.microsoft.com/office/drawing/2014/main" id="{2F9884CF-3E11-5841-AAC5-C2ED3B708591}"/>
                </a:ext>
              </a:extLst>
            </p:cNvPr>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8" name="Google Shape;1927;p38">
              <a:extLst>
                <a:ext uri="{FF2B5EF4-FFF2-40B4-BE49-F238E27FC236}">
                  <a16:creationId xmlns:a16="http://schemas.microsoft.com/office/drawing/2014/main" id="{85B7AD81-11AE-8147-BDEC-01B3B8BB7AF9}"/>
                </a:ext>
              </a:extLst>
            </p:cNvPr>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9" name="Google Shape;1928;p38">
              <a:extLst>
                <a:ext uri="{FF2B5EF4-FFF2-40B4-BE49-F238E27FC236}">
                  <a16:creationId xmlns:a16="http://schemas.microsoft.com/office/drawing/2014/main" id="{B34308DD-BE25-DA42-814B-EE455F327E3E}"/>
                </a:ext>
              </a:extLst>
            </p:cNvPr>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 name="Google Shape;1929;p38">
              <a:extLst>
                <a:ext uri="{FF2B5EF4-FFF2-40B4-BE49-F238E27FC236}">
                  <a16:creationId xmlns:a16="http://schemas.microsoft.com/office/drawing/2014/main" id="{893C02D5-FBB9-BB47-9908-3915A6BD5DAE}"/>
                </a:ext>
              </a:extLst>
            </p:cNvPr>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1" name="Google Shape;1930;p38">
              <a:extLst>
                <a:ext uri="{FF2B5EF4-FFF2-40B4-BE49-F238E27FC236}">
                  <a16:creationId xmlns:a16="http://schemas.microsoft.com/office/drawing/2014/main" id="{F7A31046-70C1-9947-8622-25ECD1750EDC}"/>
                </a:ext>
              </a:extLst>
            </p:cNvPr>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2" name="Google Shape;1931;p38">
              <a:extLst>
                <a:ext uri="{FF2B5EF4-FFF2-40B4-BE49-F238E27FC236}">
                  <a16:creationId xmlns:a16="http://schemas.microsoft.com/office/drawing/2014/main" id="{A22429F6-A8A8-8642-9BEC-05EAAEF2BE84}"/>
                </a:ext>
              </a:extLst>
            </p:cNvPr>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3" name="Google Shape;1932;p38">
              <a:extLst>
                <a:ext uri="{FF2B5EF4-FFF2-40B4-BE49-F238E27FC236}">
                  <a16:creationId xmlns:a16="http://schemas.microsoft.com/office/drawing/2014/main" id="{5943B97D-219E-3C41-B091-5A6166638EFA}"/>
                </a:ext>
              </a:extLst>
            </p:cNvPr>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4" name="Google Shape;1933;p38">
              <a:extLst>
                <a:ext uri="{FF2B5EF4-FFF2-40B4-BE49-F238E27FC236}">
                  <a16:creationId xmlns:a16="http://schemas.microsoft.com/office/drawing/2014/main" id="{17028C6E-49D3-0642-B143-E213BD5E3F58}"/>
                </a:ext>
              </a:extLst>
            </p:cNvPr>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5" name="Google Shape;1934;p38">
              <a:extLst>
                <a:ext uri="{FF2B5EF4-FFF2-40B4-BE49-F238E27FC236}">
                  <a16:creationId xmlns:a16="http://schemas.microsoft.com/office/drawing/2014/main" id="{7217980A-11D3-8541-8F7E-ED949FA5CE25}"/>
                </a:ext>
              </a:extLst>
            </p:cNvPr>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6" name="Google Shape;1935;p38">
              <a:extLst>
                <a:ext uri="{FF2B5EF4-FFF2-40B4-BE49-F238E27FC236}">
                  <a16:creationId xmlns:a16="http://schemas.microsoft.com/office/drawing/2014/main" id="{2B4C9462-E946-5D4A-AE49-307940C5249C}"/>
                </a:ext>
              </a:extLst>
            </p:cNvPr>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7" name="Google Shape;1936;p38">
              <a:extLst>
                <a:ext uri="{FF2B5EF4-FFF2-40B4-BE49-F238E27FC236}">
                  <a16:creationId xmlns:a16="http://schemas.microsoft.com/office/drawing/2014/main" id="{1D210A7F-9249-8D41-A37F-CE7EE9AFFE19}"/>
                </a:ext>
              </a:extLst>
            </p:cNvPr>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8" name="Google Shape;1937;p38">
              <a:extLst>
                <a:ext uri="{FF2B5EF4-FFF2-40B4-BE49-F238E27FC236}">
                  <a16:creationId xmlns:a16="http://schemas.microsoft.com/office/drawing/2014/main" id="{B32A4950-B64E-EF43-BC49-9147E05D46F1}"/>
                </a:ext>
              </a:extLst>
            </p:cNvPr>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 name="Google Shape;1938;p38">
              <a:extLst>
                <a:ext uri="{FF2B5EF4-FFF2-40B4-BE49-F238E27FC236}">
                  <a16:creationId xmlns:a16="http://schemas.microsoft.com/office/drawing/2014/main" id="{981C70E9-B91A-8F4B-A333-D1315684EB27}"/>
                </a:ext>
              </a:extLst>
            </p:cNvPr>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0" name="Google Shape;1939;p38">
              <a:extLst>
                <a:ext uri="{FF2B5EF4-FFF2-40B4-BE49-F238E27FC236}">
                  <a16:creationId xmlns:a16="http://schemas.microsoft.com/office/drawing/2014/main" id="{24A18238-EFA6-CE41-8252-E15CDDA073E2}"/>
                </a:ext>
              </a:extLst>
            </p:cNvPr>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1" name="Google Shape;1940;p38">
              <a:extLst>
                <a:ext uri="{FF2B5EF4-FFF2-40B4-BE49-F238E27FC236}">
                  <a16:creationId xmlns:a16="http://schemas.microsoft.com/office/drawing/2014/main" id="{60D374BF-D62F-244A-A523-6469809C6930}"/>
                </a:ext>
              </a:extLst>
            </p:cNvPr>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2" name="Google Shape;1941;p38">
              <a:extLst>
                <a:ext uri="{FF2B5EF4-FFF2-40B4-BE49-F238E27FC236}">
                  <a16:creationId xmlns:a16="http://schemas.microsoft.com/office/drawing/2014/main" id="{648B604C-F354-FF44-A433-675D1905605F}"/>
                </a:ext>
              </a:extLst>
            </p:cNvPr>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3" name="Google Shape;1942;p38">
              <a:extLst>
                <a:ext uri="{FF2B5EF4-FFF2-40B4-BE49-F238E27FC236}">
                  <a16:creationId xmlns:a16="http://schemas.microsoft.com/office/drawing/2014/main" id="{606DDE1F-B353-9445-B605-F4CF451415A1}"/>
                </a:ext>
              </a:extLst>
            </p:cNvPr>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4" name="Google Shape;1943;p38">
              <a:extLst>
                <a:ext uri="{FF2B5EF4-FFF2-40B4-BE49-F238E27FC236}">
                  <a16:creationId xmlns:a16="http://schemas.microsoft.com/office/drawing/2014/main" id="{CF7B7997-32E7-3243-BF8C-8CAABAE0C05B}"/>
                </a:ext>
              </a:extLst>
            </p:cNvPr>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5" name="Google Shape;1944;p38">
              <a:extLst>
                <a:ext uri="{FF2B5EF4-FFF2-40B4-BE49-F238E27FC236}">
                  <a16:creationId xmlns:a16="http://schemas.microsoft.com/office/drawing/2014/main" id="{6B790D72-E71E-AD4A-8C16-2174A6305FA3}"/>
                </a:ext>
              </a:extLst>
            </p:cNvPr>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6" name="Google Shape;1945;p38">
              <a:extLst>
                <a:ext uri="{FF2B5EF4-FFF2-40B4-BE49-F238E27FC236}">
                  <a16:creationId xmlns:a16="http://schemas.microsoft.com/office/drawing/2014/main" id="{8C795C99-B2D0-6945-84D5-E00E40A726B5}"/>
                </a:ext>
              </a:extLst>
            </p:cNvPr>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7" name="Google Shape;1946;p38">
              <a:extLst>
                <a:ext uri="{FF2B5EF4-FFF2-40B4-BE49-F238E27FC236}">
                  <a16:creationId xmlns:a16="http://schemas.microsoft.com/office/drawing/2014/main" id="{BFE50A86-C79C-434A-8F8D-AB138F2CABAC}"/>
                </a:ext>
              </a:extLst>
            </p:cNvPr>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8" name="Google Shape;1947;p38">
              <a:extLst>
                <a:ext uri="{FF2B5EF4-FFF2-40B4-BE49-F238E27FC236}">
                  <a16:creationId xmlns:a16="http://schemas.microsoft.com/office/drawing/2014/main" id="{951DDC21-2E69-D948-B842-96C9AFBB36DB}"/>
                </a:ext>
              </a:extLst>
            </p:cNvPr>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9" name="Google Shape;1948;p38">
              <a:extLst>
                <a:ext uri="{FF2B5EF4-FFF2-40B4-BE49-F238E27FC236}">
                  <a16:creationId xmlns:a16="http://schemas.microsoft.com/office/drawing/2014/main" id="{A9EEC676-9358-EB49-968B-F67354A199EE}"/>
                </a:ext>
              </a:extLst>
            </p:cNvPr>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0" name="Google Shape;1949;p38">
              <a:extLst>
                <a:ext uri="{FF2B5EF4-FFF2-40B4-BE49-F238E27FC236}">
                  <a16:creationId xmlns:a16="http://schemas.microsoft.com/office/drawing/2014/main" id="{09848761-84DD-8445-8475-FB16358F8182}"/>
                </a:ext>
              </a:extLst>
            </p:cNvPr>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1" name="Google Shape;1950;p38">
              <a:extLst>
                <a:ext uri="{FF2B5EF4-FFF2-40B4-BE49-F238E27FC236}">
                  <a16:creationId xmlns:a16="http://schemas.microsoft.com/office/drawing/2014/main" id="{5D02B21A-61AB-EF43-83BE-27078BC597ED}"/>
                </a:ext>
              </a:extLst>
            </p:cNvPr>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2" name="Google Shape;1951;p38">
              <a:extLst>
                <a:ext uri="{FF2B5EF4-FFF2-40B4-BE49-F238E27FC236}">
                  <a16:creationId xmlns:a16="http://schemas.microsoft.com/office/drawing/2014/main" id="{D3CF9F0B-69EB-C349-B31E-BC3DFFB6F793}"/>
                </a:ext>
              </a:extLst>
            </p:cNvPr>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3" name="Google Shape;1952;p38">
              <a:extLst>
                <a:ext uri="{FF2B5EF4-FFF2-40B4-BE49-F238E27FC236}">
                  <a16:creationId xmlns:a16="http://schemas.microsoft.com/office/drawing/2014/main" id="{091B82E1-E4A8-EC44-BCA9-82C27A94EEA0}"/>
                </a:ext>
              </a:extLst>
            </p:cNvPr>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4" name="Google Shape;1953;p38">
              <a:extLst>
                <a:ext uri="{FF2B5EF4-FFF2-40B4-BE49-F238E27FC236}">
                  <a16:creationId xmlns:a16="http://schemas.microsoft.com/office/drawing/2014/main" id="{F06BC01F-270A-D142-A12C-2AF3D161C3E8}"/>
                </a:ext>
              </a:extLst>
            </p:cNvPr>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5" name="Google Shape;1954;p38">
              <a:extLst>
                <a:ext uri="{FF2B5EF4-FFF2-40B4-BE49-F238E27FC236}">
                  <a16:creationId xmlns:a16="http://schemas.microsoft.com/office/drawing/2014/main" id="{DA8E3442-CCFD-3943-8AB0-373EB7ADCA44}"/>
                </a:ext>
              </a:extLst>
            </p:cNvPr>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6" name="Google Shape;1955;p38">
              <a:extLst>
                <a:ext uri="{FF2B5EF4-FFF2-40B4-BE49-F238E27FC236}">
                  <a16:creationId xmlns:a16="http://schemas.microsoft.com/office/drawing/2014/main" id="{33089861-C962-5E45-B42A-C1CC0FEA48D6}"/>
                </a:ext>
              </a:extLst>
            </p:cNvPr>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sp>
          <p:nvSpPr>
            <p:cNvPr id="37" name="Google Shape;1956;p38">
              <a:extLst>
                <a:ext uri="{FF2B5EF4-FFF2-40B4-BE49-F238E27FC236}">
                  <a16:creationId xmlns:a16="http://schemas.microsoft.com/office/drawing/2014/main" id="{9BEF8767-EA7D-C04E-9E32-F305AD7ED135}"/>
                </a:ext>
              </a:extLst>
            </p:cNvPr>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8" name="Google Shape;1957;p38">
              <a:extLst>
                <a:ext uri="{FF2B5EF4-FFF2-40B4-BE49-F238E27FC236}">
                  <a16:creationId xmlns:a16="http://schemas.microsoft.com/office/drawing/2014/main" id="{63FF8A83-55E1-1F4F-9E76-9342F82C3F0E}"/>
                </a:ext>
              </a:extLst>
            </p:cNvPr>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9" name="Google Shape;1958;p38">
              <a:extLst>
                <a:ext uri="{FF2B5EF4-FFF2-40B4-BE49-F238E27FC236}">
                  <a16:creationId xmlns:a16="http://schemas.microsoft.com/office/drawing/2014/main" id="{38769DC3-A70A-024D-B4E9-EF9BA2B5D3D5}"/>
                </a:ext>
              </a:extLst>
            </p:cNvPr>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0" name="Google Shape;1959;p38">
              <a:extLst>
                <a:ext uri="{FF2B5EF4-FFF2-40B4-BE49-F238E27FC236}">
                  <a16:creationId xmlns:a16="http://schemas.microsoft.com/office/drawing/2014/main" id="{98193468-DF6C-9D42-B8E9-438052B7D91E}"/>
                </a:ext>
              </a:extLst>
            </p:cNvPr>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1" name="Google Shape;1960;p38">
              <a:extLst>
                <a:ext uri="{FF2B5EF4-FFF2-40B4-BE49-F238E27FC236}">
                  <a16:creationId xmlns:a16="http://schemas.microsoft.com/office/drawing/2014/main" id="{12F1959D-589F-E34F-B4D6-22E3D842FB0C}"/>
                </a:ext>
              </a:extLst>
            </p:cNvPr>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2" name="Google Shape;1961;p38">
              <a:extLst>
                <a:ext uri="{FF2B5EF4-FFF2-40B4-BE49-F238E27FC236}">
                  <a16:creationId xmlns:a16="http://schemas.microsoft.com/office/drawing/2014/main" id="{9517526B-0D92-5F45-B2E9-BA02CECA34B0}"/>
                </a:ext>
              </a:extLst>
            </p:cNvPr>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3" name="Google Shape;1962;p38">
              <a:extLst>
                <a:ext uri="{FF2B5EF4-FFF2-40B4-BE49-F238E27FC236}">
                  <a16:creationId xmlns:a16="http://schemas.microsoft.com/office/drawing/2014/main" id="{132CFABC-FCCA-5649-9CBF-55D1E42A625B}"/>
                </a:ext>
              </a:extLst>
            </p:cNvPr>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4" name="Google Shape;1963;p38">
              <a:extLst>
                <a:ext uri="{FF2B5EF4-FFF2-40B4-BE49-F238E27FC236}">
                  <a16:creationId xmlns:a16="http://schemas.microsoft.com/office/drawing/2014/main" id="{BCA7893F-79F5-1B45-998B-51AA05DBA204}"/>
                </a:ext>
              </a:extLst>
            </p:cNvPr>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5" name="Google Shape;1964;p38">
              <a:extLst>
                <a:ext uri="{FF2B5EF4-FFF2-40B4-BE49-F238E27FC236}">
                  <a16:creationId xmlns:a16="http://schemas.microsoft.com/office/drawing/2014/main" id="{1061B00F-C20B-484C-A2C2-2FB23C5F295D}"/>
                </a:ext>
              </a:extLst>
            </p:cNvPr>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6" name="Google Shape;1965;p38">
              <a:extLst>
                <a:ext uri="{FF2B5EF4-FFF2-40B4-BE49-F238E27FC236}">
                  <a16:creationId xmlns:a16="http://schemas.microsoft.com/office/drawing/2014/main" id="{BE28C97D-7161-D24A-9E56-0D4E6809B93A}"/>
                </a:ext>
              </a:extLst>
            </p:cNvPr>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7" name="Google Shape;1966;p38">
              <a:extLst>
                <a:ext uri="{FF2B5EF4-FFF2-40B4-BE49-F238E27FC236}">
                  <a16:creationId xmlns:a16="http://schemas.microsoft.com/office/drawing/2014/main" id="{3B0A26A1-274A-0043-84E3-6A6E9072C6C5}"/>
                </a:ext>
              </a:extLst>
            </p:cNvPr>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8" name="Google Shape;1967;p38">
              <a:extLst>
                <a:ext uri="{FF2B5EF4-FFF2-40B4-BE49-F238E27FC236}">
                  <a16:creationId xmlns:a16="http://schemas.microsoft.com/office/drawing/2014/main" id="{0A5207E7-9CA6-2040-854F-19C1D5B9ACE4}"/>
                </a:ext>
              </a:extLst>
            </p:cNvPr>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9" name="Google Shape;1968;p38">
              <a:extLst>
                <a:ext uri="{FF2B5EF4-FFF2-40B4-BE49-F238E27FC236}">
                  <a16:creationId xmlns:a16="http://schemas.microsoft.com/office/drawing/2014/main" id="{09634341-DFC6-D043-8E09-B4352952BCCD}"/>
                </a:ext>
              </a:extLst>
            </p:cNvPr>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grpSp>
      <p:grpSp>
        <p:nvGrpSpPr>
          <p:cNvPr id="62" name="Google Shape;912;p25">
            <a:extLst>
              <a:ext uri="{FF2B5EF4-FFF2-40B4-BE49-F238E27FC236}">
                <a16:creationId xmlns:a16="http://schemas.microsoft.com/office/drawing/2014/main" id="{4E1958A1-6E5F-FF42-83C9-7350E749DEC4}"/>
              </a:ext>
            </a:extLst>
          </p:cNvPr>
          <p:cNvGrpSpPr/>
          <p:nvPr/>
        </p:nvGrpSpPr>
        <p:grpSpPr>
          <a:xfrm>
            <a:off x="822867" y="1701220"/>
            <a:ext cx="2696711" cy="1951683"/>
            <a:chOff x="1660484" y="3206676"/>
            <a:chExt cx="2022533" cy="1463762"/>
          </a:xfrm>
        </p:grpSpPr>
        <p:sp>
          <p:nvSpPr>
            <p:cNvPr id="63" name="Google Shape;913;p25">
              <a:extLst>
                <a:ext uri="{FF2B5EF4-FFF2-40B4-BE49-F238E27FC236}">
                  <a16:creationId xmlns:a16="http://schemas.microsoft.com/office/drawing/2014/main" id="{4FC08FCE-5C4D-8F49-A980-1EBFB20EAB77}"/>
                </a:ext>
              </a:extLst>
            </p:cNvPr>
            <p:cNvSpPr/>
            <p:nvPr/>
          </p:nvSpPr>
          <p:spPr>
            <a:xfrm>
              <a:off x="1671958" y="3206676"/>
              <a:ext cx="2011059" cy="770835"/>
            </a:xfrm>
            <a:prstGeom prst="roundRect">
              <a:avLst>
                <a:gd name="adj" fmla="val 36313"/>
              </a:avLst>
            </a:prstGeom>
            <a:solidFill>
              <a:srgbClr val="002060"/>
            </a:solidFill>
            <a:ln>
              <a:noFill/>
            </a:ln>
          </p:spPr>
          <p:txBody>
            <a:bodyPr spcFirstLastPara="1" wrap="square" lIns="121900" tIns="121900" rIns="121900" bIns="121900" anchor="ctr" anchorCtr="0">
              <a:noAutofit/>
            </a:bodyPr>
            <a:lstStyle/>
            <a:p>
              <a:pPr algn="ctr"/>
              <a:r>
                <a:rPr lang="en" sz="2400" b="1" dirty="0">
                  <a:solidFill>
                    <a:schemeClr val="lt1"/>
                  </a:solidFill>
                  <a:latin typeface="Fira Sans Extra Condensed"/>
                  <a:ea typeface="Fira Sans Extra Condensed"/>
                  <a:cs typeface="Fira Sans Extra Condensed"/>
                  <a:sym typeface="Fira Sans Extra Condensed"/>
                </a:rPr>
                <a:t>Does anyone have any questions?</a:t>
              </a:r>
              <a:endParaRPr sz="2400" dirty="0">
                <a:solidFill>
                  <a:schemeClr val="lt1"/>
                </a:solidFill>
              </a:endParaRPr>
            </a:p>
          </p:txBody>
        </p:sp>
        <p:sp>
          <p:nvSpPr>
            <p:cNvPr id="64" name="Google Shape;914;p25">
              <a:extLst>
                <a:ext uri="{FF2B5EF4-FFF2-40B4-BE49-F238E27FC236}">
                  <a16:creationId xmlns:a16="http://schemas.microsoft.com/office/drawing/2014/main" id="{AEB98A4A-C532-4249-AF16-96EB53E29831}"/>
                </a:ext>
              </a:extLst>
            </p:cNvPr>
            <p:cNvSpPr txBox="1"/>
            <p:nvPr/>
          </p:nvSpPr>
          <p:spPr>
            <a:xfrm>
              <a:off x="1660484" y="4065038"/>
              <a:ext cx="1677642" cy="605400"/>
            </a:xfrm>
            <a:prstGeom prst="rect">
              <a:avLst/>
            </a:prstGeom>
            <a:noFill/>
            <a:ln>
              <a:noFill/>
            </a:ln>
          </p:spPr>
          <p:txBody>
            <a:bodyPr spcFirstLastPara="1" wrap="square" lIns="121900" tIns="121900" rIns="121900" bIns="121900" anchor="ctr" anchorCtr="0">
              <a:noAutofit/>
            </a:bodyPr>
            <a:lstStyle/>
            <a:p>
              <a:r>
                <a:rPr lang="en" sz="2133" b="1" dirty="0">
                  <a:latin typeface="Fira Sans Extra Condensed"/>
                  <a:ea typeface="Fira Sans Extra Condensed"/>
                  <a:cs typeface="Fira Sans Extra Condensed"/>
                  <a:sym typeface="Fira Sans Extra Condensed"/>
                </a:rPr>
                <a:t>Phone: </a:t>
              </a:r>
            </a:p>
            <a:p>
              <a:r>
                <a:rPr lang="en" sz="2133" dirty="0">
                  <a:latin typeface="Fira Sans Extra Condensed"/>
                  <a:ea typeface="Fira Sans Extra Condensed"/>
                  <a:cs typeface="Fira Sans Extra Condensed"/>
                  <a:sym typeface="Fira Sans Extra Condensed"/>
                </a:rPr>
                <a:t>(438) 391-9106</a:t>
              </a:r>
              <a:endParaRPr sz="2133" dirty="0">
                <a:solidFill>
                  <a:srgbClr val="000000"/>
                </a:solidFill>
                <a:latin typeface="Fira Sans Extra Condensed"/>
                <a:ea typeface="Fira Sans Extra Condensed"/>
                <a:cs typeface="Fira Sans Extra Condensed"/>
                <a:sym typeface="Fira Sans Extra Condensed"/>
              </a:endParaRPr>
            </a:p>
          </p:txBody>
        </p:sp>
      </p:grpSp>
      <p:sp>
        <p:nvSpPr>
          <p:cNvPr id="68" name="Google Shape;914;p25">
            <a:extLst>
              <a:ext uri="{FF2B5EF4-FFF2-40B4-BE49-F238E27FC236}">
                <a16:creationId xmlns:a16="http://schemas.microsoft.com/office/drawing/2014/main" id="{70C74A8E-0928-134F-8647-82CDD9F4EE74}"/>
              </a:ext>
            </a:extLst>
          </p:cNvPr>
          <p:cNvSpPr txBox="1"/>
          <p:nvPr/>
        </p:nvSpPr>
        <p:spPr>
          <a:xfrm>
            <a:off x="822866" y="3755068"/>
            <a:ext cx="2858180" cy="807200"/>
          </a:xfrm>
          <a:prstGeom prst="rect">
            <a:avLst/>
          </a:prstGeom>
          <a:noFill/>
          <a:ln>
            <a:noFill/>
          </a:ln>
        </p:spPr>
        <p:txBody>
          <a:bodyPr spcFirstLastPara="1" wrap="square" lIns="121900" tIns="121900" rIns="121900" bIns="121900" anchor="ctr" anchorCtr="0">
            <a:noAutofit/>
          </a:bodyPr>
          <a:lstStyle/>
          <a:p>
            <a:r>
              <a:rPr lang="en" sz="2133" b="1" dirty="0">
                <a:latin typeface="Fira Sans Extra Condensed"/>
                <a:ea typeface="Fira Sans Extra Condensed"/>
                <a:cs typeface="Fira Sans Extra Condensed"/>
                <a:sym typeface="Fira Sans Extra Condensed"/>
              </a:rPr>
              <a:t>Email: </a:t>
            </a:r>
          </a:p>
          <a:p>
            <a:pPr lvl="0"/>
            <a:r>
              <a:rPr lang="en-CA" sz="2133" dirty="0" err="1">
                <a:latin typeface="Fira Sans Extra Condensed"/>
                <a:ea typeface="Fira Sans Extra Condensed"/>
                <a:cs typeface="Fira Sans Extra Condensed"/>
                <a:sym typeface="Fira Sans Extra Condensed"/>
              </a:rPr>
              <a:t>hello@codeu.ca</a:t>
            </a:r>
            <a:endParaRPr lang="en-CA" sz="2133" dirty="0">
              <a:latin typeface="Fira Sans Extra Condensed"/>
              <a:ea typeface="Fira Sans Extra Condensed"/>
              <a:cs typeface="Fira Sans Extra Condensed"/>
              <a:sym typeface="Fira Sans Extra Condensed"/>
            </a:endParaRPr>
          </a:p>
        </p:txBody>
      </p:sp>
      <p:sp>
        <p:nvSpPr>
          <p:cNvPr id="69" name="Google Shape;911;p25">
            <a:extLst>
              <a:ext uri="{FF2B5EF4-FFF2-40B4-BE49-F238E27FC236}">
                <a16:creationId xmlns:a16="http://schemas.microsoft.com/office/drawing/2014/main" id="{9502B102-F84C-8B40-89D4-EB0D5B899F18}"/>
              </a:ext>
            </a:extLst>
          </p:cNvPr>
          <p:cNvSpPr/>
          <p:nvPr/>
        </p:nvSpPr>
        <p:spPr>
          <a:xfrm>
            <a:off x="7761518" y="1291920"/>
            <a:ext cx="2879321" cy="2472443"/>
          </a:xfrm>
          <a:prstGeom prst="roundRect">
            <a:avLst>
              <a:gd name="adj" fmla="val 15217"/>
            </a:avLst>
          </a:pr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70" name="Google Shape;913;p25">
            <a:extLst>
              <a:ext uri="{FF2B5EF4-FFF2-40B4-BE49-F238E27FC236}">
                <a16:creationId xmlns:a16="http://schemas.microsoft.com/office/drawing/2014/main" id="{AEE5F2BF-C485-9346-AC2F-AD3B43F34F59}"/>
              </a:ext>
            </a:extLst>
          </p:cNvPr>
          <p:cNvSpPr/>
          <p:nvPr/>
        </p:nvSpPr>
        <p:spPr>
          <a:xfrm>
            <a:off x="7969177" y="1671416"/>
            <a:ext cx="3137916" cy="393600"/>
          </a:xfrm>
          <a:prstGeom prst="roundRect">
            <a:avLst>
              <a:gd name="adj" fmla="val 50000"/>
            </a:avLst>
          </a:prstGeom>
          <a:solidFill>
            <a:srgbClr val="002060"/>
          </a:solidFill>
          <a:ln>
            <a:noFill/>
          </a:ln>
        </p:spPr>
        <p:txBody>
          <a:bodyPr spcFirstLastPara="1" wrap="square" lIns="121900" tIns="121900" rIns="121900" bIns="121900" anchor="ctr" anchorCtr="0">
            <a:noAutofit/>
          </a:bodyPr>
          <a:lstStyle/>
          <a:p>
            <a:pPr algn="ctr"/>
            <a:r>
              <a:rPr lang="en" sz="2400" b="1" dirty="0">
                <a:solidFill>
                  <a:schemeClr val="lt1"/>
                </a:solidFill>
                <a:latin typeface="Fira Sans Extra Condensed"/>
                <a:ea typeface="Fira Sans Extra Condensed"/>
                <a:cs typeface="Fira Sans Extra Condensed"/>
                <a:sym typeface="Fira Sans Extra Condensed"/>
              </a:rPr>
              <a:t>Next class: Class 2 </a:t>
            </a:r>
            <a:endParaRPr sz="2400" dirty="0">
              <a:solidFill>
                <a:schemeClr val="lt1"/>
              </a:solidFill>
            </a:endParaRPr>
          </a:p>
        </p:txBody>
      </p:sp>
      <p:grpSp>
        <p:nvGrpSpPr>
          <p:cNvPr id="50" name="Google Shape;594;p21">
            <a:extLst>
              <a:ext uri="{FF2B5EF4-FFF2-40B4-BE49-F238E27FC236}">
                <a16:creationId xmlns:a16="http://schemas.microsoft.com/office/drawing/2014/main" id="{48368BE1-E07F-4148-ABFF-730C16FB4F9D}"/>
              </a:ext>
            </a:extLst>
          </p:cNvPr>
          <p:cNvGrpSpPr/>
          <p:nvPr/>
        </p:nvGrpSpPr>
        <p:grpSpPr>
          <a:xfrm>
            <a:off x="10026599" y="3175585"/>
            <a:ext cx="2010424" cy="3309723"/>
            <a:chOff x="4572000" y="1208850"/>
            <a:chExt cx="1885951" cy="3523124"/>
          </a:xfrm>
        </p:grpSpPr>
        <p:sp>
          <p:nvSpPr>
            <p:cNvPr id="51" name="Google Shape;595;p21">
              <a:extLst>
                <a:ext uri="{FF2B5EF4-FFF2-40B4-BE49-F238E27FC236}">
                  <a16:creationId xmlns:a16="http://schemas.microsoft.com/office/drawing/2014/main" id="{CF8D0FF9-4E35-7D46-99C6-E09C363FF8A5}"/>
                </a:ext>
              </a:extLst>
            </p:cNvPr>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2" name="Google Shape;596;p21">
              <a:extLst>
                <a:ext uri="{FF2B5EF4-FFF2-40B4-BE49-F238E27FC236}">
                  <a16:creationId xmlns:a16="http://schemas.microsoft.com/office/drawing/2014/main" id="{75B4ADAE-8BC1-C243-9CA5-01E81DF65BC1}"/>
                </a:ext>
              </a:extLst>
            </p:cNvPr>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3" name="Google Shape;597;p21">
              <a:extLst>
                <a:ext uri="{FF2B5EF4-FFF2-40B4-BE49-F238E27FC236}">
                  <a16:creationId xmlns:a16="http://schemas.microsoft.com/office/drawing/2014/main" id="{38BE6B9A-D551-4748-B34E-B24B586CD966}"/>
                </a:ext>
              </a:extLst>
            </p:cNvPr>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4" name="Google Shape;598;p21">
              <a:extLst>
                <a:ext uri="{FF2B5EF4-FFF2-40B4-BE49-F238E27FC236}">
                  <a16:creationId xmlns:a16="http://schemas.microsoft.com/office/drawing/2014/main" id="{D03A70B6-D867-9C4D-BD58-D4A095E64100}"/>
                </a:ext>
              </a:extLst>
            </p:cNvPr>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5" name="Google Shape;599;p21">
              <a:extLst>
                <a:ext uri="{FF2B5EF4-FFF2-40B4-BE49-F238E27FC236}">
                  <a16:creationId xmlns:a16="http://schemas.microsoft.com/office/drawing/2014/main" id="{1319C074-26AB-3441-AEC6-A98C98B0BDFB}"/>
                </a:ext>
              </a:extLst>
            </p:cNvPr>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 name="Google Shape;600;p21">
              <a:extLst>
                <a:ext uri="{FF2B5EF4-FFF2-40B4-BE49-F238E27FC236}">
                  <a16:creationId xmlns:a16="http://schemas.microsoft.com/office/drawing/2014/main" id="{8642B078-5C62-C245-8DE1-B920800B4B77}"/>
                </a:ext>
              </a:extLst>
            </p:cNvPr>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7" name="Google Shape;601;p21">
              <a:extLst>
                <a:ext uri="{FF2B5EF4-FFF2-40B4-BE49-F238E27FC236}">
                  <a16:creationId xmlns:a16="http://schemas.microsoft.com/office/drawing/2014/main" id="{1E9F688F-AD90-DD43-B529-F9EF0900E7D8}"/>
                </a:ext>
              </a:extLst>
            </p:cNvPr>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8" name="Google Shape;602;p21">
              <a:extLst>
                <a:ext uri="{FF2B5EF4-FFF2-40B4-BE49-F238E27FC236}">
                  <a16:creationId xmlns:a16="http://schemas.microsoft.com/office/drawing/2014/main" id="{E2F2AA40-45CE-F646-91D1-3D2F896BBD28}"/>
                </a:ext>
              </a:extLst>
            </p:cNvPr>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9" name="Google Shape;603;p21">
              <a:extLst>
                <a:ext uri="{FF2B5EF4-FFF2-40B4-BE49-F238E27FC236}">
                  <a16:creationId xmlns:a16="http://schemas.microsoft.com/office/drawing/2014/main" id="{2F96CF34-262E-5A47-A110-0A231ECDCEE9}"/>
                </a:ext>
              </a:extLst>
            </p:cNvPr>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0" name="Google Shape;604;p21">
              <a:extLst>
                <a:ext uri="{FF2B5EF4-FFF2-40B4-BE49-F238E27FC236}">
                  <a16:creationId xmlns:a16="http://schemas.microsoft.com/office/drawing/2014/main" id="{CA6B5247-6EF8-F64F-881A-EF6C1E011AA3}"/>
                </a:ext>
              </a:extLst>
            </p:cNvPr>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sp>
          <p:nvSpPr>
            <p:cNvPr id="61" name="Google Shape;605;p21">
              <a:extLst>
                <a:ext uri="{FF2B5EF4-FFF2-40B4-BE49-F238E27FC236}">
                  <a16:creationId xmlns:a16="http://schemas.microsoft.com/office/drawing/2014/main" id="{379C8F0A-8D79-B34A-866C-FB9597A93536}"/>
                </a:ext>
              </a:extLst>
            </p:cNvPr>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grpSp>
      <p:sp>
        <p:nvSpPr>
          <p:cNvPr id="72" name="Rectangle 71">
            <a:extLst>
              <a:ext uri="{FF2B5EF4-FFF2-40B4-BE49-F238E27FC236}">
                <a16:creationId xmlns:a16="http://schemas.microsoft.com/office/drawing/2014/main" id="{F293B765-FA88-324D-944D-3866FF0A31CF}"/>
              </a:ext>
            </a:extLst>
          </p:cNvPr>
          <p:cNvSpPr/>
          <p:nvPr/>
        </p:nvSpPr>
        <p:spPr>
          <a:xfrm>
            <a:off x="7979576" y="2126339"/>
            <a:ext cx="2469805" cy="1323439"/>
          </a:xfrm>
          <a:prstGeom prst="rect">
            <a:avLst/>
          </a:prstGeom>
        </p:spPr>
        <p:txBody>
          <a:bodyPr wrap="square">
            <a:spAutoFit/>
          </a:bodyPr>
          <a:lstStyle/>
          <a:p>
            <a:pPr lvl="0"/>
            <a:r>
              <a:rPr lang="en-CA" sz="2000" dirty="0">
                <a:latin typeface="Fira Sans Extra Condensed"/>
                <a:ea typeface="Fira Sans Extra Condensed"/>
                <a:cs typeface="Fira Sans Extra Condensed"/>
                <a:sym typeface="Fira Sans Extra Condensed"/>
              </a:rPr>
              <a:t>Please contact us if you have any questions or if you want to notify us for anything.</a:t>
            </a:r>
          </a:p>
        </p:txBody>
      </p:sp>
      <p:pic>
        <p:nvPicPr>
          <p:cNvPr id="74" name="Picture 73" descr="Logo&#10;&#10;Description automatically generated">
            <a:extLst>
              <a:ext uri="{FF2B5EF4-FFF2-40B4-BE49-F238E27FC236}">
                <a16:creationId xmlns:a16="http://schemas.microsoft.com/office/drawing/2014/main" id="{2D26F0C5-47B9-3040-A364-1A085FA922F7}"/>
              </a:ext>
            </a:extLst>
          </p:cNvPr>
          <p:cNvPicPr>
            <a:picLocks noChangeAspect="1"/>
          </p:cNvPicPr>
          <p:nvPr/>
        </p:nvPicPr>
        <p:blipFill rotWithShape="1">
          <a:blip r:embed="rId2"/>
          <a:srcRect l="1498" t="-1381" r="9186" b="1381"/>
          <a:stretch/>
        </p:blipFill>
        <p:spPr>
          <a:xfrm>
            <a:off x="7846029" y="4504817"/>
            <a:ext cx="2566763" cy="1581220"/>
          </a:xfrm>
          <a:prstGeom prst="roundRect">
            <a:avLst/>
          </a:prstGeom>
        </p:spPr>
      </p:pic>
      <p:pic>
        <p:nvPicPr>
          <p:cNvPr id="3074" name="Picture 2" descr="Linkedin - Free social media icons">
            <a:hlinkClick r:id="rId3"/>
            <a:extLst>
              <a:ext uri="{FF2B5EF4-FFF2-40B4-BE49-F238E27FC236}">
                <a16:creationId xmlns:a16="http://schemas.microsoft.com/office/drawing/2014/main" id="{EFAB93E4-5879-AC45-BB63-8FE163584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06" y="4958378"/>
            <a:ext cx="723164" cy="7231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acebook - Log In or Sign Up">
            <a:hlinkClick r:id="rId5"/>
            <a:extLst>
              <a:ext uri="{FF2B5EF4-FFF2-40B4-BE49-F238E27FC236}">
                <a16:creationId xmlns:a16="http://schemas.microsoft.com/office/drawing/2014/main" id="{E847369B-60C9-014C-A501-B0A1C199B0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230" y="4945282"/>
            <a:ext cx="723165" cy="72316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hlinkClick r:id="rId7"/>
            <a:extLst>
              <a:ext uri="{FF2B5EF4-FFF2-40B4-BE49-F238E27FC236}">
                <a16:creationId xmlns:a16="http://schemas.microsoft.com/office/drawing/2014/main" id="{1406FC70-5194-4548-978B-EB7CBB263092}"/>
              </a:ext>
            </a:extLst>
          </p:cNvPr>
          <p:cNvPicPr>
            <a:picLocks noChangeAspect="1"/>
          </p:cNvPicPr>
          <p:nvPr/>
        </p:nvPicPr>
        <p:blipFill>
          <a:blip r:embed="rId8"/>
          <a:stretch>
            <a:fillRect/>
          </a:stretch>
        </p:blipFill>
        <p:spPr>
          <a:xfrm>
            <a:off x="2517125" y="4846585"/>
            <a:ext cx="936680" cy="936680"/>
          </a:xfrm>
          <a:prstGeom prst="rect">
            <a:avLst/>
          </a:prstGeom>
        </p:spPr>
      </p:pic>
    </p:spTree>
    <p:extLst>
      <p:ext uri="{BB962C8B-B14F-4D97-AF65-F5344CB8AC3E}">
        <p14:creationId xmlns:p14="http://schemas.microsoft.com/office/powerpoint/2010/main" val="177139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rgbClr val="002060"/>
                </a:solidFill>
                <a:latin typeface="Fira Sans" panose="020B0503050000020004" pitchFamily="34" charset="0"/>
              </a:rPr>
              <a:t>Agenda for today’s class</a:t>
            </a:r>
            <a:endParaRPr b="1" dirty="0">
              <a:solidFill>
                <a:srgbClr val="002060"/>
              </a:solidFill>
              <a:latin typeface="Fira Sans" panose="020B0503050000020004" pitchFamily="34" charset="0"/>
            </a:endParaRPr>
          </a:p>
        </p:txBody>
      </p:sp>
      <p:grpSp>
        <p:nvGrpSpPr>
          <p:cNvPr id="1922" name="Google Shape;1922;p38"/>
          <p:cNvGrpSpPr/>
          <p:nvPr/>
        </p:nvGrpSpPr>
        <p:grpSpPr>
          <a:xfrm>
            <a:off x="4597400" y="1575534"/>
            <a:ext cx="2997203" cy="4733780"/>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grpSp>
      <p:grpSp>
        <p:nvGrpSpPr>
          <p:cNvPr id="1974" name="Google Shape;1974;p38"/>
          <p:cNvGrpSpPr/>
          <p:nvPr/>
        </p:nvGrpSpPr>
        <p:grpSpPr>
          <a:xfrm>
            <a:off x="8044401" y="1583200"/>
            <a:ext cx="3550503" cy="1245642"/>
            <a:chOff x="6033300" y="1187400"/>
            <a:chExt cx="2662877" cy="934232"/>
          </a:xfrm>
        </p:grpSpPr>
        <p:grpSp>
          <p:nvGrpSpPr>
            <p:cNvPr id="1975" name="Google Shape;1975;p38"/>
            <p:cNvGrpSpPr/>
            <p:nvPr/>
          </p:nvGrpSpPr>
          <p:grpSpPr>
            <a:xfrm>
              <a:off x="6331350" y="1319549"/>
              <a:ext cx="2364827" cy="802083"/>
              <a:chOff x="5678825" y="914482"/>
              <a:chExt cx="2364827" cy="802083"/>
            </a:xfrm>
          </p:grpSpPr>
          <p:sp>
            <p:nvSpPr>
              <p:cNvPr id="1976" name="Google Shape;1976;p38"/>
              <p:cNvSpPr txBox="1"/>
              <p:nvPr/>
            </p:nvSpPr>
            <p:spPr>
              <a:xfrm>
                <a:off x="5820266" y="914482"/>
                <a:ext cx="2222022" cy="331800"/>
              </a:xfrm>
              <a:prstGeom prst="rect">
                <a:avLst/>
              </a:prstGeom>
              <a:noFill/>
              <a:ln>
                <a:noFill/>
              </a:ln>
            </p:spPr>
            <p:txBody>
              <a:bodyPr spcFirstLastPara="1" wrap="square" lIns="121900" tIns="121900" rIns="121900" bIns="121900" anchor="ctr" anchorCtr="0">
                <a:noAutofit/>
              </a:bodyPr>
              <a:lstStyle/>
              <a:p>
                <a:pPr algn="r"/>
                <a:r>
                  <a:rPr lang="en" sz="3200" b="1" dirty="0">
                    <a:solidFill>
                      <a:srgbClr val="002060"/>
                    </a:solidFill>
                    <a:latin typeface="Fira Sans Extra Condensed"/>
                    <a:ea typeface="Fira Sans Extra Condensed"/>
                    <a:cs typeface="Fira Sans Extra Condensed"/>
                    <a:sym typeface="Fira Sans Extra Condensed"/>
                  </a:rPr>
                  <a:t>Course revision</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77" name="Google Shape;1977;p38"/>
              <p:cNvSpPr txBox="1"/>
              <p:nvPr/>
            </p:nvSpPr>
            <p:spPr>
              <a:xfrm>
                <a:off x="5678825" y="1384765"/>
                <a:ext cx="2364827" cy="331800"/>
              </a:xfrm>
              <a:prstGeom prst="rect">
                <a:avLst/>
              </a:prstGeom>
              <a:noFill/>
              <a:ln>
                <a:noFill/>
              </a:ln>
            </p:spPr>
            <p:txBody>
              <a:bodyPr spcFirstLastPara="1" wrap="square" lIns="121900" tIns="121900" rIns="121900" bIns="121900" anchor="ctr" anchorCtr="0">
                <a:noAutofit/>
              </a:bodyPr>
              <a:lstStyle/>
              <a:p>
                <a:pPr algn="r"/>
                <a:r>
                  <a:rPr lang="en-CA" sz="2267" dirty="0">
                    <a:solidFill>
                      <a:srgbClr val="002060"/>
                    </a:solidFill>
                    <a:latin typeface="Roboto"/>
                    <a:ea typeface="Roboto"/>
                    <a:cs typeface="Roboto"/>
                    <a:sym typeface="Roboto"/>
                  </a:rPr>
                  <a:t>Let’s revise last chapter’s material!</a:t>
                </a:r>
              </a:p>
            </p:txBody>
          </p:sp>
        </p:grpSp>
        <p:sp>
          <p:nvSpPr>
            <p:cNvPr id="1978" name="Google Shape;1978;p38"/>
            <p:cNvSpPr/>
            <p:nvPr/>
          </p:nvSpPr>
          <p:spPr>
            <a:xfrm>
              <a:off x="6033300" y="1187400"/>
              <a:ext cx="596100" cy="596100"/>
            </a:xfrm>
            <a:prstGeom prst="ellipse">
              <a:avLst/>
            </a:prstGeom>
            <a:solidFill>
              <a:schemeClr val="accent4"/>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02</a:t>
              </a:r>
              <a:endParaRPr sz="2400" dirty="0">
                <a:solidFill>
                  <a:schemeClr val="bg1"/>
                </a:solidFill>
              </a:endParaRPr>
            </a:p>
          </p:txBody>
        </p:sp>
      </p:grpSp>
      <p:grpSp>
        <p:nvGrpSpPr>
          <p:cNvPr id="1979" name="Google Shape;1979;p38"/>
          <p:cNvGrpSpPr/>
          <p:nvPr/>
        </p:nvGrpSpPr>
        <p:grpSpPr>
          <a:xfrm>
            <a:off x="523411" y="3539168"/>
            <a:ext cx="3624187" cy="1667247"/>
            <a:chOff x="392558" y="2578063"/>
            <a:chExt cx="2718140" cy="1250435"/>
          </a:xfrm>
        </p:grpSpPr>
        <p:grpSp>
          <p:nvGrpSpPr>
            <p:cNvPr id="1980" name="Google Shape;1980;p38"/>
            <p:cNvGrpSpPr/>
            <p:nvPr/>
          </p:nvGrpSpPr>
          <p:grpSpPr>
            <a:xfrm>
              <a:off x="392558" y="2578063"/>
              <a:ext cx="2448299" cy="1250435"/>
              <a:chOff x="3516720" y="1229115"/>
              <a:chExt cx="2448299" cy="1250435"/>
            </a:xfrm>
          </p:grpSpPr>
          <p:sp>
            <p:nvSpPr>
              <p:cNvPr id="1981" name="Google Shape;1981;p38"/>
              <p:cNvSpPr txBox="1"/>
              <p:nvPr/>
            </p:nvSpPr>
            <p:spPr>
              <a:xfrm>
                <a:off x="3516720" y="1229115"/>
                <a:ext cx="2057400" cy="331800"/>
              </a:xfrm>
              <a:prstGeom prst="rect">
                <a:avLst/>
              </a:prstGeom>
              <a:noFill/>
              <a:ln>
                <a:noFill/>
              </a:ln>
            </p:spPr>
            <p:txBody>
              <a:bodyPr spcFirstLastPara="1" wrap="square" lIns="121900" tIns="121900" rIns="121900" bIns="121900" anchor="ctr" anchorCtr="0">
                <a:noAutofit/>
              </a:bodyPr>
              <a:lstStyle/>
              <a:p>
                <a:r>
                  <a:rPr lang="en" sz="3200" b="1" dirty="0">
                    <a:solidFill>
                      <a:srgbClr val="002060"/>
                    </a:solidFill>
                    <a:latin typeface="Fira Sans Extra Condensed"/>
                    <a:ea typeface="Fira Sans Extra Condensed"/>
                    <a:cs typeface="Fira Sans Extra Condensed"/>
                    <a:sym typeface="Fira Sans Extra Condensed"/>
                  </a:rPr>
                  <a:t>Topic of the day:</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82" name="Google Shape;1982;p38"/>
              <p:cNvSpPr txBox="1"/>
              <p:nvPr/>
            </p:nvSpPr>
            <p:spPr>
              <a:xfrm>
                <a:off x="3516720" y="2147750"/>
                <a:ext cx="2448299" cy="331800"/>
              </a:xfrm>
              <a:prstGeom prst="rect">
                <a:avLst/>
              </a:prstGeom>
              <a:noFill/>
              <a:ln>
                <a:noFill/>
              </a:ln>
            </p:spPr>
            <p:txBody>
              <a:bodyPr spcFirstLastPara="1" wrap="square" lIns="121900" tIns="121900" rIns="121900" bIns="121900" anchor="ctr" anchorCtr="0">
                <a:noAutofit/>
              </a:bodyPr>
              <a:lstStyle/>
              <a:p>
                <a:pPr marL="380990" indent="-380990">
                  <a:buFontTx/>
                  <a:buChar char="-"/>
                </a:pPr>
                <a:r>
                  <a:rPr lang="en-CA" sz="2267" dirty="0">
                    <a:solidFill>
                      <a:srgbClr val="002060"/>
                    </a:solidFill>
                    <a:latin typeface="Roboto"/>
                    <a:ea typeface="Roboto"/>
                    <a:cs typeface="Roboto"/>
                    <a:sym typeface="Roboto"/>
                  </a:rPr>
                  <a:t>P</a:t>
                </a:r>
                <a:r>
                  <a:rPr lang="en" sz="2267" dirty="0" err="1">
                    <a:solidFill>
                      <a:srgbClr val="002060"/>
                    </a:solidFill>
                    <a:latin typeface="Roboto"/>
                    <a:ea typeface="Roboto"/>
                    <a:cs typeface="Roboto"/>
                    <a:sym typeface="Roboto"/>
                  </a:rPr>
                  <a:t>rint</a:t>
                </a:r>
                <a:r>
                  <a:rPr lang="en" sz="2267" dirty="0">
                    <a:solidFill>
                      <a:srgbClr val="002060"/>
                    </a:solidFill>
                    <a:latin typeface="Roboto"/>
                    <a:ea typeface="Roboto"/>
                    <a:cs typeface="Roboto"/>
                    <a:sym typeface="Roboto"/>
                  </a:rPr>
                  <a:t>, input, conditionals, strings and integers, etc.</a:t>
                </a:r>
              </a:p>
              <a:p>
                <a:pPr marL="380990" indent="-380990">
                  <a:buFontTx/>
                  <a:buChar char="-"/>
                </a:pPr>
                <a:endParaRPr sz="2267" dirty="0">
                  <a:solidFill>
                    <a:srgbClr val="002060"/>
                  </a:solidFill>
                  <a:latin typeface="Roboto"/>
                  <a:ea typeface="Roboto"/>
                  <a:cs typeface="Roboto"/>
                  <a:sym typeface="Roboto"/>
                </a:endParaRPr>
              </a:p>
            </p:txBody>
          </p:sp>
        </p:grpSp>
        <p:sp>
          <p:nvSpPr>
            <p:cNvPr id="1983" name="Google Shape;1983;p38"/>
            <p:cNvSpPr/>
            <p:nvPr/>
          </p:nvSpPr>
          <p:spPr>
            <a:xfrm>
              <a:off x="2514598" y="2589598"/>
              <a:ext cx="596100" cy="596100"/>
            </a:xfrm>
            <a:prstGeom prst="ellipse">
              <a:avLst/>
            </a:prstGeom>
            <a:solidFill>
              <a:schemeClr val="accent5"/>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03</a:t>
              </a:r>
              <a:endParaRPr sz="2400" dirty="0">
                <a:solidFill>
                  <a:schemeClr val="bg1"/>
                </a:solidFill>
              </a:endParaRPr>
            </a:p>
          </p:txBody>
        </p:sp>
      </p:grpSp>
      <p:grpSp>
        <p:nvGrpSpPr>
          <p:cNvPr id="1984" name="Google Shape;1984;p38"/>
          <p:cNvGrpSpPr/>
          <p:nvPr/>
        </p:nvGrpSpPr>
        <p:grpSpPr>
          <a:xfrm>
            <a:off x="609597" y="5410234"/>
            <a:ext cx="3538000" cy="1021028"/>
            <a:chOff x="457198" y="4057675"/>
            <a:chExt cx="2653500" cy="765771"/>
          </a:xfrm>
        </p:grpSpPr>
        <p:grpSp>
          <p:nvGrpSpPr>
            <p:cNvPr id="1985" name="Google Shape;1985;p38"/>
            <p:cNvGrpSpPr/>
            <p:nvPr/>
          </p:nvGrpSpPr>
          <p:grpSpPr>
            <a:xfrm>
              <a:off x="457198" y="4057675"/>
              <a:ext cx="2135654" cy="765771"/>
              <a:chOff x="3581360" y="2254813"/>
              <a:chExt cx="2135654" cy="765771"/>
            </a:xfrm>
          </p:grpSpPr>
          <p:sp>
            <p:nvSpPr>
              <p:cNvPr id="1986" name="Google Shape;1986;p38"/>
              <p:cNvSpPr txBox="1"/>
              <p:nvPr/>
            </p:nvSpPr>
            <p:spPr>
              <a:xfrm>
                <a:off x="3581362" y="2254813"/>
                <a:ext cx="2057400" cy="331800"/>
              </a:xfrm>
              <a:prstGeom prst="rect">
                <a:avLst/>
              </a:prstGeom>
              <a:noFill/>
              <a:ln>
                <a:noFill/>
              </a:ln>
            </p:spPr>
            <p:txBody>
              <a:bodyPr spcFirstLastPara="1" wrap="square" lIns="121900" tIns="121900" rIns="121900" bIns="121900" anchor="ctr" anchorCtr="0">
                <a:noAutofit/>
              </a:bodyPr>
              <a:lstStyle/>
              <a:p>
                <a:r>
                  <a:rPr lang="en" sz="3200" b="1" dirty="0">
                    <a:solidFill>
                      <a:srgbClr val="002060"/>
                    </a:solidFill>
                    <a:latin typeface="Fira Sans Extra Condensed"/>
                    <a:ea typeface="Fira Sans Extra Condensed"/>
                    <a:cs typeface="Fira Sans Extra Condensed"/>
                    <a:sym typeface="Fira Sans Extra Condensed"/>
                  </a:rPr>
                  <a:t>Wrap-up</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87" name="Google Shape;1987;p38"/>
              <p:cNvSpPr txBox="1"/>
              <p:nvPr/>
            </p:nvSpPr>
            <p:spPr>
              <a:xfrm>
                <a:off x="3581360" y="2688784"/>
                <a:ext cx="2135654" cy="331800"/>
              </a:xfrm>
              <a:prstGeom prst="rect">
                <a:avLst/>
              </a:prstGeom>
              <a:noFill/>
              <a:ln>
                <a:noFill/>
              </a:ln>
            </p:spPr>
            <p:txBody>
              <a:bodyPr spcFirstLastPara="1" wrap="square" lIns="121900" tIns="121900" rIns="121900" bIns="121900" anchor="ctr" anchorCtr="0">
                <a:noAutofit/>
              </a:bodyPr>
              <a:lstStyle/>
              <a:p>
                <a:r>
                  <a:rPr lang="en" sz="2267" dirty="0">
                    <a:solidFill>
                      <a:srgbClr val="002060"/>
                    </a:solidFill>
                    <a:latin typeface="Roboto"/>
                    <a:ea typeface="Roboto"/>
                    <a:cs typeface="Roboto"/>
                    <a:sym typeface="Roboto"/>
                  </a:rPr>
                  <a:t>Summary of what we’ve learned today</a:t>
                </a:r>
                <a:endParaRPr sz="2267" dirty="0">
                  <a:solidFill>
                    <a:srgbClr val="002060"/>
                  </a:solidFill>
                  <a:latin typeface="Roboto"/>
                  <a:ea typeface="Roboto"/>
                  <a:cs typeface="Roboto"/>
                  <a:sym typeface="Roboto"/>
                </a:endParaRPr>
              </a:p>
            </p:txBody>
          </p:sp>
        </p:grpSp>
        <p:sp>
          <p:nvSpPr>
            <p:cNvPr id="1988" name="Google Shape;1988;p38"/>
            <p:cNvSpPr/>
            <p:nvPr/>
          </p:nvSpPr>
          <p:spPr>
            <a:xfrm>
              <a:off x="2514598" y="4134898"/>
              <a:ext cx="596100" cy="596100"/>
            </a:xfrm>
            <a:prstGeom prst="ellipse">
              <a:avLst/>
            </a:prstGeom>
            <a:solidFill>
              <a:srgbClr val="7030A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05</a:t>
              </a:r>
              <a:endParaRPr sz="2400" dirty="0">
                <a:solidFill>
                  <a:schemeClr val="bg1"/>
                </a:solidFill>
              </a:endParaRPr>
            </a:p>
          </p:txBody>
        </p:sp>
      </p:grpSp>
      <p:grpSp>
        <p:nvGrpSpPr>
          <p:cNvPr id="1989" name="Google Shape;1989;p38"/>
          <p:cNvGrpSpPr/>
          <p:nvPr/>
        </p:nvGrpSpPr>
        <p:grpSpPr>
          <a:xfrm>
            <a:off x="8044400" y="3573502"/>
            <a:ext cx="3684933" cy="1237200"/>
            <a:chOff x="6033300" y="2616950"/>
            <a:chExt cx="2763700" cy="927900"/>
          </a:xfrm>
        </p:grpSpPr>
        <p:grpSp>
          <p:nvGrpSpPr>
            <p:cNvPr id="1990" name="Google Shape;1990;p38"/>
            <p:cNvGrpSpPr/>
            <p:nvPr/>
          </p:nvGrpSpPr>
          <p:grpSpPr>
            <a:xfrm>
              <a:off x="6386599" y="2629086"/>
              <a:ext cx="2410401" cy="915764"/>
              <a:chOff x="6386649" y="2756176"/>
              <a:chExt cx="2410401" cy="915764"/>
            </a:xfrm>
          </p:grpSpPr>
          <p:sp>
            <p:nvSpPr>
              <p:cNvPr id="1991" name="Google Shape;1991;p38"/>
              <p:cNvSpPr txBox="1"/>
              <p:nvPr/>
            </p:nvSpPr>
            <p:spPr>
              <a:xfrm>
                <a:off x="6386649" y="2756176"/>
                <a:ext cx="2410401" cy="331800"/>
              </a:xfrm>
              <a:prstGeom prst="rect">
                <a:avLst/>
              </a:prstGeom>
              <a:noFill/>
              <a:ln>
                <a:noFill/>
              </a:ln>
            </p:spPr>
            <p:txBody>
              <a:bodyPr spcFirstLastPara="1" wrap="square" lIns="121900" tIns="121900" rIns="121900" bIns="121900" anchor="ctr" anchorCtr="0">
                <a:noAutofit/>
              </a:bodyPr>
              <a:lstStyle/>
              <a:p>
                <a:pPr algn="r"/>
                <a:r>
                  <a:rPr lang="en" sz="3200" b="1" dirty="0">
                    <a:solidFill>
                      <a:srgbClr val="002060"/>
                    </a:solidFill>
                    <a:latin typeface="Fira Sans Extra Condensed"/>
                    <a:ea typeface="Fira Sans Extra Condensed"/>
                    <a:cs typeface="Fira Sans Extra Condensed"/>
                    <a:sym typeface="Fira Sans Extra Condensed"/>
                  </a:rPr>
                  <a:t>Practice time!</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92" name="Google Shape;1992;p38"/>
              <p:cNvSpPr txBox="1"/>
              <p:nvPr/>
            </p:nvSpPr>
            <p:spPr>
              <a:xfrm>
                <a:off x="6815850" y="3340140"/>
                <a:ext cx="1981200" cy="331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002060"/>
                    </a:solidFill>
                    <a:latin typeface="Roboto"/>
                    <a:ea typeface="Roboto"/>
                    <a:cs typeface="Roboto"/>
                    <a:sym typeface="Roboto"/>
                  </a:rPr>
                  <a:t>Let’s warm up with some coding exercises!</a:t>
                </a:r>
                <a:endParaRPr sz="2267" dirty="0">
                  <a:solidFill>
                    <a:srgbClr val="002060"/>
                  </a:solidFill>
                  <a:latin typeface="Roboto"/>
                  <a:ea typeface="Roboto"/>
                  <a:cs typeface="Roboto"/>
                  <a:sym typeface="Roboto"/>
                </a:endParaRPr>
              </a:p>
            </p:txBody>
          </p:sp>
        </p:grpSp>
        <p:sp>
          <p:nvSpPr>
            <p:cNvPr id="1993" name="Google Shape;1993;p38"/>
            <p:cNvSpPr/>
            <p:nvPr/>
          </p:nvSpPr>
          <p:spPr>
            <a:xfrm>
              <a:off x="6033300" y="2616950"/>
              <a:ext cx="596100" cy="596100"/>
            </a:xfrm>
            <a:prstGeom prst="ellipse">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04</a:t>
              </a:r>
              <a:endParaRPr sz="2400" dirty="0">
                <a:solidFill>
                  <a:schemeClr val="bg1"/>
                </a:solidFill>
              </a:endParaRPr>
            </a:p>
          </p:txBody>
        </p:sp>
      </p:grpSp>
      <p:grpSp>
        <p:nvGrpSpPr>
          <p:cNvPr id="1994" name="Google Shape;1994;p38"/>
          <p:cNvGrpSpPr/>
          <p:nvPr/>
        </p:nvGrpSpPr>
        <p:grpSpPr>
          <a:xfrm>
            <a:off x="8044400" y="5336379"/>
            <a:ext cx="3624203" cy="1008687"/>
            <a:chOff x="6033300" y="4002284"/>
            <a:chExt cx="2718152" cy="756515"/>
          </a:xfrm>
        </p:grpSpPr>
        <p:grpSp>
          <p:nvGrpSpPr>
            <p:cNvPr id="1995" name="Google Shape;1995;p38"/>
            <p:cNvGrpSpPr/>
            <p:nvPr/>
          </p:nvGrpSpPr>
          <p:grpSpPr>
            <a:xfrm>
              <a:off x="6694052" y="4002284"/>
              <a:ext cx="2057400" cy="756515"/>
              <a:chOff x="6694102" y="4003172"/>
              <a:chExt cx="2057400" cy="756515"/>
            </a:xfrm>
          </p:grpSpPr>
          <p:sp>
            <p:nvSpPr>
              <p:cNvPr id="1996" name="Google Shape;1996;p38"/>
              <p:cNvSpPr txBox="1"/>
              <p:nvPr/>
            </p:nvSpPr>
            <p:spPr>
              <a:xfrm>
                <a:off x="6694102" y="4003172"/>
                <a:ext cx="2057400" cy="331800"/>
              </a:xfrm>
              <a:prstGeom prst="rect">
                <a:avLst/>
              </a:prstGeom>
              <a:noFill/>
              <a:ln>
                <a:noFill/>
              </a:ln>
            </p:spPr>
            <p:txBody>
              <a:bodyPr spcFirstLastPara="1" wrap="square" lIns="121900" tIns="121900" rIns="121900" bIns="121900" anchor="ctr" anchorCtr="0">
                <a:noAutofit/>
              </a:bodyPr>
              <a:lstStyle/>
              <a:p>
                <a:pPr algn="r"/>
                <a:r>
                  <a:rPr lang="en" sz="3200" b="1" dirty="0">
                    <a:solidFill>
                      <a:srgbClr val="002060"/>
                    </a:solidFill>
                    <a:latin typeface="Fira Sans Extra Condensed"/>
                    <a:ea typeface="Fira Sans Extra Condensed"/>
                    <a:cs typeface="Fira Sans Extra Condensed"/>
                    <a:sym typeface="Fira Sans Extra Condensed"/>
                  </a:rPr>
                  <a:t>Conclusion</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97" name="Google Shape;1997;p38"/>
              <p:cNvSpPr txBox="1"/>
              <p:nvPr/>
            </p:nvSpPr>
            <p:spPr>
              <a:xfrm>
                <a:off x="6770275" y="4427887"/>
                <a:ext cx="1981200" cy="331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002060"/>
                    </a:solidFill>
                    <a:latin typeface="Roboto"/>
                    <a:ea typeface="Roboto"/>
                    <a:cs typeface="Roboto"/>
                    <a:sym typeface="Roboto"/>
                  </a:rPr>
                  <a:t>homework and questions</a:t>
                </a:r>
                <a:endParaRPr sz="2267" dirty="0">
                  <a:solidFill>
                    <a:srgbClr val="002060"/>
                  </a:solidFill>
                  <a:latin typeface="Roboto"/>
                  <a:ea typeface="Roboto"/>
                  <a:cs typeface="Roboto"/>
                  <a:sym typeface="Roboto"/>
                </a:endParaRPr>
              </a:p>
            </p:txBody>
          </p:sp>
        </p:grpSp>
        <p:sp>
          <p:nvSpPr>
            <p:cNvPr id="1998" name="Google Shape;1998;p38"/>
            <p:cNvSpPr/>
            <p:nvPr/>
          </p:nvSpPr>
          <p:spPr>
            <a:xfrm>
              <a:off x="6033300" y="4135875"/>
              <a:ext cx="596100" cy="596100"/>
            </a:xfrm>
            <a:prstGeom prst="ellipse">
              <a:avLst/>
            </a:prstGeom>
            <a:solidFill>
              <a:srgbClr val="92D05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06</a:t>
              </a:r>
              <a:endParaRPr sz="2400" dirty="0">
                <a:solidFill>
                  <a:schemeClr val="bg1"/>
                </a:solidFill>
              </a:endParaRPr>
            </a:p>
          </p:txBody>
        </p:sp>
      </p:grpSp>
      <p:sp>
        <p:nvSpPr>
          <p:cNvPr id="1999" name="Google Shape;1999;p38"/>
          <p:cNvSpPr txBox="1"/>
          <p:nvPr/>
        </p:nvSpPr>
        <p:spPr>
          <a:xfrm>
            <a:off x="4889500" y="5690333"/>
            <a:ext cx="2412800" cy="442400"/>
          </a:xfrm>
          <a:prstGeom prst="rect">
            <a:avLst/>
          </a:prstGeom>
          <a:noFill/>
          <a:ln>
            <a:noFill/>
          </a:ln>
        </p:spPr>
        <p:txBody>
          <a:bodyPr spcFirstLastPara="1" wrap="square" lIns="121900" tIns="121900" rIns="121900" bIns="121900" anchor="ctr" anchorCtr="0">
            <a:noAutofit/>
          </a:bodyPr>
          <a:lstStyle/>
          <a:p>
            <a:pPr algn="ctr"/>
            <a:r>
              <a:rPr lang="en" sz="2400" b="1" dirty="0" err="1">
                <a:solidFill>
                  <a:schemeClr val="bg1"/>
                </a:solidFill>
                <a:latin typeface="Fira Sans Extra Condensed"/>
                <a:ea typeface="Fira Sans Extra Condensed"/>
                <a:cs typeface="Fira Sans Extra Condensed"/>
                <a:sym typeface="Fira Sans Extra Condensed"/>
              </a:rPr>
              <a:t>CodeU</a:t>
            </a:r>
            <a:r>
              <a:rPr lang="en" sz="2400" b="1" dirty="0">
                <a:solidFill>
                  <a:schemeClr val="bg1"/>
                </a:solidFill>
                <a:latin typeface="Fira Sans Extra Condensed"/>
                <a:ea typeface="Fira Sans Extra Condensed"/>
                <a:cs typeface="Fira Sans Extra Condensed"/>
                <a:sym typeface="Fira Sans Extra Condensed"/>
              </a:rPr>
              <a:t> Robot</a:t>
            </a:r>
            <a:endParaRPr sz="2400" b="1" dirty="0">
              <a:solidFill>
                <a:schemeClr val="bg1"/>
              </a:solidFill>
              <a:latin typeface="Fira Sans Extra Condensed"/>
              <a:ea typeface="Fira Sans Extra Condensed"/>
              <a:cs typeface="Fira Sans Extra Condensed"/>
              <a:sym typeface="Fira Sans Extra Condensed"/>
            </a:endParaRPr>
          </a:p>
        </p:txBody>
      </p:sp>
      <p:grpSp>
        <p:nvGrpSpPr>
          <p:cNvPr id="2" name="Google Shape;1969;p38">
            <a:extLst>
              <a:ext uri="{FF2B5EF4-FFF2-40B4-BE49-F238E27FC236}">
                <a16:creationId xmlns:a16="http://schemas.microsoft.com/office/drawing/2014/main" id="{81FBE0BA-F64F-2D58-6EFE-0B1FA2248948}"/>
              </a:ext>
            </a:extLst>
          </p:cNvPr>
          <p:cNvGrpSpPr/>
          <p:nvPr/>
        </p:nvGrpSpPr>
        <p:grpSpPr>
          <a:xfrm>
            <a:off x="608265" y="1473933"/>
            <a:ext cx="3539335" cy="1206061"/>
            <a:chOff x="456198" y="1105450"/>
            <a:chExt cx="2654501" cy="904546"/>
          </a:xfrm>
        </p:grpSpPr>
        <p:sp>
          <p:nvSpPr>
            <p:cNvPr id="3" name="Google Shape;1970;p38">
              <a:extLst>
                <a:ext uri="{FF2B5EF4-FFF2-40B4-BE49-F238E27FC236}">
                  <a16:creationId xmlns:a16="http://schemas.microsoft.com/office/drawing/2014/main" id="{2CEB6741-A568-1067-8FD8-5C0A9E57BB37}"/>
                </a:ext>
              </a:extLst>
            </p:cNvPr>
            <p:cNvSpPr/>
            <p:nvPr/>
          </p:nvSpPr>
          <p:spPr>
            <a:xfrm>
              <a:off x="2514599" y="1187399"/>
              <a:ext cx="596100" cy="596100"/>
            </a:xfrm>
            <a:prstGeom prst="ellipse">
              <a:avLst/>
            </a:prstGeom>
            <a:solidFill>
              <a:srgbClr val="FFD1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01</a:t>
              </a:r>
              <a:endParaRPr sz="2400" dirty="0">
                <a:solidFill>
                  <a:schemeClr val="bg1"/>
                </a:solidFill>
              </a:endParaRPr>
            </a:p>
          </p:txBody>
        </p:sp>
        <p:grpSp>
          <p:nvGrpSpPr>
            <p:cNvPr id="4" name="Google Shape;1971;p38">
              <a:extLst>
                <a:ext uri="{FF2B5EF4-FFF2-40B4-BE49-F238E27FC236}">
                  <a16:creationId xmlns:a16="http://schemas.microsoft.com/office/drawing/2014/main" id="{BB494C5F-B8BD-8C9C-85F9-6956466D4C62}"/>
                </a:ext>
              </a:extLst>
            </p:cNvPr>
            <p:cNvGrpSpPr/>
            <p:nvPr/>
          </p:nvGrpSpPr>
          <p:grpSpPr>
            <a:xfrm>
              <a:off x="456198" y="1105450"/>
              <a:ext cx="2058403" cy="904546"/>
              <a:chOff x="3968548" y="1108688"/>
              <a:chExt cx="2058403" cy="904546"/>
            </a:xfrm>
          </p:grpSpPr>
          <p:sp>
            <p:nvSpPr>
              <p:cNvPr id="5" name="Google Shape;1972;p38">
                <a:extLst>
                  <a:ext uri="{FF2B5EF4-FFF2-40B4-BE49-F238E27FC236}">
                    <a16:creationId xmlns:a16="http://schemas.microsoft.com/office/drawing/2014/main" id="{AACC5F5B-A5E1-474C-4C0F-71DCE8FF1749}"/>
                  </a:ext>
                </a:extLst>
              </p:cNvPr>
              <p:cNvSpPr txBox="1"/>
              <p:nvPr/>
            </p:nvSpPr>
            <p:spPr>
              <a:xfrm>
                <a:off x="3969551" y="1108688"/>
                <a:ext cx="2057400" cy="331800"/>
              </a:xfrm>
              <a:prstGeom prst="rect">
                <a:avLst/>
              </a:prstGeom>
              <a:noFill/>
              <a:ln>
                <a:noFill/>
              </a:ln>
            </p:spPr>
            <p:txBody>
              <a:bodyPr spcFirstLastPara="1" wrap="square" lIns="121900" tIns="121900" rIns="121900" bIns="121900" anchor="ctr" anchorCtr="0">
                <a:noAutofit/>
              </a:bodyPr>
              <a:lstStyle/>
              <a:p>
                <a:r>
                  <a:rPr lang="en" sz="3200" b="1" dirty="0">
                    <a:solidFill>
                      <a:srgbClr val="002060"/>
                    </a:solidFill>
                    <a:latin typeface="Fira Sans Extra Condensed"/>
                    <a:ea typeface="Fira Sans Extra Condensed"/>
                    <a:cs typeface="Fira Sans Extra Condensed"/>
                    <a:sym typeface="Fira Sans Extra Condensed"/>
                  </a:rPr>
                  <a:t>Kahoot!</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6" name="Google Shape;1973;p38">
                <a:extLst>
                  <a:ext uri="{FF2B5EF4-FFF2-40B4-BE49-F238E27FC236}">
                    <a16:creationId xmlns:a16="http://schemas.microsoft.com/office/drawing/2014/main" id="{1C856726-C1D9-7431-CAB8-8E986D4C7DC1}"/>
                  </a:ext>
                </a:extLst>
              </p:cNvPr>
              <p:cNvSpPr txBox="1"/>
              <p:nvPr/>
            </p:nvSpPr>
            <p:spPr>
              <a:xfrm>
                <a:off x="3968548" y="1681434"/>
                <a:ext cx="1981200" cy="331800"/>
              </a:xfrm>
              <a:prstGeom prst="rect">
                <a:avLst/>
              </a:prstGeom>
              <a:noFill/>
              <a:ln>
                <a:noFill/>
              </a:ln>
            </p:spPr>
            <p:txBody>
              <a:bodyPr spcFirstLastPara="1" wrap="square" lIns="121900" tIns="121900" rIns="121900" bIns="121900" anchor="ctr" anchorCtr="0">
                <a:noAutofit/>
              </a:bodyPr>
              <a:lstStyle/>
              <a:p>
                <a:r>
                  <a:rPr lang="en" sz="2400" dirty="0">
                    <a:solidFill>
                      <a:srgbClr val="002060"/>
                    </a:solidFill>
                    <a:latin typeface="Roboto"/>
                    <a:ea typeface="Roboto"/>
                    <a:cs typeface="Roboto"/>
                    <a:sym typeface="Roboto"/>
                  </a:rPr>
                  <a:t>To recap what was seen in the first chapter!</a:t>
                </a:r>
                <a:endParaRPr sz="2400" dirty="0">
                  <a:solidFill>
                    <a:srgbClr val="002060"/>
                  </a:solidFill>
                  <a:latin typeface="Roboto"/>
                  <a:ea typeface="Roboto"/>
                  <a:cs typeface="Roboto"/>
                  <a:sym typeface="Roboto"/>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6;p15">
            <a:extLst>
              <a:ext uri="{FF2B5EF4-FFF2-40B4-BE49-F238E27FC236}">
                <a16:creationId xmlns:a16="http://schemas.microsoft.com/office/drawing/2014/main" id="{EC47BF5A-505E-CFB8-8FE4-F2A6CF2BEBE1}"/>
              </a:ext>
            </a:extLst>
          </p:cNvPr>
          <p:cNvSpPr txBox="1">
            <a:spLocks/>
          </p:cNvSpPr>
          <p:nvPr/>
        </p:nvSpPr>
        <p:spPr>
          <a:xfrm>
            <a:off x="2409620" y="344744"/>
            <a:ext cx="7372761" cy="144124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algn="ctr"/>
            <a: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Time for </a:t>
            </a:r>
            <a:r>
              <a:rPr lang="en-CA" sz="8000" b="1" dirty="0">
                <a:ln w="10160">
                  <a:solidFill>
                    <a:schemeClr val="accent5"/>
                  </a:solidFill>
                  <a:prstDash val="solid"/>
                </a:ln>
                <a:solidFill>
                  <a:srgbClr val="00B050"/>
                </a:solidFill>
                <a:effectLst>
                  <a:outerShdw blurRad="38100" dist="22860" dir="5400000" algn="tl" rotWithShape="0">
                    <a:srgbClr val="000000">
                      <a:alpha val="30000"/>
                    </a:srgbClr>
                  </a:outerShdw>
                </a:effectLst>
              </a:rPr>
              <a:t>Kahoot</a:t>
            </a:r>
            <a: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b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endParaRPr lang="en-CA" sz="6667" i="1" dirty="0">
              <a:solidFill>
                <a:schemeClr val="bg1"/>
              </a:solidFill>
            </a:endParaRPr>
          </a:p>
        </p:txBody>
      </p:sp>
      <p:pic>
        <p:nvPicPr>
          <p:cNvPr id="1028" name="Picture 4" descr="Öğrenmeyi keyifli hale getiren uygulama: Kahoot! | by mektepp | Medium">
            <a:extLst>
              <a:ext uri="{FF2B5EF4-FFF2-40B4-BE49-F238E27FC236}">
                <a16:creationId xmlns:a16="http://schemas.microsoft.com/office/drawing/2014/main" id="{B90F050D-2CCB-76C9-7992-AD362679C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Callout 5">
            <a:extLst>
              <a:ext uri="{FF2B5EF4-FFF2-40B4-BE49-F238E27FC236}">
                <a16:creationId xmlns:a16="http://schemas.microsoft.com/office/drawing/2014/main" id="{B2A719E3-7F04-5DA6-164C-9CCA48C49634}"/>
              </a:ext>
            </a:extLst>
          </p:cNvPr>
          <p:cNvSpPr/>
          <p:nvPr/>
        </p:nvSpPr>
        <p:spPr>
          <a:xfrm>
            <a:off x="2749973" y="687536"/>
            <a:ext cx="3346027" cy="1441243"/>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Fira Sans" panose="020B0503050000020004" pitchFamily="34" charset="0"/>
              </a:rPr>
              <a:t>Head over to </a:t>
            </a:r>
            <a:r>
              <a:rPr lang="en-US" sz="2000" b="1" u="sng" dirty="0" err="1">
                <a:solidFill>
                  <a:schemeClr val="accent3"/>
                </a:solidFill>
                <a:latin typeface="Fira Sans" panose="020B0503050000020004" pitchFamily="34" charset="0"/>
              </a:rPr>
              <a:t>Kahoot.it</a:t>
            </a:r>
            <a:r>
              <a:rPr lang="en-US" sz="2000" b="1" u="sng" dirty="0">
                <a:solidFill>
                  <a:schemeClr val="accent3"/>
                </a:solidFill>
                <a:latin typeface="Fira Sans" panose="020B0503050000020004" pitchFamily="34" charset="0"/>
              </a:rPr>
              <a:t> </a:t>
            </a:r>
            <a:r>
              <a:rPr lang="en-US" sz="2000" b="1" dirty="0">
                <a:latin typeface="Fira Sans" panose="020B0503050000020004" pitchFamily="34" charset="0"/>
              </a:rPr>
              <a:t>for a fun coding quiz!</a:t>
            </a:r>
          </a:p>
        </p:txBody>
      </p:sp>
    </p:spTree>
    <p:extLst>
      <p:ext uri="{BB962C8B-B14F-4D97-AF65-F5344CB8AC3E}">
        <p14:creationId xmlns:p14="http://schemas.microsoft.com/office/powerpoint/2010/main" val="42401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39"/>
        <p:cNvGrpSpPr/>
        <p:nvPr/>
      </p:nvGrpSpPr>
      <p:grpSpPr>
        <a:xfrm>
          <a:off x="0" y="0"/>
          <a:ext cx="0" cy="0"/>
          <a:chOff x="0" y="0"/>
          <a:chExt cx="0" cy="0"/>
        </a:xfrm>
      </p:grpSpPr>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0EE540CE-4A5F-2974-91E6-8FDDD228B9F1}"/>
              </a:ext>
            </a:extLst>
          </p:cNvPr>
          <p:cNvSpPr/>
          <p:nvPr/>
        </p:nvSpPr>
        <p:spPr>
          <a:xfrm>
            <a:off x="994410" y="834390"/>
            <a:ext cx="10172700" cy="5120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29AF92CC-6DC2-6A3D-F00F-A2167136E69A}"/>
              </a:ext>
            </a:extLst>
          </p:cNvPr>
          <p:cNvSpPr/>
          <p:nvPr/>
        </p:nvSpPr>
        <p:spPr>
          <a:xfrm>
            <a:off x="1741175" y="1978694"/>
            <a:ext cx="8731852" cy="3666128"/>
          </a:xfrm>
          <a:prstGeom prst="flowChartAlternateProcess">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921;p38">
            <a:extLst>
              <a:ext uri="{FF2B5EF4-FFF2-40B4-BE49-F238E27FC236}">
                <a16:creationId xmlns:a16="http://schemas.microsoft.com/office/drawing/2014/main" id="{F0F704CD-3D91-3C5C-D6FE-818EC13101B7}"/>
              </a:ext>
            </a:extLst>
          </p:cNvPr>
          <p:cNvSpPr txBox="1">
            <a:spLocks noGrp="1"/>
          </p:cNvSpPr>
          <p:nvPr>
            <p:ph type="title"/>
          </p:nvPr>
        </p:nvSpPr>
        <p:spPr>
          <a:xfrm>
            <a:off x="2479963" y="1213179"/>
            <a:ext cx="7232073"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err="1">
                <a:solidFill>
                  <a:srgbClr val="002060"/>
                </a:solidFill>
                <a:latin typeface="Fira Sans" panose="020B0503050000020004" pitchFamily="34" charset="0"/>
              </a:rPr>
              <a:t>CodeU</a:t>
            </a:r>
            <a:r>
              <a:rPr lang="en" b="1" dirty="0">
                <a:solidFill>
                  <a:srgbClr val="002060"/>
                </a:solidFill>
                <a:latin typeface="Fira Sans" panose="020B0503050000020004" pitchFamily="34" charset="0"/>
              </a:rPr>
              <a:t> Class Rewards</a:t>
            </a:r>
            <a:endParaRPr b="1" dirty="0">
              <a:solidFill>
                <a:srgbClr val="002060"/>
              </a:solidFill>
              <a:latin typeface="Fira Sans" panose="020B0503050000020004" pitchFamily="34" charset="0"/>
            </a:endParaRPr>
          </a:p>
        </p:txBody>
      </p:sp>
      <p:sp>
        <p:nvSpPr>
          <p:cNvPr id="11" name="Google Shape;1921;p38">
            <a:extLst>
              <a:ext uri="{FF2B5EF4-FFF2-40B4-BE49-F238E27FC236}">
                <a16:creationId xmlns:a16="http://schemas.microsoft.com/office/drawing/2014/main" id="{46ACB77F-4629-14C0-5DA3-F45D0ABC8A4E}"/>
              </a:ext>
            </a:extLst>
          </p:cNvPr>
          <p:cNvSpPr txBox="1">
            <a:spLocks/>
          </p:cNvSpPr>
          <p:nvPr/>
        </p:nvSpPr>
        <p:spPr>
          <a:xfrm>
            <a:off x="5995517" y="2314189"/>
            <a:ext cx="3679090" cy="4952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2800" b="1" dirty="0">
                <a:solidFill>
                  <a:srgbClr val="002060"/>
                </a:solidFill>
                <a:latin typeface="Fira Sans" panose="020B0503050000020004" pitchFamily="34" charset="0"/>
              </a:rPr>
              <a:t>Pizza/Hot-Dog day! </a:t>
            </a:r>
          </a:p>
        </p:txBody>
      </p:sp>
      <p:sp>
        <p:nvSpPr>
          <p:cNvPr id="12" name="Google Shape;1921;p38">
            <a:extLst>
              <a:ext uri="{FF2B5EF4-FFF2-40B4-BE49-F238E27FC236}">
                <a16:creationId xmlns:a16="http://schemas.microsoft.com/office/drawing/2014/main" id="{4F1664E7-F203-F82A-BC21-57705A196BCF}"/>
              </a:ext>
            </a:extLst>
          </p:cNvPr>
          <p:cNvSpPr txBox="1">
            <a:spLocks/>
          </p:cNvSpPr>
          <p:nvPr/>
        </p:nvSpPr>
        <p:spPr>
          <a:xfrm>
            <a:off x="2133875" y="2318189"/>
            <a:ext cx="2590800" cy="495200"/>
          </a:xfrm>
          <a:prstGeom prst="rect">
            <a:avLst/>
          </a:prstGeom>
          <a:solidFill>
            <a:srgbClr val="FFFF00"/>
          </a:solidFill>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6600" b="1" dirty="0">
                <a:solidFill>
                  <a:srgbClr val="002060"/>
                </a:solidFill>
                <a:latin typeface="Fira Sans" panose="020B0503050000020004" pitchFamily="34" charset="0"/>
              </a:rPr>
              <a:t>50</a:t>
            </a:r>
          </a:p>
        </p:txBody>
      </p:sp>
      <p:sp>
        <p:nvSpPr>
          <p:cNvPr id="13" name="Google Shape;1921;p38">
            <a:extLst>
              <a:ext uri="{FF2B5EF4-FFF2-40B4-BE49-F238E27FC236}">
                <a16:creationId xmlns:a16="http://schemas.microsoft.com/office/drawing/2014/main" id="{424DD5DD-7492-80BB-FAE6-A84B06542060}"/>
              </a:ext>
            </a:extLst>
          </p:cNvPr>
          <p:cNvSpPr txBox="1">
            <a:spLocks/>
          </p:cNvSpPr>
          <p:nvPr/>
        </p:nvSpPr>
        <p:spPr>
          <a:xfrm>
            <a:off x="3527680" y="2070589"/>
            <a:ext cx="1421256" cy="4952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1600" b="1" dirty="0">
                <a:solidFill>
                  <a:srgbClr val="002060"/>
                </a:solidFill>
                <a:latin typeface="Fira Sans" panose="020B0503050000020004" pitchFamily="34" charset="0"/>
              </a:rPr>
              <a:t>points</a:t>
            </a:r>
          </a:p>
        </p:txBody>
      </p:sp>
      <p:cxnSp>
        <p:nvCxnSpPr>
          <p:cNvPr id="16" name="Straight Connector 15">
            <a:extLst>
              <a:ext uri="{FF2B5EF4-FFF2-40B4-BE49-F238E27FC236}">
                <a16:creationId xmlns:a16="http://schemas.microsoft.com/office/drawing/2014/main" id="{D414A90B-0B11-AC61-DB83-3B5C0DE44AD2}"/>
              </a:ext>
            </a:extLst>
          </p:cNvPr>
          <p:cNvCxnSpPr/>
          <p:nvPr/>
        </p:nvCxnSpPr>
        <p:spPr>
          <a:xfrm>
            <a:off x="5292436" y="2004660"/>
            <a:ext cx="0" cy="3640161"/>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6AC9A0-2190-EA2E-ABE6-9B642EEC6D45}"/>
              </a:ext>
            </a:extLst>
          </p:cNvPr>
          <p:cNvCxnSpPr>
            <a:cxnSpLocks/>
          </p:cNvCxnSpPr>
          <p:nvPr/>
        </p:nvCxnSpPr>
        <p:spPr>
          <a:xfrm flipH="1">
            <a:off x="1715433" y="3131127"/>
            <a:ext cx="8749247"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BA77B8-E5E5-B5C0-5998-48D2610D3A2E}"/>
              </a:ext>
            </a:extLst>
          </p:cNvPr>
          <p:cNvCxnSpPr>
            <a:cxnSpLocks/>
          </p:cNvCxnSpPr>
          <p:nvPr/>
        </p:nvCxnSpPr>
        <p:spPr>
          <a:xfrm flipH="1">
            <a:off x="1749522" y="4360456"/>
            <a:ext cx="8749247"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Google Shape;1921;p38">
            <a:extLst>
              <a:ext uri="{FF2B5EF4-FFF2-40B4-BE49-F238E27FC236}">
                <a16:creationId xmlns:a16="http://schemas.microsoft.com/office/drawing/2014/main" id="{892106C3-2680-9ECD-B384-A9AE07C24255}"/>
              </a:ext>
            </a:extLst>
          </p:cNvPr>
          <p:cNvSpPr txBox="1">
            <a:spLocks/>
          </p:cNvSpPr>
          <p:nvPr/>
        </p:nvSpPr>
        <p:spPr>
          <a:xfrm>
            <a:off x="5995517" y="3471726"/>
            <a:ext cx="3679090" cy="4952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2800" b="1" dirty="0">
                <a:solidFill>
                  <a:srgbClr val="002060"/>
                </a:solidFill>
                <a:latin typeface="Fira Sans" panose="020B0503050000020004" pitchFamily="34" charset="0"/>
              </a:rPr>
              <a:t>Popcorn &amp; show</a:t>
            </a:r>
          </a:p>
        </p:txBody>
      </p:sp>
      <p:sp>
        <p:nvSpPr>
          <p:cNvPr id="22" name="Google Shape;1921;p38">
            <a:extLst>
              <a:ext uri="{FF2B5EF4-FFF2-40B4-BE49-F238E27FC236}">
                <a16:creationId xmlns:a16="http://schemas.microsoft.com/office/drawing/2014/main" id="{E2F2991F-9944-E533-85AD-DC54AA473775}"/>
              </a:ext>
            </a:extLst>
          </p:cNvPr>
          <p:cNvSpPr txBox="1">
            <a:spLocks/>
          </p:cNvSpPr>
          <p:nvPr/>
        </p:nvSpPr>
        <p:spPr>
          <a:xfrm>
            <a:off x="2133875" y="3498192"/>
            <a:ext cx="2590800" cy="495200"/>
          </a:xfrm>
          <a:prstGeom prst="rect">
            <a:avLst/>
          </a:prstGeom>
          <a:solidFill>
            <a:srgbClr val="92D050"/>
          </a:solidFill>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6600" b="1" dirty="0">
                <a:solidFill>
                  <a:srgbClr val="002060"/>
                </a:solidFill>
                <a:latin typeface="Fira Sans" panose="020B0503050000020004" pitchFamily="34" charset="0"/>
              </a:rPr>
              <a:t>40</a:t>
            </a:r>
          </a:p>
        </p:txBody>
      </p:sp>
      <p:sp>
        <p:nvSpPr>
          <p:cNvPr id="23" name="Google Shape;1921;p38">
            <a:extLst>
              <a:ext uri="{FF2B5EF4-FFF2-40B4-BE49-F238E27FC236}">
                <a16:creationId xmlns:a16="http://schemas.microsoft.com/office/drawing/2014/main" id="{5E4DB781-ABD6-CCC2-5043-0ECA32B6557E}"/>
              </a:ext>
            </a:extLst>
          </p:cNvPr>
          <p:cNvSpPr txBox="1">
            <a:spLocks/>
          </p:cNvSpPr>
          <p:nvPr/>
        </p:nvSpPr>
        <p:spPr>
          <a:xfrm>
            <a:off x="3529600" y="3228959"/>
            <a:ext cx="1421256" cy="4952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1600" b="1" dirty="0">
                <a:solidFill>
                  <a:srgbClr val="002060"/>
                </a:solidFill>
                <a:latin typeface="Fira Sans" panose="020B0503050000020004" pitchFamily="34" charset="0"/>
              </a:rPr>
              <a:t>points</a:t>
            </a:r>
          </a:p>
        </p:txBody>
      </p:sp>
      <p:sp>
        <p:nvSpPr>
          <p:cNvPr id="24" name="Google Shape;1921;p38">
            <a:extLst>
              <a:ext uri="{FF2B5EF4-FFF2-40B4-BE49-F238E27FC236}">
                <a16:creationId xmlns:a16="http://schemas.microsoft.com/office/drawing/2014/main" id="{ED1BE148-B2BF-E2F1-59D8-13608A7B0004}"/>
              </a:ext>
            </a:extLst>
          </p:cNvPr>
          <p:cNvSpPr txBox="1">
            <a:spLocks/>
          </p:cNvSpPr>
          <p:nvPr/>
        </p:nvSpPr>
        <p:spPr>
          <a:xfrm>
            <a:off x="2133875" y="4727520"/>
            <a:ext cx="2590800" cy="495200"/>
          </a:xfrm>
          <a:prstGeom prst="rect">
            <a:avLst/>
          </a:prstGeom>
          <a:solidFill>
            <a:schemeClr val="accent4"/>
          </a:solidFill>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6600" b="1" dirty="0">
                <a:solidFill>
                  <a:srgbClr val="002060"/>
                </a:solidFill>
                <a:latin typeface="Fira Sans" panose="020B0503050000020004" pitchFamily="34" charset="0"/>
              </a:rPr>
              <a:t>30</a:t>
            </a:r>
          </a:p>
        </p:txBody>
      </p:sp>
      <p:sp>
        <p:nvSpPr>
          <p:cNvPr id="25" name="Google Shape;1921;p38">
            <a:extLst>
              <a:ext uri="{FF2B5EF4-FFF2-40B4-BE49-F238E27FC236}">
                <a16:creationId xmlns:a16="http://schemas.microsoft.com/office/drawing/2014/main" id="{3222C553-2F0B-99B6-AC40-CE7E9C89FCA7}"/>
              </a:ext>
            </a:extLst>
          </p:cNvPr>
          <p:cNvSpPr txBox="1">
            <a:spLocks/>
          </p:cNvSpPr>
          <p:nvPr/>
        </p:nvSpPr>
        <p:spPr>
          <a:xfrm>
            <a:off x="3527680" y="4458287"/>
            <a:ext cx="1421256" cy="4952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1600" b="1" dirty="0">
                <a:solidFill>
                  <a:srgbClr val="002060"/>
                </a:solidFill>
                <a:latin typeface="Fira Sans" panose="020B0503050000020004" pitchFamily="34" charset="0"/>
              </a:rPr>
              <a:t>points</a:t>
            </a:r>
          </a:p>
        </p:txBody>
      </p:sp>
      <p:sp>
        <p:nvSpPr>
          <p:cNvPr id="26" name="Google Shape;1921;p38">
            <a:extLst>
              <a:ext uri="{FF2B5EF4-FFF2-40B4-BE49-F238E27FC236}">
                <a16:creationId xmlns:a16="http://schemas.microsoft.com/office/drawing/2014/main" id="{61F98A09-DE57-53C9-93CD-C99746777A9B}"/>
              </a:ext>
            </a:extLst>
          </p:cNvPr>
          <p:cNvSpPr txBox="1">
            <a:spLocks/>
          </p:cNvSpPr>
          <p:nvPr/>
        </p:nvSpPr>
        <p:spPr>
          <a:xfrm>
            <a:off x="5995517" y="4727520"/>
            <a:ext cx="3679090" cy="4952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2800" b="1" dirty="0">
                <a:solidFill>
                  <a:srgbClr val="002060"/>
                </a:solidFill>
                <a:latin typeface="Fira Sans" panose="020B0503050000020004" pitchFamily="34" charset="0"/>
              </a:rPr>
              <a:t>Donut Day!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28"/>
          <p:cNvSpPr/>
          <p:nvPr/>
        </p:nvSpPr>
        <p:spPr>
          <a:xfrm>
            <a:off x="477350" y="1760954"/>
            <a:ext cx="8068679" cy="2064324"/>
          </a:xfrm>
          <a:prstGeom prst="roundRect">
            <a:avLst>
              <a:gd name="adj" fmla="val 50000"/>
            </a:avLst>
          </a:prstGeom>
          <a:solidFill>
            <a:srgbClr val="00B0F0">
              <a:alpha val="25099"/>
            </a:srgbClr>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085" name="Google Shape;1085;p2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rgbClr val="002060"/>
                </a:solidFill>
                <a:latin typeface="Fira Sans" panose="020B0503050000020004" pitchFamily="34" charset="0"/>
              </a:rPr>
              <a:t>Strings, Floats, Integers, and Booleans!</a:t>
            </a:r>
            <a:endParaRPr b="1" dirty="0">
              <a:solidFill>
                <a:srgbClr val="002060"/>
              </a:solidFill>
              <a:latin typeface="Fira Sans" panose="020B0503050000020004" pitchFamily="34" charset="0"/>
            </a:endParaRPr>
          </a:p>
        </p:txBody>
      </p:sp>
      <p:grpSp>
        <p:nvGrpSpPr>
          <p:cNvPr id="1089" name="Google Shape;1089;p28"/>
          <p:cNvGrpSpPr/>
          <p:nvPr/>
        </p:nvGrpSpPr>
        <p:grpSpPr>
          <a:xfrm>
            <a:off x="1212503" y="1856227"/>
            <a:ext cx="7959647" cy="887727"/>
            <a:chOff x="6010764" y="260706"/>
            <a:chExt cx="2126414" cy="665795"/>
          </a:xfrm>
        </p:grpSpPr>
        <p:sp>
          <p:nvSpPr>
            <p:cNvPr id="1090" name="Google Shape;1090;p28"/>
            <p:cNvSpPr txBox="1"/>
            <p:nvPr/>
          </p:nvSpPr>
          <p:spPr>
            <a:xfrm>
              <a:off x="6011752" y="260706"/>
              <a:ext cx="2125426" cy="3318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Strings</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091" name="Google Shape;1091;p28"/>
            <p:cNvSpPr txBox="1"/>
            <p:nvPr/>
          </p:nvSpPr>
          <p:spPr>
            <a:xfrm>
              <a:off x="6010764" y="594701"/>
              <a:ext cx="1981200" cy="3318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A string is a sequence of characters that is read as ONE element. It can be letters, numbers, symbols, and emojis</a:t>
              </a:r>
            </a:p>
          </p:txBody>
        </p:sp>
      </p:grpSp>
      <p:grpSp>
        <p:nvGrpSpPr>
          <p:cNvPr id="1102" name="Google Shape;1102;p28"/>
          <p:cNvGrpSpPr/>
          <p:nvPr/>
        </p:nvGrpSpPr>
        <p:grpSpPr>
          <a:xfrm>
            <a:off x="8837968" y="1416851"/>
            <a:ext cx="2744433" cy="4829128"/>
            <a:chOff x="3542850" y="1110125"/>
            <a:chExt cx="2058325" cy="3621846"/>
          </a:xfrm>
        </p:grpSpPr>
        <p:grpSp>
          <p:nvGrpSpPr>
            <p:cNvPr id="1103" name="Google Shape;1103;p28"/>
            <p:cNvGrpSpPr/>
            <p:nvPr/>
          </p:nvGrpSpPr>
          <p:grpSpPr>
            <a:xfrm>
              <a:off x="3668838" y="1110125"/>
              <a:ext cx="1806332" cy="3621846"/>
              <a:chOff x="457200" y="1110125"/>
              <a:chExt cx="1806332" cy="3621846"/>
            </a:xfrm>
          </p:grpSpPr>
          <p:sp>
            <p:nvSpPr>
              <p:cNvPr id="1104" name="Google Shape;1104;p28"/>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rgbClr val="00B0F0"/>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5" name="Google Shape;1105;p28"/>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rgbClr val="0070C0"/>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6" name="Google Shape;1106;p28"/>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7" name="Google Shape;1107;p28"/>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8" name="Google Shape;1108;p28"/>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9" name="Google Shape;1109;p28"/>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0" name="Google Shape;1110;p28"/>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1" name="Google Shape;1111;p28"/>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2" name="Google Shape;1112;p28"/>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3" name="Google Shape;1113;p28"/>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4" name="Google Shape;1114;p28"/>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5" name="Google Shape;1115;p28"/>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6" name="Google Shape;1116;p28"/>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7" name="Google Shape;1117;p28"/>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8" name="Google Shape;1118;p28"/>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9" name="Google Shape;1119;p28"/>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0" name="Google Shape;1120;p28"/>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1" name="Google Shape;1121;p28"/>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2" name="Google Shape;1122;p28"/>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3" name="Google Shape;1123;p28"/>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5" name="Google Shape;1125;p28"/>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6" name="Google Shape;1126;p28"/>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3"/>
              </a:solidFill>
              <a:ln>
                <a:noFill/>
              </a:ln>
            </p:spPr>
            <p:txBody>
              <a:bodyPr spcFirstLastPara="1" wrap="square" lIns="121900" tIns="121900" rIns="121900" bIns="121900" anchor="ctr" anchorCtr="0">
                <a:noAutofit/>
              </a:bodyPr>
              <a:lstStyle/>
              <a:p>
                <a:endParaRPr sz="2400" dirty="0">
                  <a:solidFill>
                    <a:srgbClr val="002060"/>
                  </a:solidFill>
                </a:endParaR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1" name="Google Shape;1101;p28"/>
            <p:cNvSpPr/>
            <p:nvPr/>
          </p:nvSpPr>
          <p:spPr>
            <a:xfrm>
              <a:off x="5475175" y="2749725"/>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8" name="Google Shape;1178;p28"/>
            <p:cNvSpPr/>
            <p:nvPr/>
          </p:nvSpPr>
          <p:spPr>
            <a:xfrm>
              <a:off x="5160850" y="1646150"/>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grpSp>
      <p:sp>
        <p:nvSpPr>
          <p:cNvPr id="102" name="Google Shape;575;p20">
            <a:extLst>
              <a:ext uri="{FF2B5EF4-FFF2-40B4-BE49-F238E27FC236}">
                <a16:creationId xmlns:a16="http://schemas.microsoft.com/office/drawing/2014/main" id="{14C6B125-3371-AA44-9ACB-EE04565A12AE}"/>
              </a:ext>
            </a:extLst>
          </p:cNvPr>
          <p:cNvSpPr/>
          <p:nvPr/>
        </p:nvSpPr>
        <p:spPr>
          <a:xfrm>
            <a:off x="400152" y="1510571"/>
            <a:ext cx="806000" cy="806000"/>
          </a:xfrm>
          <a:prstGeom prst="ellipse">
            <a:avLst/>
          </a:prstGeom>
          <a:solidFill>
            <a:srgbClr val="92D05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01</a:t>
            </a:r>
            <a:endParaRPr sz="2400" b="1" dirty="0">
              <a:solidFill>
                <a:schemeClr val="bg1"/>
              </a:solidFill>
              <a:latin typeface="Fira Sans Extra Condensed"/>
              <a:ea typeface="Fira Sans Extra Condensed"/>
              <a:cs typeface="Fira Sans Extra Condensed"/>
              <a:sym typeface="Fira Sans Extra Condensed"/>
            </a:endParaRPr>
          </a:p>
        </p:txBody>
      </p:sp>
      <p:sp>
        <p:nvSpPr>
          <p:cNvPr id="7" name="Google Shape;1090;p28">
            <a:extLst>
              <a:ext uri="{FF2B5EF4-FFF2-40B4-BE49-F238E27FC236}">
                <a16:creationId xmlns:a16="http://schemas.microsoft.com/office/drawing/2014/main" id="{C5082365-CCD2-C536-C382-582FFD29612E}"/>
              </a:ext>
            </a:extLst>
          </p:cNvPr>
          <p:cNvSpPr txBox="1"/>
          <p:nvPr/>
        </p:nvSpPr>
        <p:spPr>
          <a:xfrm>
            <a:off x="1216202" y="2845911"/>
            <a:ext cx="7955948" cy="4424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Example</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8" name="Google Shape;1091;p28">
            <a:extLst>
              <a:ext uri="{FF2B5EF4-FFF2-40B4-BE49-F238E27FC236}">
                <a16:creationId xmlns:a16="http://schemas.microsoft.com/office/drawing/2014/main" id="{DB43F653-A0BF-4C11-79D6-1900881A0AC7}"/>
              </a:ext>
            </a:extLst>
          </p:cNvPr>
          <p:cNvSpPr txBox="1"/>
          <p:nvPr/>
        </p:nvSpPr>
        <p:spPr>
          <a:xfrm>
            <a:off x="1206152" y="3212656"/>
            <a:ext cx="7416077" cy="4424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“Robot”, “123”, “</a:t>
            </a:r>
            <a:r>
              <a:rPr lang="en-US" sz="1600" dirty="0">
                <a:solidFill>
                  <a:schemeClr val="accent3">
                    <a:lumMod val="50000"/>
                  </a:schemeClr>
                </a:solidFill>
                <a:latin typeface="Consolas" panose="020B0609020204030204" pitchFamily="49" charset="0"/>
                <a:sym typeface="Wingdings" panose="05000000000000000000" pitchFamily="2" charset="2"/>
              </a:rPr>
              <a:t>”</a:t>
            </a:r>
            <a:endParaRPr lang="en-US" sz="1600" dirty="0">
              <a:solidFill>
                <a:schemeClr val="accent3">
                  <a:lumMod val="50000"/>
                </a:schemeClr>
              </a:solidFill>
              <a:latin typeface="Consolas" panose="020B0609020204030204" pitchFamily="49" charset="0"/>
            </a:endParaRPr>
          </a:p>
        </p:txBody>
      </p:sp>
      <p:sp>
        <p:nvSpPr>
          <p:cNvPr id="9" name="Google Shape;1084;p28">
            <a:extLst>
              <a:ext uri="{FF2B5EF4-FFF2-40B4-BE49-F238E27FC236}">
                <a16:creationId xmlns:a16="http://schemas.microsoft.com/office/drawing/2014/main" id="{25EC00EB-326F-5CC8-B2DD-61AC1370E789}"/>
              </a:ext>
            </a:extLst>
          </p:cNvPr>
          <p:cNvSpPr/>
          <p:nvPr/>
        </p:nvSpPr>
        <p:spPr>
          <a:xfrm>
            <a:off x="430183" y="4002685"/>
            <a:ext cx="8068679" cy="2064324"/>
          </a:xfrm>
          <a:prstGeom prst="roundRect">
            <a:avLst>
              <a:gd name="adj" fmla="val 50000"/>
            </a:avLst>
          </a:prstGeom>
          <a:solidFill>
            <a:srgbClr val="00B0F0">
              <a:alpha val="25099"/>
            </a:srgbClr>
          </a:solidFill>
          <a:ln>
            <a:noFill/>
          </a:ln>
        </p:spPr>
        <p:txBody>
          <a:bodyPr spcFirstLastPara="1" wrap="square" lIns="121900" tIns="121900" rIns="121900" bIns="121900" anchor="ctr" anchorCtr="0">
            <a:noAutofit/>
          </a:bodyPr>
          <a:lstStyle/>
          <a:p>
            <a:endParaRPr sz="2400">
              <a:solidFill>
                <a:srgbClr val="002060"/>
              </a:solidFill>
            </a:endParaRPr>
          </a:p>
        </p:txBody>
      </p:sp>
      <p:grpSp>
        <p:nvGrpSpPr>
          <p:cNvPr id="10" name="Google Shape;1089;p28">
            <a:extLst>
              <a:ext uri="{FF2B5EF4-FFF2-40B4-BE49-F238E27FC236}">
                <a16:creationId xmlns:a16="http://schemas.microsoft.com/office/drawing/2014/main" id="{AAC312E7-7524-2A64-ECBB-3ABE56EA4D19}"/>
              </a:ext>
            </a:extLst>
          </p:cNvPr>
          <p:cNvGrpSpPr/>
          <p:nvPr/>
        </p:nvGrpSpPr>
        <p:grpSpPr>
          <a:xfrm>
            <a:off x="1165337" y="4097958"/>
            <a:ext cx="7959647" cy="887727"/>
            <a:chOff x="6010764" y="260706"/>
            <a:chExt cx="2126414" cy="665795"/>
          </a:xfrm>
        </p:grpSpPr>
        <p:sp>
          <p:nvSpPr>
            <p:cNvPr id="11" name="Google Shape;1090;p28">
              <a:extLst>
                <a:ext uri="{FF2B5EF4-FFF2-40B4-BE49-F238E27FC236}">
                  <a16:creationId xmlns:a16="http://schemas.microsoft.com/office/drawing/2014/main" id="{FFCB2064-326D-D9C0-A52D-0243BD7F649C}"/>
                </a:ext>
              </a:extLst>
            </p:cNvPr>
            <p:cNvSpPr txBox="1"/>
            <p:nvPr/>
          </p:nvSpPr>
          <p:spPr>
            <a:xfrm>
              <a:off x="6011752" y="260706"/>
              <a:ext cx="2125426" cy="3318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Integers</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2" name="Google Shape;1091;p28">
              <a:extLst>
                <a:ext uri="{FF2B5EF4-FFF2-40B4-BE49-F238E27FC236}">
                  <a16:creationId xmlns:a16="http://schemas.microsoft.com/office/drawing/2014/main" id="{74003D66-CB4E-339C-6EEC-9B219FF2D3C9}"/>
                </a:ext>
              </a:extLst>
            </p:cNvPr>
            <p:cNvSpPr txBox="1"/>
            <p:nvPr/>
          </p:nvSpPr>
          <p:spPr>
            <a:xfrm>
              <a:off x="6010764" y="594701"/>
              <a:ext cx="1981200" cy="3318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An Integer(int) is a value used to represent whole numbers that DO NOT HAVE decimals("numbers after the comma").</a:t>
              </a:r>
            </a:p>
          </p:txBody>
        </p:sp>
      </p:grpSp>
      <p:sp>
        <p:nvSpPr>
          <p:cNvPr id="13" name="Google Shape;575;p20">
            <a:extLst>
              <a:ext uri="{FF2B5EF4-FFF2-40B4-BE49-F238E27FC236}">
                <a16:creationId xmlns:a16="http://schemas.microsoft.com/office/drawing/2014/main" id="{0AE857E2-171B-F470-2AC6-5B8A76377A80}"/>
              </a:ext>
            </a:extLst>
          </p:cNvPr>
          <p:cNvSpPr/>
          <p:nvPr/>
        </p:nvSpPr>
        <p:spPr>
          <a:xfrm>
            <a:off x="352985" y="3752301"/>
            <a:ext cx="806000" cy="806000"/>
          </a:xfrm>
          <a:prstGeom prst="ellipse">
            <a:avLst/>
          </a:prstGeom>
          <a:solidFill>
            <a:srgbClr val="00206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02</a:t>
            </a:r>
            <a:endParaRPr sz="2400" b="1" dirty="0">
              <a:solidFill>
                <a:schemeClr val="bg1"/>
              </a:solidFill>
              <a:latin typeface="Fira Sans Extra Condensed"/>
              <a:ea typeface="Fira Sans Extra Condensed"/>
              <a:cs typeface="Fira Sans Extra Condensed"/>
              <a:sym typeface="Fira Sans Extra Condensed"/>
            </a:endParaRPr>
          </a:p>
        </p:txBody>
      </p:sp>
      <p:sp>
        <p:nvSpPr>
          <p:cNvPr id="14" name="Google Shape;1090;p28">
            <a:extLst>
              <a:ext uri="{FF2B5EF4-FFF2-40B4-BE49-F238E27FC236}">
                <a16:creationId xmlns:a16="http://schemas.microsoft.com/office/drawing/2014/main" id="{C9330A85-14EB-DA91-7300-29D1EA164BE2}"/>
              </a:ext>
            </a:extLst>
          </p:cNvPr>
          <p:cNvSpPr txBox="1"/>
          <p:nvPr/>
        </p:nvSpPr>
        <p:spPr>
          <a:xfrm>
            <a:off x="1169035" y="5087641"/>
            <a:ext cx="7955948" cy="4424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Example</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5" name="Google Shape;1091;p28">
            <a:extLst>
              <a:ext uri="{FF2B5EF4-FFF2-40B4-BE49-F238E27FC236}">
                <a16:creationId xmlns:a16="http://schemas.microsoft.com/office/drawing/2014/main" id="{CE1041CF-6711-FE61-6238-624ED943F0F9}"/>
              </a:ext>
            </a:extLst>
          </p:cNvPr>
          <p:cNvSpPr txBox="1"/>
          <p:nvPr/>
        </p:nvSpPr>
        <p:spPr>
          <a:xfrm>
            <a:off x="1158986" y="5454387"/>
            <a:ext cx="7416077" cy="4424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5, 123, </a:t>
            </a:r>
            <a:r>
              <a:rPr lang="en-US" sz="1600" dirty="0">
                <a:solidFill>
                  <a:schemeClr val="accent3">
                    <a:lumMod val="50000"/>
                  </a:schemeClr>
                </a:solidFill>
                <a:latin typeface="Consolas" panose="020B0609020204030204" pitchFamily="49" charset="0"/>
                <a:sym typeface="Wingdings" panose="05000000000000000000" pitchFamily="2" charset="2"/>
              </a:rPr>
              <a:t>0</a:t>
            </a:r>
            <a:endParaRPr lang="en-US" sz="1600" dirty="0">
              <a:solidFill>
                <a:schemeClr val="accent3">
                  <a:lumMod val="50000"/>
                </a:schemeClr>
              </a:solidFill>
              <a:latin typeface="Consolas" panose="020B0609020204030204" pitchFamily="49" charset="0"/>
            </a:endParaRPr>
          </a:p>
        </p:txBody>
      </p:sp>
    </p:spTree>
    <p:extLst>
      <p:ext uri="{BB962C8B-B14F-4D97-AF65-F5344CB8AC3E}">
        <p14:creationId xmlns:p14="http://schemas.microsoft.com/office/powerpoint/2010/main" val="62092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4"/>
                                        </p:tgtEl>
                                        <p:attrNameLst>
                                          <p:attrName>style.visibility</p:attrName>
                                        </p:attrNameLst>
                                      </p:cBhvr>
                                      <p:to>
                                        <p:strVal val="visible"/>
                                      </p:to>
                                    </p:set>
                                    <p:animEffect transition="in" filter="dissolve">
                                      <p:cBhvr>
                                        <p:cTn id="7" dur="500"/>
                                        <p:tgtEl>
                                          <p:spTgt spid="1084"/>
                                        </p:tgtEl>
                                      </p:cBhvr>
                                    </p:animEffect>
                                  </p:childTnLst>
                                </p:cTn>
                              </p:par>
                              <p:par>
                                <p:cTn id="8" presetID="9" presetClass="entr" presetSubtype="0" fill="hold" nodeType="withEffect">
                                  <p:stCondLst>
                                    <p:cond delay="0"/>
                                  </p:stCondLst>
                                  <p:childTnLst>
                                    <p:set>
                                      <p:cBhvr>
                                        <p:cTn id="9" dur="1" fill="hold">
                                          <p:stCondLst>
                                            <p:cond delay="0"/>
                                          </p:stCondLst>
                                        </p:cTn>
                                        <p:tgtEl>
                                          <p:spTgt spid="1089"/>
                                        </p:tgtEl>
                                        <p:attrNameLst>
                                          <p:attrName>style.visibility</p:attrName>
                                        </p:attrNameLst>
                                      </p:cBhvr>
                                      <p:to>
                                        <p:strVal val="visible"/>
                                      </p:to>
                                    </p:set>
                                    <p:animEffect transition="in" filter="dissolve">
                                      <p:cBhvr>
                                        <p:cTn id="10" dur="500"/>
                                        <p:tgtEl>
                                          <p:spTgt spid="108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dissolve">
                                      <p:cBhvr>
                                        <p:cTn id="13" dur="500"/>
                                        <p:tgtEl>
                                          <p:spTgt spid="10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p:bldP spid="102" grpId="0" animBg="1"/>
      <p:bldP spid="9"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28"/>
          <p:cNvSpPr/>
          <p:nvPr/>
        </p:nvSpPr>
        <p:spPr>
          <a:xfrm>
            <a:off x="477350" y="1760954"/>
            <a:ext cx="8068679" cy="2064324"/>
          </a:xfrm>
          <a:prstGeom prst="roundRect">
            <a:avLst>
              <a:gd name="adj" fmla="val 50000"/>
            </a:avLst>
          </a:prstGeom>
          <a:solidFill>
            <a:srgbClr val="00B0F0">
              <a:alpha val="25099"/>
            </a:srgbClr>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085" name="Google Shape;1085;p2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rgbClr val="002060"/>
                </a:solidFill>
                <a:latin typeface="Fira Sans" panose="020B0503050000020004" pitchFamily="34" charset="0"/>
              </a:rPr>
              <a:t>Strings, Floats, Integers, and Booleans!</a:t>
            </a:r>
            <a:endParaRPr b="1" dirty="0">
              <a:solidFill>
                <a:srgbClr val="002060"/>
              </a:solidFill>
              <a:latin typeface="Fira Sans" panose="020B0503050000020004" pitchFamily="34" charset="0"/>
            </a:endParaRPr>
          </a:p>
        </p:txBody>
      </p:sp>
      <p:grpSp>
        <p:nvGrpSpPr>
          <p:cNvPr id="1089" name="Google Shape;1089;p28"/>
          <p:cNvGrpSpPr/>
          <p:nvPr/>
        </p:nvGrpSpPr>
        <p:grpSpPr>
          <a:xfrm>
            <a:off x="1212503" y="1856227"/>
            <a:ext cx="7959647" cy="887727"/>
            <a:chOff x="6010764" y="260706"/>
            <a:chExt cx="2126414" cy="665795"/>
          </a:xfrm>
        </p:grpSpPr>
        <p:sp>
          <p:nvSpPr>
            <p:cNvPr id="1090" name="Google Shape;1090;p28"/>
            <p:cNvSpPr txBox="1"/>
            <p:nvPr/>
          </p:nvSpPr>
          <p:spPr>
            <a:xfrm>
              <a:off x="6011752" y="260706"/>
              <a:ext cx="2125426" cy="3318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Floats</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091" name="Google Shape;1091;p28"/>
            <p:cNvSpPr txBox="1"/>
            <p:nvPr/>
          </p:nvSpPr>
          <p:spPr>
            <a:xfrm>
              <a:off x="6010764" y="594701"/>
              <a:ext cx="1981200" cy="3318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A Float(float) is a value used to represent numbers that HAVE decimals("numbers after the comma").</a:t>
              </a:r>
            </a:p>
          </p:txBody>
        </p:sp>
      </p:grpSp>
      <p:grpSp>
        <p:nvGrpSpPr>
          <p:cNvPr id="1102" name="Google Shape;1102;p28"/>
          <p:cNvGrpSpPr/>
          <p:nvPr/>
        </p:nvGrpSpPr>
        <p:grpSpPr>
          <a:xfrm>
            <a:off x="8837968" y="1416851"/>
            <a:ext cx="2744433" cy="4829128"/>
            <a:chOff x="3542850" y="1110125"/>
            <a:chExt cx="2058325" cy="3621846"/>
          </a:xfrm>
        </p:grpSpPr>
        <p:grpSp>
          <p:nvGrpSpPr>
            <p:cNvPr id="1103" name="Google Shape;1103;p28"/>
            <p:cNvGrpSpPr/>
            <p:nvPr/>
          </p:nvGrpSpPr>
          <p:grpSpPr>
            <a:xfrm>
              <a:off x="3668838" y="1110125"/>
              <a:ext cx="1806332" cy="3621846"/>
              <a:chOff x="457200" y="1110125"/>
              <a:chExt cx="1806332" cy="3621846"/>
            </a:xfrm>
          </p:grpSpPr>
          <p:sp>
            <p:nvSpPr>
              <p:cNvPr id="1104" name="Google Shape;1104;p28"/>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rgbClr val="00B0F0"/>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5" name="Google Shape;1105;p28"/>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rgbClr val="0070C0"/>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6" name="Google Shape;1106;p28"/>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7" name="Google Shape;1107;p28"/>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8" name="Google Shape;1108;p28"/>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9" name="Google Shape;1109;p28"/>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0" name="Google Shape;1110;p28"/>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1" name="Google Shape;1111;p28"/>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2" name="Google Shape;1112;p28"/>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3" name="Google Shape;1113;p28"/>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4" name="Google Shape;1114;p28"/>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5" name="Google Shape;1115;p28"/>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6" name="Google Shape;1116;p28"/>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7" name="Google Shape;1117;p28"/>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8" name="Google Shape;1118;p28"/>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9" name="Google Shape;1119;p28"/>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0" name="Google Shape;1120;p28"/>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1" name="Google Shape;1121;p28"/>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2" name="Google Shape;1122;p28"/>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3" name="Google Shape;1123;p28"/>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5" name="Google Shape;1125;p28"/>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6" name="Google Shape;1126;p28"/>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3"/>
              </a:solidFill>
              <a:ln>
                <a:noFill/>
              </a:ln>
            </p:spPr>
            <p:txBody>
              <a:bodyPr spcFirstLastPara="1" wrap="square" lIns="121900" tIns="121900" rIns="121900" bIns="121900" anchor="ctr" anchorCtr="0">
                <a:noAutofit/>
              </a:bodyPr>
              <a:lstStyle/>
              <a:p>
                <a:endParaRPr sz="2400" dirty="0">
                  <a:solidFill>
                    <a:srgbClr val="002060"/>
                  </a:solidFill>
                </a:endParaR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1" name="Google Shape;1101;p28"/>
            <p:cNvSpPr/>
            <p:nvPr/>
          </p:nvSpPr>
          <p:spPr>
            <a:xfrm>
              <a:off x="5475175" y="2749725"/>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8" name="Google Shape;1178;p28"/>
            <p:cNvSpPr/>
            <p:nvPr/>
          </p:nvSpPr>
          <p:spPr>
            <a:xfrm>
              <a:off x="5160850" y="1646150"/>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grpSp>
      <p:sp>
        <p:nvSpPr>
          <p:cNvPr id="102" name="Google Shape;575;p20">
            <a:extLst>
              <a:ext uri="{FF2B5EF4-FFF2-40B4-BE49-F238E27FC236}">
                <a16:creationId xmlns:a16="http://schemas.microsoft.com/office/drawing/2014/main" id="{14C6B125-3371-AA44-9ACB-EE04565A12AE}"/>
              </a:ext>
            </a:extLst>
          </p:cNvPr>
          <p:cNvSpPr/>
          <p:nvPr/>
        </p:nvSpPr>
        <p:spPr>
          <a:xfrm>
            <a:off x="400152" y="1510571"/>
            <a:ext cx="806000" cy="806000"/>
          </a:xfrm>
          <a:prstGeom prst="ellipse">
            <a:avLst/>
          </a:prstGeom>
          <a:solidFill>
            <a:srgbClr val="FF00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03</a:t>
            </a:r>
            <a:endParaRPr sz="2400" b="1" dirty="0">
              <a:solidFill>
                <a:schemeClr val="bg1"/>
              </a:solidFill>
              <a:latin typeface="Fira Sans Extra Condensed"/>
              <a:ea typeface="Fira Sans Extra Condensed"/>
              <a:cs typeface="Fira Sans Extra Condensed"/>
              <a:sym typeface="Fira Sans Extra Condensed"/>
            </a:endParaRPr>
          </a:p>
        </p:txBody>
      </p:sp>
      <p:sp>
        <p:nvSpPr>
          <p:cNvPr id="7" name="Google Shape;1090;p28">
            <a:extLst>
              <a:ext uri="{FF2B5EF4-FFF2-40B4-BE49-F238E27FC236}">
                <a16:creationId xmlns:a16="http://schemas.microsoft.com/office/drawing/2014/main" id="{C5082365-CCD2-C536-C382-582FFD29612E}"/>
              </a:ext>
            </a:extLst>
          </p:cNvPr>
          <p:cNvSpPr txBox="1"/>
          <p:nvPr/>
        </p:nvSpPr>
        <p:spPr>
          <a:xfrm>
            <a:off x="1216202" y="2845911"/>
            <a:ext cx="7955948" cy="4424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Example</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8" name="Google Shape;1091;p28">
            <a:extLst>
              <a:ext uri="{FF2B5EF4-FFF2-40B4-BE49-F238E27FC236}">
                <a16:creationId xmlns:a16="http://schemas.microsoft.com/office/drawing/2014/main" id="{DB43F653-A0BF-4C11-79D6-1900881A0AC7}"/>
              </a:ext>
            </a:extLst>
          </p:cNvPr>
          <p:cNvSpPr txBox="1"/>
          <p:nvPr/>
        </p:nvSpPr>
        <p:spPr>
          <a:xfrm>
            <a:off x="1206152" y="3212656"/>
            <a:ext cx="7416077" cy="4424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2.0, 3.6666, 555.5555555</a:t>
            </a:r>
          </a:p>
        </p:txBody>
      </p:sp>
      <p:sp>
        <p:nvSpPr>
          <p:cNvPr id="9" name="Google Shape;1084;p28">
            <a:extLst>
              <a:ext uri="{FF2B5EF4-FFF2-40B4-BE49-F238E27FC236}">
                <a16:creationId xmlns:a16="http://schemas.microsoft.com/office/drawing/2014/main" id="{25EC00EB-326F-5CC8-B2DD-61AC1370E789}"/>
              </a:ext>
            </a:extLst>
          </p:cNvPr>
          <p:cNvSpPr/>
          <p:nvPr/>
        </p:nvSpPr>
        <p:spPr>
          <a:xfrm>
            <a:off x="430183" y="4002685"/>
            <a:ext cx="8068679" cy="2064324"/>
          </a:xfrm>
          <a:prstGeom prst="roundRect">
            <a:avLst>
              <a:gd name="adj" fmla="val 50000"/>
            </a:avLst>
          </a:prstGeom>
          <a:solidFill>
            <a:srgbClr val="00B0F0">
              <a:alpha val="25099"/>
            </a:srgbClr>
          </a:solidFill>
          <a:ln>
            <a:noFill/>
          </a:ln>
        </p:spPr>
        <p:txBody>
          <a:bodyPr spcFirstLastPara="1" wrap="square" lIns="121900" tIns="121900" rIns="121900" bIns="121900" anchor="ctr" anchorCtr="0">
            <a:noAutofit/>
          </a:bodyPr>
          <a:lstStyle/>
          <a:p>
            <a:endParaRPr sz="2400">
              <a:solidFill>
                <a:srgbClr val="002060"/>
              </a:solidFill>
            </a:endParaRPr>
          </a:p>
        </p:txBody>
      </p:sp>
      <p:grpSp>
        <p:nvGrpSpPr>
          <p:cNvPr id="10" name="Google Shape;1089;p28">
            <a:extLst>
              <a:ext uri="{FF2B5EF4-FFF2-40B4-BE49-F238E27FC236}">
                <a16:creationId xmlns:a16="http://schemas.microsoft.com/office/drawing/2014/main" id="{AAC312E7-7524-2A64-ECBB-3ABE56EA4D19}"/>
              </a:ext>
            </a:extLst>
          </p:cNvPr>
          <p:cNvGrpSpPr/>
          <p:nvPr/>
        </p:nvGrpSpPr>
        <p:grpSpPr>
          <a:xfrm>
            <a:off x="1165337" y="4097958"/>
            <a:ext cx="7959647" cy="887727"/>
            <a:chOff x="6010764" y="260706"/>
            <a:chExt cx="2126414" cy="665795"/>
          </a:xfrm>
        </p:grpSpPr>
        <p:sp>
          <p:nvSpPr>
            <p:cNvPr id="11" name="Google Shape;1090;p28">
              <a:extLst>
                <a:ext uri="{FF2B5EF4-FFF2-40B4-BE49-F238E27FC236}">
                  <a16:creationId xmlns:a16="http://schemas.microsoft.com/office/drawing/2014/main" id="{FFCB2064-326D-D9C0-A52D-0243BD7F649C}"/>
                </a:ext>
              </a:extLst>
            </p:cNvPr>
            <p:cNvSpPr txBox="1"/>
            <p:nvPr/>
          </p:nvSpPr>
          <p:spPr>
            <a:xfrm>
              <a:off x="6011752" y="260706"/>
              <a:ext cx="2125426" cy="3318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Booleans</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2" name="Google Shape;1091;p28">
              <a:extLst>
                <a:ext uri="{FF2B5EF4-FFF2-40B4-BE49-F238E27FC236}">
                  <a16:creationId xmlns:a16="http://schemas.microsoft.com/office/drawing/2014/main" id="{74003D66-CB4E-339C-6EEC-9B219FF2D3C9}"/>
                </a:ext>
              </a:extLst>
            </p:cNvPr>
            <p:cNvSpPr txBox="1"/>
            <p:nvPr/>
          </p:nvSpPr>
          <p:spPr>
            <a:xfrm>
              <a:off x="6010764" y="594701"/>
              <a:ext cx="1981200" cy="3318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Boolean statements are statements that evaluate to be true or false.</a:t>
              </a:r>
            </a:p>
          </p:txBody>
        </p:sp>
      </p:grpSp>
      <p:sp>
        <p:nvSpPr>
          <p:cNvPr id="13" name="Google Shape;575;p20">
            <a:extLst>
              <a:ext uri="{FF2B5EF4-FFF2-40B4-BE49-F238E27FC236}">
                <a16:creationId xmlns:a16="http://schemas.microsoft.com/office/drawing/2014/main" id="{0AE857E2-171B-F470-2AC6-5B8A76377A80}"/>
              </a:ext>
            </a:extLst>
          </p:cNvPr>
          <p:cNvSpPr/>
          <p:nvPr/>
        </p:nvSpPr>
        <p:spPr>
          <a:xfrm>
            <a:off x="352985" y="3752301"/>
            <a:ext cx="806000" cy="806000"/>
          </a:xfrm>
          <a:prstGeom prst="ellipse">
            <a:avLst/>
          </a:prstGeom>
          <a:solidFill>
            <a:srgbClr val="FFC0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04</a:t>
            </a:r>
            <a:endParaRPr sz="2400" b="1" dirty="0">
              <a:solidFill>
                <a:schemeClr val="bg1"/>
              </a:solidFill>
              <a:latin typeface="Fira Sans Extra Condensed"/>
              <a:ea typeface="Fira Sans Extra Condensed"/>
              <a:cs typeface="Fira Sans Extra Condensed"/>
              <a:sym typeface="Fira Sans Extra Condensed"/>
            </a:endParaRPr>
          </a:p>
        </p:txBody>
      </p:sp>
      <p:sp>
        <p:nvSpPr>
          <p:cNvPr id="14" name="Google Shape;1090;p28">
            <a:extLst>
              <a:ext uri="{FF2B5EF4-FFF2-40B4-BE49-F238E27FC236}">
                <a16:creationId xmlns:a16="http://schemas.microsoft.com/office/drawing/2014/main" id="{C9330A85-14EB-DA91-7300-29D1EA164BE2}"/>
              </a:ext>
            </a:extLst>
          </p:cNvPr>
          <p:cNvSpPr txBox="1"/>
          <p:nvPr/>
        </p:nvSpPr>
        <p:spPr>
          <a:xfrm>
            <a:off x="1169035" y="5087641"/>
            <a:ext cx="7955948" cy="4424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Example</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5" name="Google Shape;1091;p28">
            <a:extLst>
              <a:ext uri="{FF2B5EF4-FFF2-40B4-BE49-F238E27FC236}">
                <a16:creationId xmlns:a16="http://schemas.microsoft.com/office/drawing/2014/main" id="{CE1041CF-6711-FE61-6238-624ED943F0F9}"/>
              </a:ext>
            </a:extLst>
          </p:cNvPr>
          <p:cNvSpPr txBox="1"/>
          <p:nvPr/>
        </p:nvSpPr>
        <p:spPr>
          <a:xfrm>
            <a:off x="1158986" y="5454387"/>
            <a:ext cx="7416077" cy="4424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Boolean = True, Boolean = False</a:t>
            </a:r>
          </a:p>
        </p:txBody>
      </p:sp>
    </p:spTree>
    <p:extLst>
      <p:ext uri="{BB962C8B-B14F-4D97-AF65-F5344CB8AC3E}">
        <p14:creationId xmlns:p14="http://schemas.microsoft.com/office/powerpoint/2010/main" val="356604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4"/>
                                        </p:tgtEl>
                                        <p:attrNameLst>
                                          <p:attrName>style.visibility</p:attrName>
                                        </p:attrNameLst>
                                      </p:cBhvr>
                                      <p:to>
                                        <p:strVal val="visible"/>
                                      </p:to>
                                    </p:set>
                                    <p:animEffect transition="in" filter="dissolve">
                                      <p:cBhvr>
                                        <p:cTn id="7" dur="500"/>
                                        <p:tgtEl>
                                          <p:spTgt spid="1084"/>
                                        </p:tgtEl>
                                      </p:cBhvr>
                                    </p:animEffect>
                                  </p:childTnLst>
                                </p:cTn>
                              </p:par>
                              <p:par>
                                <p:cTn id="8" presetID="9" presetClass="entr" presetSubtype="0" fill="hold" nodeType="withEffect">
                                  <p:stCondLst>
                                    <p:cond delay="0"/>
                                  </p:stCondLst>
                                  <p:childTnLst>
                                    <p:set>
                                      <p:cBhvr>
                                        <p:cTn id="9" dur="1" fill="hold">
                                          <p:stCondLst>
                                            <p:cond delay="0"/>
                                          </p:stCondLst>
                                        </p:cTn>
                                        <p:tgtEl>
                                          <p:spTgt spid="1089"/>
                                        </p:tgtEl>
                                        <p:attrNameLst>
                                          <p:attrName>style.visibility</p:attrName>
                                        </p:attrNameLst>
                                      </p:cBhvr>
                                      <p:to>
                                        <p:strVal val="visible"/>
                                      </p:to>
                                    </p:set>
                                    <p:animEffect transition="in" filter="dissolve">
                                      <p:cBhvr>
                                        <p:cTn id="10" dur="500"/>
                                        <p:tgtEl>
                                          <p:spTgt spid="108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dissolve">
                                      <p:cBhvr>
                                        <p:cTn id="13" dur="500"/>
                                        <p:tgtEl>
                                          <p:spTgt spid="10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p:bldP spid="102" grpId="0" animBg="1"/>
      <p:bldP spid="9"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58" name="Google Shape;2258;p44"/>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5333" b="1" dirty="0">
                <a:solidFill>
                  <a:srgbClr val="002060"/>
                </a:solidFill>
                <a:latin typeface="Fira Sans" panose="020B0503050000020004" pitchFamily="34" charset="0"/>
              </a:rPr>
              <a:t>Input Function</a:t>
            </a:r>
            <a:endParaRPr sz="5333" b="1" dirty="0">
              <a:solidFill>
                <a:srgbClr val="002060"/>
              </a:solidFill>
              <a:latin typeface="Fira Sans" panose="020B0503050000020004" pitchFamily="34" charset="0"/>
            </a:endParaRPr>
          </a:p>
        </p:txBody>
      </p:sp>
      <p:sp>
        <p:nvSpPr>
          <p:cNvPr id="2259" name="Google Shape;2259;p44"/>
          <p:cNvSpPr/>
          <p:nvPr/>
        </p:nvSpPr>
        <p:spPr>
          <a:xfrm>
            <a:off x="6019946" y="3416300"/>
            <a:ext cx="5575255" cy="2995384"/>
          </a:xfrm>
          <a:prstGeom prst="roundRect">
            <a:avLst>
              <a:gd name="adj" fmla="val 16667"/>
            </a:avLst>
          </a:prstGeom>
          <a:noFill/>
          <a:ln w="69850">
            <a:solidFill>
              <a:srgbClr val="92D050"/>
            </a:solidFill>
          </a:ln>
        </p:spPr>
        <p:txBody>
          <a:bodyPr spcFirstLastPara="1" wrap="square" lIns="121900" tIns="121900" rIns="121900" bIns="121900" anchor="ctr" anchorCtr="0">
            <a:noAutofit/>
          </a:bodyPr>
          <a:lstStyle/>
          <a:p>
            <a:endParaRPr sz="2400"/>
          </a:p>
        </p:txBody>
      </p:sp>
      <p:sp>
        <p:nvSpPr>
          <p:cNvPr id="2260" name="Google Shape;2260;p44"/>
          <p:cNvSpPr/>
          <p:nvPr/>
        </p:nvSpPr>
        <p:spPr>
          <a:xfrm>
            <a:off x="609567" y="3416300"/>
            <a:ext cx="5092800" cy="2995385"/>
          </a:xfrm>
          <a:prstGeom prst="roundRect">
            <a:avLst>
              <a:gd name="adj" fmla="val 16667"/>
            </a:avLst>
          </a:prstGeom>
          <a:noFill/>
          <a:ln w="69850">
            <a:solidFill>
              <a:srgbClr val="0070C0"/>
            </a:solidFill>
          </a:ln>
        </p:spPr>
        <p:txBody>
          <a:bodyPr spcFirstLastPara="1" wrap="square" lIns="121900" tIns="121900" rIns="121900" bIns="121900" anchor="ctr" anchorCtr="0">
            <a:noAutofit/>
          </a:bodyPr>
          <a:lstStyle/>
          <a:p>
            <a:endParaRPr sz="2400"/>
          </a:p>
        </p:txBody>
      </p:sp>
      <p:grpSp>
        <p:nvGrpSpPr>
          <p:cNvPr id="2261" name="Google Shape;2261;p44"/>
          <p:cNvGrpSpPr/>
          <p:nvPr/>
        </p:nvGrpSpPr>
        <p:grpSpPr>
          <a:xfrm>
            <a:off x="916717" y="3726968"/>
            <a:ext cx="4548369" cy="1921675"/>
            <a:chOff x="687537" y="2254326"/>
            <a:chExt cx="3411277" cy="1441256"/>
          </a:xfrm>
        </p:grpSpPr>
        <p:sp>
          <p:nvSpPr>
            <p:cNvPr id="2262" name="Google Shape;2262;p44"/>
            <p:cNvSpPr txBox="1"/>
            <p:nvPr/>
          </p:nvSpPr>
          <p:spPr>
            <a:xfrm>
              <a:off x="687537" y="2254326"/>
              <a:ext cx="3411277" cy="331800"/>
            </a:xfrm>
            <a:prstGeom prst="rect">
              <a:avLst/>
            </a:prstGeom>
            <a:noFill/>
            <a:ln>
              <a:noFill/>
            </a:ln>
          </p:spPr>
          <p:txBody>
            <a:bodyPr spcFirstLastPara="1" wrap="square" lIns="121900" tIns="121900" rIns="121900" bIns="121900" anchor="ctr" anchorCtr="0">
              <a:noAutofit/>
            </a:bodyPr>
            <a:lstStyle/>
            <a:p>
              <a:r>
                <a:rPr lang="en" sz="2667" b="1" dirty="0">
                  <a:latin typeface="Fira Sans Extra Condensed"/>
                  <a:ea typeface="Fira Sans Extra Condensed"/>
                  <a:cs typeface="Fira Sans Extra Condensed"/>
                  <a:sym typeface="Fira Sans Extra Condensed"/>
                </a:rPr>
                <a:t>Welcome to the world of Coding!</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2263" name="Google Shape;2263;p44"/>
            <p:cNvSpPr txBox="1"/>
            <p:nvPr/>
          </p:nvSpPr>
          <p:spPr>
            <a:xfrm>
              <a:off x="695388" y="2562182"/>
              <a:ext cx="3343200" cy="1133400"/>
            </a:xfrm>
            <a:prstGeom prst="rect">
              <a:avLst/>
            </a:prstGeom>
            <a:noFill/>
            <a:ln>
              <a:noFill/>
            </a:ln>
          </p:spPr>
          <p:txBody>
            <a:bodyPr spcFirstLastPara="1" wrap="square" lIns="121900" tIns="121900" rIns="121900" bIns="121900" anchor="t" anchorCtr="0">
              <a:noAutofit/>
            </a:bodyPr>
            <a:lstStyle/>
            <a:p>
              <a:pPr marL="460575" indent="-457189">
                <a:buSzPts val="1400"/>
                <a:buAutoNum type="arabicParenR"/>
              </a:pPr>
              <a:r>
                <a:rPr lang="fr-FR" sz="2133" dirty="0" err="1">
                  <a:latin typeface="Roboto"/>
                  <a:ea typeface="Roboto"/>
                  <a:cs typeface="Roboto"/>
                  <a:sym typeface="Roboto"/>
                </a:rPr>
                <a:t>Ask</a:t>
              </a:r>
              <a:r>
                <a:rPr lang="fr-FR" sz="2133" dirty="0">
                  <a:latin typeface="Roboto"/>
                  <a:ea typeface="Roboto"/>
                  <a:cs typeface="Roboto"/>
                  <a:sym typeface="Roboto"/>
                </a:rPr>
                <a:t> the user for </a:t>
              </a:r>
              <a:r>
                <a:rPr lang="fr-FR" sz="2133" dirty="0" err="1">
                  <a:latin typeface="Roboto"/>
                  <a:ea typeface="Roboto"/>
                  <a:cs typeface="Roboto"/>
                  <a:sym typeface="Roboto"/>
                </a:rPr>
                <a:t>their</a:t>
              </a:r>
              <a:r>
                <a:rPr lang="fr-FR" sz="2133" dirty="0">
                  <a:latin typeface="Roboto"/>
                  <a:ea typeface="Roboto"/>
                  <a:cs typeface="Roboto"/>
                  <a:sym typeface="Roboto"/>
                </a:rPr>
                <a:t> </a:t>
              </a:r>
              <a:r>
                <a:rPr lang="fr-FR" sz="2133" dirty="0" err="1">
                  <a:latin typeface="Roboto"/>
                  <a:ea typeface="Roboto"/>
                  <a:cs typeface="Roboto"/>
                  <a:sym typeface="Roboto"/>
                </a:rPr>
                <a:t>name</a:t>
              </a:r>
              <a:r>
                <a:rPr lang="fr-FR" sz="2133" dirty="0">
                  <a:latin typeface="Roboto"/>
                  <a:ea typeface="Roboto"/>
                  <a:cs typeface="Roboto"/>
                  <a:sym typeface="Roboto"/>
                </a:rPr>
                <a:t> </a:t>
              </a:r>
              <a:r>
                <a:rPr lang="fr-FR" sz="2133" dirty="0" err="1">
                  <a:latin typeface="Roboto"/>
                  <a:ea typeface="Roboto"/>
                  <a:cs typeface="Roboto"/>
                  <a:sym typeface="Roboto"/>
                </a:rPr>
                <a:t>using</a:t>
              </a:r>
              <a:r>
                <a:rPr lang="fr-FR" sz="2133" dirty="0">
                  <a:latin typeface="Roboto"/>
                  <a:ea typeface="Roboto"/>
                  <a:cs typeface="Roboto"/>
                  <a:sym typeface="Roboto"/>
                </a:rPr>
                <a:t> INPUT</a:t>
              </a:r>
            </a:p>
            <a:p>
              <a:pPr marL="460575" indent="-457189">
                <a:buSzPts val="1400"/>
                <a:buAutoNum type="arabicParenR"/>
              </a:pPr>
              <a:r>
                <a:rPr lang="fr-FR" sz="2133" dirty="0" err="1">
                  <a:latin typeface="Roboto"/>
                  <a:ea typeface="Roboto"/>
                  <a:cs typeface="Roboto"/>
                  <a:sym typeface="Roboto"/>
                </a:rPr>
                <a:t>Assign</a:t>
              </a:r>
              <a:r>
                <a:rPr lang="fr-FR" sz="2133" dirty="0">
                  <a:latin typeface="Roboto"/>
                  <a:ea typeface="Roboto"/>
                  <a:cs typeface="Roboto"/>
                  <a:sym typeface="Roboto"/>
                </a:rPr>
                <a:t> </a:t>
              </a:r>
              <a:r>
                <a:rPr lang="fr-FR" sz="2133" dirty="0" err="1">
                  <a:latin typeface="Roboto"/>
                  <a:ea typeface="Roboto"/>
                  <a:cs typeface="Roboto"/>
                  <a:sym typeface="Roboto"/>
                </a:rPr>
                <a:t>it</a:t>
              </a:r>
              <a:r>
                <a:rPr lang="fr-FR" sz="2133" dirty="0">
                  <a:latin typeface="Roboto"/>
                  <a:ea typeface="Roboto"/>
                  <a:cs typeface="Roboto"/>
                  <a:sym typeface="Roboto"/>
                </a:rPr>
                <a:t> to a variable</a:t>
              </a:r>
            </a:p>
            <a:p>
              <a:pPr marL="460575" indent="-457189">
                <a:buSzPts val="1400"/>
                <a:buAutoNum type="arabicParenR"/>
              </a:pPr>
              <a:r>
                <a:rPr lang="fr-FR" sz="2133" dirty="0" err="1">
                  <a:latin typeface="Roboto"/>
                  <a:ea typeface="Roboto"/>
                  <a:cs typeface="Roboto"/>
                  <a:sym typeface="Roboto"/>
                </a:rPr>
                <a:t>Concatenate</a:t>
              </a:r>
              <a:r>
                <a:rPr lang="fr-FR" sz="2133" dirty="0">
                  <a:latin typeface="Roboto"/>
                  <a:ea typeface="Roboto"/>
                  <a:cs typeface="Roboto"/>
                  <a:sym typeface="Roboto"/>
                </a:rPr>
                <a:t> the </a:t>
              </a:r>
              <a:r>
                <a:rPr lang="fr-FR" sz="2133" dirty="0" err="1">
                  <a:latin typeface="Roboto"/>
                  <a:ea typeface="Roboto"/>
                  <a:cs typeface="Roboto"/>
                  <a:sym typeface="Roboto"/>
                </a:rPr>
                <a:t>name</a:t>
              </a:r>
              <a:r>
                <a:rPr lang="fr-FR" sz="2133" dirty="0">
                  <a:latin typeface="Roboto"/>
                  <a:ea typeface="Roboto"/>
                  <a:cs typeface="Roboto"/>
                  <a:sym typeface="Roboto"/>
                </a:rPr>
                <a:t> variable </a:t>
              </a:r>
              <a:r>
                <a:rPr lang="fr-FR" sz="2133" dirty="0" err="1">
                  <a:latin typeface="Roboto"/>
                  <a:ea typeface="Roboto"/>
                  <a:cs typeface="Roboto"/>
                  <a:sym typeface="Roboto"/>
                </a:rPr>
                <a:t>with</a:t>
              </a:r>
              <a:r>
                <a:rPr lang="fr-FR" sz="2133" dirty="0">
                  <a:latin typeface="Roboto"/>
                  <a:ea typeface="Roboto"/>
                  <a:cs typeface="Roboto"/>
                  <a:sym typeface="Roboto"/>
                </a:rPr>
                <a:t> a </a:t>
              </a:r>
              <a:r>
                <a:rPr lang="fr-FR" sz="2133" dirty="0" err="1">
                  <a:latin typeface="Roboto"/>
                  <a:ea typeface="Roboto"/>
                  <a:cs typeface="Roboto"/>
                  <a:sym typeface="Roboto"/>
                </a:rPr>
                <a:t>welcoming</a:t>
              </a:r>
              <a:r>
                <a:rPr lang="fr-FR" sz="2133" dirty="0">
                  <a:latin typeface="Roboto"/>
                  <a:ea typeface="Roboto"/>
                  <a:cs typeface="Roboto"/>
                  <a:sym typeface="Roboto"/>
                </a:rPr>
                <a:t> message in the </a:t>
              </a:r>
              <a:r>
                <a:rPr lang="fr-FR" sz="2133" dirty="0" err="1">
                  <a:latin typeface="Roboto"/>
                  <a:ea typeface="Roboto"/>
                  <a:cs typeface="Roboto"/>
                  <a:sym typeface="Roboto"/>
                </a:rPr>
                <a:t>print</a:t>
              </a:r>
              <a:r>
                <a:rPr lang="fr-FR" sz="2133" dirty="0">
                  <a:latin typeface="Roboto"/>
                  <a:ea typeface="Roboto"/>
                  <a:cs typeface="Roboto"/>
                  <a:sym typeface="Roboto"/>
                </a:rPr>
                <a:t>() </a:t>
              </a:r>
              <a:r>
                <a:rPr lang="fr-FR" sz="2133" dirty="0" err="1">
                  <a:latin typeface="Roboto"/>
                  <a:ea typeface="Roboto"/>
                  <a:cs typeface="Roboto"/>
                  <a:sym typeface="Roboto"/>
                </a:rPr>
                <a:t>function</a:t>
              </a:r>
              <a:endParaRPr sz="2133" dirty="0">
                <a:latin typeface="Roboto"/>
                <a:ea typeface="Roboto"/>
                <a:cs typeface="Roboto"/>
                <a:sym typeface="Roboto"/>
              </a:endParaRPr>
            </a:p>
          </p:txBody>
        </p:sp>
      </p:grpSp>
      <p:sp>
        <p:nvSpPr>
          <p:cNvPr id="2265" name="Google Shape;2265;p44"/>
          <p:cNvSpPr txBox="1"/>
          <p:nvPr/>
        </p:nvSpPr>
        <p:spPr>
          <a:xfrm>
            <a:off x="6442943" y="3726968"/>
            <a:ext cx="3908815" cy="442400"/>
          </a:xfrm>
          <a:prstGeom prst="rect">
            <a:avLst/>
          </a:prstGeom>
          <a:noFill/>
          <a:ln>
            <a:noFill/>
          </a:ln>
        </p:spPr>
        <p:txBody>
          <a:bodyPr spcFirstLastPara="1" wrap="square" lIns="121900" tIns="121900" rIns="121900" bIns="121900" anchor="ctr" anchorCtr="0">
            <a:noAutofit/>
          </a:bodyPr>
          <a:lstStyle/>
          <a:p>
            <a:r>
              <a:rPr lang="en-CA" sz="2667" b="1" dirty="0">
                <a:solidFill>
                  <a:srgbClr val="000000"/>
                </a:solidFill>
                <a:latin typeface="Fira Sans Extra Condensed"/>
                <a:ea typeface="Fira Sans Extra Condensed"/>
                <a:cs typeface="Fira Sans Extra Condensed"/>
                <a:sym typeface="Fira Sans Extra Condensed"/>
              </a:rPr>
              <a:t>Let’s multiply two numbers!</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2273" name="Google Shape;2273;p44"/>
          <p:cNvSpPr/>
          <p:nvPr/>
        </p:nvSpPr>
        <p:spPr>
          <a:xfrm>
            <a:off x="1625600" y="1600100"/>
            <a:ext cx="8956800" cy="710000"/>
          </a:xfrm>
          <a:prstGeom prst="roundRect">
            <a:avLst>
              <a:gd name="adj" fmla="val 50000"/>
            </a:avLst>
          </a:prstGeom>
          <a:solidFill>
            <a:srgbClr val="E4EA27">
              <a:alpha val="25099"/>
            </a:srgbClr>
          </a:solidFill>
          <a:ln>
            <a:noFill/>
          </a:ln>
        </p:spPr>
        <p:txBody>
          <a:bodyPr spcFirstLastPara="1" wrap="square" lIns="121900" tIns="121900" rIns="121900" bIns="121900" anchor="ctr" anchorCtr="0">
            <a:noAutofit/>
          </a:bodyPr>
          <a:lstStyle/>
          <a:p>
            <a:endParaRPr sz="2400"/>
          </a:p>
        </p:txBody>
      </p:sp>
      <p:sp>
        <p:nvSpPr>
          <p:cNvPr id="2274" name="Google Shape;2274;p44"/>
          <p:cNvSpPr txBox="1"/>
          <p:nvPr/>
        </p:nvSpPr>
        <p:spPr>
          <a:xfrm>
            <a:off x="2936600" y="1728733"/>
            <a:ext cx="6334400" cy="452400"/>
          </a:xfrm>
          <a:prstGeom prst="rect">
            <a:avLst/>
          </a:prstGeom>
          <a:noFill/>
          <a:ln>
            <a:noFill/>
          </a:ln>
        </p:spPr>
        <p:txBody>
          <a:bodyPr spcFirstLastPara="1" wrap="square" lIns="121900" tIns="121900" rIns="121900" bIns="121900" anchor="ctr" anchorCtr="0">
            <a:noAutofit/>
          </a:bodyPr>
          <a:lstStyle/>
          <a:p>
            <a:pPr algn="ctr"/>
            <a:r>
              <a:rPr lang="fr-FR" sz="3200" b="1" dirty="0" err="1">
                <a:solidFill>
                  <a:schemeClr val="dk1"/>
                </a:solidFill>
                <a:latin typeface="Fira Sans Extra Condensed"/>
                <a:ea typeface="Fira Sans Extra Condensed"/>
                <a:cs typeface="Fira Sans Extra Condensed"/>
                <a:sym typeface="Fira Sans Extra Condensed"/>
              </a:rPr>
              <a:t>Quickly</a:t>
            </a:r>
            <a:r>
              <a:rPr lang="fr-FR" sz="3200" b="1" dirty="0">
                <a:solidFill>
                  <a:schemeClr val="dk1"/>
                </a:solidFill>
                <a:latin typeface="Fira Sans Extra Condensed"/>
                <a:ea typeface="Fira Sans Extra Condensed"/>
                <a:cs typeface="Fira Sans Extra Condensed"/>
                <a:sym typeface="Fira Sans Extra Condensed"/>
              </a:rPr>
              <a:t> code one of </a:t>
            </a:r>
            <a:r>
              <a:rPr lang="fr-FR" sz="3200" b="1" dirty="0" err="1">
                <a:solidFill>
                  <a:schemeClr val="dk1"/>
                </a:solidFill>
                <a:latin typeface="Fira Sans Extra Condensed"/>
                <a:ea typeface="Fira Sans Extra Condensed"/>
                <a:cs typeface="Fira Sans Extra Condensed"/>
                <a:sym typeface="Fira Sans Extra Condensed"/>
              </a:rPr>
              <a:t>these</a:t>
            </a:r>
            <a:r>
              <a:rPr lang="fr-FR" sz="3200" b="1" dirty="0">
                <a:solidFill>
                  <a:schemeClr val="dk1"/>
                </a:solidFill>
                <a:latin typeface="Fira Sans Extra Condensed"/>
                <a:ea typeface="Fira Sans Extra Condensed"/>
                <a:cs typeface="Fira Sans Extra Condensed"/>
                <a:sym typeface="Fira Sans Extra Condensed"/>
              </a:rPr>
              <a:t> </a:t>
            </a:r>
            <a:r>
              <a:rPr lang="fr-FR" sz="3200" b="1" dirty="0" err="1">
                <a:solidFill>
                  <a:schemeClr val="dk1"/>
                </a:solidFill>
                <a:latin typeface="Fira Sans Extra Condensed"/>
                <a:ea typeface="Fira Sans Extra Condensed"/>
                <a:cs typeface="Fira Sans Extra Condensed"/>
                <a:sym typeface="Fira Sans Extra Condensed"/>
              </a:rPr>
              <a:t>exercises</a:t>
            </a:r>
            <a:r>
              <a:rPr lang="fr-FR" sz="3200" b="1" dirty="0">
                <a:solidFill>
                  <a:schemeClr val="dk1"/>
                </a:solidFill>
                <a:latin typeface="Fira Sans Extra Condensed"/>
                <a:ea typeface="Fira Sans Extra Condensed"/>
                <a:cs typeface="Fira Sans Extra Condensed"/>
                <a:sym typeface="Fira Sans Extra Condensed"/>
              </a:rPr>
              <a:t>!</a:t>
            </a:r>
            <a:endParaRPr sz="3200" b="1" dirty="0">
              <a:solidFill>
                <a:schemeClr val="dk1"/>
              </a:solidFill>
              <a:latin typeface="Fira Sans Extra Condensed"/>
              <a:ea typeface="Fira Sans Extra Condensed"/>
              <a:cs typeface="Fira Sans Extra Condensed"/>
              <a:sym typeface="Fira Sans Extra Condensed"/>
            </a:endParaRPr>
          </a:p>
        </p:txBody>
      </p:sp>
      <p:cxnSp>
        <p:nvCxnSpPr>
          <p:cNvPr id="2275" name="Google Shape;2275;p44"/>
          <p:cNvCxnSpPr>
            <a:cxnSpLocks/>
            <a:stCxn id="2273" idx="2"/>
            <a:endCxn id="2260" idx="0"/>
          </p:cNvCxnSpPr>
          <p:nvPr/>
        </p:nvCxnSpPr>
        <p:spPr>
          <a:xfrm rot="5400000">
            <a:off x="4076886" y="1389184"/>
            <a:ext cx="1106199" cy="2948033"/>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276" name="Google Shape;2276;p44"/>
          <p:cNvCxnSpPr>
            <a:cxnSpLocks/>
            <a:stCxn id="2273" idx="2"/>
            <a:endCxn id="2259" idx="0"/>
          </p:cNvCxnSpPr>
          <p:nvPr/>
        </p:nvCxnSpPr>
        <p:spPr>
          <a:xfrm rot="16200000" flipH="1">
            <a:off x="6902687" y="1511414"/>
            <a:ext cx="1106200" cy="2703573"/>
          </a:xfrm>
          <a:prstGeom prst="bentConnector3">
            <a:avLst>
              <a:gd name="adj1" fmla="val 50000"/>
            </a:avLst>
          </a:prstGeom>
          <a:noFill/>
          <a:ln w="9525" cap="flat" cmpd="sng">
            <a:solidFill>
              <a:schemeClr val="dk2"/>
            </a:solidFill>
            <a:prstDash val="solid"/>
            <a:round/>
            <a:headEnd type="none" w="med" len="med"/>
            <a:tailEnd type="none" w="med" len="med"/>
          </a:ln>
        </p:spPr>
      </p:cxnSp>
      <p:grpSp>
        <p:nvGrpSpPr>
          <p:cNvPr id="2277" name="Google Shape;2277;p44"/>
          <p:cNvGrpSpPr/>
          <p:nvPr/>
        </p:nvGrpSpPr>
        <p:grpSpPr>
          <a:xfrm>
            <a:off x="9851645" y="1191211"/>
            <a:ext cx="1730771" cy="1527663"/>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121900" tIns="121900" rIns="121900" bIns="121900" anchor="ctr" anchorCtr="0">
              <a:noAutofit/>
            </a:bodyPr>
            <a:lstStyle/>
            <a:p>
              <a:endParaRPr sz="2400"/>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grpSp>
      <p:sp>
        <p:nvSpPr>
          <p:cNvPr id="2" name="ZoneTexte 1">
            <a:extLst>
              <a:ext uri="{FF2B5EF4-FFF2-40B4-BE49-F238E27FC236}">
                <a16:creationId xmlns:a16="http://schemas.microsoft.com/office/drawing/2014/main" id="{840902A0-4C25-25D5-095E-1EAA125C7E81}"/>
              </a:ext>
            </a:extLst>
          </p:cNvPr>
          <p:cNvSpPr txBox="1"/>
          <p:nvPr/>
        </p:nvSpPr>
        <p:spPr>
          <a:xfrm>
            <a:off x="596800" y="6447631"/>
            <a:ext cx="5748582" cy="461665"/>
          </a:xfrm>
          <a:prstGeom prst="rect">
            <a:avLst/>
          </a:prstGeom>
          <a:noFill/>
        </p:spPr>
        <p:txBody>
          <a:bodyPr wrap="square" rtlCol="0">
            <a:spAutoFit/>
          </a:bodyPr>
          <a:lstStyle/>
          <a:p>
            <a:r>
              <a:rPr lang="fr-FR" sz="2400" dirty="0"/>
              <a:t>*</a:t>
            </a:r>
            <a:r>
              <a:rPr lang="fr-FR" sz="2400" dirty="0" err="1"/>
              <a:t>Concatenate</a:t>
            </a:r>
            <a:r>
              <a:rPr lang="fr-FR" sz="2400" dirty="0"/>
              <a:t>: </a:t>
            </a:r>
            <a:r>
              <a:rPr lang="en-US" sz="2400" dirty="0">
                <a:solidFill>
                  <a:srgbClr val="101518"/>
                </a:solidFill>
                <a:latin typeface="Roboto" panose="02000000000000000000" pitchFamily="2" charset="0"/>
              </a:rPr>
              <a:t>“glue” two strings together</a:t>
            </a:r>
            <a:endParaRPr lang="fr-CA" sz="2400" dirty="0"/>
          </a:p>
        </p:txBody>
      </p:sp>
      <p:sp>
        <p:nvSpPr>
          <p:cNvPr id="4" name="Google Shape;2263;p44">
            <a:extLst>
              <a:ext uri="{FF2B5EF4-FFF2-40B4-BE49-F238E27FC236}">
                <a16:creationId xmlns:a16="http://schemas.microsoft.com/office/drawing/2014/main" id="{30E3B594-7CE3-53D4-5B69-802AE098C65D}"/>
              </a:ext>
            </a:extLst>
          </p:cNvPr>
          <p:cNvSpPr txBox="1"/>
          <p:nvPr/>
        </p:nvSpPr>
        <p:spPr>
          <a:xfrm>
            <a:off x="6442943" y="4111195"/>
            <a:ext cx="4457600" cy="1511200"/>
          </a:xfrm>
          <a:prstGeom prst="rect">
            <a:avLst/>
          </a:prstGeom>
          <a:noFill/>
          <a:ln>
            <a:noFill/>
          </a:ln>
        </p:spPr>
        <p:txBody>
          <a:bodyPr spcFirstLastPara="1" wrap="square" lIns="121900" tIns="121900" rIns="121900" bIns="121900" anchor="t" anchorCtr="0">
            <a:noAutofit/>
          </a:bodyPr>
          <a:lstStyle/>
          <a:p>
            <a:pPr marL="460575" indent="-457189">
              <a:buSzPts val="1400"/>
              <a:buAutoNum type="arabicParenR"/>
            </a:pPr>
            <a:r>
              <a:rPr lang="fr-FR" sz="2133" dirty="0" err="1">
                <a:latin typeface="Roboto"/>
                <a:ea typeface="Roboto"/>
                <a:cs typeface="Roboto"/>
                <a:sym typeface="Roboto"/>
              </a:rPr>
              <a:t>Ask</a:t>
            </a:r>
            <a:r>
              <a:rPr lang="fr-FR" sz="2133" dirty="0">
                <a:latin typeface="Roboto"/>
                <a:ea typeface="Roboto"/>
                <a:cs typeface="Roboto"/>
                <a:sym typeface="Roboto"/>
              </a:rPr>
              <a:t> the user for </a:t>
            </a:r>
            <a:r>
              <a:rPr lang="fr-FR" sz="2133" dirty="0" err="1">
                <a:latin typeface="Roboto"/>
                <a:ea typeface="Roboto"/>
                <a:cs typeface="Roboto"/>
                <a:sym typeface="Roboto"/>
              </a:rPr>
              <a:t>two</a:t>
            </a:r>
            <a:r>
              <a:rPr lang="fr-FR" sz="2133" dirty="0">
                <a:latin typeface="Roboto"/>
                <a:ea typeface="Roboto"/>
                <a:cs typeface="Roboto"/>
                <a:sym typeface="Roboto"/>
              </a:rPr>
              <a:t> </a:t>
            </a:r>
            <a:r>
              <a:rPr lang="fr-FR" sz="2133" dirty="0" err="1">
                <a:latin typeface="Roboto"/>
                <a:ea typeface="Roboto"/>
                <a:cs typeface="Roboto"/>
                <a:sym typeface="Roboto"/>
              </a:rPr>
              <a:t>different</a:t>
            </a:r>
            <a:r>
              <a:rPr lang="fr-FR" sz="2133" dirty="0">
                <a:latin typeface="Roboto"/>
                <a:ea typeface="Roboto"/>
                <a:cs typeface="Roboto"/>
                <a:sym typeface="Roboto"/>
              </a:rPr>
              <a:t> </a:t>
            </a:r>
            <a:r>
              <a:rPr lang="fr-FR" sz="2133" dirty="0" err="1">
                <a:latin typeface="Roboto"/>
                <a:ea typeface="Roboto"/>
                <a:cs typeface="Roboto"/>
                <a:sym typeface="Roboto"/>
              </a:rPr>
              <a:t>numbers</a:t>
            </a:r>
            <a:endParaRPr lang="fr-FR" sz="2133" dirty="0">
              <a:latin typeface="Roboto"/>
              <a:ea typeface="Roboto"/>
              <a:cs typeface="Roboto"/>
              <a:sym typeface="Roboto"/>
            </a:endParaRPr>
          </a:p>
          <a:p>
            <a:pPr marL="460575" indent="-457189">
              <a:buSzPts val="1400"/>
              <a:buAutoNum type="arabicParenR"/>
            </a:pPr>
            <a:r>
              <a:rPr lang="fr-FR" sz="2133" dirty="0" err="1">
                <a:latin typeface="Roboto"/>
                <a:ea typeface="Roboto"/>
                <a:cs typeface="Roboto"/>
                <a:sym typeface="Roboto"/>
              </a:rPr>
              <a:t>Assign</a:t>
            </a:r>
            <a:r>
              <a:rPr lang="fr-FR" sz="2133" dirty="0">
                <a:latin typeface="Roboto"/>
                <a:ea typeface="Roboto"/>
                <a:cs typeface="Roboto"/>
                <a:sym typeface="Roboto"/>
              </a:rPr>
              <a:t> </a:t>
            </a:r>
            <a:r>
              <a:rPr lang="fr-FR" sz="2133" dirty="0" err="1">
                <a:latin typeface="Roboto"/>
                <a:ea typeface="Roboto"/>
                <a:cs typeface="Roboto"/>
                <a:sym typeface="Roboto"/>
              </a:rPr>
              <a:t>them</a:t>
            </a:r>
            <a:r>
              <a:rPr lang="fr-FR" sz="2133" dirty="0">
                <a:latin typeface="Roboto"/>
                <a:ea typeface="Roboto"/>
                <a:cs typeface="Roboto"/>
                <a:sym typeface="Roboto"/>
              </a:rPr>
              <a:t> to 2 DIFFERENT variables</a:t>
            </a:r>
          </a:p>
          <a:p>
            <a:pPr marL="460575" indent="-457189">
              <a:buSzPts val="1400"/>
              <a:buAutoNum type="arabicParenR"/>
            </a:pPr>
            <a:r>
              <a:rPr lang="fr-FR" sz="2133" dirty="0" err="1">
                <a:latin typeface="Roboto"/>
                <a:ea typeface="Roboto"/>
                <a:cs typeface="Roboto"/>
                <a:sym typeface="Roboto"/>
              </a:rPr>
              <a:t>Multiply</a:t>
            </a:r>
            <a:r>
              <a:rPr lang="fr-FR" sz="2133" dirty="0">
                <a:latin typeface="Roboto"/>
                <a:ea typeface="Roboto"/>
                <a:cs typeface="Roboto"/>
                <a:sym typeface="Roboto"/>
              </a:rPr>
              <a:t> </a:t>
            </a:r>
            <a:r>
              <a:rPr lang="fr-FR" sz="2133" dirty="0" err="1">
                <a:latin typeface="Roboto"/>
                <a:ea typeface="Roboto"/>
                <a:cs typeface="Roboto"/>
                <a:sym typeface="Roboto"/>
              </a:rPr>
              <a:t>both</a:t>
            </a:r>
            <a:r>
              <a:rPr lang="fr-FR" sz="2133" dirty="0">
                <a:latin typeface="Roboto"/>
                <a:ea typeface="Roboto"/>
                <a:cs typeface="Roboto"/>
                <a:sym typeface="Roboto"/>
              </a:rPr>
              <a:t> variables in the </a:t>
            </a:r>
            <a:r>
              <a:rPr lang="fr-FR" sz="2133" dirty="0" err="1">
                <a:latin typeface="Roboto"/>
                <a:ea typeface="Roboto"/>
                <a:cs typeface="Roboto"/>
                <a:sym typeface="Roboto"/>
              </a:rPr>
              <a:t>print</a:t>
            </a:r>
            <a:r>
              <a:rPr lang="fr-FR" sz="2133" dirty="0">
                <a:latin typeface="Roboto"/>
                <a:ea typeface="Roboto"/>
                <a:cs typeface="Roboto"/>
                <a:sym typeface="Roboto"/>
              </a:rPr>
              <a:t>() </a:t>
            </a:r>
            <a:r>
              <a:rPr lang="fr-FR" sz="2133" dirty="0" err="1">
                <a:latin typeface="Roboto"/>
                <a:ea typeface="Roboto"/>
                <a:cs typeface="Roboto"/>
                <a:sym typeface="Roboto"/>
              </a:rPr>
              <a:t>function</a:t>
            </a:r>
            <a:endParaRPr sz="2133" dirty="0">
              <a:latin typeface="Roboto"/>
              <a:ea typeface="Roboto"/>
              <a:cs typeface="Roboto"/>
              <a:sym typeface="Roboto"/>
            </a:endParaRPr>
          </a:p>
        </p:txBody>
      </p:sp>
      <p:sp>
        <p:nvSpPr>
          <p:cNvPr id="8" name="Ellipse 7">
            <a:extLst>
              <a:ext uri="{FF2B5EF4-FFF2-40B4-BE49-F238E27FC236}">
                <a16:creationId xmlns:a16="http://schemas.microsoft.com/office/drawing/2014/main" id="{0D3B1867-87D9-D57A-BA0E-67C1E7526862}"/>
              </a:ext>
            </a:extLst>
          </p:cNvPr>
          <p:cNvSpPr/>
          <p:nvPr/>
        </p:nvSpPr>
        <p:spPr>
          <a:xfrm>
            <a:off x="2143003" y="2997609"/>
            <a:ext cx="2053020" cy="710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CA" sz="2400"/>
          </a:p>
        </p:txBody>
      </p:sp>
      <p:sp>
        <p:nvSpPr>
          <p:cNvPr id="3" name="Alternate Process 2">
            <a:extLst>
              <a:ext uri="{FF2B5EF4-FFF2-40B4-BE49-F238E27FC236}">
                <a16:creationId xmlns:a16="http://schemas.microsoft.com/office/drawing/2014/main" id="{66B7AD00-5DDB-C358-D182-C63A0B34C165}"/>
              </a:ext>
            </a:extLst>
          </p:cNvPr>
          <p:cNvSpPr/>
          <p:nvPr/>
        </p:nvSpPr>
        <p:spPr>
          <a:xfrm>
            <a:off x="1949032" y="3014149"/>
            <a:ext cx="2421409" cy="676524"/>
          </a:xfrm>
          <a:prstGeom prst="flowChartAlternate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ZoneTexte 8">
            <a:extLst>
              <a:ext uri="{FF2B5EF4-FFF2-40B4-BE49-F238E27FC236}">
                <a16:creationId xmlns:a16="http://schemas.microsoft.com/office/drawing/2014/main" id="{62703035-83A1-B204-6441-572202AECAB7}"/>
              </a:ext>
            </a:extLst>
          </p:cNvPr>
          <p:cNvSpPr txBox="1"/>
          <p:nvPr/>
        </p:nvSpPr>
        <p:spPr>
          <a:xfrm>
            <a:off x="2290489" y="3102081"/>
            <a:ext cx="1730955" cy="461665"/>
          </a:xfrm>
          <a:prstGeom prst="rect">
            <a:avLst/>
          </a:prstGeom>
          <a:noFill/>
        </p:spPr>
        <p:txBody>
          <a:bodyPr wrap="square" rtlCol="0">
            <a:spAutoFit/>
          </a:bodyPr>
          <a:lstStyle/>
          <a:p>
            <a:pPr algn="ctr"/>
            <a:r>
              <a:rPr lang="fr-FR" sz="2400" b="1" dirty="0" err="1">
                <a:solidFill>
                  <a:schemeClr val="bg1"/>
                </a:solidFill>
                <a:latin typeface="Fira Sans" panose="020B0503050000020004" pitchFamily="34" charset="0"/>
              </a:rPr>
              <a:t>Exercise</a:t>
            </a:r>
            <a:r>
              <a:rPr lang="fr-FR" sz="2400" b="1" dirty="0">
                <a:solidFill>
                  <a:schemeClr val="bg1"/>
                </a:solidFill>
                <a:latin typeface="Fira Sans" panose="020B0503050000020004" pitchFamily="34" charset="0"/>
              </a:rPr>
              <a:t> 1</a:t>
            </a:r>
            <a:endParaRPr lang="fr-CA" sz="2400" b="1" dirty="0">
              <a:solidFill>
                <a:schemeClr val="bg1"/>
              </a:solidFill>
              <a:latin typeface="Fira Sans" panose="020B0503050000020004" pitchFamily="34" charset="0"/>
            </a:endParaRPr>
          </a:p>
        </p:txBody>
      </p:sp>
      <p:sp>
        <p:nvSpPr>
          <p:cNvPr id="5" name="Alternate Process 4">
            <a:extLst>
              <a:ext uri="{FF2B5EF4-FFF2-40B4-BE49-F238E27FC236}">
                <a16:creationId xmlns:a16="http://schemas.microsoft.com/office/drawing/2014/main" id="{4D0F2740-B4DA-76FD-8519-3203D25E6599}"/>
              </a:ext>
            </a:extLst>
          </p:cNvPr>
          <p:cNvSpPr/>
          <p:nvPr/>
        </p:nvSpPr>
        <p:spPr>
          <a:xfrm>
            <a:off x="7612940" y="3014149"/>
            <a:ext cx="2421409" cy="676524"/>
          </a:xfrm>
          <a:prstGeom prst="flowChartAlternate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ZoneTexte 8">
            <a:extLst>
              <a:ext uri="{FF2B5EF4-FFF2-40B4-BE49-F238E27FC236}">
                <a16:creationId xmlns:a16="http://schemas.microsoft.com/office/drawing/2014/main" id="{E4939AF3-BA89-11CB-DE71-BD83F4E88CCE}"/>
              </a:ext>
            </a:extLst>
          </p:cNvPr>
          <p:cNvSpPr txBox="1"/>
          <p:nvPr/>
        </p:nvSpPr>
        <p:spPr>
          <a:xfrm>
            <a:off x="7954397" y="3102081"/>
            <a:ext cx="1730955" cy="461665"/>
          </a:xfrm>
          <a:prstGeom prst="rect">
            <a:avLst/>
          </a:prstGeom>
          <a:noFill/>
        </p:spPr>
        <p:txBody>
          <a:bodyPr wrap="square" rtlCol="0">
            <a:spAutoFit/>
          </a:bodyPr>
          <a:lstStyle/>
          <a:p>
            <a:pPr algn="ctr"/>
            <a:r>
              <a:rPr lang="fr-FR" sz="2400" b="1" dirty="0" err="1">
                <a:solidFill>
                  <a:schemeClr val="bg1"/>
                </a:solidFill>
                <a:latin typeface="Fira Sans" panose="020B0503050000020004" pitchFamily="34" charset="0"/>
              </a:rPr>
              <a:t>Exercise</a:t>
            </a:r>
            <a:r>
              <a:rPr lang="fr-FR" sz="2400" b="1" dirty="0">
                <a:solidFill>
                  <a:schemeClr val="bg1"/>
                </a:solidFill>
                <a:latin typeface="Fira Sans" panose="020B0503050000020004" pitchFamily="34" charset="0"/>
              </a:rPr>
              <a:t> 1</a:t>
            </a:r>
            <a:endParaRPr lang="fr-CA" sz="2400" b="1"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73537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 name="Google Shape;2282;p44">
            <a:extLst>
              <a:ext uri="{FF2B5EF4-FFF2-40B4-BE49-F238E27FC236}">
                <a16:creationId xmlns:a16="http://schemas.microsoft.com/office/drawing/2014/main" id="{1C9000B9-F817-64B1-0EA8-2FD96F76073E}"/>
              </a:ext>
            </a:extLst>
          </p:cNvPr>
          <p:cNvSpPr/>
          <p:nvPr/>
        </p:nvSpPr>
        <p:spPr>
          <a:xfrm rot="19656303">
            <a:off x="3041250" y="2941943"/>
            <a:ext cx="6061412" cy="4123244"/>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2258" name="Google Shape;2258;p44"/>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5333" b="1" dirty="0">
                <a:solidFill>
                  <a:srgbClr val="002060"/>
                </a:solidFill>
                <a:latin typeface="Fira Sans" panose="020B0503050000020004" pitchFamily="34" charset="0"/>
              </a:rPr>
              <a:t>Conditionals</a:t>
            </a:r>
            <a:endParaRPr sz="5333" b="1" dirty="0">
              <a:solidFill>
                <a:srgbClr val="002060"/>
              </a:solidFill>
              <a:latin typeface="Fira Sans" panose="020B0503050000020004" pitchFamily="34" charset="0"/>
            </a:endParaRPr>
          </a:p>
        </p:txBody>
      </p:sp>
      <p:sp>
        <p:nvSpPr>
          <p:cNvPr id="2260" name="Google Shape;2260;p44"/>
          <p:cNvSpPr/>
          <p:nvPr/>
        </p:nvSpPr>
        <p:spPr>
          <a:xfrm>
            <a:off x="216724" y="3477459"/>
            <a:ext cx="3734501" cy="3130304"/>
          </a:xfrm>
          <a:prstGeom prst="roundRect">
            <a:avLst>
              <a:gd name="adj" fmla="val 16667"/>
            </a:avLst>
          </a:prstGeom>
          <a:solidFill>
            <a:schemeClr val="bg1"/>
          </a:solidFill>
          <a:ln w="76200">
            <a:solidFill>
              <a:srgbClr val="FF0000"/>
            </a:solidFill>
          </a:ln>
        </p:spPr>
        <p:txBody>
          <a:bodyPr spcFirstLastPara="1" wrap="square" lIns="121900" tIns="121900" rIns="121900" bIns="121900" anchor="ctr" anchorCtr="0">
            <a:noAutofit/>
          </a:bodyPr>
          <a:lstStyle/>
          <a:p>
            <a:endParaRPr sz="2400"/>
          </a:p>
        </p:txBody>
      </p:sp>
      <p:grpSp>
        <p:nvGrpSpPr>
          <p:cNvPr id="2261" name="Google Shape;2261;p44"/>
          <p:cNvGrpSpPr/>
          <p:nvPr/>
        </p:nvGrpSpPr>
        <p:grpSpPr>
          <a:xfrm>
            <a:off x="216724" y="3641934"/>
            <a:ext cx="3734501" cy="1885821"/>
            <a:chOff x="218988" y="2190550"/>
            <a:chExt cx="2800876" cy="1414366"/>
          </a:xfrm>
        </p:grpSpPr>
        <p:sp>
          <p:nvSpPr>
            <p:cNvPr id="2262" name="Google Shape;2262;p44"/>
            <p:cNvSpPr txBox="1"/>
            <p:nvPr/>
          </p:nvSpPr>
          <p:spPr>
            <a:xfrm>
              <a:off x="218988" y="2190550"/>
              <a:ext cx="2800876" cy="331800"/>
            </a:xfrm>
            <a:prstGeom prst="rect">
              <a:avLst/>
            </a:prstGeom>
            <a:noFill/>
            <a:ln>
              <a:noFill/>
            </a:ln>
          </p:spPr>
          <p:txBody>
            <a:bodyPr spcFirstLastPara="1" wrap="square" lIns="121900" tIns="121900" rIns="121900" bIns="121900" anchor="ctr" anchorCtr="0">
              <a:noAutofit/>
            </a:bodyPr>
            <a:lstStyle/>
            <a:p>
              <a:pPr algn="ctr"/>
              <a:r>
                <a:rPr lang="en" sz="2667" b="1" dirty="0">
                  <a:latin typeface="Fira Sans Extra Condensed"/>
                  <a:ea typeface="Fira Sans Extra Condensed"/>
                  <a:cs typeface="Fira Sans Extra Condensed"/>
                  <a:sym typeface="Fira Sans Extra Condensed"/>
                </a:rPr>
                <a:t>IF Statement</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2263" name="Google Shape;2263;p44"/>
            <p:cNvSpPr txBox="1"/>
            <p:nvPr/>
          </p:nvSpPr>
          <p:spPr>
            <a:xfrm>
              <a:off x="218988" y="2471516"/>
              <a:ext cx="2800876" cy="1133400"/>
            </a:xfrm>
            <a:prstGeom prst="rect">
              <a:avLst/>
            </a:prstGeom>
            <a:noFill/>
            <a:ln>
              <a:noFill/>
            </a:ln>
          </p:spPr>
          <p:txBody>
            <a:bodyPr spcFirstLastPara="1" wrap="square" lIns="121900" tIns="121900" rIns="121900" bIns="121900" anchor="t" anchorCtr="0">
              <a:noAutofit/>
            </a:bodyPr>
            <a:lstStyle/>
            <a:p>
              <a:pPr marL="3387">
                <a:buSzPts val="1400"/>
              </a:pPr>
              <a:r>
                <a:rPr lang="en-CA" sz="2000" dirty="0">
                  <a:latin typeface="Roboto"/>
                  <a:ea typeface="Roboto"/>
                  <a:cs typeface="Roboto"/>
                  <a:sym typeface="Roboto"/>
                </a:rPr>
                <a:t>It decides whether an action will be executed or not. If the condition is True, then it will be executed.</a:t>
              </a:r>
              <a:endParaRPr sz="2000" dirty="0">
                <a:latin typeface="Roboto"/>
                <a:ea typeface="Roboto"/>
                <a:cs typeface="Roboto"/>
                <a:sym typeface="Roboto"/>
              </a:endParaRPr>
            </a:p>
          </p:txBody>
        </p:sp>
      </p:grpSp>
      <p:sp>
        <p:nvSpPr>
          <p:cNvPr id="2273" name="Google Shape;2273;p44"/>
          <p:cNvSpPr/>
          <p:nvPr/>
        </p:nvSpPr>
        <p:spPr>
          <a:xfrm>
            <a:off x="790264" y="1377870"/>
            <a:ext cx="10357963" cy="1879365"/>
          </a:xfrm>
          <a:prstGeom prst="roundRect">
            <a:avLst>
              <a:gd name="adj" fmla="val 50000"/>
            </a:avLst>
          </a:prstGeom>
          <a:noFill/>
          <a:ln w="76200">
            <a:solidFill>
              <a:schemeClr val="accent1"/>
            </a:solidFill>
          </a:ln>
        </p:spPr>
        <p:txBody>
          <a:bodyPr spcFirstLastPara="1" wrap="square" lIns="121900" tIns="121900" rIns="121900" bIns="121900" anchor="ctr" anchorCtr="0">
            <a:noAutofit/>
          </a:bodyPr>
          <a:lstStyle/>
          <a:p>
            <a:endParaRPr sz="2400"/>
          </a:p>
        </p:txBody>
      </p:sp>
      <p:sp>
        <p:nvSpPr>
          <p:cNvPr id="2274" name="Google Shape;2274;p44"/>
          <p:cNvSpPr txBox="1"/>
          <p:nvPr/>
        </p:nvSpPr>
        <p:spPr>
          <a:xfrm>
            <a:off x="1128995" y="1522833"/>
            <a:ext cx="9009085" cy="721036"/>
          </a:xfrm>
          <a:prstGeom prst="rect">
            <a:avLst/>
          </a:prstGeom>
          <a:noFill/>
          <a:ln>
            <a:noFill/>
          </a:ln>
        </p:spPr>
        <p:txBody>
          <a:bodyPr spcFirstLastPara="1" wrap="square" lIns="121900" tIns="121900" rIns="121900" bIns="121900" anchor="ctr" anchorCtr="0">
            <a:noAutofit/>
          </a:bodyPr>
          <a:lstStyle/>
          <a:p>
            <a:r>
              <a:rPr lang="en-CA" sz="2000" b="1" dirty="0">
                <a:solidFill>
                  <a:schemeClr val="dk1"/>
                </a:solidFill>
                <a:latin typeface="Roboto" panose="02000000000000000000" pitchFamily="2" charset="0"/>
                <a:ea typeface="Roboto" panose="02000000000000000000" pitchFamily="2" charset="0"/>
                <a:cs typeface="Fira Sans Extra Condensed"/>
                <a:sym typeface="Fira Sans Extra Condensed"/>
              </a:rPr>
              <a:t>Definition: </a:t>
            </a:r>
            <a:r>
              <a:rPr lang="en-CA" sz="2000" dirty="0">
                <a:latin typeface="Roboto" panose="02000000000000000000" pitchFamily="2" charset="0"/>
                <a:ea typeface="Roboto" panose="02000000000000000000" pitchFamily="2" charset="0"/>
                <a:cs typeface="Fira Sans Extra Condensed"/>
                <a:sym typeface="Fira Sans Extra Condensed"/>
              </a:rPr>
              <a:t>C</a:t>
            </a:r>
            <a:r>
              <a:rPr lang="en-CA" sz="2000" dirty="0">
                <a:latin typeface="Roboto" panose="02000000000000000000" pitchFamily="2" charset="0"/>
                <a:ea typeface="Roboto" panose="02000000000000000000" pitchFamily="2" charset="0"/>
              </a:rPr>
              <a:t>onditionals perform different actions depending on whether a condition is true or false. It is the way a computer reacts based on a decision.</a:t>
            </a:r>
            <a:endParaRPr sz="2000" dirty="0">
              <a:latin typeface="Roboto" panose="02000000000000000000" pitchFamily="2" charset="0"/>
              <a:ea typeface="Roboto" panose="02000000000000000000" pitchFamily="2" charset="0"/>
              <a:cs typeface="Fira Sans Extra Condensed"/>
              <a:sym typeface="Fira Sans Extra Condensed"/>
            </a:endParaRPr>
          </a:p>
        </p:txBody>
      </p:sp>
      <p:grpSp>
        <p:nvGrpSpPr>
          <p:cNvPr id="2277" name="Google Shape;2277;p44"/>
          <p:cNvGrpSpPr/>
          <p:nvPr/>
        </p:nvGrpSpPr>
        <p:grpSpPr>
          <a:xfrm>
            <a:off x="10043217" y="1418169"/>
            <a:ext cx="1730771" cy="1527663"/>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121900" tIns="121900" rIns="121900" bIns="121900" anchor="ctr" anchorCtr="0">
              <a:noAutofit/>
            </a:bodyPr>
            <a:lstStyle/>
            <a:p>
              <a:endParaRPr sz="2400"/>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grpSp>
      <p:sp>
        <p:nvSpPr>
          <p:cNvPr id="4" name="Google Shape;2274;p44">
            <a:extLst>
              <a:ext uri="{FF2B5EF4-FFF2-40B4-BE49-F238E27FC236}">
                <a16:creationId xmlns:a16="http://schemas.microsoft.com/office/drawing/2014/main" id="{FE5E76B1-B960-9B67-2018-AA1C82223029}"/>
              </a:ext>
            </a:extLst>
          </p:cNvPr>
          <p:cNvSpPr txBox="1"/>
          <p:nvPr/>
        </p:nvSpPr>
        <p:spPr>
          <a:xfrm>
            <a:off x="1128995" y="2277026"/>
            <a:ext cx="9009085" cy="721036"/>
          </a:xfrm>
          <a:prstGeom prst="rect">
            <a:avLst/>
          </a:prstGeom>
          <a:noFill/>
          <a:ln>
            <a:noFill/>
          </a:ln>
        </p:spPr>
        <p:txBody>
          <a:bodyPr spcFirstLastPara="1" wrap="square" lIns="121900" tIns="121900" rIns="121900" bIns="121900" anchor="ctr" anchorCtr="0">
            <a:noAutofit/>
          </a:bodyPr>
          <a:lstStyle/>
          <a:p>
            <a:r>
              <a:rPr lang="en-CA" sz="2000" b="1" dirty="0">
                <a:solidFill>
                  <a:schemeClr val="dk1"/>
                </a:solidFill>
                <a:latin typeface="Roboto" panose="02000000000000000000" pitchFamily="2" charset="0"/>
                <a:ea typeface="Roboto" panose="02000000000000000000" pitchFamily="2" charset="0"/>
                <a:cs typeface="Fira Sans Extra Condensed"/>
                <a:sym typeface="Fira Sans Extra Condensed"/>
              </a:rPr>
              <a:t>Example: </a:t>
            </a:r>
            <a:r>
              <a:rPr lang="en-CA" sz="2000" u="sng" dirty="0">
                <a:solidFill>
                  <a:schemeClr val="dk1"/>
                </a:solidFill>
                <a:latin typeface="Roboto" panose="02000000000000000000" pitchFamily="2" charset="0"/>
                <a:ea typeface="Roboto" panose="02000000000000000000" pitchFamily="2" charset="0"/>
                <a:cs typeface="Fira Sans Extra Condensed"/>
                <a:sym typeface="Fira Sans Extra Condensed"/>
              </a:rPr>
              <a:t>If</a:t>
            </a:r>
            <a:r>
              <a:rPr lang="en-CA" sz="2000" dirty="0">
                <a:solidFill>
                  <a:schemeClr val="dk1"/>
                </a:solidFill>
                <a:latin typeface="Roboto" panose="02000000000000000000" pitchFamily="2" charset="0"/>
                <a:ea typeface="Roboto" panose="02000000000000000000" pitchFamily="2" charset="0"/>
                <a:cs typeface="Fira Sans Extra Condensed"/>
                <a:sym typeface="Fira Sans Extra Condensed"/>
              </a:rPr>
              <a:t> a scary dog decides to chase you, you will run. If it doesn’t chase you, you will most likely just look at it. If there is no dog, there won’t be anything to do.</a:t>
            </a:r>
            <a:endParaRPr sz="2000" dirty="0">
              <a:solidFill>
                <a:schemeClr val="dk1"/>
              </a:solidFill>
              <a:latin typeface="Roboto" panose="02000000000000000000" pitchFamily="2" charset="0"/>
              <a:ea typeface="Roboto" panose="02000000000000000000" pitchFamily="2" charset="0"/>
              <a:cs typeface="Fira Sans Extra Condensed"/>
              <a:sym typeface="Fira Sans Extra Condensed"/>
            </a:endParaRPr>
          </a:p>
        </p:txBody>
      </p:sp>
      <p:sp>
        <p:nvSpPr>
          <p:cNvPr id="5" name="Google Shape;2263;p44">
            <a:extLst>
              <a:ext uri="{FF2B5EF4-FFF2-40B4-BE49-F238E27FC236}">
                <a16:creationId xmlns:a16="http://schemas.microsoft.com/office/drawing/2014/main" id="{63B36FD1-70CA-67E5-97DE-56A7E9DE42C7}"/>
              </a:ext>
            </a:extLst>
          </p:cNvPr>
          <p:cNvSpPr txBox="1"/>
          <p:nvPr/>
        </p:nvSpPr>
        <p:spPr>
          <a:xfrm>
            <a:off x="216724" y="5326676"/>
            <a:ext cx="3734501" cy="1045273"/>
          </a:xfrm>
          <a:prstGeom prst="rect">
            <a:avLst/>
          </a:prstGeom>
          <a:noFill/>
          <a:ln>
            <a:noFill/>
          </a:ln>
        </p:spPr>
        <p:txBody>
          <a:bodyPr spcFirstLastPara="1" wrap="square" lIns="121900" tIns="121900" rIns="121900" bIns="121900" anchor="t" anchorCtr="0">
            <a:noAutofit/>
          </a:bodyPr>
          <a:lstStyle/>
          <a:p>
            <a:pPr marL="3387">
              <a:buSzPts val="1400"/>
            </a:pPr>
            <a:r>
              <a:rPr lang="en-CA" sz="2000" u="sng" dirty="0">
                <a:latin typeface="Roboto"/>
                <a:ea typeface="Roboto"/>
                <a:cs typeface="Roboto"/>
                <a:sym typeface="Roboto"/>
              </a:rPr>
              <a:t>Example</a:t>
            </a:r>
          </a:p>
          <a:p>
            <a:pPr marL="3387">
              <a:buSzPts val="1400"/>
            </a:pPr>
            <a:r>
              <a:rPr lang="en-CA" sz="2000" dirty="0">
                <a:latin typeface="Roboto"/>
                <a:ea typeface="Roboto"/>
                <a:cs typeface="Roboto"/>
                <a:sym typeface="Roboto"/>
              </a:rPr>
              <a:t>If name == “cat”:</a:t>
            </a:r>
          </a:p>
          <a:p>
            <a:pPr marL="3387">
              <a:buSzPts val="1400"/>
            </a:pPr>
            <a:r>
              <a:rPr lang="en-CA" sz="2000" dirty="0">
                <a:latin typeface="Roboto"/>
                <a:ea typeface="Roboto"/>
                <a:cs typeface="Roboto"/>
                <a:sym typeface="Roboto"/>
              </a:rPr>
              <a:t>         print(“Miaow!”)</a:t>
            </a:r>
            <a:endParaRPr sz="2000" dirty="0">
              <a:latin typeface="Roboto"/>
              <a:ea typeface="Roboto"/>
              <a:cs typeface="Roboto"/>
              <a:sym typeface="Roboto"/>
            </a:endParaRPr>
          </a:p>
        </p:txBody>
      </p:sp>
      <p:sp>
        <p:nvSpPr>
          <p:cNvPr id="6" name="Google Shape;2260;p44">
            <a:extLst>
              <a:ext uri="{FF2B5EF4-FFF2-40B4-BE49-F238E27FC236}">
                <a16:creationId xmlns:a16="http://schemas.microsoft.com/office/drawing/2014/main" id="{F3AE2E76-553C-0B53-09F7-1147F5D20005}"/>
              </a:ext>
            </a:extLst>
          </p:cNvPr>
          <p:cNvSpPr/>
          <p:nvPr/>
        </p:nvSpPr>
        <p:spPr>
          <a:xfrm>
            <a:off x="4238208" y="3477459"/>
            <a:ext cx="3734501" cy="3130304"/>
          </a:xfrm>
          <a:prstGeom prst="roundRect">
            <a:avLst>
              <a:gd name="adj" fmla="val 16667"/>
            </a:avLst>
          </a:prstGeom>
          <a:solidFill>
            <a:schemeClr val="bg1"/>
          </a:solidFill>
          <a:ln w="76200">
            <a:solidFill>
              <a:schemeClr val="accent6">
                <a:lumMod val="60000"/>
                <a:lumOff val="40000"/>
              </a:schemeClr>
            </a:solidFill>
          </a:ln>
        </p:spPr>
        <p:txBody>
          <a:bodyPr spcFirstLastPara="1" wrap="square" lIns="121900" tIns="121900" rIns="121900" bIns="121900" anchor="ctr" anchorCtr="0">
            <a:noAutofit/>
          </a:bodyPr>
          <a:lstStyle/>
          <a:p>
            <a:endParaRPr sz="2400"/>
          </a:p>
        </p:txBody>
      </p:sp>
      <p:grpSp>
        <p:nvGrpSpPr>
          <p:cNvPr id="7" name="Google Shape;2261;p44">
            <a:extLst>
              <a:ext uri="{FF2B5EF4-FFF2-40B4-BE49-F238E27FC236}">
                <a16:creationId xmlns:a16="http://schemas.microsoft.com/office/drawing/2014/main" id="{13038E63-70FD-C00B-2ECA-A26360155EDA}"/>
              </a:ext>
            </a:extLst>
          </p:cNvPr>
          <p:cNvGrpSpPr/>
          <p:nvPr/>
        </p:nvGrpSpPr>
        <p:grpSpPr>
          <a:xfrm>
            <a:off x="4238208" y="3647686"/>
            <a:ext cx="3734501" cy="1880069"/>
            <a:chOff x="218988" y="2194864"/>
            <a:chExt cx="2800876" cy="1410052"/>
          </a:xfrm>
        </p:grpSpPr>
        <p:sp>
          <p:nvSpPr>
            <p:cNvPr id="8" name="Google Shape;2262;p44">
              <a:extLst>
                <a:ext uri="{FF2B5EF4-FFF2-40B4-BE49-F238E27FC236}">
                  <a16:creationId xmlns:a16="http://schemas.microsoft.com/office/drawing/2014/main" id="{FB745B6E-8EE5-D170-A5E9-E75B7DA42994}"/>
                </a:ext>
              </a:extLst>
            </p:cNvPr>
            <p:cNvSpPr txBox="1"/>
            <p:nvPr/>
          </p:nvSpPr>
          <p:spPr>
            <a:xfrm>
              <a:off x="218988" y="2194864"/>
              <a:ext cx="2800876" cy="331800"/>
            </a:xfrm>
            <a:prstGeom prst="rect">
              <a:avLst/>
            </a:prstGeom>
            <a:noFill/>
            <a:ln>
              <a:noFill/>
            </a:ln>
          </p:spPr>
          <p:txBody>
            <a:bodyPr spcFirstLastPara="1" wrap="square" lIns="121900" tIns="121900" rIns="121900" bIns="121900" anchor="ctr" anchorCtr="0">
              <a:noAutofit/>
            </a:bodyPr>
            <a:lstStyle/>
            <a:p>
              <a:pPr algn="ctr"/>
              <a:r>
                <a:rPr lang="en" sz="2667" b="1" dirty="0" err="1">
                  <a:latin typeface="Fira Sans Extra Condensed"/>
                  <a:ea typeface="Fira Sans Extra Condensed"/>
                  <a:cs typeface="Fira Sans Extra Condensed"/>
                  <a:sym typeface="Fira Sans Extra Condensed"/>
                </a:rPr>
                <a:t>Elif</a:t>
              </a:r>
              <a:r>
                <a:rPr lang="en" sz="2667" b="1" dirty="0">
                  <a:latin typeface="Fira Sans Extra Condensed"/>
                  <a:ea typeface="Fira Sans Extra Condensed"/>
                  <a:cs typeface="Fira Sans Extra Condensed"/>
                  <a:sym typeface="Fira Sans Extra Condensed"/>
                </a:rPr>
                <a:t> Statement</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9" name="Google Shape;2263;p44">
              <a:extLst>
                <a:ext uri="{FF2B5EF4-FFF2-40B4-BE49-F238E27FC236}">
                  <a16:creationId xmlns:a16="http://schemas.microsoft.com/office/drawing/2014/main" id="{5234DEF6-9AB3-3D11-E067-17C7BE7986EA}"/>
                </a:ext>
              </a:extLst>
            </p:cNvPr>
            <p:cNvSpPr txBox="1"/>
            <p:nvPr/>
          </p:nvSpPr>
          <p:spPr>
            <a:xfrm>
              <a:off x="218988" y="2471516"/>
              <a:ext cx="2800876" cy="1133400"/>
            </a:xfrm>
            <a:prstGeom prst="rect">
              <a:avLst/>
            </a:prstGeom>
            <a:noFill/>
            <a:ln>
              <a:noFill/>
            </a:ln>
          </p:spPr>
          <p:txBody>
            <a:bodyPr spcFirstLastPara="1" wrap="square" lIns="121900" tIns="121900" rIns="121900" bIns="121900" anchor="t" anchorCtr="0">
              <a:noAutofit/>
            </a:bodyPr>
            <a:lstStyle/>
            <a:p>
              <a:pPr marL="3387">
                <a:buSzPts val="1400"/>
              </a:pPr>
              <a:r>
                <a:rPr lang="en-CA" sz="2000" dirty="0">
                  <a:latin typeface="Roboto"/>
                  <a:ea typeface="Roboto"/>
                  <a:cs typeface="Roboto"/>
                  <a:sym typeface="Roboto"/>
                </a:rPr>
                <a:t>It verifies if another possible condition other than the one defined in If is True. Short for Else If.</a:t>
              </a:r>
              <a:endParaRPr sz="2000" dirty="0">
                <a:latin typeface="Roboto"/>
                <a:ea typeface="Roboto"/>
                <a:cs typeface="Roboto"/>
                <a:sym typeface="Roboto"/>
              </a:endParaRPr>
            </a:p>
          </p:txBody>
        </p:sp>
      </p:grpSp>
      <p:sp>
        <p:nvSpPr>
          <p:cNvPr id="10" name="Google Shape;2263;p44">
            <a:extLst>
              <a:ext uri="{FF2B5EF4-FFF2-40B4-BE49-F238E27FC236}">
                <a16:creationId xmlns:a16="http://schemas.microsoft.com/office/drawing/2014/main" id="{AA7D4EBC-8741-FAA2-9CAE-7DF0CF86F092}"/>
              </a:ext>
            </a:extLst>
          </p:cNvPr>
          <p:cNvSpPr txBox="1"/>
          <p:nvPr/>
        </p:nvSpPr>
        <p:spPr>
          <a:xfrm>
            <a:off x="4238208" y="5326674"/>
            <a:ext cx="3734501" cy="1045273"/>
          </a:xfrm>
          <a:prstGeom prst="rect">
            <a:avLst/>
          </a:prstGeom>
          <a:noFill/>
          <a:ln>
            <a:noFill/>
          </a:ln>
        </p:spPr>
        <p:txBody>
          <a:bodyPr spcFirstLastPara="1" wrap="square" lIns="121900" tIns="121900" rIns="121900" bIns="121900" anchor="t" anchorCtr="0">
            <a:noAutofit/>
          </a:bodyPr>
          <a:lstStyle/>
          <a:p>
            <a:pPr marL="3387">
              <a:buSzPts val="1400"/>
            </a:pPr>
            <a:r>
              <a:rPr lang="en-CA" sz="2000" u="sng" dirty="0">
                <a:latin typeface="Roboto"/>
                <a:ea typeface="Roboto"/>
                <a:cs typeface="Roboto"/>
                <a:sym typeface="Roboto"/>
              </a:rPr>
              <a:t>Example</a:t>
            </a:r>
          </a:p>
          <a:p>
            <a:pPr marL="3387">
              <a:buSzPts val="1400"/>
            </a:pPr>
            <a:r>
              <a:rPr lang="en-CA" sz="2000" dirty="0" err="1">
                <a:latin typeface="Roboto"/>
                <a:ea typeface="Roboto"/>
                <a:cs typeface="Roboto"/>
                <a:sym typeface="Roboto"/>
              </a:rPr>
              <a:t>Elif</a:t>
            </a:r>
            <a:r>
              <a:rPr lang="en-CA" sz="2000" dirty="0">
                <a:latin typeface="Roboto"/>
                <a:ea typeface="Roboto"/>
                <a:cs typeface="Roboto"/>
                <a:sym typeface="Roboto"/>
              </a:rPr>
              <a:t> name == “Cow”:</a:t>
            </a:r>
          </a:p>
          <a:p>
            <a:pPr marL="3387">
              <a:buSzPts val="1400"/>
            </a:pPr>
            <a:r>
              <a:rPr lang="en-CA" sz="2000" dirty="0">
                <a:latin typeface="Roboto"/>
                <a:ea typeface="Roboto"/>
                <a:cs typeface="Roboto"/>
                <a:sym typeface="Roboto"/>
              </a:rPr>
              <a:t>         print(“MOOO!”)</a:t>
            </a:r>
            <a:endParaRPr sz="2000" dirty="0">
              <a:latin typeface="Roboto"/>
              <a:ea typeface="Roboto"/>
              <a:cs typeface="Roboto"/>
              <a:sym typeface="Roboto"/>
            </a:endParaRPr>
          </a:p>
        </p:txBody>
      </p:sp>
      <p:sp>
        <p:nvSpPr>
          <p:cNvPr id="11" name="Google Shape;2260;p44">
            <a:extLst>
              <a:ext uri="{FF2B5EF4-FFF2-40B4-BE49-F238E27FC236}">
                <a16:creationId xmlns:a16="http://schemas.microsoft.com/office/drawing/2014/main" id="{8CDB4CD7-474C-EDEC-32F2-4D98CD373BA6}"/>
              </a:ext>
            </a:extLst>
          </p:cNvPr>
          <p:cNvSpPr/>
          <p:nvPr/>
        </p:nvSpPr>
        <p:spPr>
          <a:xfrm>
            <a:off x="8259694" y="3485836"/>
            <a:ext cx="3734501" cy="3130304"/>
          </a:xfrm>
          <a:prstGeom prst="roundRect">
            <a:avLst>
              <a:gd name="adj" fmla="val 16667"/>
            </a:avLst>
          </a:prstGeom>
          <a:solidFill>
            <a:schemeClr val="bg1"/>
          </a:solidFill>
          <a:ln w="76200">
            <a:solidFill>
              <a:schemeClr val="accent2">
                <a:lumMod val="60000"/>
                <a:lumOff val="40000"/>
              </a:schemeClr>
            </a:solidFill>
          </a:ln>
        </p:spPr>
        <p:txBody>
          <a:bodyPr spcFirstLastPara="1" wrap="square" lIns="121900" tIns="121900" rIns="121900" bIns="121900" anchor="ctr" anchorCtr="0">
            <a:noAutofit/>
          </a:bodyPr>
          <a:lstStyle/>
          <a:p>
            <a:endParaRPr sz="2400"/>
          </a:p>
        </p:txBody>
      </p:sp>
      <p:grpSp>
        <p:nvGrpSpPr>
          <p:cNvPr id="12" name="Google Shape;2261;p44">
            <a:extLst>
              <a:ext uri="{FF2B5EF4-FFF2-40B4-BE49-F238E27FC236}">
                <a16:creationId xmlns:a16="http://schemas.microsoft.com/office/drawing/2014/main" id="{607D7085-C9BF-F1BA-4D33-3A242F8111F8}"/>
              </a:ext>
            </a:extLst>
          </p:cNvPr>
          <p:cNvGrpSpPr/>
          <p:nvPr/>
        </p:nvGrpSpPr>
        <p:grpSpPr>
          <a:xfrm>
            <a:off x="8259694" y="3645932"/>
            <a:ext cx="3734501" cy="1903525"/>
            <a:chOff x="218988" y="2187266"/>
            <a:chExt cx="2800876" cy="1427644"/>
          </a:xfrm>
        </p:grpSpPr>
        <p:sp>
          <p:nvSpPr>
            <p:cNvPr id="13" name="Google Shape;2262;p44">
              <a:extLst>
                <a:ext uri="{FF2B5EF4-FFF2-40B4-BE49-F238E27FC236}">
                  <a16:creationId xmlns:a16="http://schemas.microsoft.com/office/drawing/2014/main" id="{D7E6A865-59B5-AD9B-FB78-3835D1EF2806}"/>
                </a:ext>
              </a:extLst>
            </p:cNvPr>
            <p:cNvSpPr txBox="1"/>
            <p:nvPr/>
          </p:nvSpPr>
          <p:spPr>
            <a:xfrm>
              <a:off x="218988" y="2187266"/>
              <a:ext cx="2800876" cy="331800"/>
            </a:xfrm>
            <a:prstGeom prst="rect">
              <a:avLst/>
            </a:prstGeom>
            <a:noFill/>
            <a:ln>
              <a:noFill/>
            </a:ln>
          </p:spPr>
          <p:txBody>
            <a:bodyPr spcFirstLastPara="1" wrap="square" lIns="121900" tIns="121900" rIns="121900" bIns="121900" anchor="ctr" anchorCtr="0">
              <a:noAutofit/>
            </a:bodyPr>
            <a:lstStyle/>
            <a:p>
              <a:pPr algn="ctr"/>
              <a:r>
                <a:rPr lang="en" sz="2667" b="1" dirty="0">
                  <a:latin typeface="Fira Sans Extra Condensed"/>
                  <a:ea typeface="Fira Sans Extra Condensed"/>
                  <a:cs typeface="Fira Sans Extra Condensed"/>
                  <a:sym typeface="Fira Sans Extra Condensed"/>
                </a:rPr>
                <a:t>Else Statement</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14" name="Google Shape;2263;p44">
              <a:extLst>
                <a:ext uri="{FF2B5EF4-FFF2-40B4-BE49-F238E27FC236}">
                  <a16:creationId xmlns:a16="http://schemas.microsoft.com/office/drawing/2014/main" id="{93CC8582-637B-63E3-BEA9-F44685F1F9EE}"/>
                </a:ext>
              </a:extLst>
            </p:cNvPr>
            <p:cNvSpPr txBox="1"/>
            <p:nvPr/>
          </p:nvSpPr>
          <p:spPr>
            <a:xfrm>
              <a:off x="218988" y="2481510"/>
              <a:ext cx="2800876" cy="1133400"/>
            </a:xfrm>
            <a:prstGeom prst="rect">
              <a:avLst/>
            </a:prstGeom>
            <a:noFill/>
            <a:ln>
              <a:noFill/>
            </a:ln>
          </p:spPr>
          <p:txBody>
            <a:bodyPr spcFirstLastPara="1" wrap="square" lIns="121900" tIns="121900" rIns="121900" bIns="121900" anchor="t" anchorCtr="0">
              <a:noAutofit/>
            </a:bodyPr>
            <a:lstStyle/>
            <a:p>
              <a:pPr marL="3387">
                <a:buSzPts val="1400"/>
              </a:pPr>
              <a:r>
                <a:rPr lang="en-CA" sz="2000" dirty="0">
                  <a:latin typeface="Roboto"/>
                  <a:ea typeface="Roboto"/>
                  <a:cs typeface="Roboto"/>
                  <a:sym typeface="Roboto"/>
                </a:rPr>
                <a:t>Else statement catches any other possibility. It decides what to do if the condition is False.</a:t>
              </a:r>
              <a:endParaRPr sz="2000" dirty="0">
                <a:latin typeface="Roboto"/>
                <a:ea typeface="Roboto"/>
                <a:cs typeface="Roboto"/>
                <a:sym typeface="Roboto"/>
              </a:endParaRPr>
            </a:p>
          </p:txBody>
        </p:sp>
      </p:grpSp>
      <p:sp>
        <p:nvSpPr>
          <p:cNvPr id="15" name="Google Shape;2263;p44">
            <a:extLst>
              <a:ext uri="{FF2B5EF4-FFF2-40B4-BE49-F238E27FC236}">
                <a16:creationId xmlns:a16="http://schemas.microsoft.com/office/drawing/2014/main" id="{941FD35F-D7CF-CDEB-A772-E359AA1B5466}"/>
              </a:ext>
            </a:extLst>
          </p:cNvPr>
          <p:cNvSpPr txBox="1"/>
          <p:nvPr/>
        </p:nvSpPr>
        <p:spPr>
          <a:xfrm>
            <a:off x="8259693" y="5200168"/>
            <a:ext cx="3932307" cy="1045273"/>
          </a:xfrm>
          <a:prstGeom prst="rect">
            <a:avLst/>
          </a:prstGeom>
          <a:noFill/>
          <a:ln>
            <a:noFill/>
          </a:ln>
        </p:spPr>
        <p:txBody>
          <a:bodyPr spcFirstLastPara="1" wrap="square" lIns="121900" tIns="121900" rIns="121900" bIns="121900" anchor="t" anchorCtr="0">
            <a:noAutofit/>
          </a:bodyPr>
          <a:lstStyle/>
          <a:p>
            <a:pPr marL="3387">
              <a:buSzPts val="1400"/>
            </a:pPr>
            <a:r>
              <a:rPr lang="en-CA" sz="2000" u="sng" dirty="0">
                <a:latin typeface="Roboto"/>
                <a:ea typeface="Roboto"/>
                <a:cs typeface="Roboto"/>
                <a:sym typeface="Roboto"/>
              </a:rPr>
              <a:t>Example</a:t>
            </a:r>
          </a:p>
          <a:p>
            <a:pPr marL="3387">
              <a:buSzPts val="1400"/>
            </a:pPr>
            <a:r>
              <a:rPr lang="en-CA" sz="2000" dirty="0">
                <a:latin typeface="Roboto"/>
                <a:ea typeface="Roboto"/>
                <a:cs typeface="Roboto"/>
                <a:sym typeface="Roboto"/>
              </a:rPr>
              <a:t>Else:</a:t>
            </a:r>
          </a:p>
          <a:p>
            <a:pPr marL="3387">
              <a:buSzPts val="1400"/>
            </a:pPr>
            <a:r>
              <a:rPr lang="en-CA" sz="2000" dirty="0">
                <a:latin typeface="Roboto"/>
                <a:ea typeface="Roboto"/>
                <a:cs typeface="Roboto"/>
                <a:sym typeface="Roboto"/>
              </a:rPr>
              <a:t>         print(“That is not an animal”)</a:t>
            </a:r>
            <a:endParaRPr sz="2000" dirty="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68" name="Google Shape;896;p25">
            <a:extLst>
              <a:ext uri="{FF2B5EF4-FFF2-40B4-BE49-F238E27FC236}">
                <a16:creationId xmlns:a16="http://schemas.microsoft.com/office/drawing/2014/main" id="{793A4B81-7231-424D-92FF-C503E724E7AA}"/>
              </a:ext>
            </a:extLst>
          </p:cNvPr>
          <p:cNvSpPr/>
          <p:nvPr/>
        </p:nvSpPr>
        <p:spPr>
          <a:xfrm>
            <a:off x="814393" y="3419934"/>
            <a:ext cx="5175071"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dirty="0">
                <a:solidFill>
                  <a:srgbClr val="002060"/>
                </a:solidFill>
                <a:latin typeface="Roboto" panose="02000000000000000000" pitchFamily="2" charset="0"/>
                <a:ea typeface="Roboto" panose="02000000000000000000" pitchFamily="2" charset="0"/>
              </a:rPr>
              <a:t>Create a variable using the input() function. This will log the user's answer to your question.</a:t>
            </a:r>
          </a:p>
        </p:txBody>
      </p:sp>
      <p:sp>
        <p:nvSpPr>
          <p:cNvPr id="525" name="Google Shape;525;p20"/>
          <p:cNvSpPr txBox="1">
            <a:spLocks noGrp="1"/>
          </p:cNvSpPr>
          <p:nvPr>
            <p:ph type="title"/>
          </p:nvPr>
        </p:nvSpPr>
        <p:spPr>
          <a:xfrm>
            <a:off x="503063" y="40351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4267" b="1" dirty="0">
                <a:solidFill>
                  <a:srgbClr val="002060"/>
                </a:solidFill>
                <a:latin typeface="Fira Sans" panose="020B0503050000020004" pitchFamily="34" charset="0"/>
              </a:rPr>
              <a:t>ONE Quiz!</a:t>
            </a:r>
            <a:endParaRPr sz="4267" b="1" dirty="0">
              <a:solidFill>
                <a:srgbClr val="002060"/>
              </a:solidFill>
              <a:latin typeface="Fira Sans" panose="020B0503050000020004" pitchFamily="34" charset="0"/>
            </a:endParaRPr>
          </a:p>
        </p:txBody>
      </p:sp>
      <p:sp>
        <p:nvSpPr>
          <p:cNvPr id="575" name="Google Shape;575;p20"/>
          <p:cNvSpPr/>
          <p:nvPr/>
        </p:nvSpPr>
        <p:spPr>
          <a:xfrm>
            <a:off x="114992" y="3421324"/>
            <a:ext cx="806000" cy="806000"/>
          </a:xfrm>
          <a:prstGeom prst="ellipse">
            <a:avLst/>
          </a:prstGeom>
          <a:solidFill>
            <a:srgbClr val="92D05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Roboto" panose="02000000000000000000" pitchFamily="2" charset="0"/>
                <a:cs typeface="Fira Sans Extra Condensed"/>
                <a:sym typeface="Fira Sans Extra Condensed"/>
              </a:rPr>
              <a:t>1</a:t>
            </a:r>
            <a:endParaRPr sz="2400"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7" name="Google Shape;896;p25">
            <a:extLst>
              <a:ext uri="{FF2B5EF4-FFF2-40B4-BE49-F238E27FC236}">
                <a16:creationId xmlns:a16="http://schemas.microsoft.com/office/drawing/2014/main" id="{34C4315F-D3D3-52CA-F947-5B7E1002B240}"/>
              </a:ext>
            </a:extLst>
          </p:cNvPr>
          <p:cNvSpPr/>
          <p:nvPr/>
        </p:nvSpPr>
        <p:spPr>
          <a:xfrm>
            <a:off x="815697" y="4552725"/>
            <a:ext cx="5173767"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b="1" dirty="0">
                <a:solidFill>
                  <a:srgbClr val="002060"/>
                </a:solidFill>
                <a:latin typeface="Roboto" panose="02000000000000000000" pitchFamily="2" charset="0"/>
                <a:ea typeface="Roboto" panose="02000000000000000000" pitchFamily="2" charset="0"/>
              </a:rPr>
              <a:t>Create the 1</a:t>
            </a:r>
            <a:r>
              <a:rPr lang="en-CA" sz="1600" b="1" baseline="30000" dirty="0">
                <a:solidFill>
                  <a:srgbClr val="002060"/>
                </a:solidFill>
                <a:latin typeface="Roboto" panose="02000000000000000000" pitchFamily="2" charset="0"/>
                <a:ea typeface="Roboto" panose="02000000000000000000" pitchFamily="2" charset="0"/>
              </a:rPr>
              <a:t>st</a:t>
            </a:r>
            <a:r>
              <a:rPr lang="en-CA" sz="1600" b="1" dirty="0">
                <a:solidFill>
                  <a:srgbClr val="002060"/>
                </a:solidFill>
                <a:latin typeface="Roboto" panose="02000000000000000000" pitchFamily="2" charset="0"/>
                <a:ea typeface="Roboto" panose="02000000000000000000" pitchFamily="2" charset="0"/>
              </a:rPr>
              <a:t> condition </a:t>
            </a:r>
            <a:r>
              <a:rPr lang="en-CA" sz="1600" b="1" u="sng" dirty="0">
                <a:solidFill>
                  <a:srgbClr val="002060"/>
                </a:solidFill>
                <a:latin typeface="Roboto" panose="02000000000000000000" pitchFamily="2" charset="0"/>
                <a:ea typeface="Roboto" panose="02000000000000000000" pitchFamily="2" charset="0"/>
              </a:rPr>
              <a:t>IF</a:t>
            </a:r>
            <a:r>
              <a:rPr lang="en-CA" sz="1600" b="1" dirty="0">
                <a:solidFill>
                  <a:srgbClr val="002060"/>
                </a:solidFill>
                <a:latin typeface="Roboto" panose="02000000000000000000" pitchFamily="2" charset="0"/>
                <a:ea typeface="Roboto" panose="02000000000000000000" pitchFamily="2" charset="0"/>
              </a:rPr>
              <a:t>, </a:t>
            </a:r>
            <a:r>
              <a:rPr lang="en-CA" sz="1600" dirty="0">
                <a:solidFill>
                  <a:srgbClr val="002060"/>
                </a:solidFill>
                <a:latin typeface="Roboto" panose="02000000000000000000" pitchFamily="2" charset="0"/>
                <a:ea typeface="Roboto" panose="02000000000000000000" pitchFamily="2" charset="0"/>
              </a:rPr>
              <a:t>where the user's answer must be equal to the correct answer.</a:t>
            </a:r>
          </a:p>
        </p:txBody>
      </p:sp>
      <p:sp>
        <p:nvSpPr>
          <p:cNvPr id="8" name="Google Shape;575;p20">
            <a:extLst>
              <a:ext uri="{FF2B5EF4-FFF2-40B4-BE49-F238E27FC236}">
                <a16:creationId xmlns:a16="http://schemas.microsoft.com/office/drawing/2014/main" id="{69AB7F6B-D205-C7EF-48C9-8CC33744392C}"/>
              </a:ext>
            </a:extLst>
          </p:cNvPr>
          <p:cNvSpPr/>
          <p:nvPr/>
        </p:nvSpPr>
        <p:spPr>
          <a:xfrm>
            <a:off x="114992" y="4590140"/>
            <a:ext cx="806000" cy="806000"/>
          </a:xfrm>
          <a:prstGeom prst="ellipse">
            <a:avLst/>
          </a:prstGeom>
          <a:solidFill>
            <a:schemeClr val="accent1"/>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Roboto" panose="02000000000000000000" pitchFamily="2" charset="0"/>
                <a:cs typeface="Fira Sans Extra Condensed"/>
                <a:sym typeface="Fira Sans Extra Condensed"/>
              </a:rPr>
              <a:t>2</a:t>
            </a:r>
            <a:endParaRPr sz="2400"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9" name="Google Shape;896;p25">
            <a:extLst>
              <a:ext uri="{FF2B5EF4-FFF2-40B4-BE49-F238E27FC236}">
                <a16:creationId xmlns:a16="http://schemas.microsoft.com/office/drawing/2014/main" id="{C6337F85-DADB-2EC6-344B-5711F5DB6CA1}"/>
              </a:ext>
            </a:extLst>
          </p:cNvPr>
          <p:cNvSpPr/>
          <p:nvPr/>
        </p:nvSpPr>
        <p:spPr>
          <a:xfrm>
            <a:off x="1581868" y="5335457"/>
            <a:ext cx="4418049"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dirty="0">
                <a:solidFill>
                  <a:srgbClr val="002060"/>
                </a:solidFill>
                <a:latin typeface="Roboto" panose="02000000000000000000" pitchFamily="2" charset="0"/>
                <a:ea typeface="Roboto" panose="02000000000000000000" pitchFamily="2" charset="0"/>
              </a:rPr>
              <a:t>Print a message letting the user know they answered correctly!</a:t>
            </a:r>
          </a:p>
        </p:txBody>
      </p:sp>
      <p:sp>
        <p:nvSpPr>
          <p:cNvPr id="10" name="Google Shape;575;p20">
            <a:extLst>
              <a:ext uri="{FF2B5EF4-FFF2-40B4-BE49-F238E27FC236}">
                <a16:creationId xmlns:a16="http://schemas.microsoft.com/office/drawing/2014/main" id="{52053067-0D5A-30B8-5830-2C6C46250BC4}"/>
              </a:ext>
            </a:extLst>
          </p:cNvPr>
          <p:cNvSpPr/>
          <p:nvPr/>
        </p:nvSpPr>
        <p:spPr>
          <a:xfrm>
            <a:off x="1003677" y="5416969"/>
            <a:ext cx="703204" cy="699883"/>
          </a:xfrm>
          <a:prstGeom prst="ellipse">
            <a:avLst/>
          </a:prstGeom>
          <a:solidFill>
            <a:srgbClr val="0070C0"/>
          </a:solidFill>
          <a:ln>
            <a:noFill/>
          </a:ln>
        </p:spPr>
        <p:txBody>
          <a:bodyPr spcFirstLastPara="1" wrap="square" lIns="121900" tIns="121900" rIns="121900" bIns="121900" anchor="ctr" anchorCtr="0">
            <a:noAutofit/>
          </a:bodyPr>
          <a:lstStyle/>
          <a:p>
            <a:pPr algn="ctr"/>
            <a:r>
              <a:rPr lang="en" sz="1467" b="1" dirty="0">
                <a:solidFill>
                  <a:schemeClr val="bg1"/>
                </a:solidFill>
                <a:latin typeface="Fira Sans Extra Condensed"/>
                <a:ea typeface="Roboto" panose="02000000000000000000" pitchFamily="2" charset="0"/>
                <a:cs typeface="Fira Sans Extra Condensed"/>
                <a:sym typeface="Fira Sans Extra Condensed"/>
              </a:rPr>
              <a:t>2.1</a:t>
            </a:r>
            <a:endParaRPr sz="1200"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11" name="Google Shape;896;p25">
            <a:extLst>
              <a:ext uri="{FF2B5EF4-FFF2-40B4-BE49-F238E27FC236}">
                <a16:creationId xmlns:a16="http://schemas.microsoft.com/office/drawing/2014/main" id="{C8787C72-F89B-0391-FE3F-8740EF80A806}"/>
              </a:ext>
            </a:extLst>
          </p:cNvPr>
          <p:cNvSpPr/>
          <p:nvPr/>
        </p:nvSpPr>
        <p:spPr>
          <a:xfrm>
            <a:off x="6769206" y="3420803"/>
            <a:ext cx="5175071"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b="1" dirty="0">
                <a:solidFill>
                  <a:srgbClr val="002060"/>
                </a:solidFill>
                <a:latin typeface="Roboto" panose="02000000000000000000" pitchFamily="2" charset="0"/>
                <a:ea typeface="Roboto" panose="02000000000000000000" pitchFamily="2" charset="0"/>
              </a:rPr>
              <a:t>Create a 2</a:t>
            </a:r>
            <a:r>
              <a:rPr lang="en-CA" sz="1600" b="1" baseline="30000" dirty="0">
                <a:solidFill>
                  <a:srgbClr val="002060"/>
                </a:solidFill>
                <a:latin typeface="Roboto" panose="02000000000000000000" pitchFamily="2" charset="0"/>
                <a:ea typeface="Roboto" panose="02000000000000000000" pitchFamily="2" charset="0"/>
              </a:rPr>
              <a:t>nd</a:t>
            </a:r>
            <a:r>
              <a:rPr lang="en-CA" sz="1600" b="1" dirty="0">
                <a:solidFill>
                  <a:srgbClr val="002060"/>
                </a:solidFill>
                <a:latin typeface="Roboto" panose="02000000000000000000" pitchFamily="2" charset="0"/>
                <a:ea typeface="Roboto" panose="02000000000000000000" pitchFamily="2" charset="0"/>
              </a:rPr>
              <a:t> condition </a:t>
            </a:r>
            <a:r>
              <a:rPr lang="en-CA" sz="1600" b="1" u="sng" dirty="0">
                <a:solidFill>
                  <a:srgbClr val="002060"/>
                </a:solidFill>
                <a:latin typeface="Roboto" panose="02000000000000000000" pitchFamily="2" charset="0"/>
                <a:ea typeface="Roboto" panose="02000000000000000000" pitchFamily="2" charset="0"/>
              </a:rPr>
              <a:t>ELSE</a:t>
            </a:r>
            <a:r>
              <a:rPr lang="en-CA" sz="1600" dirty="0">
                <a:solidFill>
                  <a:srgbClr val="002060"/>
                </a:solidFill>
                <a:latin typeface="Roboto" panose="02000000000000000000" pitchFamily="2" charset="0"/>
                <a:ea typeface="Roboto" panose="02000000000000000000" pitchFamily="2" charset="0"/>
              </a:rPr>
              <a:t> that catches any other possible answer.</a:t>
            </a:r>
          </a:p>
        </p:txBody>
      </p:sp>
      <p:sp>
        <p:nvSpPr>
          <p:cNvPr id="12" name="Google Shape;575;p20">
            <a:extLst>
              <a:ext uri="{FF2B5EF4-FFF2-40B4-BE49-F238E27FC236}">
                <a16:creationId xmlns:a16="http://schemas.microsoft.com/office/drawing/2014/main" id="{81130A25-AFA4-EDDB-661A-E982E1828FEE}"/>
              </a:ext>
            </a:extLst>
          </p:cNvPr>
          <p:cNvSpPr/>
          <p:nvPr/>
        </p:nvSpPr>
        <p:spPr>
          <a:xfrm>
            <a:off x="6096001" y="3458219"/>
            <a:ext cx="805999" cy="806000"/>
          </a:xfrm>
          <a:prstGeom prst="ellipse">
            <a:avLst/>
          </a:prstGeom>
          <a:solidFill>
            <a:srgbClr val="FFC0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Roboto" panose="02000000000000000000" pitchFamily="2" charset="0"/>
                <a:cs typeface="Fira Sans Extra Condensed"/>
                <a:sym typeface="Fira Sans Extra Condensed"/>
              </a:rPr>
              <a:t>3</a:t>
            </a:r>
            <a:endParaRPr sz="2400"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17" name="Google Shape;896;p25">
            <a:extLst>
              <a:ext uri="{FF2B5EF4-FFF2-40B4-BE49-F238E27FC236}">
                <a16:creationId xmlns:a16="http://schemas.microsoft.com/office/drawing/2014/main" id="{194EAFAB-FC88-2E9A-0410-794E5D7AF569}"/>
              </a:ext>
            </a:extLst>
          </p:cNvPr>
          <p:cNvSpPr/>
          <p:nvPr/>
        </p:nvSpPr>
        <p:spPr>
          <a:xfrm>
            <a:off x="503063" y="1253263"/>
            <a:ext cx="8119760" cy="1714983"/>
          </a:xfrm>
          <a:prstGeom prst="roundRect">
            <a:avLst>
              <a:gd name="adj" fmla="val 15217"/>
            </a:avLst>
          </a:prstGeom>
          <a:solidFill>
            <a:schemeClr val="bg1"/>
          </a:solidFill>
          <a:ln w="57150">
            <a:solidFill>
              <a:srgbClr val="002060"/>
            </a:solidFill>
          </a:ln>
        </p:spPr>
        <p:txBody>
          <a:bodyPr spcFirstLastPara="1" wrap="square" lIns="121900" tIns="121900" rIns="121900" bIns="121900" anchor="ctr" anchorCtr="0">
            <a:noAutofit/>
          </a:bodyPr>
          <a:lstStyle/>
          <a:p>
            <a:r>
              <a:rPr lang="en-US" sz="2000" b="1" u="sng" dirty="0">
                <a:solidFill>
                  <a:srgbClr val="002060"/>
                </a:solidFill>
                <a:latin typeface="Fira Sans" panose="020B0503050000020004" pitchFamily="34" charset="0"/>
              </a:rPr>
              <a:t>Exercise Description</a:t>
            </a:r>
            <a:endParaRPr lang="en-US" sz="2000" b="1" dirty="0">
              <a:solidFill>
                <a:schemeClr val="accent3">
                  <a:lumMod val="50000"/>
                </a:schemeClr>
              </a:solidFill>
              <a:latin typeface="Fira Sans" panose="020B0503050000020004" pitchFamily="34" charset="0"/>
            </a:endParaRPr>
          </a:p>
          <a:p>
            <a:r>
              <a:rPr lang="en-CA" sz="1900" dirty="0">
                <a:latin typeface="Roboto" panose="02000000000000000000" pitchFamily="2" charset="0"/>
                <a:ea typeface="Roboto" panose="02000000000000000000" pitchFamily="2" charset="0"/>
              </a:rPr>
              <a:t>You must create a ONE question Quiz where the user must answer correctly or else, they lose the game! The question can be about any subject or topic you would like. You must let the user know if they answered correctly or incorrectly. </a:t>
            </a:r>
          </a:p>
        </p:txBody>
      </p:sp>
      <p:pic>
        <p:nvPicPr>
          <p:cNvPr id="26" name="Picture 25" descr="Text&#10;&#10;Description automatically generated with medium confidence">
            <a:extLst>
              <a:ext uri="{FF2B5EF4-FFF2-40B4-BE49-F238E27FC236}">
                <a16:creationId xmlns:a16="http://schemas.microsoft.com/office/drawing/2014/main" id="{E073A9DC-A45E-FBC1-96D6-C582A01FB21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11379" y="5060696"/>
            <a:ext cx="4958080" cy="1797304"/>
          </a:xfrm>
          <a:prstGeom prst="rect">
            <a:avLst/>
          </a:prstGeom>
        </p:spPr>
      </p:pic>
      <p:pic>
        <p:nvPicPr>
          <p:cNvPr id="28" name="Picture 27" descr="Icon&#10;&#10;Description automatically generated">
            <a:extLst>
              <a:ext uri="{FF2B5EF4-FFF2-40B4-BE49-F238E27FC236}">
                <a16:creationId xmlns:a16="http://schemas.microsoft.com/office/drawing/2014/main" id="{22C96F4D-D554-5A5A-85B0-4066A5274E2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914637" y="1212101"/>
            <a:ext cx="3024431" cy="1797305"/>
          </a:xfrm>
          <a:prstGeom prst="rect">
            <a:avLst/>
          </a:prstGeom>
        </p:spPr>
      </p:pic>
      <p:sp>
        <p:nvSpPr>
          <p:cNvPr id="30" name="Google Shape;896;p25">
            <a:extLst>
              <a:ext uri="{FF2B5EF4-FFF2-40B4-BE49-F238E27FC236}">
                <a16:creationId xmlns:a16="http://schemas.microsoft.com/office/drawing/2014/main" id="{61CBC53F-861A-B45D-F09F-73EBBE82EF21}"/>
              </a:ext>
            </a:extLst>
          </p:cNvPr>
          <p:cNvSpPr/>
          <p:nvPr/>
        </p:nvSpPr>
        <p:spPr>
          <a:xfrm>
            <a:off x="7521018" y="4198115"/>
            <a:ext cx="4418049"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dirty="0">
                <a:solidFill>
                  <a:srgbClr val="002060"/>
                </a:solidFill>
                <a:latin typeface="Roboto" panose="02000000000000000000" pitchFamily="2" charset="0"/>
                <a:ea typeface="Roboto" panose="02000000000000000000" pitchFamily="2" charset="0"/>
              </a:rPr>
              <a:t>Print a message letting the user know they answered correctly!</a:t>
            </a:r>
          </a:p>
        </p:txBody>
      </p:sp>
      <p:sp>
        <p:nvSpPr>
          <p:cNvPr id="31" name="Google Shape;575;p20">
            <a:extLst>
              <a:ext uri="{FF2B5EF4-FFF2-40B4-BE49-F238E27FC236}">
                <a16:creationId xmlns:a16="http://schemas.microsoft.com/office/drawing/2014/main" id="{2F0E9685-C444-70DB-C3DC-AAA65B6BDFB6}"/>
              </a:ext>
            </a:extLst>
          </p:cNvPr>
          <p:cNvSpPr/>
          <p:nvPr/>
        </p:nvSpPr>
        <p:spPr>
          <a:xfrm>
            <a:off x="6942827" y="4279628"/>
            <a:ext cx="703204" cy="699883"/>
          </a:xfrm>
          <a:prstGeom prst="ellipse">
            <a:avLst/>
          </a:prstGeom>
          <a:solidFill>
            <a:srgbClr val="FFC000"/>
          </a:solidFill>
          <a:ln>
            <a:noFill/>
          </a:ln>
        </p:spPr>
        <p:txBody>
          <a:bodyPr spcFirstLastPara="1" wrap="square" lIns="121900" tIns="121900" rIns="121900" bIns="121900" anchor="ctr" anchorCtr="0">
            <a:noAutofit/>
          </a:bodyPr>
          <a:lstStyle/>
          <a:p>
            <a:pPr algn="ctr"/>
            <a:r>
              <a:rPr lang="en" sz="1467" b="1" dirty="0">
                <a:solidFill>
                  <a:schemeClr val="bg1"/>
                </a:solidFill>
                <a:latin typeface="Fira Sans Extra Condensed"/>
                <a:ea typeface="Roboto" panose="02000000000000000000" pitchFamily="2" charset="0"/>
                <a:cs typeface="Fira Sans Extra Condensed"/>
                <a:sym typeface="Fira Sans Extra Condensed"/>
              </a:rPr>
              <a:t>3.1</a:t>
            </a:r>
            <a:endParaRPr sz="1200" b="1" dirty="0">
              <a:solidFill>
                <a:schemeClr val="bg1"/>
              </a:solidFill>
              <a:latin typeface="Fira Sans Extra Condensed"/>
              <a:ea typeface="Roboto" panose="02000000000000000000" pitchFamily="2" charset="0"/>
              <a:cs typeface="Fira Sans Extra Condensed"/>
              <a:sym typeface="Fira Sans Extra Condensed"/>
            </a:endParaRPr>
          </a:p>
        </p:txBody>
      </p:sp>
    </p:spTree>
    <p:extLst>
      <p:ext uri="{BB962C8B-B14F-4D97-AF65-F5344CB8AC3E}">
        <p14:creationId xmlns:p14="http://schemas.microsoft.com/office/powerpoint/2010/main" val="141638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TotalTime>
  <Words>702</Words>
  <Application>Microsoft Macintosh PowerPoint</Application>
  <PresentationFormat>Widescreen</PresentationFormat>
  <Paragraphs>112</Paragraphs>
  <Slides>10</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Consolas</vt:lpstr>
      <vt:lpstr>Fira Sans</vt:lpstr>
      <vt:lpstr>Fira Sans Extra Condensed</vt:lpstr>
      <vt:lpstr>Fira Sans Extra Condensed SemiBold</vt:lpstr>
      <vt:lpstr>Roboto</vt:lpstr>
      <vt:lpstr>Roboto Medium</vt:lpstr>
      <vt:lpstr>Office Theme</vt:lpstr>
      <vt:lpstr>PowerPoint Presentation</vt:lpstr>
      <vt:lpstr>Agenda for today’s class</vt:lpstr>
      <vt:lpstr>PowerPoint Presentation</vt:lpstr>
      <vt:lpstr>CodeU Class Rewards</vt:lpstr>
      <vt:lpstr>Strings, Floats, Integers, and Booleans!</vt:lpstr>
      <vt:lpstr>Strings, Floats, Integers, and Booleans!</vt:lpstr>
      <vt:lpstr>Input Function</vt:lpstr>
      <vt:lpstr>Conditionals</vt:lpstr>
      <vt:lpstr>ONE Quiz!</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Eran Troshani</dc:creator>
  <cp:lastModifiedBy>Eran Troshani</cp:lastModifiedBy>
  <cp:revision>5</cp:revision>
  <dcterms:created xsi:type="dcterms:W3CDTF">2023-02-12T22:13:08Z</dcterms:created>
  <dcterms:modified xsi:type="dcterms:W3CDTF">2023-02-19T19:57:04Z</dcterms:modified>
</cp:coreProperties>
</file>