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4" r:id="rId2"/>
    <p:sldId id="307" r:id="rId3"/>
    <p:sldId id="309" r:id="rId4"/>
    <p:sldId id="312" r:id="rId5"/>
    <p:sldId id="325" r:id="rId6"/>
    <p:sldId id="326" r:id="rId7"/>
    <p:sldId id="331" r:id="rId8"/>
    <p:sldId id="321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72"/>
  </p:normalViewPr>
  <p:slideViewPr>
    <p:cSldViewPr snapToGrid="0">
      <p:cViewPr varScale="1">
        <p:scale>
          <a:sx n="93" d="100"/>
          <a:sy n="93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90941-05C9-C446-9601-6D9D755AEA6D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7DB99-C03D-024E-98D3-D82FAF53D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25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69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4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76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0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5E90-5A26-DAC7-F48B-4030CF61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6EE8-CA25-EDEB-4317-5DE5D2D5F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4CEB-6937-2134-03D0-7398BAF6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409D-E577-560A-EDC7-91EF5F0C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DDAD-5A70-3A0A-D3FA-89A9B181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9745-9CB9-A6F5-C2AA-3EC6413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F3307-2F87-E368-7352-D6C9EF57A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7FB24-672A-0882-400B-1A6E1C3C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CFE3-059F-1D87-2016-A2ECD54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E048-DF51-0F08-13F3-F9FA40EB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AA815-EAF6-232B-3B9C-68A2D9195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00F38-D5BA-9AA4-23CE-C7F59F98C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50B7-E84E-EA21-AC39-D8958176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D0C65-27B7-DEDC-08FB-5F2B28EB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46A68-EF5B-7368-D12A-BA129B93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8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D5FA-B302-881E-A20A-87CEBE7A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0034-91E5-846C-3C30-9AF12F2B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9F7A-8026-9B6B-C77E-EC000A45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4E932-2671-B3E5-FC6C-7D174589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25816-0E06-4D66-E49D-E628C497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C04-6E71-6963-5922-63EE8FDA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DD55-185C-6F83-7E30-9BD66824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01B2-6289-AD23-7F18-3E9B658A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930CA-D204-4AD6-1926-C6594C30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87F6-3D2B-3371-1C00-D5D2A1F7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8691-CC98-8F87-CEE3-AB5C952B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CF70-1BC1-D29E-5A8E-08523A125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9677-13EE-0A3F-0A55-6A39A180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DCD0-4226-B508-DCC4-DD2805A1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F410-93BF-329F-D675-E8307B19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FAA44-1B69-1DAD-C024-FDB0BB40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5C30-A662-8FDD-34CC-021C0EA6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13DB0-ECE5-E327-B9A1-B60828A8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2DF6-8483-82B2-B25D-BE6E7078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5193E-1470-C1D0-1506-C6C1E4D37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1112-6AD7-5628-CE56-95BE8D8C3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DFBAE-69C0-52BF-579B-5B8D4449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DD6A3-28A2-8ECA-27AC-0931DDF0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32F3D-8ED8-131E-2AF7-6F13787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2E2-07EC-6B09-09E7-8F6BA52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F2B7B-D07A-AB16-C3B4-3A1CFCFE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C5E31-1FE6-7953-C338-6EB8E16A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0AF27-0439-3C56-9D38-C7A7437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4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AABD1-52E1-973D-921D-404D0B57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B2E64-3DA2-2BBB-089D-295B4292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5B2E5-A8AC-6F78-E91D-12F9D337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97E-252A-E1BF-C6FC-75F15FEA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8884-F5BD-430E-EA79-2A37872A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40FD7-BC68-C9BD-7800-E889BCDB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6541-2614-0586-0B15-935E2BC5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15D2-7A77-2382-C01D-EE79907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BF01A-B191-9456-AF65-1EE31B18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B370-8748-35BC-7052-A33531F6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91E8F-2CE5-31FE-8F13-E0EF22E91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F34-63AA-7B30-B944-CBF9CBF6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FD6F0-BF0E-C81E-38EC-31E75CB2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D4486-952C-8F29-BC62-9B80925D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E1AA-573D-3482-DB17-C51A0308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801FD-5A6C-76A7-B2C6-4FC195AE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58FD-5A9C-2012-13AA-41B0897D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BC80-ACC1-0DCC-8AA9-1CEEF6215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4950-E03F-5248-BA58-CF01ADC47062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696C-1EA0-1D2B-0561-B0028353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3402-0124-19D4-116F-0EE78CE8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38382-6BE7-B142-8516-19C4F1BCB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eligiousstudiesproject.com/podcast/autism-religion-and-imagination/autism-puzzle-piece_497935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linkedin.com/company/codeuofficial" TargetMode="External"/><Relationship Id="rId7" Type="http://schemas.openxmlformats.org/officeDocument/2006/relationships/hyperlink" Target="https://www.codeu.ca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hyperlink" Target="https://www.facebook.com/CodeUOfficiel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8BD74E78-9FCA-CCA8-9AA4-44D79711D477}"/>
              </a:ext>
            </a:extLst>
          </p:cNvPr>
          <p:cNvSpPr/>
          <p:nvPr/>
        </p:nvSpPr>
        <p:spPr>
          <a:xfrm>
            <a:off x="-340832" y="4513000"/>
            <a:ext cx="13397457" cy="835583"/>
          </a:xfrm>
          <a:prstGeom prst="roundRect">
            <a:avLst>
              <a:gd name="adj" fmla="val 1521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7499827" y="5357680"/>
            <a:ext cx="4082373" cy="94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i="1" dirty="0">
                <a:solidFill>
                  <a:schemeClr val="tx2"/>
                </a:solidFill>
              </a:rPr>
              <a:t>The class will start shortly...</a:t>
            </a:r>
            <a:endParaRPr i="1" dirty="0">
              <a:solidFill>
                <a:schemeClr val="tx2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248512" y="546498"/>
            <a:ext cx="5847489" cy="6311503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6575101" y="6493218"/>
            <a:ext cx="502412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333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AF6E1-270D-C28B-2FA2-1494546F5399}"/>
              </a:ext>
            </a:extLst>
          </p:cNvPr>
          <p:cNvSpPr txBox="1"/>
          <p:nvPr/>
        </p:nvSpPr>
        <p:spPr>
          <a:xfrm>
            <a:off x="6279936" y="2597257"/>
            <a:ext cx="815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Sans" panose="020B0503050000020004" pitchFamily="34" charset="0"/>
              </a:rPr>
              <a:t>Chapter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F846-9A3B-17F1-37A2-C2A23CE244E2}"/>
              </a:ext>
            </a:extLst>
          </p:cNvPr>
          <p:cNvSpPr txBox="1"/>
          <p:nvPr/>
        </p:nvSpPr>
        <p:spPr>
          <a:xfrm>
            <a:off x="6265747" y="1290039"/>
            <a:ext cx="6417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ira Sans" panose="020B0503050000020004" pitchFamily="34" charset="0"/>
              </a:rPr>
              <a:t>Bootcamp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65FA-E443-9BAC-4897-6EF1588A1B76}"/>
              </a:ext>
            </a:extLst>
          </p:cNvPr>
          <p:cNvSpPr txBox="1"/>
          <p:nvPr/>
        </p:nvSpPr>
        <p:spPr>
          <a:xfrm>
            <a:off x="6882458" y="4665194"/>
            <a:ext cx="64175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chemeClr val="bg1"/>
                </a:solidFill>
                <a:latin typeface="Fira Sans" panose="020B0503050000020004" pitchFamily="34" charset="0"/>
              </a:rPr>
              <a:t>Welcome to your 2</a:t>
            </a:r>
            <a:r>
              <a:rPr lang="en-US" sz="2667" b="1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nd</a:t>
            </a:r>
            <a:r>
              <a:rPr lang="en-US" sz="2667" b="1" dirty="0">
                <a:solidFill>
                  <a:schemeClr val="bg1"/>
                </a:solidFill>
                <a:latin typeface="Fira Sans" panose="020B0503050000020004" pitchFamily="34" charset="0"/>
              </a:rPr>
              <a:t> session!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70F90-9C00-EDEE-7C18-82C22B502421}"/>
              </a:ext>
            </a:extLst>
          </p:cNvPr>
          <p:cNvSpPr txBox="1"/>
          <p:nvPr/>
        </p:nvSpPr>
        <p:spPr>
          <a:xfrm>
            <a:off x="5766324" y="381917"/>
            <a:ext cx="815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</a:t>
            </a:r>
            <a:r>
              <a:rPr lang="en-US" sz="7200" b="1" dirty="0" err="1">
                <a:solidFill>
                  <a:srgbClr val="FFD100"/>
                </a:solidFill>
                <a:latin typeface="Fira Sans" panose="020B0503050000020004" pitchFamily="34" charset="0"/>
              </a:rPr>
              <a:t>U</a:t>
            </a:r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’s</a:t>
            </a:r>
            <a:endParaRPr lang="en-US" sz="7200" b="1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>
                <a:solidFill>
                  <a:srgbClr val="002060"/>
                </a:solidFill>
                <a:latin typeface="Fira Sans" panose="020B0503050000020004" pitchFamily="34" charset="0"/>
              </a:rPr>
              <a:t>Agenda for today’s class</a:t>
            </a:r>
            <a:endParaRPr b="1" dirty="0">
              <a:solidFill>
                <a:srgbClr val="002060"/>
              </a:solidFill>
              <a:latin typeface="Fira Sans" panose="020B0503050000020004" pitchFamily="34" charset="0"/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4597400" y="1575534"/>
            <a:ext cx="2997203" cy="4733780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8044401" y="1583200"/>
            <a:ext cx="3550503" cy="1245642"/>
            <a:chOff x="6033300" y="1187400"/>
            <a:chExt cx="2662877" cy="934232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331350" y="1319549"/>
              <a:ext cx="2364827" cy="802083"/>
              <a:chOff x="5678825" y="914482"/>
              <a:chExt cx="2364827" cy="802083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6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32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Course revision</a:t>
                </a:r>
                <a:endParaRPr sz="32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678825" y="1384765"/>
                <a:ext cx="2364827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-CA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revise last chapter’s material!</a:t>
                </a: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523411" y="3539169"/>
            <a:ext cx="3624187" cy="1569070"/>
            <a:chOff x="392558" y="2578063"/>
            <a:chExt cx="2718140" cy="1176802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578063"/>
              <a:ext cx="2448299" cy="1176802"/>
              <a:chOff x="3516720" y="1229115"/>
              <a:chExt cx="2448299" cy="1176802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2291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32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32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16720" y="2074117"/>
                <a:ext cx="244829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380990" indent="-380990">
                  <a:buFontTx/>
                  <a:buChar char="-"/>
                </a:pPr>
                <a:r>
                  <a:rPr lang="en-CA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Lists</a:t>
                </a:r>
              </a:p>
              <a:p>
                <a:pPr marL="380990" indent="-380990">
                  <a:buFontTx/>
                  <a:buChar char="-"/>
                </a:pPr>
                <a:r>
                  <a:rPr lang="en-CA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List Manipulations</a:t>
                </a:r>
                <a:endParaRPr lang="en"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80990" indent="-380990">
                  <a:buFontTx/>
                  <a:buChar char="-"/>
                </a:pP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609597" y="5410234"/>
            <a:ext cx="3538000" cy="1021028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32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32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8044400" y="3573502"/>
            <a:ext cx="3684933" cy="1237200"/>
            <a:chOff x="6033300" y="2616950"/>
            <a:chExt cx="2763700" cy="927900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915764"/>
              <a:chOff x="6386649" y="2756176"/>
              <a:chExt cx="2410401" cy="915764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32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32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34014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practice with some coding exercises!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8044400" y="5336379"/>
            <a:ext cx="3624203" cy="1008687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32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32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r"/>
                <a:r>
                  <a:rPr lang="en" sz="2267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2267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4889500" y="5690333"/>
            <a:ext cx="2412800" cy="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969;p38">
            <a:extLst>
              <a:ext uri="{FF2B5EF4-FFF2-40B4-BE49-F238E27FC236}">
                <a16:creationId xmlns:a16="http://schemas.microsoft.com/office/drawing/2014/main" id="{81FBE0BA-F64F-2D58-6EFE-0B1FA2248948}"/>
              </a:ext>
            </a:extLst>
          </p:cNvPr>
          <p:cNvGrpSpPr/>
          <p:nvPr/>
        </p:nvGrpSpPr>
        <p:grpSpPr>
          <a:xfrm>
            <a:off x="608265" y="1473933"/>
            <a:ext cx="3539335" cy="1206061"/>
            <a:chOff x="456198" y="1105450"/>
            <a:chExt cx="2654501" cy="904546"/>
          </a:xfrm>
        </p:grpSpPr>
        <p:sp>
          <p:nvSpPr>
            <p:cNvPr id="3" name="Google Shape;1970;p38">
              <a:extLst>
                <a:ext uri="{FF2B5EF4-FFF2-40B4-BE49-F238E27FC236}">
                  <a16:creationId xmlns:a16="http://schemas.microsoft.com/office/drawing/2014/main" id="{2CEB6741-A568-1067-8FD8-5C0A9E57BB37}"/>
                </a:ext>
              </a:extLst>
            </p:cNvPr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Google Shape;1971;p38">
              <a:extLst>
                <a:ext uri="{FF2B5EF4-FFF2-40B4-BE49-F238E27FC236}">
                  <a16:creationId xmlns:a16="http://schemas.microsoft.com/office/drawing/2014/main" id="{BB494C5F-B8BD-8C9C-85F9-6956466D4C62}"/>
                </a:ext>
              </a:extLst>
            </p:cNvPr>
            <p:cNvGrpSpPr/>
            <p:nvPr/>
          </p:nvGrpSpPr>
          <p:grpSpPr>
            <a:xfrm>
              <a:off x="456198" y="1105450"/>
              <a:ext cx="2058403" cy="904546"/>
              <a:chOff x="3968548" y="1108688"/>
              <a:chExt cx="2058403" cy="904546"/>
            </a:xfrm>
          </p:grpSpPr>
          <p:sp>
            <p:nvSpPr>
              <p:cNvPr id="5" name="Google Shape;1972;p38">
                <a:extLst>
                  <a:ext uri="{FF2B5EF4-FFF2-40B4-BE49-F238E27FC236}">
                    <a16:creationId xmlns:a16="http://schemas.microsoft.com/office/drawing/2014/main" id="{AACC5F5B-A5E1-474C-4C0F-71DCE8FF1749}"/>
                  </a:ext>
                </a:extLst>
              </p:cNvPr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32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Kahoot!</a:t>
                </a:r>
                <a:endParaRPr sz="32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973;p38">
                <a:extLst>
                  <a:ext uri="{FF2B5EF4-FFF2-40B4-BE49-F238E27FC236}">
                    <a16:creationId xmlns:a16="http://schemas.microsoft.com/office/drawing/2014/main" id="{1C856726-C1D9-7431-CAB8-8E986D4C7DC1}"/>
                  </a:ext>
                </a:extLst>
              </p:cNvPr>
              <p:cNvSpPr txBox="1"/>
              <p:nvPr/>
            </p:nvSpPr>
            <p:spPr>
              <a:xfrm>
                <a:off x="3968548" y="1681434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24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recap what was seen last class!</a:t>
                </a:r>
                <a:endParaRPr sz="24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;p15">
            <a:extLst>
              <a:ext uri="{FF2B5EF4-FFF2-40B4-BE49-F238E27FC236}">
                <a16:creationId xmlns:a16="http://schemas.microsoft.com/office/drawing/2014/main" id="{EC47BF5A-505E-CFB8-8FE4-F2A6CF2BEBE1}"/>
              </a:ext>
            </a:extLst>
          </p:cNvPr>
          <p:cNvSpPr txBox="1">
            <a:spLocks/>
          </p:cNvSpPr>
          <p:nvPr/>
        </p:nvSpPr>
        <p:spPr>
          <a:xfrm>
            <a:off x="2409620" y="344744"/>
            <a:ext cx="7372761" cy="14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 for </a:t>
            </a:r>
            <a: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Kahoot</a:t>
            </a:r>
            <a: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br>
              <a:rPr lang="en-CA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sz="6667" i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Öğrenmeyi keyifli hale getiren uygulama: Kahoot! | by mektepp | Medium">
            <a:extLst>
              <a:ext uri="{FF2B5EF4-FFF2-40B4-BE49-F238E27FC236}">
                <a16:creationId xmlns:a16="http://schemas.microsoft.com/office/drawing/2014/main" id="{B90F050D-2CCB-76C9-7992-AD362679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B2A719E3-7F04-5DA6-164C-9CCA48C49634}"/>
              </a:ext>
            </a:extLst>
          </p:cNvPr>
          <p:cNvSpPr/>
          <p:nvPr/>
        </p:nvSpPr>
        <p:spPr>
          <a:xfrm>
            <a:off x="2749973" y="687536"/>
            <a:ext cx="3346027" cy="144124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Fira Sans" panose="020B0503050000020004" pitchFamily="34" charset="0"/>
              </a:rPr>
              <a:t>Head over to </a:t>
            </a:r>
            <a:r>
              <a:rPr lang="en-US" sz="2000" b="1" u="sng" dirty="0" err="1">
                <a:solidFill>
                  <a:schemeClr val="accent3"/>
                </a:solidFill>
                <a:latin typeface="Fira Sans" panose="020B0503050000020004" pitchFamily="34" charset="0"/>
              </a:rPr>
              <a:t>Kahoot.it</a:t>
            </a:r>
            <a:r>
              <a:rPr lang="en-US" sz="2000" b="1" u="sng" dirty="0">
                <a:solidFill>
                  <a:schemeClr val="accent3"/>
                </a:solidFill>
                <a:latin typeface="Fira Sans" panose="020B0503050000020004" pitchFamily="34" charset="0"/>
              </a:rPr>
              <a:t> </a:t>
            </a:r>
            <a:r>
              <a:rPr lang="en-US" sz="2000" b="1" dirty="0">
                <a:latin typeface="Fira Sans" panose="020B0503050000020004" pitchFamily="34" charset="0"/>
              </a:rPr>
              <a:t>for a fun coding quiz!</a:t>
            </a:r>
          </a:p>
        </p:txBody>
      </p:sp>
    </p:spTree>
    <p:extLst>
      <p:ext uri="{BB962C8B-B14F-4D97-AF65-F5344CB8AC3E}">
        <p14:creationId xmlns:p14="http://schemas.microsoft.com/office/powerpoint/2010/main" val="42401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621047" y="1308333"/>
            <a:ext cx="10539052" cy="256767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>
                <a:solidFill>
                  <a:srgbClr val="002060"/>
                </a:solidFill>
                <a:latin typeface="Fira Sans" panose="020B0503050000020004" pitchFamily="34" charset="0"/>
              </a:rPr>
              <a:t>Introduction to LISTS!</a:t>
            </a:r>
            <a:endParaRPr b="1" dirty="0">
              <a:solidFill>
                <a:srgbClr val="002060"/>
              </a:solidFill>
              <a:latin typeface="Fira Sans" panose="020B0503050000020004" pitchFamily="34" charset="0"/>
            </a:endParaRPr>
          </a:p>
        </p:txBody>
      </p:sp>
      <p:sp>
        <p:nvSpPr>
          <p:cNvPr id="9" name="Google Shape;575;p20">
            <a:extLst>
              <a:ext uri="{FF2B5EF4-FFF2-40B4-BE49-F238E27FC236}">
                <a16:creationId xmlns:a16="http://schemas.microsoft.com/office/drawing/2014/main" id="{23D199BB-17DC-E1B1-4C56-93BDD1D2E542}"/>
              </a:ext>
            </a:extLst>
          </p:cNvPr>
          <p:cNvSpPr/>
          <p:nvPr/>
        </p:nvSpPr>
        <p:spPr>
          <a:xfrm>
            <a:off x="1076585" y="1289803"/>
            <a:ext cx="2312240" cy="806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1220369" y="1453822"/>
            <a:ext cx="9647539" cy="1990093"/>
            <a:chOff x="6023402" y="306301"/>
            <a:chExt cx="2134756" cy="1525514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32732" y="306301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What are </a:t>
              </a:r>
              <a:r>
                <a:rPr lang="en" sz="2400" b="1" dirty="0">
                  <a:solidFill>
                    <a:srgbClr val="0070C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lists</a:t>
              </a:r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23402" y="858539"/>
              <a:ext cx="1857905" cy="973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 list is </a:t>
              </a:r>
              <a:r>
                <a:rPr lang="en-CA" b="1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 number of items in an ordered or unordered structure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 A list can be used for a number of things like storing items or deleting and adding items.</a:t>
              </a:r>
            </a:p>
            <a:p>
              <a:endParaRPr lang="en-CA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  <a:p>
              <a:r>
                <a:rPr lang="en-CA" u="sng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Example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 in a code:</a:t>
              </a:r>
            </a:p>
            <a:p>
              <a:r>
                <a:rPr lang="en-CA" dirty="0" err="1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groceryList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 = [”apples”, “milk”, “cucumbers”, ”cereal”, ”eggs”]</a:t>
              </a:r>
              <a:endPara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9493349" y="1284920"/>
            <a:ext cx="2744433" cy="4742072"/>
            <a:chOff x="3542850" y="1175417"/>
            <a:chExt cx="2058325" cy="3556554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75417"/>
              <a:ext cx="1806331" cy="3556554"/>
              <a:chOff x="457200" y="1175417"/>
              <a:chExt cx="1806331" cy="3556554"/>
            </a:xfrm>
          </p:grpSpPr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060"/>
                </a:solidFill>
              </a:endParaRP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409833" y="1045580"/>
            <a:ext cx="806000" cy="80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48ADAB-9ABD-0931-2934-D3A18DF4ACC4}"/>
              </a:ext>
            </a:extLst>
          </p:cNvPr>
          <p:cNvSpPr/>
          <p:nvPr/>
        </p:nvSpPr>
        <p:spPr>
          <a:xfrm>
            <a:off x="9932650" y="1887754"/>
            <a:ext cx="1911695" cy="15457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C9418-CBB1-9BEF-138F-C85005652EBA}"/>
              </a:ext>
            </a:extLst>
          </p:cNvPr>
          <p:cNvSpPr txBox="1"/>
          <p:nvPr/>
        </p:nvSpPr>
        <p:spPr>
          <a:xfrm>
            <a:off x="9983499" y="2110953"/>
            <a:ext cx="1847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There are lists in our everyday lives. Can you think of one?</a:t>
            </a:r>
          </a:p>
        </p:txBody>
      </p:sp>
      <p:pic>
        <p:nvPicPr>
          <p:cNvPr id="1026" name="Picture 2" descr="350 Occupations theme ideas | dramatic play preschool, dramatic play  centers, dramatic play area">
            <a:extLst>
              <a:ext uri="{FF2B5EF4-FFF2-40B4-BE49-F238E27FC236}">
                <a16:creationId xmlns:a16="http://schemas.microsoft.com/office/drawing/2014/main" id="{4C15A586-9543-73F0-AFE7-6FE8D67C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9991">
            <a:off x="856859" y="4128045"/>
            <a:ext cx="1909909" cy="256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Vector | Cartoon leaderboard with rankings">
            <a:extLst>
              <a:ext uri="{FF2B5EF4-FFF2-40B4-BE49-F238E27FC236}">
                <a16:creationId xmlns:a16="http://schemas.microsoft.com/office/drawing/2014/main" id="{649D7997-94D5-7068-3D60-E1EBB850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681" y="4007988"/>
            <a:ext cx="2888497" cy="28884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ách tạo danh sách công việc (To-do list) bằng Notion dễ dàng">
            <a:extLst>
              <a:ext uri="{FF2B5EF4-FFF2-40B4-BE49-F238E27FC236}">
                <a16:creationId xmlns:a16="http://schemas.microsoft.com/office/drawing/2014/main" id="{A2CF7DB7-E9DF-8BE7-83C2-2862DCC5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4941">
            <a:off x="6018626" y="4269226"/>
            <a:ext cx="3680039" cy="21517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7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9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621047" y="1308333"/>
            <a:ext cx="10539052" cy="2201816"/>
          </a:xfrm>
          <a:prstGeom prst="roundRect">
            <a:avLst>
              <a:gd name="adj" fmla="val 50000"/>
            </a:avLst>
          </a:prstGeom>
          <a:noFill/>
          <a:ln w="53975"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>
                <a:solidFill>
                  <a:srgbClr val="002060"/>
                </a:solidFill>
                <a:latin typeface="Fira Sans" panose="020B0503050000020004" pitchFamily="34" charset="0"/>
              </a:rPr>
              <a:t>Introduction to LISTS! (</a:t>
            </a:r>
            <a:r>
              <a:rPr lang="en" b="1" dirty="0" err="1">
                <a:solidFill>
                  <a:srgbClr val="002060"/>
                </a:solidFill>
                <a:latin typeface="Fira Sans" panose="020B0503050000020004" pitchFamily="34" charset="0"/>
              </a:rPr>
              <a:t>cont</a:t>
            </a:r>
            <a:r>
              <a:rPr lang="en" b="1" dirty="0">
                <a:solidFill>
                  <a:srgbClr val="002060"/>
                </a:solidFill>
                <a:latin typeface="Fira Sans" panose="020B0503050000020004" pitchFamily="34" charset="0"/>
              </a:rPr>
              <a:t>’)</a:t>
            </a:r>
            <a:endParaRPr b="1" dirty="0">
              <a:solidFill>
                <a:srgbClr val="002060"/>
              </a:solidFill>
              <a:latin typeface="Fira Sans" panose="020B0503050000020004" pitchFamily="34" charset="0"/>
            </a:endParaRPr>
          </a:p>
        </p:txBody>
      </p:sp>
      <p:sp>
        <p:nvSpPr>
          <p:cNvPr id="9" name="Google Shape;575;p20">
            <a:extLst>
              <a:ext uri="{FF2B5EF4-FFF2-40B4-BE49-F238E27FC236}">
                <a16:creationId xmlns:a16="http://schemas.microsoft.com/office/drawing/2014/main" id="{23D199BB-17DC-E1B1-4C56-93BDD1D2E542}"/>
              </a:ext>
            </a:extLst>
          </p:cNvPr>
          <p:cNvSpPr/>
          <p:nvPr/>
        </p:nvSpPr>
        <p:spPr>
          <a:xfrm>
            <a:off x="855617" y="1278373"/>
            <a:ext cx="2910356" cy="806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1216876" y="1453822"/>
            <a:ext cx="9651032" cy="1879929"/>
            <a:chOff x="6022629" y="306301"/>
            <a:chExt cx="2135529" cy="1441067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32732" y="306301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List </a:t>
              </a:r>
              <a:r>
                <a:rPr lang="en" sz="2400" b="1" dirty="0">
                  <a:solidFill>
                    <a:srgbClr val="0070C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Manipulation</a:t>
              </a:r>
              <a:endParaRPr sz="2400" b="1" dirty="0">
                <a:solidFill>
                  <a:srgbClr val="0070C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22629" y="774092"/>
              <a:ext cx="1857905" cy="973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Lists can be manipulated in many ways. This will allow us to edit the information contained in the list so we can achieve our wanted end result.</a:t>
              </a:r>
            </a:p>
            <a:p>
              <a:endParaRPr lang="en-CA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  <a:p>
              <a:r>
                <a:rPr lang="en-CA" u="sng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Example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: In a grocery list, once we found an item, we can remove it from our list.</a:t>
              </a:r>
              <a:endParaRPr lang="en-CA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409833" y="1045580"/>
            <a:ext cx="806000" cy="806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2" name="Picture 2" descr="350 Occupations theme ideas | dramatic play preschool, dramatic play  centers, dramatic play area">
            <a:extLst>
              <a:ext uri="{FF2B5EF4-FFF2-40B4-BE49-F238E27FC236}">
                <a16:creationId xmlns:a16="http://schemas.microsoft.com/office/drawing/2014/main" id="{6F7ABE04-FF53-5B69-1BCB-75D1B113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511" y="1125402"/>
            <a:ext cx="1909909" cy="25676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Google Shape;1084;p28">
            <a:extLst>
              <a:ext uri="{FF2B5EF4-FFF2-40B4-BE49-F238E27FC236}">
                <a16:creationId xmlns:a16="http://schemas.microsoft.com/office/drawing/2014/main" id="{AE426FF4-97B7-A117-A570-C9449AD86508}"/>
              </a:ext>
            </a:extLst>
          </p:cNvPr>
          <p:cNvSpPr/>
          <p:nvPr/>
        </p:nvSpPr>
        <p:spPr>
          <a:xfrm>
            <a:off x="544443" y="3667223"/>
            <a:ext cx="10539052" cy="3111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397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4" name="Google Shape;575;p20">
            <a:extLst>
              <a:ext uri="{FF2B5EF4-FFF2-40B4-BE49-F238E27FC236}">
                <a16:creationId xmlns:a16="http://schemas.microsoft.com/office/drawing/2014/main" id="{3C9EB54C-858A-69A7-0B69-DF2EF321652A}"/>
              </a:ext>
            </a:extLst>
          </p:cNvPr>
          <p:cNvSpPr/>
          <p:nvPr/>
        </p:nvSpPr>
        <p:spPr>
          <a:xfrm>
            <a:off x="1108506" y="3658944"/>
            <a:ext cx="2481361" cy="806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" name="Google Shape;1089;p28">
            <a:extLst>
              <a:ext uri="{FF2B5EF4-FFF2-40B4-BE49-F238E27FC236}">
                <a16:creationId xmlns:a16="http://schemas.microsoft.com/office/drawing/2014/main" id="{34CAC8B3-6EE8-BF6D-7F50-D8073D26847F}"/>
              </a:ext>
            </a:extLst>
          </p:cNvPr>
          <p:cNvGrpSpPr/>
          <p:nvPr/>
        </p:nvGrpSpPr>
        <p:grpSpPr>
          <a:xfrm>
            <a:off x="1108508" y="3801914"/>
            <a:ext cx="9913875" cy="1161221"/>
            <a:chOff x="6078587" y="-457374"/>
            <a:chExt cx="2193689" cy="890136"/>
          </a:xfrm>
        </p:grpSpPr>
        <p:sp>
          <p:nvSpPr>
            <p:cNvPr id="6" name="Google Shape;1090;p28">
              <a:extLst>
                <a:ext uri="{FF2B5EF4-FFF2-40B4-BE49-F238E27FC236}">
                  <a16:creationId xmlns:a16="http://schemas.microsoft.com/office/drawing/2014/main" id="{8AAEB501-4806-1D07-1B63-0E7332455A15}"/>
                </a:ext>
              </a:extLst>
            </p:cNvPr>
            <p:cNvSpPr txBox="1"/>
            <p:nvPr/>
          </p:nvSpPr>
          <p:spPr>
            <a:xfrm>
              <a:off x="6146850" y="-457374"/>
              <a:ext cx="2125426" cy="331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400" b="1" dirty="0">
                  <a:solidFill>
                    <a:srgbClr val="0070C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Indexing </a:t>
              </a:r>
              <a:r>
                <a:rPr lang="en" sz="24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Lists</a:t>
              </a:r>
              <a:endParaRPr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" name="Google Shape;1091;p28">
              <a:extLst>
                <a:ext uri="{FF2B5EF4-FFF2-40B4-BE49-F238E27FC236}">
                  <a16:creationId xmlns:a16="http://schemas.microsoft.com/office/drawing/2014/main" id="{6E6857F7-35B1-A3A0-A711-735CE4E96D83}"/>
                </a:ext>
              </a:extLst>
            </p:cNvPr>
            <p:cNvSpPr txBox="1"/>
            <p:nvPr/>
          </p:nvSpPr>
          <p:spPr>
            <a:xfrm>
              <a:off x="6078587" y="100962"/>
              <a:ext cx="196182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Elements in a list are all in different positions. These positions are called </a:t>
              </a:r>
              <a:r>
                <a:rPr lang="en-CA" b="1" u="sng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indexes</a:t>
              </a:r>
              <a:r>
                <a:rPr lang="en-CA" dirty="0">
                  <a:solidFill>
                    <a:srgbClr val="2021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</p:grpSp>
      <p:sp>
        <p:nvSpPr>
          <p:cNvPr id="12" name="Google Shape;1091;p28">
            <a:extLst>
              <a:ext uri="{FF2B5EF4-FFF2-40B4-BE49-F238E27FC236}">
                <a16:creationId xmlns:a16="http://schemas.microsoft.com/office/drawing/2014/main" id="{B3785F73-BEBE-9438-5F4D-0E913B15AC80}"/>
              </a:ext>
            </a:extLst>
          </p:cNvPr>
          <p:cNvSpPr txBox="1"/>
          <p:nvPr/>
        </p:nvSpPr>
        <p:spPr>
          <a:xfrm>
            <a:off x="1108506" y="5020611"/>
            <a:ext cx="8866009" cy="43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example: animals = [“shark”, ”cuttlefish”, ”squid”, ”mantis shrimp”, ”anemone”]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335D7A-49AC-80AF-BFFA-FF7556598701}"/>
              </a:ext>
            </a:extLst>
          </p:cNvPr>
          <p:cNvCxnSpPr>
            <a:cxnSpLocks/>
          </p:cNvCxnSpPr>
          <p:nvPr/>
        </p:nvCxnSpPr>
        <p:spPr>
          <a:xfrm>
            <a:off x="10154893" y="3046611"/>
            <a:ext cx="9510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C789044-4EF7-AEB8-2DF0-96A2E3CB5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325" y="5496598"/>
            <a:ext cx="6616364" cy="1155933"/>
          </a:xfrm>
          <a:prstGeom prst="rect">
            <a:avLst/>
          </a:prstGeom>
          <a:ln w="12700">
            <a:noFill/>
          </a:ln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086703-B53E-6D49-CA6D-2355D2042564}"/>
              </a:ext>
            </a:extLst>
          </p:cNvPr>
          <p:cNvSpPr/>
          <p:nvPr/>
        </p:nvSpPr>
        <p:spPr>
          <a:xfrm>
            <a:off x="9975410" y="4005456"/>
            <a:ext cx="2033921" cy="212013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Google Shape;1091;p28">
            <a:extLst>
              <a:ext uri="{FF2B5EF4-FFF2-40B4-BE49-F238E27FC236}">
                <a16:creationId xmlns:a16="http://schemas.microsoft.com/office/drawing/2014/main" id="{04382784-9BE6-1B44-7A44-3A21D17A74AF}"/>
              </a:ext>
            </a:extLst>
          </p:cNvPr>
          <p:cNvSpPr txBox="1"/>
          <p:nvPr/>
        </p:nvSpPr>
        <p:spPr>
          <a:xfrm>
            <a:off x="10036522" y="4677563"/>
            <a:ext cx="1911695" cy="43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“shark” is at </a:t>
            </a:r>
            <a:r>
              <a:rPr lang="en-CA" sz="1467" b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index 0</a:t>
            </a:r>
            <a:r>
              <a:rPr lang="en-CA" sz="1467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in the list</a:t>
            </a:r>
          </a:p>
        </p:txBody>
      </p:sp>
      <p:sp>
        <p:nvSpPr>
          <p:cNvPr id="22" name="Google Shape;1091;p28">
            <a:extLst>
              <a:ext uri="{FF2B5EF4-FFF2-40B4-BE49-F238E27FC236}">
                <a16:creationId xmlns:a16="http://schemas.microsoft.com/office/drawing/2014/main" id="{FF92E288-5D5B-E3AB-0082-EA82EFBE388F}"/>
              </a:ext>
            </a:extLst>
          </p:cNvPr>
          <p:cNvSpPr txBox="1"/>
          <p:nvPr/>
        </p:nvSpPr>
        <p:spPr>
          <a:xfrm>
            <a:off x="10005422" y="5483021"/>
            <a:ext cx="2033921" cy="43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67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animals[0] -&gt; “shark”</a:t>
            </a:r>
          </a:p>
          <a:p>
            <a:r>
              <a:rPr lang="en-CA" sz="1467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animals[2] -&gt; “squid”</a:t>
            </a:r>
          </a:p>
          <a:p>
            <a:endParaRPr lang="en-CA" sz="1467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9C2065F-C729-83A4-9C4D-9F80D1B057A6}"/>
              </a:ext>
            </a:extLst>
          </p:cNvPr>
          <p:cNvSpPr/>
          <p:nvPr/>
        </p:nvSpPr>
        <p:spPr>
          <a:xfrm>
            <a:off x="9974512" y="4005425"/>
            <a:ext cx="2033921" cy="48172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D408D0-DD40-62C0-576E-C287ED4A6FE4}"/>
              </a:ext>
            </a:extLst>
          </p:cNvPr>
          <p:cNvCxnSpPr/>
          <p:nvPr/>
        </p:nvCxnSpPr>
        <p:spPr>
          <a:xfrm flipV="1">
            <a:off x="8981441" y="5672349"/>
            <a:ext cx="1060804" cy="667491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575;p20">
            <a:extLst>
              <a:ext uri="{FF2B5EF4-FFF2-40B4-BE49-F238E27FC236}">
                <a16:creationId xmlns:a16="http://schemas.microsoft.com/office/drawing/2014/main" id="{B5790451-F434-5AED-EC5A-51346B5606CE}"/>
              </a:ext>
            </a:extLst>
          </p:cNvPr>
          <p:cNvSpPr/>
          <p:nvPr/>
        </p:nvSpPr>
        <p:spPr>
          <a:xfrm>
            <a:off x="494731" y="3464214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209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9" grpId="0" animBg="1"/>
      <p:bldP spid="102" grpId="0" animBg="1"/>
      <p:bldP spid="3" grpId="0" animBg="1"/>
      <p:bldP spid="4" grpId="0" animBg="1"/>
      <p:bldP spid="12" grpId="0"/>
      <p:bldP spid="20" grpId="0" animBg="1"/>
      <p:bldP spid="21" grpId="0"/>
      <p:bldP spid="22" grpId="0"/>
      <p:bldP spid="2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ython List | Methods in Python List | Accessing Python List| Updating  Values | Looping with Code Samples | by Shilpa Sreekumar | Medium">
            <a:extLst>
              <a:ext uri="{FF2B5EF4-FFF2-40B4-BE49-F238E27FC236}">
                <a16:creationId xmlns:a16="http://schemas.microsoft.com/office/drawing/2014/main" id="{6C4D966D-28BA-15EC-3DE8-CBBA4975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73" y="1488527"/>
            <a:ext cx="9472472" cy="48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Google Shape;1084;p28"/>
          <p:cNvSpPr/>
          <p:nvPr/>
        </p:nvSpPr>
        <p:spPr>
          <a:xfrm>
            <a:off x="304800" y="1335427"/>
            <a:ext cx="11582400" cy="5221160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FFC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>
                <a:solidFill>
                  <a:srgbClr val="002060"/>
                </a:solidFill>
                <a:latin typeface="Fira Sans" panose="020B0503050000020004" pitchFamily="34" charset="0"/>
              </a:rPr>
              <a:t>List methods</a:t>
            </a:r>
            <a:endParaRPr b="1" dirty="0">
              <a:solidFill>
                <a:srgbClr val="002060"/>
              </a:solidFill>
              <a:latin typeface="Fira Sans" panose="020B0503050000020004" pitchFamily="34" charset="0"/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924715" y="1223115"/>
            <a:ext cx="806000" cy="80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0CED5-F4DF-A408-1BAF-653A645F0B6A}"/>
              </a:ext>
            </a:extLst>
          </p:cNvPr>
          <p:cNvSpPr/>
          <p:nvPr/>
        </p:nvSpPr>
        <p:spPr>
          <a:xfrm>
            <a:off x="3851562" y="4371945"/>
            <a:ext cx="4862946" cy="346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To remove and add an element at the given index</a:t>
            </a:r>
          </a:p>
        </p:txBody>
      </p:sp>
    </p:spTree>
    <p:extLst>
      <p:ext uri="{BB962C8B-B14F-4D97-AF65-F5344CB8AC3E}">
        <p14:creationId xmlns:p14="http://schemas.microsoft.com/office/powerpoint/2010/main" val="22458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-2844799" y="1067861"/>
            <a:ext cx="17234528" cy="5204233"/>
          </a:xfrm>
          <a:prstGeom prst="roundRect">
            <a:avLst>
              <a:gd name="adj" fmla="val 50000"/>
            </a:avLst>
          </a:prstGeom>
          <a:noFill/>
          <a:ln w="53975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6087671" y="557066"/>
            <a:ext cx="4958080" cy="167323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b="1" dirty="0">
                <a:solidFill>
                  <a:srgbClr val="002060"/>
                </a:solidFill>
                <a:latin typeface="Fira Sans" panose="020B0503050000020004" pitchFamily="34" charset="0"/>
              </a:rPr>
              <a:t>Create a </a:t>
            </a:r>
            <a:br>
              <a:rPr lang="en" sz="4800" b="1" dirty="0">
                <a:solidFill>
                  <a:srgbClr val="002060"/>
                </a:solidFill>
                <a:latin typeface="Fira Sans" panose="020B0503050000020004" pitchFamily="34" charset="0"/>
              </a:rPr>
            </a:br>
            <a:r>
              <a:rPr lang="en" sz="4800" b="1" dirty="0">
                <a:solidFill>
                  <a:srgbClr val="002060"/>
                </a:solidFill>
                <a:latin typeface="Fira Sans" panose="020B0503050000020004" pitchFamily="34" charset="0"/>
              </a:rPr>
              <a:t>To-Do List</a:t>
            </a:r>
            <a:endParaRPr sz="4800" b="1" dirty="0">
              <a:solidFill>
                <a:srgbClr val="002060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Google Shape;1091;p28">
            <a:extLst>
              <a:ext uri="{FF2B5EF4-FFF2-40B4-BE49-F238E27FC236}">
                <a16:creationId xmlns:a16="http://schemas.microsoft.com/office/drawing/2014/main" id="{0C819525-FC6B-3DA7-1225-46687633036D}"/>
              </a:ext>
            </a:extLst>
          </p:cNvPr>
          <p:cNvSpPr txBox="1"/>
          <p:nvPr/>
        </p:nvSpPr>
        <p:spPr>
          <a:xfrm>
            <a:off x="6152889" y="3645900"/>
            <a:ext cx="5696155" cy="257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733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457189" indent="-457189">
              <a:buAutoNum type="arabicParenR"/>
            </a:pP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a an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empty list 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where you will be inserting your tasks. </a:t>
            </a:r>
            <a:endParaRPr lang="en-CA" sz="1733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457189" indent="-457189">
              <a:buAutoNum type="arabicParenR"/>
            </a:pP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3 different variables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where you will define your tasks using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input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Print your list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  <a:endParaRPr lang="en-CA" sz="1733" b="1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pPr marL="457189" indent="-457189">
              <a:buAutoNum type="arabicParenR"/>
            </a:pP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Create a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4</a:t>
            </a:r>
            <a:r>
              <a:rPr lang="en-CA" sz="1733" b="1" baseline="300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variable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 that asks the user which task have they completed using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input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</a:p>
          <a:p>
            <a:pPr marL="457189" indent="-457189">
              <a:buAutoNum type="arabicParenR"/>
            </a:pP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Create a set of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conditionals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 that removes the task that was completed. </a:t>
            </a:r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Print the new list</a:t>
            </a:r>
            <a:r>
              <a:rPr lang="en-CA" sz="1733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.</a:t>
            </a:r>
            <a:endParaRPr lang="en-CA" sz="1733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57189" indent="-457189">
              <a:buAutoNum type="arabicParenR"/>
            </a:pPr>
            <a:endParaRPr lang="en-CA" sz="1733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6" name="Google Shape;1091;p28">
            <a:extLst>
              <a:ext uri="{FF2B5EF4-FFF2-40B4-BE49-F238E27FC236}">
                <a16:creationId xmlns:a16="http://schemas.microsoft.com/office/drawing/2014/main" id="{0CBF9E27-EC4F-51C8-364D-DDE07D43C57A}"/>
              </a:ext>
            </a:extLst>
          </p:cNvPr>
          <p:cNvSpPr txBox="1"/>
          <p:nvPr/>
        </p:nvSpPr>
        <p:spPr>
          <a:xfrm>
            <a:off x="6087671" y="2221987"/>
            <a:ext cx="5615067" cy="126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2133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Exercise description</a:t>
            </a:r>
          </a:p>
          <a:p>
            <a:r>
              <a:rPr lang="en-CA" sz="1733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The goal of this exercise is to create a To-Do list where you will insert 3 tasks. </a:t>
            </a:r>
          </a:p>
        </p:txBody>
      </p:sp>
      <p:sp>
        <p:nvSpPr>
          <p:cNvPr id="8" name="Google Shape;1091;p28">
            <a:extLst>
              <a:ext uri="{FF2B5EF4-FFF2-40B4-BE49-F238E27FC236}">
                <a16:creationId xmlns:a16="http://schemas.microsoft.com/office/drawing/2014/main" id="{0A0CC604-55A8-1151-E21C-4F35C927D1DD}"/>
              </a:ext>
            </a:extLst>
          </p:cNvPr>
          <p:cNvSpPr txBox="1"/>
          <p:nvPr/>
        </p:nvSpPr>
        <p:spPr>
          <a:xfrm>
            <a:off x="6096000" y="3446335"/>
            <a:ext cx="5615067" cy="38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CA" sz="1733" b="1" u="sn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  <a:p>
            <a:r>
              <a:rPr lang="en-CA" sz="2133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sym typeface="Roboto"/>
              </a:rPr>
              <a:t>Exercise steps</a:t>
            </a:r>
            <a:endParaRPr lang="en-CA" sz="2133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CA" sz="1733" b="1" u="sng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sp>
        <p:nvSpPr>
          <p:cNvPr id="2" name="Google Shape;575;p20">
            <a:extLst>
              <a:ext uri="{FF2B5EF4-FFF2-40B4-BE49-F238E27FC236}">
                <a16:creationId xmlns:a16="http://schemas.microsoft.com/office/drawing/2014/main" id="{9C6B0A51-13F8-0981-D9CC-171E2FC06FCF}"/>
              </a:ext>
            </a:extLst>
          </p:cNvPr>
          <p:cNvSpPr/>
          <p:nvPr/>
        </p:nvSpPr>
        <p:spPr>
          <a:xfrm>
            <a:off x="602853" y="557065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05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10" descr="Cách tạo danh sách công việc (To-do list) bằng Notion dễ dàng">
            <a:extLst>
              <a:ext uri="{FF2B5EF4-FFF2-40B4-BE49-F238E27FC236}">
                <a16:creationId xmlns:a16="http://schemas.microsoft.com/office/drawing/2014/main" id="{739DF7E0-F39B-0795-E52F-DF2E7B2B2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0689">
            <a:off x="24584" y="1914191"/>
            <a:ext cx="6005566" cy="35115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Logo, icon&#10;&#10;Description automatically generated">
            <a:extLst>
              <a:ext uri="{FF2B5EF4-FFF2-40B4-BE49-F238E27FC236}">
                <a16:creationId xmlns:a16="http://schemas.microsoft.com/office/drawing/2014/main" id="{7EA1E381-0DD4-7252-4534-F56FD263F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782225">
            <a:off x="8086864" y="1188723"/>
            <a:ext cx="3693599" cy="5035952"/>
          </a:xfrm>
          <a:prstGeom prst="rect">
            <a:avLst/>
          </a:prstGeom>
        </p:spPr>
      </p:pic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1814230" y="3727415"/>
            <a:ext cx="5612475" cy="835583"/>
          </a:xfrm>
          <a:prstGeom prst="roundRect">
            <a:avLst>
              <a:gd name="adj" fmla="val 15217"/>
            </a:avLst>
          </a:prstGeom>
          <a:noFill/>
          <a:ln w="57150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You must complete the transformation in </a:t>
            </a:r>
            <a:r>
              <a:rPr lang="en-US" sz="1600" b="1" u="sng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5 manipulations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06949" y="391875"/>
            <a:ext cx="11578101" cy="4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>
                <a:solidFill>
                  <a:srgbClr val="002060"/>
                </a:solidFill>
                <a:latin typeface="Fira Sans" panose="020B0503050000020004" pitchFamily="34" charset="0"/>
              </a:rPr>
              <a:t>Homework: List Puzzle!</a:t>
            </a:r>
            <a:endParaRPr b="1" dirty="0">
              <a:solidFill>
                <a:srgbClr val="002060"/>
              </a:solidFill>
              <a:latin typeface="Fira Sans" panose="020B0503050000020004" pitchFamily="34" charset="0"/>
            </a:endParaRPr>
          </a:p>
        </p:txBody>
      </p:sp>
      <p:sp>
        <p:nvSpPr>
          <p:cNvPr id="575" name="Google Shape;575;p20"/>
          <p:cNvSpPr/>
          <p:nvPr/>
        </p:nvSpPr>
        <p:spPr>
          <a:xfrm>
            <a:off x="1113526" y="3764831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953179B-1BDF-C344-9945-EBE118DFFB8B}"/>
              </a:ext>
            </a:extLst>
          </p:cNvPr>
          <p:cNvSpPr txBox="1"/>
          <p:nvPr/>
        </p:nvSpPr>
        <p:spPr>
          <a:xfrm>
            <a:off x="865359" y="1388445"/>
            <a:ext cx="707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 must transform an Initial list into the Final list using the list manipulation methods you have learned in class!</a:t>
            </a:r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A4F8A84D-0BDA-BCD1-2A5A-801FCBDEF082}"/>
              </a:ext>
            </a:extLst>
          </p:cNvPr>
          <p:cNvSpPr txBox="1">
            <a:spLocks/>
          </p:cNvSpPr>
          <p:nvPr/>
        </p:nvSpPr>
        <p:spPr>
          <a:xfrm>
            <a:off x="-3326871" y="998999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133" u="sng" dirty="0">
                <a:solidFill>
                  <a:srgbClr val="002060"/>
                </a:solidFill>
              </a:rPr>
              <a:t>Homework Description</a:t>
            </a: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34C4315F-D3D3-52CA-F947-5B7E1002B240}"/>
              </a:ext>
            </a:extLst>
          </p:cNvPr>
          <p:cNvSpPr/>
          <p:nvPr/>
        </p:nvSpPr>
        <p:spPr>
          <a:xfrm>
            <a:off x="1815534" y="4720059"/>
            <a:ext cx="5612475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You must use the List manipulation methods learned in class.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Google Shape;575;p20">
            <a:extLst>
              <a:ext uri="{FF2B5EF4-FFF2-40B4-BE49-F238E27FC236}">
                <a16:creationId xmlns:a16="http://schemas.microsoft.com/office/drawing/2014/main" id="{69AB7F6B-D205-C7EF-48C9-8CC33744392C}"/>
              </a:ext>
            </a:extLst>
          </p:cNvPr>
          <p:cNvSpPr/>
          <p:nvPr/>
        </p:nvSpPr>
        <p:spPr>
          <a:xfrm>
            <a:off x="1114830" y="4757474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C6337F85-DADB-2EC6-344B-5711F5DB6CA1}"/>
              </a:ext>
            </a:extLst>
          </p:cNvPr>
          <p:cNvSpPr/>
          <p:nvPr/>
        </p:nvSpPr>
        <p:spPr>
          <a:xfrm>
            <a:off x="1815534" y="5699331"/>
            <a:ext cx="5612475" cy="835583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Print the Final List.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Google Shape;575;p20">
            <a:extLst>
              <a:ext uri="{FF2B5EF4-FFF2-40B4-BE49-F238E27FC236}">
                <a16:creationId xmlns:a16="http://schemas.microsoft.com/office/drawing/2014/main" id="{52053067-0D5A-30B8-5830-2C6C46250BC4}"/>
              </a:ext>
            </a:extLst>
          </p:cNvPr>
          <p:cNvSpPr/>
          <p:nvPr/>
        </p:nvSpPr>
        <p:spPr>
          <a:xfrm>
            <a:off x="1114830" y="5765780"/>
            <a:ext cx="806000" cy="80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24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Google Shape;896;p25">
            <a:extLst>
              <a:ext uri="{FF2B5EF4-FFF2-40B4-BE49-F238E27FC236}">
                <a16:creationId xmlns:a16="http://schemas.microsoft.com/office/drawing/2014/main" id="{BF2E2FF2-8417-9F4F-38A7-10539596B39F}"/>
              </a:ext>
            </a:extLst>
          </p:cNvPr>
          <p:cNvSpPr/>
          <p:nvPr/>
        </p:nvSpPr>
        <p:spPr>
          <a:xfrm>
            <a:off x="1537633" y="2178660"/>
            <a:ext cx="6196783" cy="434921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rgbClr val="92D05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["Nissan", "Toyota", "Mercedes", "Tesla", "Volvo", "Audi"]</a:t>
            </a:r>
          </a:p>
        </p:txBody>
      </p:sp>
      <p:sp>
        <p:nvSpPr>
          <p:cNvPr id="13" name="Google Shape;896;p25">
            <a:extLst>
              <a:ext uri="{FF2B5EF4-FFF2-40B4-BE49-F238E27FC236}">
                <a16:creationId xmlns:a16="http://schemas.microsoft.com/office/drawing/2014/main" id="{60ECAAC6-2C46-C1AC-44FD-6034C25E8CD8}"/>
              </a:ext>
            </a:extLst>
          </p:cNvPr>
          <p:cNvSpPr/>
          <p:nvPr/>
        </p:nvSpPr>
        <p:spPr>
          <a:xfrm>
            <a:off x="1537633" y="2900309"/>
            <a:ext cx="7180023" cy="434921"/>
          </a:xfrm>
          <a:prstGeom prst="roundRect">
            <a:avLst>
              <a:gd name="adj" fmla="val 15217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CA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["Nissan", "Mercedes", "Porsche", "Dodge", "Tesla", "Audi", "Ferrari"]</a:t>
            </a:r>
          </a:p>
        </p:txBody>
      </p:sp>
      <p:sp>
        <p:nvSpPr>
          <p:cNvPr id="14" name="Google Shape;896;p25">
            <a:extLst>
              <a:ext uri="{FF2B5EF4-FFF2-40B4-BE49-F238E27FC236}">
                <a16:creationId xmlns:a16="http://schemas.microsoft.com/office/drawing/2014/main" id="{E3DF33A4-2C7A-BA15-1E2E-8264E0E69822}"/>
              </a:ext>
            </a:extLst>
          </p:cNvPr>
          <p:cNvSpPr/>
          <p:nvPr/>
        </p:nvSpPr>
        <p:spPr>
          <a:xfrm>
            <a:off x="325878" y="2065961"/>
            <a:ext cx="1081524" cy="648000"/>
          </a:xfrm>
          <a:prstGeom prst="roundRect">
            <a:avLst>
              <a:gd name="adj" fmla="val 15217"/>
            </a:avLst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Initial</a:t>
            </a:r>
            <a:b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Google Shape;896;p25">
            <a:extLst>
              <a:ext uri="{FF2B5EF4-FFF2-40B4-BE49-F238E27FC236}">
                <a16:creationId xmlns:a16="http://schemas.microsoft.com/office/drawing/2014/main" id="{BFABBA85-C6CE-0557-1BF0-94CB311A2188}"/>
              </a:ext>
            </a:extLst>
          </p:cNvPr>
          <p:cNvSpPr/>
          <p:nvPr/>
        </p:nvSpPr>
        <p:spPr>
          <a:xfrm>
            <a:off x="325878" y="2814462"/>
            <a:ext cx="1081524" cy="651003"/>
          </a:xfrm>
          <a:prstGeom prst="roundRect">
            <a:avLst>
              <a:gd name="adj" fmla="val 15217"/>
            </a:avLst>
          </a:prstGeom>
          <a:solidFill>
            <a:srgbClr val="0070C0"/>
          </a:solidFill>
          <a:ln w="57150">
            <a:solidFill>
              <a:srgbClr val="0070C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  <a:b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Google Shape;896;p25">
            <a:extLst>
              <a:ext uri="{FF2B5EF4-FFF2-40B4-BE49-F238E27FC236}">
                <a16:creationId xmlns:a16="http://schemas.microsoft.com/office/drawing/2014/main" id="{BE45DF90-90E7-3E09-8746-1C4BD71AAFF1}"/>
              </a:ext>
            </a:extLst>
          </p:cNvPr>
          <p:cNvSpPr/>
          <p:nvPr/>
        </p:nvSpPr>
        <p:spPr>
          <a:xfrm rot="16200000">
            <a:off x="-176781" y="4834973"/>
            <a:ext cx="1670348" cy="651003"/>
          </a:xfrm>
          <a:prstGeom prst="roundRect">
            <a:avLst>
              <a:gd name="adj" fmla="val 15217"/>
            </a:avLst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RULES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A7814F-4EDE-E3DD-2634-FAFD5DE83F23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407402" y="2389961"/>
            <a:ext cx="130231" cy="6160"/>
          </a:xfrm>
          <a:prstGeom prst="line">
            <a:avLst/>
          </a:prstGeom>
          <a:ln w="412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B54A6A-C156-2194-683E-19983935335D}"/>
              </a:ext>
            </a:extLst>
          </p:cNvPr>
          <p:cNvCxnSpPr>
            <a:cxnSpLocks/>
          </p:cNvCxnSpPr>
          <p:nvPr/>
        </p:nvCxnSpPr>
        <p:spPr>
          <a:xfrm>
            <a:off x="1393544" y="3110400"/>
            <a:ext cx="130231" cy="6160"/>
          </a:xfrm>
          <a:prstGeom prst="line">
            <a:avLst/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575400" y="1324053"/>
            <a:ext cx="3223761" cy="4709455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6" y="12694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Fira Sans" panose="020B0503050000020004" pitchFamily="34" charset="0"/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4597399" y="1751381"/>
            <a:ext cx="2997203" cy="4733780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822867" y="1701220"/>
            <a:ext cx="2696711" cy="1951683"/>
            <a:chOff x="1660484" y="3206676"/>
            <a:chExt cx="2022533" cy="1463762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sz="2400" dirty="0">
                <a:solidFill>
                  <a:schemeClr val="lt1"/>
                </a:solidFill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60484" y="4065038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133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r>
                <a:rPr lang="en" sz="2133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2133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822866" y="3755068"/>
            <a:ext cx="285818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2133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  <a:endParaRPr lang="en-CA" sz="2133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7761518" y="1291920"/>
            <a:ext cx="2879321" cy="2472443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7969177" y="1671416"/>
            <a:ext cx="3137916" cy="393600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Next class: Class 3 </a:t>
            </a:r>
            <a:endParaRPr sz="2400" dirty="0">
              <a:solidFill>
                <a:schemeClr val="lt1"/>
              </a:solidFill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10026599" y="3175585"/>
            <a:ext cx="2010424" cy="3309723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7979576" y="2126339"/>
            <a:ext cx="24698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2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if you have any questions or if you want to notify us for anything.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-1381" r="9186" b="1381"/>
          <a:stretch/>
        </p:blipFill>
        <p:spPr>
          <a:xfrm>
            <a:off x="7846029" y="4504817"/>
            <a:ext cx="2566763" cy="1581220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6" y="4958378"/>
            <a:ext cx="723164" cy="7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5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30" y="4945282"/>
            <a:ext cx="723165" cy="72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hlinkClick r:id="rId7"/>
            <a:extLst>
              <a:ext uri="{FF2B5EF4-FFF2-40B4-BE49-F238E27FC236}">
                <a16:creationId xmlns:a16="http://schemas.microsoft.com/office/drawing/2014/main" id="{1406FC70-5194-4548-978B-EB7CBB263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125" y="4846585"/>
            <a:ext cx="936680" cy="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557</Words>
  <Application>Microsoft Macintosh PowerPoint</Application>
  <PresentationFormat>Widescreen</PresentationFormat>
  <Paragraphs>87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Fira Sans</vt:lpstr>
      <vt:lpstr>Fira Sans Extra Condensed</vt:lpstr>
      <vt:lpstr>Fira Sans Extra Condensed SemiBold</vt:lpstr>
      <vt:lpstr>Roboto</vt:lpstr>
      <vt:lpstr>Office Theme</vt:lpstr>
      <vt:lpstr>PowerPoint Presentation</vt:lpstr>
      <vt:lpstr>Agenda for today’s class</vt:lpstr>
      <vt:lpstr>PowerPoint Presentation</vt:lpstr>
      <vt:lpstr>Introduction to LISTS!</vt:lpstr>
      <vt:lpstr>Introduction to LISTS! (cont’)</vt:lpstr>
      <vt:lpstr>List methods</vt:lpstr>
      <vt:lpstr>Create a  To-Do List</vt:lpstr>
      <vt:lpstr>Homework: List Puzzle!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Troshani</dc:creator>
  <cp:lastModifiedBy>Eran Troshani</cp:lastModifiedBy>
  <cp:revision>13</cp:revision>
  <dcterms:created xsi:type="dcterms:W3CDTF">2023-02-12T22:13:08Z</dcterms:created>
  <dcterms:modified xsi:type="dcterms:W3CDTF">2023-02-18T23:16:52Z</dcterms:modified>
</cp:coreProperties>
</file>