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3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19FA-EEA8-4B08-A268-436BD8E83331}" type="datetimeFigureOut">
              <a:rPr lang="de-DE" smtClean="0"/>
              <a:pPr/>
              <a:t>04.04.2012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90A42-CBEE-4A4A-975E-98AD24F99E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ata_noBackup\dropbox\My Dropbox\transfer\modul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620688"/>
            <a:ext cx="2016252" cy="1083564"/>
          </a:xfrm>
          <a:prstGeom prst="rect">
            <a:avLst/>
          </a:prstGeom>
          <a:noFill/>
        </p:spPr>
      </p:pic>
      <p:pic>
        <p:nvPicPr>
          <p:cNvPr id="1028" name="Picture 4" descr="C:\data_noBackup\dropbox\My Dropbox\transfer\module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12776"/>
            <a:ext cx="1927098" cy="1083564"/>
          </a:xfrm>
          <a:prstGeom prst="rect">
            <a:avLst/>
          </a:prstGeom>
          <a:noFill/>
        </p:spPr>
      </p:pic>
      <p:sp>
        <p:nvSpPr>
          <p:cNvPr id="9" name="Pfeil nach unten 8"/>
          <p:cNvSpPr/>
          <p:nvPr/>
        </p:nvSpPr>
        <p:spPr>
          <a:xfrm>
            <a:off x="3635896" y="2420888"/>
            <a:ext cx="216024" cy="288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3302908" y="1139984"/>
            <a:ext cx="1125076" cy="576064"/>
            <a:chOff x="6372200" y="2348880"/>
            <a:chExt cx="360040" cy="576064"/>
          </a:xfrm>
        </p:grpSpPr>
        <p:cxnSp>
          <p:nvCxnSpPr>
            <p:cNvPr id="16" name="Gerade Verbindung 15"/>
            <p:cNvCxnSpPr/>
            <p:nvPr/>
          </p:nvCxnSpPr>
          <p:spPr>
            <a:xfrm flipV="1">
              <a:off x="6372200" y="2564904"/>
              <a:ext cx="0" cy="36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6372200" y="2564904"/>
              <a:ext cx="3600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6732240" y="2348880"/>
              <a:ext cx="0" cy="21602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 10"/>
          <p:cNvSpPr/>
          <p:nvPr/>
        </p:nvSpPr>
        <p:spPr>
          <a:xfrm>
            <a:off x="2313464" y="2742882"/>
            <a:ext cx="1287780" cy="571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12" name="Textfeld 11"/>
          <p:cNvSpPr txBox="1"/>
          <p:nvPr/>
        </p:nvSpPr>
        <p:spPr>
          <a:xfrm>
            <a:off x="2244390" y="2726497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+mj-lt"/>
                <a:cs typeface="Arial"/>
              </a:rPr>
              <a:t>#</a:t>
            </a:r>
            <a:r>
              <a:rPr lang="de-DE" sz="800" dirty="0" err="1" smtClean="0">
                <a:latin typeface="+mj-lt"/>
                <a:cs typeface="Arial"/>
              </a:rPr>
              <a:t>ifndef</a:t>
            </a:r>
            <a:r>
              <a:rPr lang="de-DE" sz="800" dirty="0" smtClean="0">
                <a:latin typeface="+mj-lt"/>
                <a:cs typeface="Arial"/>
              </a:rPr>
              <a:t> SENSOR_H</a:t>
            </a:r>
          </a:p>
          <a:p>
            <a:r>
              <a:rPr lang="de-DE" sz="800" dirty="0" smtClean="0">
                <a:latin typeface="+mj-lt"/>
                <a:cs typeface="Arial"/>
              </a:rPr>
              <a:t>#</a:t>
            </a:r>
            <a:r>
              <a:rPr lang="de-DE" sz="800" dirty="0" err="1" smtClean="0">
                <a:latin typeface="+mj-lt"/>
                <a:cs typeface="Arial"/>
              </a:rPr>
              <a:t>define</a:t>
            </a:r>
            <a:r>
              <a:rPr lang="de-DE" sz="800" dirty="0" smtClean="0">
                <a:latin typeface="+mj-lt"/>
                <a:cs typeface="Arial"/>
              </a:rPr>
              <a:t> SENSOR_H</a:t>
            </a:r>
          </a:p>
          <a:p>
            <a:r>
              <a:rPr lang="de-DE" sz="800" dirty="0" smtClean="0">
                <a:latin typeface="+mj-lt"/>
                <a:cs typeface="Arial"/>
              </a:rPr>
              <a:t>double </a:t>
            </a:r>
            <a:r>
              <a:rPr lang="de-DE" sz="800" dirty="0" err="1" smtClean="0">
                <a:latin typeface="+mj-lt"/>
                <a:cs typeface="Arial"/>
              </a:rPr>
              <a:t>Sensor_readSensor</a:t>
            </a:r>
            <a:r>
              <a:rPr lang="de-DE" sz="800" dirty="0" smtClean="0">
                <a:latin typeface="+mj-lt"/>
                <a:cs typeface="Arial"/>
              </a:rPr>
              <a:t>();</a:t>
            </a:r>
          </a:p>
          <a:p>
            <a:r>
              <a:rPr lang="de-DE" sz="800" dirty="0" smtClean="0">
                <a:latin typeface="+mj-lt"/>
                <a:cs typeface="Arial"/>
              </a:rPr>
              <a:t>#</a:t>
            </a:r>
            <a:r>
              <a:rPr lang="de-DE" sz="800" dirty="0" err="1" smtClean="0">
                <a:latin typeface="+mj-lt"/>
                <a:cs typeface="Arial"/>
              </a:rPr>
              <a:t>endif</a:t>
            </a:r>
            <a:endParaRPr lang="de-DE" sz="800" dirty="0" smtClean="0">
              <a:latin typeface="+mj-lt"/>
              <a:cs typeface="Arial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669804" y="2742882"/>
            <a:ext cx="1679436" cy="68611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14" name="Textfeld 13"/>
          <p:cNvSpPr txBox="1"/>
          <p:nvPr/>
        </p:nvSpPr>
        <p:spPr>
          <a:xfrm>
            <a:off x="3605416" y="272649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latin typeface="+mj-lt"/>
                <a:cs typeface="Arial"/>
              </a:rPr>
              <a:t>#</a:t>
            </a:r>
            <a:r>
              <a:rPr lang="de-DE" sz="800" dirty="0" err="1" smtClean="0">
                <a:latin typeface="+mj-lt"/>
                <a:cs typeface="Arial"/>
              </a:rPr>
              <a:t>include</a:t>
            </a:r>
            <a:r>
              <a:rPr lang="de-DE" sz="800" dirty="0" smtClean="0">
                <a:latin typeface="+mj-lt"/>
                <a:cs typeface="Arial"/>
              </a:rPr>
              <a:t> "</a:t>
            </a:r>
            <a:r>
              <a:rPr lang="de-DE" sz="800" dirty="0" err="1" smtClean="0">
                <a:latin typeface="+mj-lt"/>
                <a:cs typeface="Arial"/>
              </a:rPr>
              <a:t>Sensor.h</a:t>
            </a:r>
            <a:r>
              <a:rPr lang="de-DE" sz="800" dirty="0" smtClean="0">
                <a:latin typeface="+mj-lt"/>
                <a:cs typeface="Arial"/>
              </a:rPr>
              <a:t>"</a:t>
            </a:r>
          </a:p>
          <a:p>
            <a:endParaRPr lang="de-DE" sz="800" dirty="0" smtClean="0">
              <a:latin typeface="+mj-lt"/>
              <a:cs typeface="Arial"/>
            </a:endParaRPr>
          </a:p>
          <a:p>
            <a:r>
              <a:rPr lang="de-DE" sz="800" dirty="0" smtClean="0">
                <a:latin typeface="+mj-lt"/>
                <a:cs typeface="Arial"/>
              </a:rPr>
              <a:t>double </a:t>
            </a:r>
            <a:r>
              <a:rPr lang="de-DE" sz="800" dirty="0" err="1" smtClean="0">
                <a:latin typeface="+mj-lt"/>
                <a:cs typeface="Arial"/>
              </a:rPr>
              <a:t>Sensor_readSensor</a:t>
            </a:r>
            <a:r>
              <a:rPr lang="de-DE" sz="800" smtClean="0">
                <a:latin typeface="+mj-lt"/>
                <a:cs typeface="Arial"/>
              </a:rPr>
              <a:t>()  { </a:t>
            </a:r>
            <a:r>
              <a:rPr lang="de-DE" sz="800" dirty="0" smtClean="0">
                <a:latin typeface="+mj-lt"/>
                <a:cs typeface="Arial"/>
              </a:rPr>
              <a:t>… }</a:t>
            </a:r>
          </a:p>
          <a:p>
            <a:r>
              <a:rPr lang="de-DE" sz="800" dirty="0" smtClean="0">
                <a:latin typeface="+mj-lt"/>
                <a:cs typeface="Arial"/>
              </a:rPr>
              <a:t>double </a:t>
            </a:r>
            <a:r>
              <a:rPr lang="de-DE" sz="800" dirty="0" err="1" smtClean="0">
                <a:latin typeface="+mj-lt"/>
                <a:cs typeface="Arial"/>
              </a:rPr>
              <a:t>Sensor_performPlausibilisation</a:t>
            </a:r>
            <a:r>
              <a:rPr lang="de-DE" sz="800" smtClean="0">
                <a:latin typeface="+mj-lt"/>
                <a:cs typeface="Arial"/>
              </a:rPr>
              <a:t>() </a:t>
            </a:r>
          </a:p>
          <a:p>
            <a:r>
              <a:rPr lang="de-DE" sz="800" smtClean="0">
                <a:latin typeface="+mj-lt"/>
                <a:cs typeface="Arial"/>
              </a:rPr>
              <a:t>{  …  }</a:t>
            </a:r>
            <a:endParaRPr lang="de-DE" sz="800" dirty="0" smtClean="0">
              <a:latin typeface="+mj-lt"/>
              <a:cs typeface="Arial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313464" y="3627154"/>
            <a:ext cx="1290796" cy="52574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17" name="Textfeld 16"/>
          <p:cNvSpPr txBox="1"/>
          <p:nvPr/>
        </p:nvSpPr>
        <p:spPr>
          <a:xfrm>
            <a:off x="2252504" y="3595876"/>
            <a:ext cx="1194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#</a:t>
            </a:r>
            <a:r>
              <a:rPr lang="de-DE" sz="800" dirty="0" err="1" smtClean="0"/>
              <a:t>ifndef</a:t>
            </a:r>
            <a:r>
              <a:rPr lang="de-DE" sz="800" dirty="0" smtClean="0"/>
              <a:t> CONTROLLER_H</a:t>
            </a:r>
          </a:p>
          <a:p>
            <a:r>
              <a:rPr lang="de-DE" sz="800" dirty="0" smtClean="0"/>
              <a:t>#</a:t>
            </a:r>
            <a:r>
              <a:rPr lang="de-DE" sz="800" dirty="0" err="1" smtClean="0"/>
              <a:t>define</a:t>
            </a:r>
            <a:r>
              <a:rPr lang="de-DE" sz="800" dirty="0" smtClean="0"/>
              <a:t> CONTROLLER_H</a:t>
            </a:r>
          </a:p>
          <a:p>
            <a:endParaRPr lang="de-DE" sz="800" dirty="0" smtClean="0"/>
          </a:p>
          <a:p>
            <a:r>
              <a:rPr lang="de-DE" sz="800" dirty="0" smtClean="0"/>
              <a:t>#</a:t>
            </a:r>
            <a:r>
              <a:rPr lang="de-DE" sz="800" dirty="0" err="1" smtClean="0"/>
              <a:t>endif</a:t>
            </a:r>
            <a:endParaRPr lang="de-DE" sz="800" dirty="0" smtClean="0"/>
          </a:p>
        </p:txBody>
      </p:sp>
      <p:sp>
        <p:nvSpPr>
          <p:cNvPr id="18" name="Rechteck 17"/>
          <p:cNvSpPr/>
          <p:nvPr/>
        </p:nvSpPr>
        <p:spPr>
          <a:xfrm>
            <a:off x="3669804" y="3628310"/>
            <a:ext cx="1679436" cy="9144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20" name="Textfeld 19"/>
          <p:cNvSpPr txBox="1"/>
          <p:nvPr/>
        </p:nvSpPr>
        <p:spPr>
          <a:xfrm>
            <a:off x="3605416" y="3595876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#</a:t>
            </a:r>
            <a:r>
              <a:rPr lang="de-DE" sz="800" dirty="0" err="1" smtClean="0"/>
              <a:t>include</a:t>
            </a:r>
            <a:r>
              <a:rPr lang="de-DE" sz="800" dirty="0" smtClean="0"/>
              <a:t> "</a:t>
            </a:r>
            <a:r>
              <a:rPr lang="de-DE" sz="800" dirty="0" err="1" smtClean="0"/>
              <a:t>Controller.h</a:t>
            </a:r>
            <a:r>
              <a:rPr lang="de-DE" sz="800" dirty="0" smtClean="0"/>
              <a:t>"</a:t>
            </a:r>
          </a:p>
          <a:p>
            <a:r>
              <a:rPr lang="de-DE" sz="800" dirty="0" smtClean="0"/>
              <a:t>#</a:t>
            </a:r>
            <a:r>
              <a:rPr lang="de-DE" sz="800" dirty="0" err="1" smtClean="0"/>
              <a:t>include</a:t>
            </a:r>
            <a:r>
              <a:rPr lang="de-DE" sz="800" dirty="0" smtClean="0"/>
              <a:t> "</a:t>
            </a:r>
            <a:r>
              <a:rPr lang="de-DE" sz="800" dirty="0" err="1" smtClean="0"/>
              <a:t>Sensor.h</a:t>
            </a:r>
            <a:r>
              <a:rPr lang="de-DE" sz="800" dirty="0" smtClean="0"/>
              <a:t>"</a:t>
            </a:r>
          </a:p>
          <a:p>
            <a:r>
              <a:rPr lang="de-DE" sz="800" dirty="0" err="1" smtClean="0"/>
              <a:t>void</a:t>
            </a:r>
            <a:r>
              <a:rPr lang="de-DE" sz="800" dirty="0" smtClean="0"/>
              <a:t> </a:t>
            </a:r>
            <a:r>
              <a:rPr lang="de-DE" sz="800" dirty="0" err="1" smtClean="0"/>
              <a:t>Controller_controllerLoop</a:t>
            </a:r>
            <a:r>
              <a:rPr lang="de-DE" sz="800" dirty="0" smtClean="0"/>
              <a:t>() {</a:t>
            </a:r>
          </a:p>
          <a:p>
            <a:r>
              <a:rPr lang="de-DE" sz="800" dirty="0" smtClean="0"/>
              <a:t>  </a:t>
            </a:r>
            <a:r>
              <a:rPr lang="de-DE" sz="800" dirty="0" err="1" smtClean="0"/>
              <a:t>while</a:t>
            </a:r>
            <a:r>
              <a:rPr lang="de-DE" sz="800" dirty="0" smtClean="0"/>
              <a:t> (1)  </a:t>
            </a:r>
            <a:r>
              <a:rPr lang="de-DE" sz="800" smtClean="0"/>
              <a:t>{ </a:t>
            </a:r>
          </a:p>
          <a:p>
            <a:r>
              <a:rPr lang="de-DE" sz="800" smtClean="0"/>
              <a:t>      double </a:t>
            </a:r>
            <a:r>
              <a:rPr lang="de-DE" sz="800" dirty="0" err="1" smtClean="0"/>
              <a:t>val</a:t>
            </a:r>
            <a:r>
              <a:rPr lang="de-DE" sz="800" dirty="0" smtClean="0"/>
              <a:t> = </a:t>
            </a:r>
            <a:r>
              <a:rPr lang="de-DE" sz="800" dirty="0" err="1" smtClean="0"/>
              <a:t>Sensor_readSensor</a:t>
            </a:r>
            <a:r>
              <a:rPr lang="de-DE" sz="800" smtClean="0"/>
              <a:t>(); </a:t>
            </a:r>
          </a:p>
          <a:p>
            <a:r>
              <a:rPr lang="de-DE" sz="800" smtClean="0"/>
              <a:t>       … </a:t>
            </a:r>
          </a:p>
          <a:p>
            <a:r>
              <a:rPr lang="de-DE" sz="800" smtClean="0"/>
              <a:t>}  }</a:t>
            </a:r>
            <a:endParaRPr lang="de-DE" sz="8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3147844" y="3285564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dirty="0" err="1" smtClean="0"/>
              <a:t>Sensor.h</a:t>
            </a:r>
            <a:endParaRPr lang="de-DE" sz="800" b="1" i="1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4898132" y="3387472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dirty="0" err="1" smtClean="0"/>
              <a:t>Sensor.c</a:t>
            </a:r>
            <a:endParaRPr lang="de-DE" sz="800" b="1" i="1" dirty="0" smtClean="0"/>
          </a:p>
        </p:txBody>
      </p:sp>
      <p:sp>
        <p:nvSpPr>
          <p:cNvPr id="25" name="Textfeld 24"/>
          <p:cNvSpPr txBox="1"/>
          <p:nvPr/>
        </p:nvSpPr>
        <p:spPr>
          <a:xfrm>
            <a:off x="3010684" y="412875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dirty="0" err="1" smtClean="0"/>
              <a:t>Controller.h</a:t>
            </a:r>
            <a:endParaRPr lang="de-DE" sz="800" b="1" i="1" dirty="0" smtClean="0"/>
          </a:p>
        </p:txBody>
      </p:sp>
      <p:sp>
        <p:nvSpPr>
          <p:cNvPr id="26" name="Textfeld 25"/>
          <p:cNvSpPr txBox="1"/>
          <p:nvPr/>
        </p:nvSpPr>
        <p:spPr>
          <a:xfrm>
            <a:off x="4754116" y="4509700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dirty="0" err="1" smtClean="0"/>
              <a:t>Controller.c</a:t>
            </a:r>
            <a:endParaRPr lang="de-DE" sz="800" b="1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364" y="939200"/>
            <a:ext cx="2808312" cy="108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7"/>
          <p:cNvCxnSpPr/>
          <p:nvPr/>
        </p:nvCxnSpPr>
        <p:spPr>
          <a:xfrm>
            <a:off x="2290604" y="2101632"/>
            <a:ext cx="2814796" cy="14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195736" y="2083708"/>
            <a:ext cx="284244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smtClean="0">
                <a:latin typeface="+mj-lt"/>
              </a:rPr>
              <a:t>typedef enum __MODE {MANUAL, AUTO, FAIL } _MODE;</a:t>
            </a:r>
          </a:p>
          <a:p>
            <a:r>
              <a:rPr lang="de-DE" sz="900" smtClean="0">
                <a:latin typeface="+mj-lt"/>
              </a:rPr>
              <a:t>_MODE nextMode( _MODE mode, int8_t speed ) {</a:t>
            </a:r>
          </a:p>
          <a:p>
            <a:r>
              <a:rPr lang="de-DE" sz="900" smtClean="0">
                <a:latin typeface="+mj-lt"/>
              </a:rPr>
              <a:t>  if (current == MANUAL) {</a:t>
            </a:r>
          </a:p>
          <a:p>
            <a:r>
              <a:rPr lang="de-DE" sz="900" smtClean="0">
                <a:latin typeface="+mj-lt"/>
              </a:rPr>
              <a:t>    if (speed &lt;= 30) {return MANUAL;}</a:t>
            </a:r>
          </a:p>
          <a:p>
            <a:r>
              <a:rPr lang="de-DE" sz="900" smtClean="0">
                <a:latin typeface="+mj-lt"/>
              </a:rPr>
              <a:t>    if </a:t>
            </a:r>
            <a:r>
              <a:rPr lang="de-DE" sz="900" smtClean="0">
                <a:latin typeface="+mj-lt"/>
              </a:rPr>
              <a:t>(speed &gt;= 30 &amp;&amp; speed &lt; 50) {return MANUAL;}</a:t>
            </a:r>
          </a:p>
          <a:p>
            <a:r>
              <a:rPr lang="de-DE" sz="900" smtClean="0">
                <a:latin typeface="+mj-lt"/>
              </a:rPr>
              <a:t>  }</a:t>
            </a:r>
          </a:p>
          <a:p>
            <a:r>
              <a:rPr lang="de-DE" sz="900" smtClean="0">
                <a:latin typeface="+mj-lt"/>
              </a:rPr>
              <a:t>  if (current == AUTO) { ... }</a:t>
            </a:r>
          </a:p>
          <a:p>
            <a:r>
              <a:rPr lang="de-DE" sz="900" smtClean="0">
                <a:latin typeface="+mj-lt"/>
              </a:rPr>
              <a:t>  return FAIL;</a:t>
            </a:r>
          </a:p>
          <a:p>
            <a:r>
              <a:rPr lang="de-DE" sz="900" smtClean="0">
                <a:latin typeface="+mj-lt"/>
              </a:rPr>
              <a:t>}</a:t>
            </a:r>
            <a:endParaRPr lang="de-DE" sz="900" dirty="0" smtClean="0">
              <a:latin typeface="+mj-lt"/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2396520" y="1788056"/>
            <a:ext cx="216024" cy="288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:\lwes-assembla\mbeddr-master\papers\cdesignpaper\figures\_sensor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8224" y="1227232"/>
            <a:ext cx="2286000" cy="876300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2555776" y="1833776"/>
            <a:ext cx="1894304" cy="11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2316892" y="2188900"/>
            <a:ext cx="2687156" cy="875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unten 8"/>
          <p:cNvSpPr/>
          <p:nvPr/>
        </p:nvSpPr>
        <p:spPr>
          <a:xfrm>
            <a:off x="3347864" y="1844824"/>
            <a:ext cx="216024" cy="288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235087" y="2219380"/>
            <a:ext cx="2930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+mj-lt"/>
              </a:rPr>
              <a:t>#</a:t>
            </a:r>
            <a:r>
              <a:rPr lang="de-DE" sz="800" dirty="0" err="1" smtClean="0">
                <a:latin typeface="+mj-lt"/>
              </a:rPr>
              <a:t>include</a:t>
            </a:r>
            <a:r>
              <a:rPr lang="de-DE" sz="800" dirty="0" smtClean="0">
                <a:latin typeface="+mj-lt"/>
              </a:rPr>
              <a:t> "</a:t>
            </a:r>
            <a:r>
              <a:rPr lang="de-DE" sz="800" dirty="0" err="1" smtClean="0">
                <a:latin typeface="+mj-lt"/>
              </a:rPr>
              <a:t>Sensor.h</a:t>
            </a:r>
            <a:r>
              <a:rPr lang="de-DE" sz="800" dirty="0" smtClean="0">
                <a:latin typeface="+mj-lt"/>
              </a:rPr>
              <a:t>"</a:t>
            </a:r>
          </a:p>
          <a:p>
            <a:r>
              <a:rPr lang="de-DE" sz="800" smtClean="0">
                <a:latin typeface="+mj-lt"/>
              </a:rPr>
              <a:t>int8_t  </a:t>
            </a:r>
            <a:r>
              <a:rPr lang="de-DE" sz="800" dirty="0" err="1" smtClean="0">
                <a:latin typeface="+mj-lt"/>
              </a:rPr>
              <a:t>UnitTestDemo_test_sensorReadTest</a:t>
            </a:r>
            <a:r>
              <a:rPr lang="de-DE" sz="800" dirty="0" smtClean="0">
                <a:latin typeface="+mj-lt"/>
              </a:rPr>
              <a:t>() {</a:t>
            </a:r>
          </a:p>
          <a:p>
            <a:r>
              <a:rPr lang="de-DE" sz="800" dirty="0" smtClean="0">
                <a:latin typeface="+mj-lt"/>
              </a:rPr>
              <a:t>  int8_t __</a:t>
            </a:r>
            <a:r>
              <a:rPr lang="de-DE" sz="800" dirty="0" err="1" smtClean="0">
                <a:latin typeface="+mj-lt"/>
              </a:rPr>
              <a:t>failures</a:t>
            </a:r>
            <a:r>
              <a:rPr lang="de-DE" sz="800" dirty="0" smtClean="0">
                <a:latin typeface="+mj-lt"/>
              </a:rPr>
              <a:t> = 0;</a:t>
            </a:r>
          </a:p>
          <a:p>
            <a:r>
              <a:rPr lang="de-DE" sz="800" dirty="0" smtClean="0">
                <a:latin typeface="+mj-lt"/>
              </a:rPr>
              <a:t>  </a:t>
            </a:r>
            <a:r>
              <a:rPr lang="de-DE" sz="800" err="1" smtClean="0">
                <a:latin typeface="+mj-lt"/>
              </a:rPr>
              <a:t>printf</a:t>
            </a:r>
            <a:r>
              <a:rPr lang="de-DE" sz="800" smtClean="0">
                <a:latin typeface="+mj-lt"/>
              </a:rPr>
              <a:t>("running </a:t>
            </a:r>
            <a:r>
              <a:rPr lang="de-DE" sz="800" dirty="0" smtClean="0">
                <a:latin typeface="+mj-lt"/>
              </a:rPr>
              <a:t>test @UnitTestDemo:test_sensorReadTest:0\n");</a:t>
            </a:r>
          </a:p>
          <a:p>
            <a:r>
              <a:rPr lang="de-DE" sz="800" dirty="0" smtClean="0">
                <a:latin typeface="+mj-lt"/>
              </a:rPr>
              <a:t>  </a:t>
            </a:r>
            <a:r>
              <a:rPr lang="de-DE" sz="800" dirty="0" err="1" smtClean="0">
                <a:latin typeface="+mj-lt"/>
              </a:rPr>
              <a:t>if</a:t>
            </a:r>
            <a:r>
              <a:rPr lang="de-DE" sz="800" dirty="0" smtClean="0">
                <a:latin typeface="+mj-lt"/>
              </a:rPr>
              <a:t> ( !(</a:t>
            </a:r>
            <a:r>
              <a:rPr lang="de-DE" sz="800" dirty="0" err="1" smtClean="0">
                <a:latin typeface="+mj-lt"/>
              </a:rPr>
              <a:t>Sensor_readSensor</a:t>
            </a:r>
            <a:r>
              <a:rPr lang="de-DE" sz="800" dirty="0" smtClean="0">
                <a:latin typeface="+mj-lt"/>
              </a:rPr>
              <a:t>() &gt; 0) ) {</a:t>
            </a:r>
          </a:p>
          <a:p>
            <a:r>
              <a:rPr lang="de-DE" sz="800" dirty="0" smtClean="0">
                <a:latin typeface="+mj-lt"/>
              </a:rPr>
              <a:t>    __</a:t>
            </a:r>
            <a:r>
              <a:rPr lang="de-DE" sz="800" dirty="0" err="1" smtClean="0">
                <a:latin typeface="+mj-lt"/>
              </a:rPr>
              <a:t>failures</a:t>
            </a:r>
            <a:r>
              <a:rPr lang="de-DE" sz="800" dirty="0" smtClean="0">
                <a:latin typeface="+mj-lt"/>
              </a:rPr>
              <a:t>++;</a:t>
            </a:r>
          </a:p>
          <a:p>
            <a:r>
              <a:rPr lang="de-DE" sz="800" dirty="0" smtClean="0">
                <a:latin typeface="+mj-lt"/>
              </a:rPr>
              <a:t>    </a:t>
            </a:r>
            <a:r>
              <a:rPr lang="de-DE" sz="800" dirty="0" err="1" smtClean="0">
                <a:latin typeface="+mj-lt"/>
              </a:rPr>
              <a:t>printf("FAILED</a:t>
            </a:r>
            <a:r>
              <a:rPr lang="de-DE" sz="800" smtClean="0">
                <a:latin typeface="+mj-lt"/>
              </a:rPr>
              <a:t>: @</a:t>
            </a:r>
            <a:r>
              <a:rPr lang="de-DE" sz="800" dirty="0" smtClean="0">
                <a:latin typeface="+mj-lt"/>
              </a:rPr>
              <a:t>UnitTestDemo:test_sensorReadTest:1\n");</a:t>
            </a:r>
          </a:p>
          <a:p>
            <a:r>
              <a:rPr lang="de-DE" sz="800" dirty="0" smtClean="0">
                <a:latin typeface="+mj-lt"/>
              </a:rPr>
              <a:t>    </a:t>
            </a:r>
            <a:r>
              <a:rPr lang="de-DE" sz="800" dirty="0" err="1" smtClean="0">
                <a:latin typeface="+mj-lt"/>
              </a:rPr>
              <a:t>printf</a:t>
            </a:r>
            <a:r>
              <a:rPr lang="de-DE" sz="800" dirty="0" smtClean="0">
                <a:latin typeface="+mj-lt"/>
              </a:rPr>
              <a:t>("  </a:t>
            </a:r>
            <a:r>
              <a:rPr lang="de-DE" sz="800" dirty="0" err="1" smtClean="0">
                <a:latin typeface="+mj-lt"/>
              </a:rPr>
              <a:t>testID</a:t>
            </a:r>
            <a:r>
              <a:rPr lang="de-DE" sz="800" dirty="0" smtClean="0">
                <a:latin typeface="+mj-lt"/>
              </a:rPr>
              <a:t> = %d\n",0);</a:t>
            </a:r>
          </a:p>
          <a:p>
            <a:r>
              <a:rPr lang="de-DE" sz="800" dirty="0" smtClean="0">
                <a:latin typeface="+mj-lt"/>
              </a:rPr>
              <a:t>  }</a:t>
            </a:r>
          </a:p>
          <a:p>
            <a:r>
              <a:rPr lang="de-DE" sz="800" dirty="0" smtClean="0">
                <a:latin typeface="+mj-lt"/>
              </a:rPr>
              <a:t>  </a:t>
            </a:r>
            <a:r>
              <a:rPr lang="de-DE" sz="800" dirty="0" err="1" smtClean="0">
                <a:latin typeface="+mj-lt"/>
              </a:rPr>
              <a:t>if</a:t>
            </a:r>
            <a:r>
              <a:rPr lang="de-DE" sz="800" dirty="0" smtClean="0">
                <a:latin typeface="+mj-lt"/>
              </a:rPr>
              <a:t> ( !(</a:t>
            </a:r>
            <a:r>
              <a:rPr lang="de-DE" sz="800" dirty="0" err="1" smtClean="0">
                <a:latin typeface="+mj-lt"/>
              </a:rPr>
              <a:t>Sensor_readSensor</a:t>
            </a:r>
            <a:r>
              <a:rPr lang="de-DE" sz="800" dirty="0" smtClean="0">
                <a:latin typeface="+mj-lt"/>
              </a:rPr>
              <a:t>() &lt; 1000) ) { … }</a:t>
            </a:r>
          </a:p>
          <a:p>
            <a:r>
              <a:rPr lang="de-DE" sz="800" dirty="0" smtClean="0">
                <a:latin typeface="+mj-lt"/>
              </a:rPr>
              <a:t>  </a:t>
            </a:r>
            <a:r>
              <a:rPr lang="de-DE" sz="800" dirty="0" err="1" smtClean="0">
                <a:latin typeface="+mj-lt"/>
              </a:rPr>
              <a:t>return</a:t>
            </a:r>
            <a:r>
              <a:rPr lang="de-DE" sz="800" dirty="0" smtClean="0">
                <a:latin typeface="+mj-lt"/>
              </a:rPr>
              <a:t> __</a:t>
            </a:r>
            <a:r>
              <a:rPr lang="de-DE" sz="800" err="1" smtClean="0">
                <a:latin typeface="+mj-lt"/>
              </a:rPr>
              <a:t>failures</a:t>
            </a:r>
            <a:r>
              <a:rPr lang="de-DE" sz="800" smtClean="0">
                <a:latin typeface="+mj-lt"/>
              </a:rPr>
              <a:t>;</a:t>
            </a:r>
          </a:p>
          <a:p>
            <a:r>
              <a:rPr lang="de-DE" sz="800" smtClean="0">
                <a:latin typeface="+mj-lt"/>
              </a:rPr>
              <a:t>}</a:t>
            </a:r>
            <a:endParaRPr lang="de-DE" sz="8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6564"/>
            <a:ext cx="284226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3162251" y="404664"/>
            <a:ext cx="3528392" cy="300909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11" name="Rechteck 10"/>
          <p:cNvSpPr/>
          <p:nvPr/>
        </p:nvSpPr>
        <p:spPr>
          <a:xfrm>
            <a:off x="5557867" y="962060"/>
            <a:ext cx="1794157" cy="162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9" name="Pfeil nach unten 8"/>
          <p:cNvSpPr/>
          <p:nvPr/>
        </p:nvSpPr>
        <p:spPr>
          <a:xfrm rot="16200000">
            <a:off x="2838215" y="1151268"/>
            <a:ext cx="216024" cy="288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515655" y="939200"/>
            <a:ext cx="193033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typedef enum _sm_events_Counter{</a:t>
            </a:r>
          </a:p>
          <a:p>
            <a:r>
              <a:rPr lang="de-DE" sz="800" smtClean="0"/>
              <a:t>  Counter__event_count</a:t>
            </a:r>
          </a:p>
          <a:p>
            <a:r>
              <a:rPr lang="de-DE" sz="800" smtClean="0"/>
              <a:t>} Counter_sm_events_Counter;</a:t>
            </a:r>
          </a:p>
          <a:p>
            <a:endParaRPr lang="de-DE" sz="800" smtClean="0"/>
          </a:p>
          <a:p>
            <a:r>
              <a:rPr lang="de-DE" sz="800" smtClean="0"/>
              <a:t>typedef enum _sm_states_Counter{</a:t>
            </a:r>
          </a:p>
          <a:p>
            <a:r>
              <a:rPr lang="de-DE" sz="800" smtClean="0"/>
              <a:t>  Counter__state_Init, </a:t>
            </a:r>
            <a:endParaRPr lang="de-DE" sz="800" smtClean="0"/>
          </a:p>
          <a:p>
            <a:r>
              <a:rPr lang="de-DE" sz="800" smtClean="0"/>
              <a:t> </a:t>
            </a:r>
            <a:r>
              <a:rPr lang="de-DE" sz="800" smtClean="0"/>
              <a:t> </a:t>
            </a:r>
            <a:r>
              <a:rPr lang="de-DE" sz="800" smtClean="0"/>
              <a:t>Counter</a:t>
            </a:r>
            <a:r>
              <a:rPr lang="de-DE" sz="800" smtClean="0"/>
              <a:t>__state_Counting</a:t>
            </a:r>
          </a:p>
          <a:p>
            <a:r>
              <a:rPr lang="de-DE" sz="800" smtClean="0"/>
              <a:t>} Counter_sm_states_Counter;</a:t>
            </a:r>
          </a:p>
          <a:p>
            <a:endParaRPr lang="de-DE" sz="800" smtClean="0"/>
          </a:p>
          <a:p>
            <a:r>
              <a:rPr lang="de-DE" sz="800" smtClean="0"/>
              <a:t>struct _sm_data_Counter {</a:t>
            </a:r>
          </a:p>
          <a:p>
            <a:r>
              <a:rPr lang="de-DE" sz="800" smtClean="0"/>
              <a:t>  Counter_sm_states_Counter __</a:t>
            </a:r>
            <a:r>
              <a:rPr lang="de-DE" sz="800" smtClean="0"/>
              <a:t>curState</a:t>
            </a:r>
            <a:r>
              <a:rPr lang="de-DE" sz="800" smtClean="0"/>
              <a:t>;</a:t>
            </a:r>
          </a:p>
          <a:p>
            <a:r>
              <a:rPr lang="de-DE" sz="800" smtClean="0"/>
              <a:t>  int8_t current; </a:t>
            </a:r>
          </a:p>
          <a:p>
            <a:r>
              <a:rPr lang="de-DE" sz="800" smtClean="0"/>
              <a:t>};</a:t>
            </a:r>
            <a:endParaRPr lang="de-DE" sz="8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3122240" y="381804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#include "Counter.h"</a:t>
            </a:r>
          </a:p>
          <a:p>
            <a:r>
              <a:rPr lang="de-DE" sz="800" smtClean="0"/>
              <a:t>#include "Sensor.h"</a:t>
            </a:r>
          </a:p>
          <a:p>
            <a:r>
              <a:rPr lang="de-DE" sz="800" smtClean="0"/>
              <a:t>void Counter_sm_execute_Counter(struct Counter_sm_data_Counter* instance, </a:t>
            </a:r>
          </a:p>
          <a:p>
            <a:r>
              <a:rPr lang="de-DE" sz="800" smtClean="0"/>
              <a:t>        Counter_sm_events_Counter event, void** arguments) {</a:t>
            </a:r>
          </a:p>
          <a:p>
            <a:r>
              <a:rPr lang="de-DE" sz="800" smtClean="0"/>
              <a:t>  switch (instance-&gt;__</a:t>
            </a:r>
            <a:r>
              <a:rPr lang="de-DE" sz="800" smtClean="0"/>
              <a:t>curState</a:t>
            </a:r>
            <a:r>
              <a:rPr lang="de-DE" sz="800" smtClean="0"/>
              <a:t>) {</a:t>
            </a:r>
          </a:p>
          <a:p>
            <a:r>
              <a:rPr lang="de-DE" sz="800" smtClean="0"/>
              <a:t>    case Counter__state_Init: { … }</a:t>
            </a:r>
          </a:p>
          <a:p>
            <a:r>
              <a:rPr lang="de-DE" sz="800" smtClean="0"/>
              <a:t>    case Counter__state_Counting: {</a:t>
            </a:r>
          </a:p>
          <a:p>
            <a:r>
              <a:rPr lang="de-DE" sz="800" smtClean="0"/>
              <a:t>      switch (event) {</a:t>
            </a:r>
          </a:p>
          <a:p>
            <a:r>
              <a:rPr lang="de-DE" sz="800" smtClean="0"/>
              <a:t>        case Counter__event_count: {</a:t>
            </a:r>
          </a:p>
          <a:p>
            <a:r>
              <a:rPr lang="de-DE" sz="800" smtClean="0"/>
              <a:t>          if ( instance-&gt;current &lt; 100 ) {</a:t>
            </a:r>
          </a:p>
          <a:p>
            <a:r>
              <a:rPr lang="de-DE" sz="800" smtClean="0"/>
              <a:t>            Counter_tickHandler(instance-&gt;current);</a:t>
            </a:r>
          </a:p>
          <a:p>
            <a:r>
              <a:rPr lang="de-DE" sz="800" smtClean="0"/>
              <a:t>            instance-&gt;__</a:t>
            </a:r>
            <a:r>
              <a:rPr lang="de-DE" sz="800" smtClean="0"/>
              <a:t>curState </a:t>
            </a:r>
            <a:r>
              <a:rPr lang="de-DE" sz="800" smtClean="0"/>
              <a:t>= Counter__state_Counting; </a:t>
            </a:r>
          </a:p>
          <a:p>
            <a:r>
              <a:rPr lang="de-DE" sz="800" smtClean="0"/>
              <a:t>            instance-&gt;current++;</a:t>
            </a:r>
          </a:p>
          <a:p>
            <a:r>
              <a:rPr lang="de-DE" sz="800" smtClean="0"/>
              <a:t>            return ;</a:t>
            </a:r>
          </a:p>
          <a:p>
            <a:r>
              <a:rPr lang="de-DE" sz="800" smtClean="0"/>
              <a:t>          }</a:t>
            </a:r>
          </a:p>
          <a:p>
            <a:r>
              <a:rPr lang="de-DE" sz="800" smtClean="0"/>
              <a:t>          if ( instance-&gt;current == 100 ) { … }</a:t>
            </a:r>
          </a:p>
          <a:p>
            <a:r>
              <a:rPr lang="de-DE" sz="800" smtClean="0"/>
              <a:t>}</a:t>
            </a:r>
          </a:p>
          <a:p>
            <a:r>
              <a:rPr lang="de-DE" sz="800" smtClean="0"/>
              <a:t>void Counter_tickHandler(int8_t counterVal) { … }</a:t>
            </a:r>
          </a:p>
          <a:p>
            <a:r>
              <a:rPr lang="de-DE" sz="800" smtClean="0"/>
              <a:t>void Counter_mainLoop(struct Counter_sm_data_Counter counter1) {</a:t>
            </a:r>
          </a:p>
          <a:p>
            <a:r>
              <a:rPr lang="de-DE" sz="800" smtClean="0"/>
              <a:t>  while (1)  {</a:t>
            </a:r>
          </a:p>
          <a:p>
            <a:r>
              <a:rPr lang="de-DE" sz="800" smtClean="0"/>
              <a:t>    if ( Sensor_readSensor() &gt; 100 ) {</a:t>
            </a:r>
          </a:p>
          <a:p>
            <a:r>
              <a:rPr lang="de-DE" sz="800" smtClean="0"/>
              <a:t>        void* ___args[] = {};</a:t>
            </a:r>
          </a:p>
          <a:p>
            <a:r>
              <a:rPr lang="de-DE" sz="800" smtClean="0"/>
              <a:t>        Counter_sm_execute_Counter(&amp;counter1, Counter__event_count, &amp;___args);</a:t>
            </a:r>
          </a:p>
          <a:p>
            <a:r>
              <a:rPr lang="de-DE" sz="800" smtClean="0"/>
              <a:t>    } } }</a:t>
            </a:r>
            <a:endParaRPr lang="de-DE" sz="8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838771" y="2565484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smtClean="0"/>
              <a:t>Counter.h</a:t>
            </a:r>
            <a:endParaRPr lang="de-DE" sz="800" b="1" i="1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6188478" y="338386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smtClean="0"/>
              <a:t>Counter.c</a:t>
            </a:r>
            <a:endParaRPr lang="de-DE" sz="800" b="1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208" y="476672"/>
            <a:ext cx="315468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3971548" y="1815108"/>
            <a:ext cx="277368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4" name="Rechteck 3"/>
          <p:cNvSpPr/>
          <p:nvPr/>
        </p:nvSpPr>
        <p:spPr>
          <a:xfrm>
            <a:off x="3969648" y="499532"/>
            <a:ext cx="2304256" cy="10458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/>
          </a:p>
        </p:txBody>
      </p:sp>
      <p:sp>
        <p:nvSpPr>
          <p:cNvPr id="5" name="Textfeld 4"/>
          <p:cNvSpPr txBox="1"/>
          <p:nvPr/>
        </p:nvSpPr>
        <p:spPr>
          <a:xfrm>
            <a:off x="3923928" y="476672"/>
            <a:ext cx="2493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struct Sensors_compdata_SimpleSensor {};</a:t>
            </a:r>
          </a:p>
          <a:p>
            <a:r>
              <a:rPr lang="de-DE" sz="800" smtClean="0"/>
              <a:t>double Sensors_SimpleSensor_read(void* inst_data);</a:t>
            </a:r>
          </a:p>
          <a:p>
            <a:endParaRPr lang="de-DE" sz="800" smtClean="0"/>
          </a:p>
          <a:p>
            <a:r>
              <a:rPr lang="de-DE" sz="800" smtClean="0"/>
              <a:t>struct Sensors_data_PlausiSensor {</a:t>
            </a:r>
          </a:p>
          <a:p>
            <a:r>
              <a:rPr lang="de-DE" sz="800" smtClean="0"/>
              <a:t>  void* port_log;</a:t>
            </a:r>
          </a:p>
          <a:p>
            <a:r>
              <a:rPr lang="de-DE" sz="800" smtClean="0"/>
              <a:t>  void (*op_log_info)(char*, void*);</a:t>
            </a:r>
          </a:p>
          <a:p>
            <a:r>
              <a:rPr lang="de-DE" sz="800" smtClean="0"/>
              <a:t>}</a:t>
            </a:r>
          </a:p>
          <a:p>
            <a:r>
              <a:rPr lang="de-DE" sz="800" smtClean="0"/>
              <a:t>double Sensors_PlausiSensor_read(void* inst_data);</a:t>
            </a:r>
            <a:endParaRPr lang="de-DE" sz="8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3908688" y="1772816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#include "Sensors.h"</a:t>
            </a:r>
          </a:p>
          <a:p>
            <a:r>
              <a:rPr lang="de-DE" sz="800" smtClean="0"/>
              <a:t>#include "Sensor.h"</a:t>
            </a:r>
          </a:p>
          <a:p>
            <a:r>
              <a:rPr lang="de-DE" sz="800" smtClean="0"/>
              <a:t>#include "LoggingService.h"</a:t>
            </a:r>
          </a:p>
          <a:p>
            <a:endParaRPr lang="de-DE" sz="800" smtClean="0"/>
          </a:p>
          <a:p>
            <a:r>
              <a:rPr lang="de-DE" sz="800" smtClean="0"/>
              <a:t>double Sensors_SimpleSensor_read(void* inst_data) {</a:t>
            </a:r>
          </a:p>
          <a:p>
            <a:r>
              <a:rPr lang="de-DE" sz="800" smtClean="0"/>
              <a:t>  return Sensor_readSensor();</a:t>
            </a:r>
          </a:p>
          <a:p>
            <a:r>
              <a:rPr lang="de-DE" sz="800" smtClean="0"/>
              <a:t>}</a:t>
            </a:r>
          </a:p>
          <a:p>
            <a:endParaRPr lang="de-DE" sz="800" smtClean="0"/>
          </a:p>
          <a:p>
            <a:r>
              <a:rPr lang="de-DE" sz="800" smtClean="0"/>
              <a:t>double Sensors_PlausiSensor_read(void* inst_data) {</a:t>
            </a:r>
          </a:p>
          <a:p>
            <a:r>
              <a:rPr lang="de-DE" sz="800" smtClean="0"/>
              <a:t>  double val = Sensor_readSensor();</a:t>
            </a:r>
          </a:p>
          <a:p>
            <a:r>
              <a:rPr lang="de-DE" sz="800" smtClean="0"/>
              <a:t>  if (val &gt; 100) {</a:t>
            </a:r>
          </a:p>
          <a:p>
            <a:r>
              <a:rPr lang="de-DE" sz="800" smtClean="0"/>
              <a:t>    (*((struct Sensors_data_PlausiSensor*)inst_data)-&gt;op_log_info)</a:t>
            </a:r>
          </a:p>
          <a:p>
            <a:r>
              <a:rPr lang="de-DE" sz="800" smtClean="0"/>
              <a:t>         </a:t>
            </a:r>
            <a:r>
              <a:rPr lang="de-DE" sz="800" smtClean="0"/>
              <a:t>("Sensor value unexpected big",</a:t>
            </a:r>
          </a:p>
          <a:p>
            <a:r>
              <a:rPr lang="de-DE" sz="800" smtClean="0"/>
              <a:t>         </a:t>
            </a:r>
            <a:r>
              <a:rPr lang="de-DE" sz="800" smtClean="0"/>
              <a:t>((struct Sensors_data_PlausiSensor*)inst_data)-&gt;port_log);</a:t>
            </a:r>
          </a:p>
          <a:p>
            <a:r>
              <a:rPr lang="de-DE" sz="800" smtClean="0"/>
              <a:t>     return </a:t>
            </a:r>
            <a:r>
              <a:rPr lang="de-DE" sz="800" smtClean="0"/>
              <a:t>100;  </a:t>
            </a:r>
          </a:p>
          <a:p>
            <a:r>
              <a:rPr lang="de-DE" sz="800" smtClean="0"/>
              <a:t>  }</a:t>
            </a:r>
          </a:p>
          <a:p>
            <a:r>
              <a:rPr lang="de-DE" sz="800" smtClean="0"/>
              <a:t>  return val;</a:t>
            </a:r>
          </a:p>
          <a:p>
            <a:r>
              <a:rPr lang="de-DE" sz="800" smtClean="0"/>
              <a:t>}</a:t>
            </a:r>
            <a:endParaRPr lang="de-DE" sz="800" dirty="0" smtClean="0"/>
          </a:p>
        </p:txBody>
      </p:sp>
      <p:sp>
        <p:nvSpPr>
          <p:cNvPr id="10" name="Pfeil nach unten 9"/>
          <p:cNvSpPr/>
          <p:nvPr/>
        </p:nvSpPr>
        <p:spPr>
          <a:xfrm rot="16200000">
            <a:off x="3455876" y="1520788"/>
            <a:ext cx="216024" cy="28803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785088" y="1526892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smtClean="0"/>
              <a:t>Sensors.h</a:t>
            </a:r>
            <a:endParaRPr lang="de-DE" sz="800" b="1" i="1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6266284" y="4005644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i="1" smtClean="0"/>
              <a:t>Sensors.c</a:t>
            </a:r>
            <a:endParaRPr lang="de-DE" sz="800" b="1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Bildschirmpräsentation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11</cp:revision>
  <dcterms:created xsi:type="dcterms:W3CDTF">2012-04-02T06:55:50Z</dcterms:created>
  <dcterms:modified xsi:type="dcterms:W3CDTF">2012-04-04T10:23:20Z</dcterms:modified>
</cp:coreProperties>
</file>