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9" r:id="rId2"/>
    <p:sldId id="284" r:id="rId3"/>
    <p:sldId id="285" r:id="rId4"/>
    <p:sldId id="287" r:id="rId5"/>
    <p:sldId id="280" r:id="rId6"/>
    <p:sldId id="286" r:id="rId7"/>
    <p:sldId id="281" r:id="rId8"/>
    <p:sldId id="296" r:id="rId9"/>
    <p:sldId id="282" r:id="rId10"/>
    <p:sldId id="288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3413C-3085-4BA0-AD01-E263D704EBEE}" type="datetimeFigureOut">
              <a:rPr lang="de-DE" smtClean="0"/>
              <a:pPr/>
              <a:t>03.02.2012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3160A-AB10-4414-8866-2DBC3B88FE1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2BA0D-DB0E-40E9-A6B0-56CA190E06DE}" type="datetimeFigureOut">
              <a:rPr lang="de-DE" smtClean="0"/>
              <a:pPr/>
              <a:t>03.02.2012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2D683-F760-4E02-8F7A-30CBC4D265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8A12-C4A0-44C2-B73A-F901F7B15403}" type="datetimeFigureOut">
              <a:rPr lang="de-DE" smtClean="0"/>
              <a:pPr/>
              <a:t>03.02.2012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9E24-A2BA-459A-822E-0EBA6572AD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8A12-C4A0-44C2-B73A-F901F7B15403}" type="datetimeFigureOut">
              <a:rPr lang="de-DE" smtClean="0"/>
              <a:pPr/>
              <a:t>03.02.2012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9E24-A2BA-459A-822E-0EBA6572AD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8A12-C4A0-44C2-B73A-F901F7B15403}" type="datetimeFigureOut">
              <a:rPr lang="de-DE" smtClean="0"/>
              <a:pPr/>
              <a:t>03.02.2012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9E24-A2BA-459A-822E-0EBA6572AD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8A12-C4A0-44C2-B73A-F901F7B15403}" type="datetimeFigureOut">
              <a:rPr lang="de-DE" smtClean="0"/>
              <a:pPr/>
              <a:t>03.02.2012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9E24-A2BA-459A-822E-0EBA6572AD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8A12-C4A0-44C2-B73A-F901F7B15403}" type="datetimeFigureOut">
              <a:rPr lang="de-DE" smtClean="0"/>
              <a:pPr/>
              <a:t>03.02.2012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9E24-A2BA-459A-822E-0EBA6572AD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8A12-C4A0-44C2-B73A-F901F7B15403}" type="datetimeFigureOut">
              <a:rPr lang="de-DE" smtClean="0"/>
              <a:pPr/>
              <a:t>03.02.2012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9E24-A2BA-459A-822E-0EBA6572AD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8A12-C4A0-44C2-B73A-F901F7B15403}" type="datetimeFigureOut">
              <a:rPr lang="de-DE" smtClean="0"/>
              <a:pPr/>
              <a:t>03.02.2012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9E24-A2BA-459A-822E-0EBA6572AD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8A12-C4A0-44C2-B73A-F901F7B15403}" type="datetimeFigureOut">
              <a:rPr lang="de-DE" smtClean="0"/>
              <a:pPr/>
              <a:t>03.02.2012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9E24-A2BA-459A-822E-0EBA6572AD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8A12-C4A0-44C2-B73A-F901F7B15403}" type="datetimeFigureOut">
              <a:rPr lang="de-DE" smtClean="0"/>
              <a:pPr/>
              <a:t>03.02.2012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9E24-A2BA-459A-822E-0EBA6572AD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8A12-C4A0-44C2-B73A-F901F7B15403}" type="datetimeFigureOut">
              <a:rPr lang="de-DE" smtClean="0"/>
              <a:pPr/>
              <a:t>03.02.2012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9E24-A2BA-459A-822E-0EBA6572AD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8A12-C4A0-44C2-B73A-F901F7B15403}" type="datetimeFigureOut">
              <a:rPr lang="de-DE" smtClean="0"/>
              <a:pPr/>
              <a:t>03.02.2012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9E24-A2BA-459A-822E-0EBA6572AD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38A12-C4A0-44C2-B73A-F901F7B15403}" type="datetimeFigureOut">
              <a:rPr lang="de-DE" smtClean="0"/>
              <a:pPr/>
              <a:t>03.02.2012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29E24-A2BA-459A-822E-0EBA6572AD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ile:C-comma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060848"/>
            <a:ext cx="3852313" cy="4265316"/>
          </a:xfrm>
          <a:prstGeom prst="rect">
            <a:avLst/>
          </a:prstGeom>
          <a:noFill/>
        </p:spPr>
      </p:pic>
      <p:sp>
        <p:nvSpPr>
          <p:cNvPr id="9" name="Titel 6"/>
          <p:cNvSpPr>
            <a:spLocks noGrp="1"/>
          </p:cNvSpPr>
          <p:nvPr>
            <p:ph type="ctrTitle"/>
          </p:nvPr>
        </p:nvSpPr>
        <p:spPr>
          <a:xfrm>
            <a:off x="35496" y="0"/>
            <a:ext cx="6552728" cy="1470025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latin typeface="Traveling _Typewriter" pitchFamily="2" charset="0"/>
              </a:rPr>
              <a:t>Programs </a:t>
            </a:r>
            <a:br>
              <a:rPr lang="en-US" sz="4800" dirty="0" smtClean="0">
                <a:latin typeface="Traveling _Typewriter" pitchFamily="2" charset="0"/>
              </a:rPr>
            </a:br>
            <a:r>
              <a:rPr lang="en-US" sz="4800" dirty="0" smtClean="0">
                <a:latin typeface="Traveling _Typewriter" pitchFamily="2" charset="0"/>
              </a:rPr>
              <a:t>are trees</a:t>
            </a:r>
            <a:endParaRPr lang="de-DE" sz="4800" dirty="0">
              <a:latin typeface="Traveling _Typewriter" pitchFamily="2" charset="0"/>
            </a:endParaRPr>
          </a:p>
        </p:txBody>
      </p:sp>
      <p:cxnSp>
        <p:nvCxnSpPr>
          <p:cNvPr id="12" name="Gerade Verbindung 11"/>
          <p:cNvCxnSpPr/>
          <p:nvPr/>
        </p:nvCxnSpPr>
        <p:spPr>
          <a:xfrm flipH="1">
            <a:off x="4860032" y="2996952"/>
            <a:ext cx="216024" cy="57606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6"/>
          <p:cNvSpPr txBox="1">
            <a:spLocks/>
          </p:cNvSpPr>
          <p:nvPr/>
        </p:nvSpPr>
        <p:spPr>
          <a:xfrm>
            <a:off x="4499992" y="2348880"/>
            <a:ext cx="216024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element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7" name="Gerade Verbindung 6"/>
          <p:cNvCxnSpPr/>
          <p:nvPr/>
        </p:nvCxnSpPr>
        <p:spPr>
          <a:xfrm flipH="1" flipV="1">
            <a:off x="4067944" y="2348880"/>
            <a:ext cx="792088" cy="36004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6"/>
          <p:cNvSpPr txBox="1">
            <a:spLocks/>
          </p:cNvSpPr>
          <p:nvPr/>
        </p:nvSpPr>
        <p:spPr>
          <a:xfrm>
            <a:off x="4860032" y="1772816"/>
            <a:ext cx="216024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root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 flipH="1">
            <a:off x="4067944" y="2276872"/>
            <a:ext cx="79208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6"/>
          <p:cNvSpPr>
            <a:spLocks noGrp="1"/>
          </p:cNvSpPr>
          <p:nvPr>
            <p:ph type="ctrTitle"/>
          </p:nvPr>
        </p:nvSpPr>
        <p:spPr>
          <a:xfrm>
            <a:off x="35496" y="0"/>
            <a:ext cx="7704856" cy="1470025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latin typeface="Traveling _Typewriter" pitchFamily="2" charset="0"/>
              </a:rPr>
              <a:t>Language: </a:t>
            </a:r>
            <a:br>
              <a:rPr lang="en-US" sz="4800" dirty="0" smtClean="0">
                <a:latin typeface="Traveling _Typewriter" pitchFamily="2" charset="0"/>
              </a:rPr>
            </a:br>
            <a:r>
              <a:rPr lang="en-US" sz="4800" dirty="0" smtClean="0">
                <a:latin typeface="Traveling _Typewriter" pitchFamily="2" charset="0"/>
              </a:rPr>
              <a:t>concept inheritance</a:t>
            </a:r>
            <a:endParaRPr lang="de-DE" sz="4800" dirty="0">
              <a:latin typeface="Traveling _Typewriter" pitchFamily="2" charset="0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3131840" y="1628800"/>
            <a:ext cx="3312368" cy="1800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itel 6"/>
          <p:cNvSpPr txBox="1">
            <a:spLocks/>
          </p:cNvSpPr>
          <p:nvPr/>
        </p:nvSpPr>
        <p:spPr>
          <a:xfrm>
            <a:off x="3779912" y="1988840"/>
            <a:ext cx="10801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C</a:t>
            </a:r>
            <a:r>
              <a:rPr kumimoji="0" lang="en-US" sz="4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1</a:t>
            </a:r>
            <a:endParaRPr kumimoji="0" lang="de-DE" sz="4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sp>
        <p:nvSpPr>
          <p:cNvPr id="14" name="Titel 6"/>
          <p:cNvSpPr txBox="1">
            <a:spLocks/>
          </p:cNvSpPr>
          <p:nvPr/>
        </p:nvSpPr>
        <p:spPr>
          <a:xfrm>
            <a:off x="5148064" y="1268760"/>
            <a:ext cx="10801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C</a:t>
            </a:r>
            <a:r>
              <a:rPr kumimoji="0" lang="en-US" sz="4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2</a:t>
            </a:r>
          </a:p>
        </p:txBody>
      </p:sp>
      <p:sp>
        <p:nvSpPr>
          <p:cNvPr id="13" name="Ellipse 12"/>
          <p:cNvSpPr/>
          <p:nvPr/>
        </p:nvSpPr>
        <p:spPr>
          <a:xfrm>
            <a:off x="1691680" y="4869160"/>
            <a:ext cx="3312368" cy="187220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itel 6"/>
          <p:cNvSpPr txBox="1">
            <a:spLocks/>
          </p:cNvSpPr>
          <p:nvPr/>
        </p:nvSpPr>
        <p:spPr>
          <a:xfrm>
            <a:off x="5004048" y="5387975"/>
            <a:ext cx="10801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L</a:t>
            </a:r>
            <a:r>
              <a:rPr kumimoji="0" lang="en-US" sz="4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2</a:t>
            </a:r>
          </a:p>
        </p:txBody>
      </p:sp>
      <p:sp>
        <p:nvSpPr>
          <p:cNvPr id="21" name="Titel 6"/>
          <p:cNvSpPr txBox="1">
            <a:spLocks/>
          </p:cNvSpPr>
          <p:nvPr/>
        </p:nvSpPr>
        <p:spPr>
          <a:xfrm>
            <a:off x="5580112" y="2852936"/>
            <a:ext cx="10801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L</a:t>
            </a:r>
            <a:r>
              <a:rPr kumimoji="0" lang="en-US" sz="4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1</a:t>
            </a:r>
          </a:p>
        </p:txBody>
      </p:sp>
      <p:sp>
        <p:nvSpPr>
          <p:cNvPr id="22" name="Titel 6"/>
          <p:cNvSpPr txBox="1">
            <a:spLocks/>
          </p:cNvSpPr>
          <p:nvPr/>
        </p:nvSpPr>
        <p:spPr>
          <a:xfrm>
            <a:off x="2339752" y="5085184"/>
            <a:ext cx="10801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C</a:t>
            </a:r>
            <a:r>
              <a:rPr kumimoji="0" lang="en-US" sz="4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1</a:t>
            </a:r>
            <a:endParaRPr kumimoji="0" lang="de-DE" sz="4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sp>
        <p:nvSpPr>
          <p:cNvPr id="23" name="Titel 6"/>
          <p:cNvSpPr txBox="1">
            <a:spLocks/>
          </p:cNvSpPr>
          <p:nvPr/>
        </p:nvSpPr>
        <p:spPr>
          <a:xfrm>
            <a:off x="3275856" y="4581128"/>
            <a:ext cx="10801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C</a:t>
            </a:r>
            <a:r>
              <a:rPr kumimoji="0" lang="en-US" sz="4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3</a:t>
            </a:r>
            <a:endParaRPr kumimoji="0" lang="de-DE" sz="4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grpSp>
        <p:nvGrpSpPr>
          <p:cNvPr id="30" name="Gruppieren 29"/>
          <p:cNvGrpSpPr/>
          <p:nvPr/>
        </p:nvGrpSpPr>
        <p:grpSpPr>
          <a:xfrm rot="3398270">
            <a:off x="4677660" y="1960892"/>
            <a:ext cx="288032" cy="792088"/>
            <a:chOff x="5508104" y="2564904"/>
            <a:chExt cx="288032" cy="792088"/>
          </a:xfrm>
        </p:grpSpPr>
        <p:sp>
          <p:nvSpPr>
            <p:cNvPr id="24" name="Gleichschenkliges Dreieck 23"/>
            <p:cNvSpPr/>
            <p:nvPr/>
          </p:nvSpPr>
          <p:spPr>
            <a:xfrm>
              <a:off x="5508104" y="2564904"/>
              <a:ext cx="288032" cy="36004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6" name="Gerade Verbindung 25"/>
            <p:cNvCxnSpPr/>
            <p:nvPr/>
          </p:nvCxnSpPr>
          <p:spPr>
            <a:xfrm>
              <a:off x="5652120" y="2924944"/>
              <a:ext cx="0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Gleichschenkliges Dreieck 31"/>
          <p:cNvSpPr/>
          <p:nvPr/>
        </p:nvSpPr>
        <p:spPr>
          <a:xfrm rot="638983">
            <a:off x="3816404" y="3097647"/>
            <a:ext cx="288032" cy="36004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32"/>
          <p:cNvCxnSpPr/>
          <p:nvPr/>
        </p:nvCxnSpPr>
        <p:spPr>
          <a:xfrm flipH="1">
            <a:off x="3635896" y="3454586"/>
            <a:ext cx="291256" cy="1558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3933056"/>
            <a:ext cx="8096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3566600"/>
            <a:ext cx="648072" cy="295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4581128"/>
            <a:ext cx="458341" cy="291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3928" y="5085184"/>
            <a:ext cx="3276600" cy="3238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9992" y="2780928"/>
            <a:ext cx="1314450" cy="3048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ile:C-comma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060848"/>
            <a:ext cx="3852313" cy="4265316"/>
          </a:xfrm>
          <a:prstGeom prst="rect">
            <a:avLst/>
          </a:prstGeom>
          <a:noFill/>
        </p:spPr>
      </p:pic>
      <p:sp>
        <p:nvSpPr>
          <p:cNvPr id="9" name="Titel 6"/>
          <p:cNvSpPr>
            <a:spLocks noGrp="1"/>
          </p:cNvSpPr>
          <p:nvPr>
            <p:ph type="ctrTitle"/>
          </p:nvPr>
        </p:nvSpPr>
        <p:spPr>
          <a:xfrm>
            <a:off x="35496" y="0"/>
            <a:ext cx="6552728" cy="1470025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latin typeface="Traveling _Typewriter" pitchFamily="2" charset="0"/>
              </a:rPr>
              <a:t>Fragments are </a:t>
            </a:r>
            <a:br>
              <a:rPr lang="en-US" sz="4800" dirty="0" smtClean="0">
                <a:latin typeface="Traveling _Typewriter" pitchFamily="2" charset="0"/>
              </a:rPr>
            </a:br>
            <a:r>
              <a:rPr lang="en-US" sz="4800" dirty="0" err="1" smtClean="0">
                <a:latin typeface="Traveling _Typewriter" pitchFamily="2" charset="0"/>
              </a:rPr>
              <a:t>subtrees</a:t>
            </a:r>
            <a:r>
              <a:rPr lang="en-US" sz="4800" dirty="0" smtClean="0">
                <a:latin typeface="Traveling _Typewriter" pitchFamily="2" charset="0"/>
              </a:rPr>
              <a:t> w/ root</a:t>
            </a:r>
            <a:endParaRPr lang="de-DE" sz="4800" dirty="0">
              <a:latin typeface="Traveling _Typewriter" pitchFamily="2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627784" y="1844824"/>
            <a:ext cx="4248472" cy="331236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itel 6"/>
          <p:cNvSpPr txBox="1">
            <a:spLocks/>
          </p:cNvSpPr>
          <p:nvPr/>
        </p:nvSpPr>
        <p:spPr>
          <a:xfrm>
            <a:off x="2105622" y="1124744"/>
            <a:ext cx="24482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fragment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21" name="Gerade Verbindung 20"/>
          <p:cNvCxnSpPr/>
          <p:nvPr/>
        </p:nvCxnSpPr>
        <p:spPr>
          <a:xfrm flipV="1">
            <a:off x="4139952" y="2132856"/>
            <a:ext cx="1008112" cy="14401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el 6"/>
          <p:cNvSpPr txBox="1">
            <a:spLocks/>
          </p:cNvSpPr>
          <p:nvPr/>
        </p:nvSpPr>
        <p:spPr>
          <a:xfrm>
            <a:off x="4067944" y="1916832"/>
            <a:ext cx="374441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fragment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root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3" name="Titel 6"/>
          <p:cNvSpPr txBox="1">
            <a:spLocks/>
          </p:cNvSpPr>
          <p:nvPr/>
        </p:nvSpPr>
        <p:spPr>
          <a:xfrm>
            <a:off x="1619672" y="1700808"/>
            <a:ext cx="24482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f</a:t>
            </a:r>
            <a:endParaRPr kumimoji="0" lang="en-US" sz="36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ile:C-comma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060848"/>
            <a:ext cx="3852313" cy="4265316"/>
          </a:xfrm>
          <a:prstGeom prst="rect">
            <a:avLst/>
          </a:prstGeom>
          <a:noFill/>
        </p:spPr>
      </p:pic>
      <p:sp>
        <p:nvSpPr>
          <p:cNvPr id="9" name="Titel 6"/>
          <p:cNvSpPr>
            <a:spLocks noGrp="1"/>
          </p:cNvSpPr>
          <p:nvPr>
            <p:ph type="ctrTitle"/>
          </p:nvPr>
        </p:nvSpPr>
        <p:spPr>
          <a:xfrm>
            <a:off x="35496" y="0"/>
            <a:ext cx="6552728" cy="1470025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latin typeface="Traveling _Typewriter" pitchFamily="2" charset="0"/>
              </a:rPr>
              <a:t>Parent-Child</a:t>
            </a:r>
            <a:br>
              <a:rPr lang="en-US" sz="4800" dirty="0" smtClean="0">
                <a:latin typeface="Traveling _Typewriter" pitchFamily="2" charset="0"/>
              </a:rPr>
            </a:br>
            <a:r>
              <a:rPr lang="en-US" sz="4800" dirty="0" smtClean="0">
                <a:latin typeface="Traveling _Typewriter" pitchFamily="2" charset="0"/>
              </a:rPr>
              <a:t>Relation</a:t>
            </a:r>
            <a:endParaRPr lang="de-DE" sz="4800" dirty="0">
              <a:latin typeface="Traveling _Typewriter" pitchFamily="2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627784" y="1844824"/>
            <a:ext cx="4248472" cy="47525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6"/>
          <p:cNvSpPr txBox="1">
            <a:spLocks/>
          </p:cNvSpPr>
          <p:nvPr/>
        </p:nvSpPr>
        <p:spPr>
          <a:xfrm>
            <a:off x="1619672" y="1700808"/>
            <a:ext cx="24482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f</a:t>
            </a:r>
            <a:endParaRPr kumimoji="0" lang="en-US" sz="36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2636912"/>
            <a:ext cx="9334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2204864"/>
            <a:ext cx="937261" cy="328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3429000"/>
            <a:ext cx="720080" cy="348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ile:C-comma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852936"/>
            <a:ext cx="3071886" cy="3401220"/>
          </a:xfrm>
          <a:prstGeom prst="rect">
            <a:avLst/>
          </a:prstGeom>
          <a:noFill/>
        </p:spPr>
      </p:pic>
      <p:sp>
        <p:nvSpPr>
          <p:cNvPr id="9" name="Titel 6"/>
          <p:cNvSpPr>
            <a:spLocks noGrp="1"/>
          </p:cNvSpPr>
          <p:nvPr>
            <p:ph type="ctrTitle"/>
          </p:nvPr>
        </p:nvSpPr>
        <p:spPr>
          <a:xfrm>
            <a:off x="35496" y="0"/>
            <a:ext cx="6552728" cy="1470025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latin typeface="Traveling _Typewriter" pitchFamily="2" charset="0"/>
              </a:rPr>
              <a:t>Programs </a:t>
            </a:r>
            <a:br>
              <a:rPr lang="en-US" sz="4800" dirty="0" smtClean="0">
                <a:latin typeface="Traveling _Typewriter" pitchFamily="2" charset="0"/>
              </a:rPr>
            </a:br>
            <a:r>
              <a:rPr lang="en-US" sz="4800" dirty="0" smtClean="0">
                <a:latin typeface="Traveling _Typewriter" pitchFamily="2" charset="0"/>
              </a:rPr>
              <a:t>and Fragments</a:t>
            </a:r>
            <a:endParaRPr lang="de-DE" sz="4800" dirty="0">
              <a:latin typeface="Traveling _Typewriter" pitchFamily="2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403648" y="2636912"/>
            <a:ext cx="3312368" cy="266429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/>
          <p:nvPr/>
        </p:nvCxnSpPr>
        <p:spPr>
          <a:xfrm flipV="1">
            <a:off x="3203848" y="3356992"/>
            <a:ext cx="1512168" cy="648072"/>
          </a:xfrm>
          <a:prstGeom prst="straightConnector1">
            <a:avLst/>
          </a:prstGeom>
          <a:ln w="412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 r="45170"/>
          <a:stretch>
            <a:fillRect/>
          </a:stretch>
        </p:blipFill>
        <p:spPr bwMode="auto">
          <a:xfrm>
            <a:off x="3131840" y="4005064"/>
            <a:ext cx="2376264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el 6"/>
          <p:cNvSpPr txBox="1">
            <a:spLocks/>
          </p:cNvSpPr>
          <p:nvPr/>
        </p:nvSpPr>
        <p:spPr>
          <a:xfrm>
            <a:off x="467544" y="2492896"/>
            <a:ext cx="24482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f</a:t>
            </a:r>
            <a:endParaRPr kumimoji="0" lang="en-US" sz="36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l="54830"/>
          <a:stretch>
            <a:fillRect/>
          </a:stretch>
        </p:blipFill>
        <p:spPr bwMode="auto">
          <a:xfrm>
            <a:off x="4211960" y="4437112"/>
            <a:ext cx="1957611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ile:C-comma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060848"/>
            <a:ext cx="3852313" cy="4265316"/>
          </a:xfrm>
          <a:prstGeom prst="rect">
            <a:avLst/>
          </a:prstGeom>
          <a:noFill/>
        </p:spPr>
      </p:pic>
      <p:sp>
        <p:nvSpPr>
          <p:cNvPr id="9" name="Titel 6"/>
          <p:cNvSpPr>
            <a:spLocks noGrp="1"/>
          </p:cNvSpPr>
          <p:nvPr>
            <p:ph type="ctrTitle"/>
          </p:nvPr>
        </p:nvSpPr>
        <p:spPr>
          <a:xfrm>
            <a:off x="35496" y="0"/>
            <a:ext cx="6552728" cy="1470025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latin typeface="Traveling _Typewriter" pitchFamily="2" charset="0"/>
              </a:rPr>
              <a:t>Programs are graphs, really.</a:t>
            </a:r>
            <a:endParaRPr lang="de-DE" sz="4800" dirty="0">
              <a:latin typeface="Traveling _Typewriter" pitchFamily="2" charset="0"/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3635896" y="6093296"/>
            <a:ext cx="1008112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5940152" y="4797152"/>
            <a:ext cx="43204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6372200" y="3573016"/>
            <a:ext cx="0" cy="122413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4860032" y="3573016"/>
            <a:ext cx="1512168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el 6"/>
          <p:cNvSpPr txBox="1">
            <a:spLocks/>
          </p:cNvSpPr>
          <p:nvPr/>
        </p:nvSpPr>
        <p:spPr>
          <a:xfrm>
            <a:off x="6084168" y="2276872"/>
            <a:ext cx="27718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aveling _Typewriter" pitchFamily="2" charset="0"/>
                <a:ea typeface="+mj-ea"/>
                <a:cs typeface="+mj-cs"/>
              </a:rPr>
              <a:t>reference</a:t>
            </a:r>
            <a:endParaRPr kumimoji="0" lang="en-US" sz="36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cxnSp>
        <p:nvCxnSpPr>
          <p:cNvPr id="31" name="Gerade Verbindung 30"/>
          <p:cNvCxnSpPr/>
          <p:nvPr/>
        </p:nvCxnSpPr>
        <p:spPr>
          <a:xfrm flipH="1">
            <a:off x="5724128" y="2996952"/>
            <a:ext cx="720080" cy="57606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H="1">
            <a:off x="4211960" y="2996952"/>
            <a:ext cx="2232248" cy="309634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ile:C-comma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060848"/>
            <a:ext cx="3852313" cy="4265316"/>
          </a:xfrm>
          <a:prstGeom prst="rect">
            <a:avLst/>
          </a:prstGeom>
          <a:noFill/>
        </p:spPr>
      </p:pic>
      <p:sp>
        <p:nvSpPr>
          <p:cNvPr id="9" name="Titel 6"/>
          <p:cNvSpPr>
            <a:spLocks noGrp="1"/>
          </p:cNvSpPr>
          <p:nvPr>
            <p:ph type="ctrTitle"/>
          </p:nvPr>
        </p:nvSpPr>
        <p:spPr>
          <a:xfrm>
            <a:off x="35496" y="0"/>
            <a:ext cx="6552728" cy="1470025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latin typeface="Traveling _Typewriter" pitchFamily="2" charset="0"/>
              </a:rPr>
              <a:t>Programs are graphs, really.</a:t>
            </a:r>
            <a:endParaRPr lang="de-DE" sz="4800" dirty="0">
              <a:latin typeface="Traveling _Typewriter" pitchFamily="2" charset="0"/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3635896" y="4797152"/>
            <a:ext cx="1728192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5940152" y="4797152"/>
            <a:ext cx="43204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6372200" y="3573016"/>
            <a:ext cx="0" cy="122413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4860032" y="3573016"/>
            <a:ext cx="1512168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3861048"/>
            <a:ext cx="923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4824311"/>
            <a:ext cx="792088" cy="40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3140968"/>
            <a:ext cx="342263" cy="366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67744" y="2564904"/>
            <a:ext cx="9334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55776" y="2132856"/>
            <a:ext cx="937261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720" y="3356992"/>
            <a:ext cx="720080" cy="348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6"/>
          <p:cNvSpPr>
            <a:spLocks noGrp="1"/>
          </p:cNvSpPr>
          <p:nvPr>
            <p:ph type="ctrTitle"/>
          </p:nvPr>
        </p:nvSpPr>
        <p:spPr>
          <a:xfrm>
            <a:off x="35496" y="0"/>
            <a:ext cx="6552728" cy="1470025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latin typeface="Traveling _Typewriter" pitchFamily="2" charset="0"/>
              </a:rPr>
              <a:t>Languages are </a:t>
            </a:r>
            <a:br>
              <a:rPr lang="en-US" sz="4800" dirty="0" smtClean="0">
                <a:latin typeface="Traveling _Typewriter" pitchFamily="2" charset="0"/>
              </a:rPr>
            </a:br>
            <a:r>
              <a:rPr lang="en-US" sz="4800" dirty="0" smtClean="0">
                <a:latin typeface="Traveling _Typewriter" pitchFamily="2" charset="0"/>
              </a:rPr>
              <a:t>sets of concepts</a:t>
            </a:r>
            <a:endParaRPr lang="de-DE" sz="4800" dirty="0">
              <a:latin typeface="Traveling _Typewriter" pitchFamily="2" charset="0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2411760" y="2420888"/>
            <a:ext cx="4248472" cy="223224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itel 6"/>
          <p:cNvSpPr txBox="1">
            <a:spLocks/>
          </p:cNvSpPr>
          <p:nvPr/>
        </p:nvSpPr>
        <p:spPr>
          <a:xfrm>
            <a:off x="2843808" y="2780928"/>
            <a:ext cx="10801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C</a:t>
            </a:r>
            <a:r>
              <a:rPr kumimoji="0" lang="en-US" sz="4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1</a:t>
            </a:r>
            <a:endParaRPr kumimoji="0" lang="de-DE" sz="4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sp>
        <p:nvSpPr>
          <p:cNvPr id="14" name="Titel 6"/>
          <p:cNvSpPr txBox="1">
            <a:spLocks/>
          </p:cNvSpPr>
          <p:nvPr/>
        </p:nvSpPr>
        <p:spPr>
          <a:xfrm>
            <a:off x="3851920" y="2348880"/>
            <a:ext cx="10801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C</a:t>
            </a:r>
            <a:r>
              <a:rPr kumimoji="0" lang="en-US" sz="4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2</a:t>
            </a:r>
          </a:p>
        </p:txBody>
      </p:sp>
      <p:sp>
        <p:nvSpPr>
          <p:cNvPr id="15" name="Titel 6"/>
          <p:cNvSpPr txBox="1">
            <a:spLocks/>
          </p:cNvSpPr>
          <p:nvPr/>
        </p:nvSpPr>
        <p:spPr>
          <a:xfrm>
            <a:off x="4283968" y="3284984"/>
            <a:ext cx="10801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C</a:t>
            </a:r>
            <a:r>
              <a:rPr kumimoji="0" lang="en-US" sz="4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3</a:t>
            </a:r>
            <a:endParaRPr kumimoji="0" lang="de-DE" sz="4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5364088" y="2708920"/>
            <a:ext cx="10801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C</a:t>
            </a:r>
            <a:r>
              <a:rPr kumimoji="0" lang="en-US" sz="4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n</a:t>
            </a:r>
            <a:endParaRPr kumimoji="0" lang="de-DE" sz="4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sp>
        <p:nvSpPr>
          <p:cNvPr id="17" name="Titel 6"/>
          <p:cNvSpPr txBox="1">
            <a:spLocks/>
          </p:cNvSpPr>
          <p:nvPr/>
        </p:nvSpPr>
        <p:spPr>
          <a:xfrm>
            <a:off x="2339752" y="3789040"/>
            <a:ext cx="10801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L</a:t>
            </a:r>
            <a:endParaRPr kumimoji="0" lang="en-US" sz="4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6"/>
          <p:cNvSpPr>
            <a:spLocks noGrp="1"/>
          </p:cNvSpPr>
          <p:nvPr>
            <p:ph type="ctrTitle"/>
          </p:nvPr>
        </p:nvSpPr>
        <p:spPr>
          <a:xfrm>
            <a:off x="35496" y="0"/>
            <a:ext cx="6552728" cy="1470025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latin typeface="Traveling _Typewriter" pitchFamily="2" charset="0"/>
              </a:rPr>
              <a:t>Languages are </a:t>
            </a:r>
            <a:br>
              <a:rPr lang="en-US" sz="4800" dirty="0" smtClean="0">
                <a:latin typeface="Traveling _Typewriter" pitchFamily="2" charset="0"/>
              </a:rPr>
            </a:br>
            <a:r>
              <a:rPr lang="en-US" sz="4800" dirty="0" smtClean="0">
                <a:latin typeface="Traveling _Typewriter" pitchFamily="2" charset="0"/>
              </a:rPr>
              <a:t>sets of concepts</a:t>
            </a:r>
            <a:endParaRPr lang="de-DE" sz="4800" dirty="0">
              <a:latin typeface="Traveling _Typewriter" pitchFamily="2" charset="0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2411760" y="2420888"/>
            <a:ext cx="4248472" cy="223224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itel 6"/>
          <p:cNvSpPr txBox="1">
            <a:spLocks/>
          </p:cNvSpPr>
          <p:nvPr/>
        </p:nvSpPr>
        <p:spPr>
          <a:xfrm>
            <a:off x="2843808" y="2780928"/>
            <a:ext cx="10801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C</a:t>
            </a:r>
            <a:r>
              <a:rPr kumimoji="0" lang="en-US" sz="4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1</a:t>
            </a:r>
            <a:endParaRPr kumimoji="0" lang="de-DE" sz="4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sp>
        <p:nvSpPr>
          <p:cNvPr id="14" name="Titel 6"/>
          <p:cNvSpPr txBox="1">
            <a:spLocks/>
          </p:cNvSpPr>
          <p:nvPr/>
        </p:nvSpPr>
        <p:spPr>
          <a:xfrm>
            <a:off x="3851920" y="2348880"/>
            <a:ext cx="10801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C</a:t>
            </a:r>
            <a:r>
              <a:rPr kumimoji="0" lang="en-US" sz="4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2</a:t>
            </a:r>
          </a:p>
        </p:txBody>
      </p:sp>
      <p:sp>
        <p:nvSpPr>
          <p:cNvPr id="15" name="Titel 6"/>
          <p:cNvSpPr txBox="1">
            <a:spLocks/>
          </p:cNvSpPr>
          <p:nvPr/>
        </p:nvSpPr>
        <p:spPr>
          <a:xfrm>
            <a:off x="4283968" y="3284984"/>
            <a:ext cx="10801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C</a:t>
            </a:r>
            <a:r>
              <a:rPr kumimoji="0" lang="en-US" sz="4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3</a:t>
            </a:r>
            <a:endParaRPr kumimoji="0" lang="de-DE" sz="4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5364088" y="2708920"/>
            <a:ext cx="10801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C</a:t>
            </a:r>
            <a:r>
              <a:rPr kumimoji="0" lang="en-US" sz="4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n</a:t>
            </a:r>
            <a:endParaRPr kumimoji="0" lang="de-DE" sz="4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sp>
        <p:nvSpPr>
          <p:cNvPr id="17" name="Titel 6"/>
          <p:cNvSpPr txBox="1">
            <a:spLocks/>
          </p:cNvSpPr>
          <p:nvPr/>
        </p:nvSpPr>
        <p:spPr>
          <a:xfrm>
            <a:off x="2195736" y="4149080"/>
            <a:ext cx="10801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L</a:t>
            </a:r>
            <a:endParaRPr kumimoji="0" lang="en-US" sz="4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2699792" y="4077072"/>
            <a:ext cx="1512168" cy="720080"/>
          </a:xfrm>
          <a:prstGeom prst="straightConnector1">
            <a:avLst/>
          </a:prstGeom>
          <a:ln w="412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4725144"/>
            <a:ext cx="3888432" cy="46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ile:C-comma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852936"/>
            <a:ext cx="3071886" cy="3401220"/>
          </a:xfrm>
          <a:prstGeom prst="rect">
            <a:avLst/>
          </a:prstGeom>
          <a:noFill/>
        </p:spPr>
      </p:pic>
      <p:sp>
        <p:nvSpPr>
          <p:cNvPr id="9" name="Titel 6"/>
          <p:cNvSpPr>
            <a:spLocks noGrp="1"/>
          </p:cNvSpPr>
          <p:nvPr>
            <p:ph type="ctrTitle"/>
          </p:nvPr>
        </p:nvSpPr>
        <p:spPr>
          <a:xfrm>
            <a:off x="35496" y="0"/>
            <a:ext cx="6552728" cy="1470025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latin typeface="Traveling _Typewriter" pitchFamily="2" charset="0"/>
              </a:rPr>
              <a:t>Programs </a:t>
            </a:r>
            <a:br>
              <a:rPr lang="en-US" sz="4800" dirty="0" smtClean="0">
                <a:latin typeface="Traveling _Typewriter" pitchFamily="2" charset="0"/>
              </a:rPr>
            </a:br>
            <a:r>
              <a:rPr lang="en-US" sz="4800" dirty="0" smtClean="0">
                <a:latin typeface="Traveling _Typewriter" pitchFamily="2" charset="0"/>
              </a:rPr>
              <a:t>and languages</a:t>
            </a:r>
            <a:endParaRPr lang="de-DE" sz="4800" dirty="0">
              <a:latin typeface="Traveling _Typewriter" pitchFamily="2" charset="0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4355976" y="1772816"/>
            <a:ext cx="4248472" cy="223224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itel 6"/>
          <p:cNvSpPr txBox="1">
            <a:spLocks/>
          </p:cNvSpPr>
          <p:nvPr/>
        </p:nvSpPr>
        <p:spPr>
          <a:xfrm>
            <a:off x="4788024" y="2132856"/>
            <a:ext cx="10801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C</a:t>
            </a:r>
            <a:r>
              <a:rPr kumimoji="0" lang="en-US" sz="4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1</a:t>
            </a:r>
            <a:endParaRPr kumimoji="0" lang="de-DE" sz="4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5796136" y="1700808"/>
            <a:ext cx="10801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C</a:t>
            </a:r>
            <a:r>
              <a:rPr kumimoji="0" lang="en-US" sz="4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2</a:t>
            </a:r>
          </a:p>
        </p:txBody>
      </p:sp>
      <p:sp>
        <p:nvSpPr>
          <p:cNvPr id="17" name="Titel 6"/>
          <p:cNvSpPr txBox="1">
            <a:spLocks/>
          </p:cNvSpPr>
          <p:nvPr/>
        </p:nvSpPr>
        <p:spPr>
          <a:xfrm>
            <a:off x="6767736" y="2492896"/>
            <a:ext cx="10801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C</a:t>
            </a:r>
            <a:r>
              <a:rPr kumimoji="0" lang="en-US" sz="4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3</a:t>
            </a:r>
            <a:endParaRPr kumimoji="0" lang="de-DE" sz="4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sp>
        <p:nvSpPr>
          <p:cNvPr id="19" name="Titel 6"/>
          <p:cNvSpPr txBox="1">
            <a:spLocks/>
          </p:cNvSpPr>
          <p:nvPr/>
        </p:nvSpPr>
        <p:spPr>
          <a:xfrm>
            <a:off x="7308304" y="2060848"/>
            <a:ext cx="10801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C</a:t>
            </a:r>
            <a:r>
              <a:rPr kumimoji="0" lang="en-US" sz="4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n</a:t>
            </a:r>
            <a:endParaRPr kumimoji="0" lang="de-DE" sz="4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 flipV="1">
            <a:off x="4067944" y="3501008"/>
            <a:ext cx="2808312" cy="1512168"/>
          </a:xfrm>
          <a:prstGeom prst="straightConnector1">
            <a:avLst/>
          </a:prstGeom>
          <a:ln w="412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5085184"/>
            <a:ext cx="885825" cy="3429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3717032"/>
            <a:ext cx="3257550" cy="2857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4509120"/>
            <a:ext cx="412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Bildschirmpräsentation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Larissa-Design</vt:lpstr>
      <vt:lpstr>Programs  are trees</vt:lpstr>
      <vt:lpstr>Fragments are  subtrees w/ root</vt:lpstr>
      <vt:lpstr>Parent-Child Relation</vt:lpstr>
      <vt:lpstr>Programs  and Fragments</vt:lpstr>
      <vt:lpstr>Programs are graphs, really.</vt:lpstr>
      <vt:lpstr>Programs are graphs, really.</vt:lpstr>
      <vt:lpstr>Languages are  sets of concepts</vt:lpstr>
      <vt:lpstr>Languages are  sets of concepts</vt:lpstr>
      <vt:lpstr>Programs  and languages</vt:lpstr>
      <vt:lpstr>Language:  concept inheritance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ist der Font</dc:title>
  <dc:creator>Markus</dc:creator>
  <cp:lastModifiedBy>Markus</cp:lastModifiedBy>
  <cp:revision>85</cp:revision>
  <dcterms:created xsi:type="dcterms:W3CDTF">2011-11-24T19:04:08Z</dcterms:created>
  <dcterms:modified xsi:type="dcterms:W3CDTF">2012-02-03T15:04:24Z</dcterms:modified>
</cp:coreProperties>
</file>