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3"/>
  </p:notesMasterIdLst>
  <p:sldIdLst>
    <p:sldId id="278" r:id="rId2"/>
    <p:sldId id="279" r:id="rId3"/>
    <p:sldId id="280" r:id="rId4"/>
    <p:sldId id="282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5" r:id="rId17"/>
    <p:sldId id="293" r:id="rId18"/>
    <p:sldId id="294" r:id="rId19"/>
    <p:sldId id="297" r:id="rId20"/>
    <p:sldId id="296" r:id="rId21"/>
    <p:sldId id="298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09" autoAdjust="0"/>
  </p:normalViewPr>
  <p:slideViewPr>
    <p:cSldViewPr snapToGrid="0" snapToObjects="1">
      <p:cViewPr varScale="1">
        <p:scale>
          <a:sx n="112" d="100"/>
          <a:sy n="112" d="100"/>
        </p:scale>
        <p:origin x="438" y="9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534295"/>
            <a:ext cx="5385816" cy="3118911"/>
          </a:xfrm>
        </p:spPr>
        <p:txBody>
          <a:bodyPr/>
          <a:lstStyle/>
          <a:p>
            <a:r>
              <a:rPr lang="en-US" dirty="0"/>
              <a:t>The choice and impact of metric within Persistent Homology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923318"/>
            <a:ext cx="3493008" cy="878908"/>
          </a:xfrm>
        </p:spPr>
        <p:txBody>
          <a:bodyPr/>
          <a:lstStyle/>
          <a:p>
            <a:r>
              <a:rPr lang="en-US" dirty="0"/>
              <a:t>Ethan Scheelk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00F3-D9E9-4AC8-1D30-9E8F13DA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412430"/>
            <a:ext cx="6766560" cy="768096"/>
          </a:xfrm>
        </p:spPr>
        <p:txBody>
          <a:bodyPr/>
          <a:lstStyle/>
          <a:p>
            <a:r>
              <a:rPr lang="en-US" dirty="0"/>
              <a:t>Bray-Curtis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49DC-A587-340F-5351-CE619A3F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Similarity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all coordinates are positive, the distance is between 0 and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as normalization in ecology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Undefined for two zero coordinates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E6938-AC7B-10DE-9952-717D0F84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7551F-9CA4-F53C-F0A0-AC18AF5C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240" y="1068789"/>
            <a:ext cx="7479763" cy="20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5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70BC-932E-22E5-93C7-89C28DEF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0" y="381581"/>
            <a:ext cx="8165592" cy="768096"/>
          </a:xfrm>
        </p:spPr>
        <p:txBody>
          <a:bodyPr/>
          <a:lstStyle/>
          <a:p>
            <a:r>
              <a:rPr lang="en-US" dirty="0"/>
              <a:t>Hamming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B51D3-7BDB-C629-9CCD-3B3B2E8CD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3561" y="2077212"/>
            <a:ext cx="3741928" cy="3684588"/>
          </a:xfrm>
        </p:spPr>
        <p:txBody>
          <a:bodyPr/>
          <a:lstStyle/>
          <a:p>
            <a:r>
              <a:rPr lang="en-US" dirty="0"/>
              <a:t>For a string, the number of single character modifications to get to another string</a:t>
            </a:r>
          </a:p>
          <a:p>
            <a:r>
              <a:rPr lang="en-US" dirty="0"/>
              <a:t>For a vector, the number of components that are not equal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B2B08-669D-8D95-37A4-2E5A9B52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7DF4-48CB-FB1D-17E6-184E0E9A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70" y="285007"/>
            <a:ext cx="3932237" cy="16002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75850-71F5-ADF1-8B2F-7C6255B1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2271" y="2048494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RIPSER Python package for the </a:t>
            </a:r>
            <a:r>
              <a:rPr lang="en-US" dirty="0" err="1"/>
              <a:t>persistences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Persim</a:t>
            </a:r>
            <a:r>
              <a:rPr lang="en-US" dirty="0"/>
              <a:t> to use bottle neck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Saved to CSV using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Graphed using R image()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6007-B8B0-4623-3630-81C95852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6012" y="451262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56114C-8712-D1FF-3DCF-4FEA619C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004" y="0"/>
            <a:ext cx="7839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2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7C7D0-BDD7-002E-9F43-557C7B9D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DC58E-90EA-30CD-9190-19158206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407" y="349926"/>
            <a:ext cx="8165592" cy="768096"/>
          </a:xfrm>
        </p:spPr>
        <p:txBody>
          <a:bodyPr/>
          <a:lstStyle/>
          <a:p>
            <a:r>
              <a:rPr lang="en-US" dirty="0"/>
              <a:t>HIV1 Genome</a:t>
            </a:r>
          </a:p>
        </p:txBody>
      </p:sp>
      <p:pic>
        <p:nvPicPr>
          <p:cNvPr id="8" name="Picture 7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1E356A5B-8AFA-2D61-846B-55364BAE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407" y="1225296"/>
            <a:ext cx="8094264" cy="499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3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0ACE-9224-4DCB-DE3A-F7C6A50A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120" y="173480"/>
            <a:ext cx="6766560" cy="768096"/>
          </a:xfrm>
        </p:spPr>
        <p:txBody>
          <a:bodyPr/>
          <a:lstStyle/>
          <a:p>
            <a:r>
              <a:rPr lang="en-US" dirty="0"/>
              <a:t>House of Reps Voting Records</a:t>
            </a:r>
          </a:p>
        </p:txBody>
      </p:sp>
      <p:pic>
        <p:nvPicPr>
          <p:cNvPr id="7" name="Content Placeholder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A60811F-419E-2C60-DB02-6236B668D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700" y="1514126"/>
            <a:ext cx="8377954" cy="517039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E77FF-01E0-CF9B-1880-99E34885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E137-7D84-6926-C6EA-E5CCEA7B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210312"/>
            <a:ext cx="8165592" cy="768096"/>
          </a:xfrm>
        </p:spPr>
        <p:txBody>
          <a:bodyPr/>
          <a:lstStyle/>
          <a:p>
            <a:r>
              <a:rPr lang="en-US" dirty="0"/>
              <a:t>Stanford Dragon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06562-5EE3-E12F-4590-A148EE88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 descr="A picture containing cloud, sky, sunset, art&#10;&#10;Description automatically generated">
            <a:extLst>
              <a:ext uri="{FF2B5EF4-FFF2-40B4-BE49-F238E27FC236}">
                <a16:creationId xmlns:a16="http://schemas.microsoft.com/office/drawing/2014/main" id="{156AF526-51B0-79CE-3209-012E8B29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87" y="1069770"/>
            <a:ext cx="5063836" cy="506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0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E137-7D84-6926-C6EA-E5CCEA7B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210312"/>
            <a:ext cx="8165592" cy="768096"/>
          </a:xfrm>
        </p:spPr>
        <p:txBody>
          <a:bodyPr/>
          <a:lstStyle/>
          <a:p>
            <a:r>
              <a:rPr lang="en-US" dirty="0"/>
              <a:t>Stanford Dragon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06562-5EE3-E12F-4590-A148EE88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B1F2E4AC-C611-FD38-B7DD-637BFD70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383" y="1225296"/>
            <a:ext cx="8214537" cy="50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58FC43A-4CED-F7F5-C310-11E2DD71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735FF-097C-C4A9-F808-474629D3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81B6-10B8-648F-78C5-51F8678E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anchor="t">
            <a:normAutofit/>
          </a:bodyPr>
          <a:lstStyle/>
          <a:p>
            <a:r>
              <a:rPr lang="en-US" dirty="0"/>
              <a:t>Torus in 400D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FD01F9-1020-8B4B-C051-29C8C6D27CAA}"/>
              </a:ext>
            </a:extLst>
          </p:cNvPr>
          <p:cNvGrpSpPr/>
          <p:nvPr/>
        </p:nvGrpSpPr>
        <p:grpSpPr>
          <a:xfrm>
            <a:off x="3560080" y="2111886"/>
            <a:ext cx="8500963" cy="3502530"/>
            <a:chOff x="3685032" y="3005486"/>
            <a:chExt cx="6811503" cy="2806446"/>
          </a:xfrm>
        </p:grpSpPr>
        <p:pic>
          <p:nvPicPr>
            <p:cNvPr id="9" name="Picture 8" descr="A graph of birth and death&#10;&#10;Description automatically generated with low confidence">
              <a:extLst>
                <a:ext uri="{FF2B5EF4-FFF2-40B4-BE49-F238E27FC236}">
                  <a16:creationId xmlns:a16="http://schemas.microsoft.com/office/drawing/2014/main" id="{CC90DEF3-17AA-CB86-73A6-E4C5BCE29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5032" y="3005487"/>
              <a:ext cx="3741928" cy="2806445"/>
            </a:xfrm>
            <a:prstGeom prst="rect">
              <a:avLst/>
            </a:prstGeom>
            <a:noFill/>
          </p:spPr>
        </p:pic>
        <p:pic>
          <p:nvPicPr>
            <p:cNvPr id="7" name="Picture 6" descr="A picture containing text, diagram, line, plot&#10;&#10;Description automatically generated">
              <a:extLst>
                <a:ext uri="{FF2B5EF4-FFF2-40B4-BE49-F238E27FC236}">
                  <a16:creationId xmlns:a16="http://schemas.microsoft.com/office/drawing/2014/main" id="{C07B0FB5-9B63-6DAF-FE52-C579F4871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4607" y="3005486"/>
              <a:ext cx="3741928" cy="280644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2205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81B6-10B8-648F-78C5-51F8678E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10312"/>
            <a:ext cx="6766560" cy="768096"/>
          </a:xfrm>
        </p:spPr>
        <p:txBody>
          <a:bodyPr/>
          <a:lstStyle/>
          <a:p>
            <a:r>
              <a:rPr lang="en-US" dirty="0"/>
              <a:t>Torus in 400D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735FF-097C-C4A9-F808-474629D3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36AD75F2-E2B6-752C-0A53-0A408147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71" y="1214009"/>
            <a:ext cx="8472535" cy="52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7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2218-6150-A077-9202-75B6550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955" y="2945223"/>
            <a:ext cx="6400800" cy="76809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8B317-A650-82D1-51DD-498E9634C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results are hard to interpret</a:t>
            </a:r>
          </a:p>
        </p:txBody>
      </p:sp>
    </p:spTree>
    <p:extLst>
      <p:ext uri="{BB962C8B-B14F-4D97-AF65-F5344CB8AC3E}">
        <p14:creationId xmlns:p14="http://schemas.microsoft.com/office/powerpoint/2010/main" val="59646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4AE2-7DF1-4E35-7095-CD734913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07693"/>
            <a:ext cx="6400800" cy="768096"/>
          </a:xfrm>
        </p:spPr>
        <p:txBody>
          <a:bodyPr/>
          <a:lstStyle/>
          <a:p>
            <a:r>
              <a:rPr lang="en-US" dirty="0"/>
              <a:t>We’re skipping past persistent Homology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4264-2824-8455-C2D7-76023275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45816"/>
            <a:ext cx="6400800" cy="512064"/>
          </a:xfrm>
        </p:spPr>
        <p:txBody>
          <a:bodyPr/>
          <a:lstStyle/>
          <a:p>
            <a:r>
              <a:rPr lang="en-US" dirty="0"/>
              <a:t>(you hopefully know it)</a:t>
            </a:r>
          </a:p>
        </p:txBody>
      </p:sp>
    </p:spTree>
    <p:extLst>
      <p:ext uri="{BB962C8B-B14F-4D97-AF65-F5344CB8AC3E}">
        <p14:creationId xmlns:p14="http://schemas.microsoft.com/office/powerpoint/2010/main" val="422798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5588-7054-8366-41CD-61FB16A9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76" y="594360"/>
            <a:ext cx="6766560" cy="768096"/>
          </a:xfrm>
        </p:spPr>
        <p:txBody>
          <a:bodyPr/>
          <a:lstStyle/>
          <a:p>
            <a:r>
              <a:rPr lang="en-US" dirty="0"/>
              <a:t>Limitations and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CB68-67AD-3EB8-3F81-A962FA6D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294" y="2078736"/>
            <a:ext cx="5879592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Bottleneck is just one look at distance between </a:t>
            </a:r>
            <a:r>
              <a:rPr lang="en-US" dirty="0" err="1"/>
              <a:t>persistences</a:t>
            </a:r>
            <a:endParaRPr lang="en-US" dirty="0"/>
          </a:p>
          <a:p>
            <a:pPr marL="971550" lvl="1" indent="-285750"/>
            <a:r>
              <a:rPr lang="en-US" dirty="0"/>
              <a:t>Look at Wasserstein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would also be wise to look at how the homology changes as well as the distance it is from other homologies.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metrics?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 there is no “best” metric, but we’d like to motivate the metric differences a little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1A573-F0DA-F9F0-6F6E-EED4753E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4AA3-4F67-5516-DFD8-FF37022D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5D803-AA6B-DA3F-B374-1A866D3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3A211-5129-D661-F6AC-6A35E72B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27" y="1457672"/>
            <a:ext cx="8039546" cy="48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5F37-B00A-4103-46CA-389E5176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935736"/>
            <a:ext cx="6766560" cy="768096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What?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Where We’ll Go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CE3E6E-00CE-BC29-04B2-2D8DB7155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implicit assumption of a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there are a multitude of metrics!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we use a different metric? How will this impact the homology?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the pertinent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Sources &amp;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E672D7F-234B-EDE1-3410-EB3F1024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0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07DF-55D3-2388-7E08-178AC0EF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93088"/>
            <a:ext cx="6766560" cy="768096"/>
          </a:xfrm>
        </p:spPr>
        <p:txBody>
          <a:bodyPr/>
          <a:lstStyle/>
          <a:p>
            <a:r>
              <a:rPr lang="en-US" dirty="0"/>
              <a:t>A reminder 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B0604-CEC2-25AB-3E68-ECB50C47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28136-2A84-E7E6-63D5-AA34AE7F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954" y="3155226"/>
            <a:ext cx="8110966" cy="21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5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1BF6C5-2541-ECB2-B72C-13F56DFA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13CEAF-7273-DC67-607F-293255BC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A5CFCC-4ED1-5F94-B43A-A7E89C71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187" y="1880845"/>
            <a:ext cx="4944165" cy="1905266"/>
          </a:xfrm>
          <a:prstGeom prst="rect">
            <a:avLst/>
          </a:prstGeom>
        </p:spPr>
      </p:pic>
      <p:pic>
        <p:nvPicPr>
          <p:cNvPr id="12" name="Picture 11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05A8C49-65CB-05B1-CC98-F7E6FB73F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63" y="323401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CA1BEF-ECC7-232A-8967-C7A1DDC1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D1536-BB4D-708B-5529-E033BF6E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Block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C44EB-32DC-DCE3-581E-B83F6ED69D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Aka Manhattan, aka taxicab</a:t>
            </a:r>
          </a:p>
          <a:p>
            <a:r>
              <a:rPr lang="en-US" dirty="0"/>
              <a:t>Walk along each axis to the next 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5D50D2-5D43-5D10-07B1-BB60AA43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86" y="3626224"/>
            <a:ext cx="4125489" cy="1509955"/>
          </a:xfrm>
          <a:prstGeom prst="rect">
            <a:avLst/>
          </a:prstGeom>
        </p:spPr>
      </p:pic>
      <p:pic>
        <p:nvPicPr>
          <p:cNvPr id="10" name="Picture 9" descr="A white diamond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1EF379D-A02E-7FB0-F8BF-E5AE8CA8E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790" y="2922024"/>
            <a:ext cx="3848593" cy="38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2ACF-D5C2-8603-2F3F-D76D1796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679625"/>
            <a:ext cx="6766560" cy="768096"/>
          </a:xfrm>
        </p:spPr>
        <p:txBody>
          <a:bodyPr/>
          <a:lstStyle/>
          <a:p>
            <a:r>
              <a:rPr lang="en-US" dirty="0"/>
              <a:t>Chebyshev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6D08BE-D5F2-3FFE-92A0-73C9F080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89" y="2136523"/>
            <a:ext cx="5821969" cy="13466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DE2E-18B5-4C22-2E5C-FC004C1D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368427"/>
            <a:ext cx="6766560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moves it would require a king to move to another spot on the chessboard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Diagonal moves have the same cost as horizontal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farthest you must walk along any axis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89399-66AB-11AD-B80C-B02B6D50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 descr="A white squar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57869E5-F248-E65E-0BAC-573BD448E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504" y="3429000"/>
            <a:ext cx="3322246" cy="33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2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D16B3-A2BC-31B7-9A7F-660B4C27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FD6B72-BF01-B1C7-D16D-456F311A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/ P-Norms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655C5-8964-A7DF-77B8-C1D20C0BDC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three already discussed are of this 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59C887-6695-5B13-A9F7-5AADCCFA5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85" y="3379155"/>
            <a:ext cx="5322305" cy="17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A580A9-C182-06C1-92A4-C1196B49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A picture containing colorfulness, graphics, screenshot, graphic design&#10;&#10;Description automatically generated">
            <a:extLst>
              <a:ext uri="{FF2B5EF4-FFF2-40B4-BE49-F238E27FC236}">
                <a16:creationId xmlns:a16="http://schemas.microsoft.com/office/drawing/2014/main" id="{5BB5206A-550B-75FE-EDE0-70ED00FC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8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{A23F91EF-4567-4541-B141-F9952808EEA5}tf78438558_win32</Template>
  <TotalTime>1441</TotalTime>
  <Words>317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Black</vt:lpstr>
      <vt:lpstr>Sabon Next LT</vt:lpstr>
      <vt:lpstr>Office Theme</vt:lpstr>
      <vt:lpstr>The choice and impact of metric within Persistent Homology </vt:lpstr>
      <vt:lpstr>We’re skipping past persistent Homology</vt:lpstr>
      <vt:lpstr>What? &amp; Where We’ll Go</vt:lpstr>
      <vt:lpstr>A reminder on metrics</vt:lpstr>
      <vt:lpstr>Euclidean</vt:lpstr>
      <vt:lpstr>City Block</vt:lpstr>
      <vt:lpstr>Chebyshev</vt:lpstr>
      <vt:lpstr>Minkowski / P-Norms</vt:lpstr>
      <vt:lpstr>PowerPoint Presentation</vt:lpstr>
      <vt:lpstr>Bray-Curtis</vt:lpstr>
      <vt:lpstr>Hamming</vt:lpstr>
      <vt:lpstr>Methods</vt:lpstr>
      <vt:lpstr>HIV1 Genome</vt:lpstr>
      <vt:lpstr>House of Reps Voting Records</vt:lpstr>
      <vt:lpstr>Stanford Dragon</vt:lpstr>
      <vt:lpstr>Stanford Dragon</vt:lpstr>
      <vt:lpstr>Torus in 400D</vt:lpstr>
      <vt:lpstr>Torus in 400D</vt:lpstr>
      <vt:lpstr>Conclusion</vt:lpstr>
      <vt:lpstr>Limitations and Future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choice and impact of metric within Persistent Homology </dc:title>
  <dc:subject/>
  <dc:creator>Ethan Scheelk</dc:creator>
  <cp:lastModifiedBy>Ethan Scheelk</cp:lastModifiedBy>
  <cp:revision>5</cp:revision>
  <dcterms:created xsi:type="dcterms:W3CDTF">2023-05-03T03:34:17Z</dcterms:created>
  <dcterms:modified xsi:type="dcterms:W3CDTF">2024-02-28T00:30:07Z</dcterms:modified>
</cp:coreProperties>
</file>