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5"/>
            <a:ext cx="9144000" cy="2316715"/>
          </a:xfrm>
        </p:spPr>
        <p:txBody>
          <a:bodyPr anchor="b"/>
          <a:lstStyle>
            <a:lvl1pPr algn="ctr">
              <a:defRPr sz="6000" b="1">
                <a:latin typeface="Söhn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254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9B5AB3BE-F061-4E32-AC0E-84E43298EF8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4492437"/>
            <a:ext cx="2673927" cy="18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Email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36" y="5884464"/>
            <a:ext cx="2333831" cy="4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9B5AB3BE-F061-4E32-AC0E-84E43298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9B5AB3BE-F061-4E32-AC0E-84E43298E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9B5AB3BE-F061-4E32-AC0E-84E43298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9B5AB3BE-F061-4E32-AC0E-84E43298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9B5AB3BE-F061-4E32-AC0E-84E43298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9B5AB3BE-F061-4E32-AC0E-84E43298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2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9B5AB3BE-F061-4E32-AC0E-84E43298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9B5AB3BE-F061-4E32-AC0E-84E43298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B3BE-F061-4E32-AC0E-84E43298EF8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429FB2-E437-AE4D-BF94-9571FBEA05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5988" y="6004323"/>
            <a:ext cx="2372197" cy="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7.0310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BE6-D0AD-C5EE-C73A-097F5AEB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4056"/>
            <a:ext cx="9144000" cy="218531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A Survey on Evaluation of Large Language Models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F5948-2CD9-123E-EC12-E5B69F0A4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9369"/>
            <a:ext cx="9144000" cy="1655762"/>
          </a:xfrm>
        </p:spPr>
        <p:txBody>
          <a:bodyPr/>
          <a:lstStyle/>
          <a:p>
            <a:r>
              <a:rPr lang="en-US" dirty="0">
                <a:latin typeface="Söhne"/>
              </a:rPr>
              <a:t>By </a:t>
            </a:r>
            <a:r>
              <a:rPr lang="en-US" dirty="0" err="1">
                <a:latin typeface="Söhne"/>
              </a:rPr>
              <a:t>Yupeng</a:t>
            </a:r>
            <a:r>
              <a:rPr lang="en-US" dirty="0">
                <a:latin typeface="Söhne"/>
              </a:rPr>
              <a:t> Chang, Xu Wang, Jindong Wang, et.al</a:t>
            </a:r>
          </a:p>
          <a:p>
            <a:r>
              <a:rPr lang="en-US" dirty="0">
                <a:latin typeface="Söhne"/>
                <a:hlinkClick r:id="rId2"/>
              </a:rPr>
              <a:t>https://arxiv.org/abs/2307.03109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Presented by Edward Tsien</a:t>
            </a:r>
          </a:p>
        </p:txBody>
      </p:sp>
    </p:spTree>
    <p:extLst>
      <p:ext uri="{BB962C8B-B14F-4D97-AF65-F5344CB8AC3E}">
        <p14:creationId xmlns:p14="http://schemas.microsoft.com/office/powerpoint/2010/main" val="416328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031D-0FA1-3E58-ECC6-DCDBC9ED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for Specific Downstream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A239-9476-7C63-672A-9FD86F8C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Out-of-distribution (OOD) scenarios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GLUE-X (General Language Understanding Evaluation - Extended)</a:t>
            </a:r>
          </a:p>
          <a:p>
            <a:pPr lvl="1"/>
            <a:r>
              <a:rPr lang="en-US" dirty="0"/>
              <a:t>BOSS (Benchmark for Out-of-distribution </a:t>
            </a:r>
            <a:r>
              <a:rPr lang="en-US" dirty="0" err="1"/>
              <a:t>robustneSS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chemeClr val="accent2"/>
                </a:solidFill>
              </a:rPr>
              <a:t>Multi-domain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BIG-bench: A diverse collection of 204 challenging tasks covering various domains like math, childhood development, linguistics, biology, common-sense reasoning, social bias, etc.</a:t>
            </a:r>
          </a:p>
          <a:p>
            <a:pPr lvl="1"/>
            <a:r>
              <a:rPr lang="en-US" dirty="0"/>
              <a:t>MMLU (Multi-Task Multi-Domain Language Understanding): assessing text models in multi-task contexts</a:t>
            </a:r>
          </a:p>
          <a:p>
            <a:pPr lvl="1"/>
            <a:r>
              <a:rPr lang="en-US" dirty="0" err="1"/>
              <a:t>AlpacaEval</a:t>
            </a:r>
            <a:r>
              <a:rPr lang="en-US" dirty="0"/>
              <a:t> (Automated Language Processing and Composition Benchmark)</a:t>
            </a:r>
          </a:p>
        </p:txBody>
      </p:sp>
    </p:spTree>
    <p:extLst>
      <p:ext uri="{BB962C8B-B14F-4D97-AF65-F5344CB8AC3E}">
        <p14:creationId xmlns:p14="http://schemas.microsoft.com/office/powerpoint/2010/main" val="156222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1440-816D-BAA8-2332-71ABC6E6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F5A-90EB-887F-9A38-0BE9E1F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Automatic Evaluation</a:t>
            </a:r>
            <a:r>
              <a:rPr lang="en-US" dirty="0"/>
              <a:t>: Used in natural language understanding and math problems</a:t>
            </a:r>
          </a:p>
          <a:p>
            <a:pPr lvl="1"/>
            <a:r>
              <a:rPr lang="en-US" dirty="0"/>
              <a:t>BLEU Score: Measures the similarity in tasks like machine translation</a:t>
            </a:r>
          </a:p>
          <a:p>
            <a:pPr lvl="1"/>
            <a:r>
              <a:rPr lang="en-US" dirty="0"/>
              <a:t>ROUGE Score: Evaluates the quality of summaries by comparing overlap</a:t>
            </a:r>
          </a:p>
          <a:p>
            <a:pPr lvl="1"/>
            <a:r>
              <a:rPr lang="en-US" dirty="0" err="1"/>
              <a:t>BERTScore</a:t>
            </a:r>
            <a:r>
              <a:rPr lang="en-US" dirty="0"/>
              <a:t>: Quantifies similarity at the embedding level</a:t>
            </a:r>
          </a:p>
          <a:p>
            <a:r>
              <a:rPr lang="en-US" dirty="0">
                <a:solidFill>
                  <a:schemeClr val="accent2"/>
                </a:solidFill>
              </a:rPr>
              <a:t>Human Evaluation</a:t>
            </a:r>
            <a:r>
              <a:rPr lang="en-US" dirty="0"/>
              <a:t>: As LLMs evolve and tackle more complex tasks, human evaluation becomes necessary in non-standard cases</a:t>
            </a:r>
          </a:p>
          <a:p>
            <a:pPr lvl="1"/>
            <a:r>
              <a:rPr lang="en-US" dirty="0"/>
              <a:t>Offers insights into aspects like creativity, coherence, and context understanding</a:t>
            </a:r>
          </a:p>
        </p:txBody>
      </p:sp>
    </p:spTree>
    <p:extLst>
      <p:ext uri="{BB962C8B-B14F-4D97-AF65-F5344CB8AC3E}">
        <p14:creationId xmlns:p14="http://schemas.microsoft.com/office/powerpoint/2010/main" val="72167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808B-F520-C5F2-5608-77C82393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D51B-1470-6095-B406-23A4B1022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Edward Tsien</a:t>
            </a:r>
          </a:p>
          <a:p>
            <a:r>
              <a:rPr lang="en-US" dirty="0"/>
              <a:t>etsien@cec.sc.edu</a:t>
            </a:r>
          </a:p>
        </p:txBody>
      </p:sp>
    </p:spTree>
    <p:extLst>
      <p:ext uri="{BB962C8B-B14F-4D97-AF65-F5344CB8AC3E}">
        <p14:creationId xmlns:p14="http://schemas.microsoft.com/office/powerpoint/2010/main" val="49643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DC54-93D1-B3EF-117A-F81D2A0F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en-US" b="1" dirty="0">
              <a:latin typeface="Söhne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A7EB-37B0-D1BB-B485-2E3163311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Introduction: Large Language Models (LLMs) are revolutionizing natural language processing tasks, prompting the need for comprehensive evaluation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Significance: Unprecedented performance in various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Critical Evaluation: Essential not only at the task level but also for societal understanding of potential risks.</a:t>
            </a:r>
          </a:p>
        </p:txBody>
      </p:sp>
    </p:spTree>
    <p:extLst>
      <p:ext uri="{BB962C8B-B14F-4D97-AF65-F5344CB8AC3E}">
        <p14:creationId xmlns:p14="http://schemas.microsoft.com/office/powerpoint/2010/main" val="249613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3C8F-52AF-197B-E218-6CB57AB2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9A0F-4701-4F89-5658-1D936E36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Dimensions of Evaluation:</a:t>
            </a:r>
          </a:p>
          <a:p>
            <a:pPr lvl="1"/>
            <a:r>
              <a:rPr lang="en-US" sz="2800" dirty="0"/>
              <a:t>What: Types of tasks</a:t>
            </a:r>
          </a:p>
          <a:p>
            <a:pPr lvl="1"/>
            <a:r>
              <a:rPr lang="en-US" sz="2800" dirty="0"/>
              <a:t>Where: Benchmarks and tests</a:t>
            </a:r>
          </a:p>
          <a:p>
            <a:pPr lvl="1"/>
            <a:r>
              <a:rPr lang="en-US" sz="2800" dirty="0"/>
              <a:t>How: Automated or Humans?</a:t>
            </a:r>
            <a:endParaRPr lang="en-US" dirty="0"/>
          </a:p>
          <a:p>
            <a:r>
              <a:rPr lang="en-US" dirty="0"/>
              <a:t>Challenges: Extensive training size challenges existing evaluation protocols.</a:t>
            </a:r>
          </a:p>
          <a:p>
            <a:r>
              <a:rPr lang="en-US" dirty="0"/>
              <a:t>Future Directions: Discussing challenges and future directions for LLMs evaluation.</a:t>
            </a:r>
          </a:p>
        </p:txBody>
      </p:sp>
    </p:spTree>
    <p:extLst>
      <p:ext uri="{BB962C8B-B14F-4D97-AF65-F5344CB8AC3E}">
        <p14:creationId xmlns:p14="http://schemas.microsoft.com/office/powerpoint/2010/main" val="412709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BCE7-7ABD-46F9-1CA2-8AB36B3C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5A89-DA13-A447-5A7D-61BD4651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Models (LMs): Computational models for understanding and generating human language.</a:t>
            </a:r>
          </a:p>
          <a:p>
            <a:r>
              <a:rPr lang="en-US" dirty="0"/>
              <a:t>Challenges: Rare words, overfitting, model collapse, and difficulty in capturing complex linguistic phenomena. High compute requirement.</a:t>
            </a:r>
          </a:p>
          <a:p>
            <a:r>
              <a:rPr lang="en-US" dirty="0"/>
              <a:t>LLMs: Massive scaled language models with Transformer architecture, in-context learning, and augmented by Reinforcement Learning w/ Human Feedback (RLHF)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459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E84F-5067-E71F-FFA9-4AEF7BD6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ML 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A854-5B75-6AAB-23FB-58B4F294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Model Evaluation Protocols:</a:t>
            </a:r>
          </a:p>
          <a:p>
            <a:pPr lvl="1"/>
            <a:r>
              <a:rPr lang="en-US" dirty="0"/>
              <a:t>K-fold cross-validation, Holdout validation, Leave-one-out</a:t>
            </a:r>
          </a:p>
          <a:p>
            <a:pPr lvl="1"/>
            <a:r>
              <a:rPr lang="en-US" dirty="0"/>
              <a:t>Bootstrapping</a:t>
            </a:r>
          </a:p>
          <a:p>
            <a:pPr lvl="1"/>
            <a:r>
              <a:rPr lang="en-US" dirty="0"/>
              <a:t>Reduced set</a:t>
            </a:r>
          </a:p>
          <a:p>
            <a:r>
              <a:rPr lang="en-US" dirty="0"/>
              <a:t>Test Sets: GLUE, </a:t>
            </a:r>
            <a:r>
              <a:rPr lang="en-US" dirty="0" err="1"/>
              <a:t>SuperGLUE</a:t>
            </a:r>
            <a:endParaRPr lang="en-US" dirty="0"/>
          </a:p>
          <a:p>
            <a:r>
              <a:rPr lang="en-US" dirty="0"/>
              <a:t>Existing evaluation protocols may not be enough</a:t>
            </a:r>
          </a:p>
          <a:p>
            <a:r>
              <a:rPr lang="en-US" dirty="0"/>
              <a:t>LLMs generate wide variety of responses from small changes in input</a:t>
            </a:r>
          </a:p>
        </p:txBody>
      </p:sp>
    </p:spTree>
    <p:extLst>
      <p:ext uri="{BB962C8B-B14F-4D97-AF65-F5344CB8AC3E}">
        <p14:creationId xmlns:p14="http://schemas.microsoft.com/office/powerpoint/2010/main" val="62401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D52D-F7CF-C0B3-DDC0-CABF024E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Tasks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2DFD9B-CDB1-15E1-760F-EBAD1DECDD50}"/>
              </a:ext>
            </a:extLst>
          </p:cNvPr>
          <p:cNvSpPr/>
          <p:nvPr/>
        </p:nvSpPr>
        <p:spPr>
          <a:xfrm>
            <a:off x="838198" y="1690688"/>
            <a:ext cx="3967993" cy="260897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Understanding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Sentiment Analysis</a:t>
            </a:r>
          </a:p>
          <a:p>
            <a:pPr algn="ctr"/>
            <a:r>
              <a:rPr lang="en-US" dirty="0"/>
              <a:t>Text Classification</a:t>
            </a:r>
          </a:p>
          <a:p>
            <a:pPr algn="ctr"/>
            <a:r>
              <a:rPr lang="en-US" dirty="0"/>
              <a:t>Natural Language Inference</a:t>
            </a:r>
          </a:p>
          <a:p>
            <a:pPr algn="ctr"/>
            <a:r>
              <a:rPr lang="en-US" dirty="0"/>
              <a:t>Semantic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D314B9-3D7E-4456-2885-C01305E1B21A}"/>
              </a:ext>
            </a:extLst>
          </p:cNvPr>
          <p:cNvSpPr/>
          <p:nvPr/>
        </p:nvSpPr>
        <p:spPr>
          <a:xfrm>
            <a:off x="6773412" y="1690688"/>
            <a:ext cx="3967993" cy="26089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Mathematical</a:t>
            </a:r>
          </a:p>
          <a:p>
            <a:pPr algn="ctr"/>
            <a:r>
              <a:rPr lang="en-US" dirty="0"/>
              <a:t>Commonsense</a:t>
            </a:r>
          </a:p>
          <a:p>
            <a:pPr algn="ctr"/>
            <a:r>
              <a:rPr lang="en-US" dirty="0"/>
              <a:t>Logical</a:t>
            </a:r>
          </a:p>
          <a:p>
            <a:pPr algn="ctr"/>
            <a:r>
              <a:rPr lang="en-US" dirty="0"/>
              <a:t>Domain-specific reasoning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649DA2-E521-773D-AA56-34F8732B0811}"/>
              </a:ext>
            </a:extLst>
          </p:cNvPr>
          <p:cNvSpPr/>
          <p:nvPr/>
        </p:nvSpPr>
        <p:spPr>
          <a:xfrm>
            <a:off x="3758968" y="3883899"/>
            <a:ext cx="3967993" cy="26089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Generation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Summarization</a:t>
            </a:r>
          </a:p>
          <a:p>
            <a:pPr algn="ctr"/>
            <a:r>
              <a:rPr lang="en-US" dirty="0"/>
              <a:t>Dialogue</a:t>
            </a:r>
          </a:p>
          <a:p>
            <a:pPr algn="ctr"/>
            <a:r>
              <a:rPr lang="en-US" dirty="0"/>
              <a:t>Translation</a:t>
            </a:r>
          </a:p>
          <a:p>
            <a:pPr algn="ctr"/>
            <a:r>
              <a:rPr lang="en-US" dirty="0"/>
              <a:t>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227983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3AAC-AA0C-8527-15AF-48B5F16A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Evaluation Metrics of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4EFE-5515-CB95-F5F9-0E7C3B99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Robustness</a:t>
            </a:r>
            <a:r>
              <a:rPr lang="en-US" dirty="0"/>
              <a:t>: Studying stability through out-of-distribution (OOD) and adversarial robustness.</a:t>
            </a:r>
          </a:p>
          <a:p>
            <a:r>
              <a:rPr lang="en-US" dirty="0">
                <a:solidFill>
                  <a:schemeClr val="accent2"/>
                </a:solidFill>
              </a:rPr>
              <a:t>Ethics and Bias</a:t>
            </a:r>
            <a:r>
              <a:rPr lang="en-US" dirty="0"/>
              <a:t>: Internalization and spread of harmful information, role-playing impact, and assessment through personality questionnaires.</a:t>
            </a:r>
          </a:p>
          <a:p>
            <a:r>
              <a:rPr lang="en-US" dirty="0">
                <a:solidFill>
                  <a:schemeClr val="accent2"/>
                </a:solidFill>
              </a:rPr>
              <a:t>Trustworthiness</a:t>
            </a:r>
            <a:r>
              <a:rPr lang="en-US" dirty="0"/>
              <a:t>: extends beyond traditional concerns, </a:t>
            </a:r>
            <a:r>
              <a:rPr lang="en-US" dirty="0" err="1"/>
              <a:t>DecodingTrust</a:t>
            </a:r>
            <a:r>
              <a:rPr lang="en-US" dirty="0"/>
              <a:t> paper explored additional facets</a:t>
            </a:r>
          </a:p>
          <a:p>
            <a:pPr lvl="1"/>
            <a:r>
              <a:rPr lang="en-US" dirty="0"/>
              <a:t>Toxicity, stereotype bias, adversarial and out-of-distribution robustness, robustness to adversarial demonstrations, privacy, machine ethics, and fairness</a:t>
            </a:r>
          </a:p>
        </p:txBody>
      </p:sp>
    </p:spTree>
    <p:extLst>
      <p:ext uri="{BB962C8B-B14F-4D97-AF65-F5344CB8AC3E}">
        <p14:creationId xmlns:p14="http://schemas.microsoft.com/office/powerpoint/2010/main" val="292907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2072-B0A2-89D2-7647-CC2530C4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in Medical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BA20-0A5C-7D1C-0F77-B1B6FD40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Medical Queries</a:t>
            </a:r>
            <a:r>
              <a:rPr lang="en-US" dirty="0"/>
              <a:t>: Answers to queries from medical professionals</a:t>
            </a:r>
          </a:p>
          <a:p>
            <a:pPr lvl="1"/>
            <a:r>
              <a:rPr lang="en-US" dirty="0"/>
              <a:t>Good at: genetics, radiation oncology physics, lung cancer</a:t>
            </a:r>
          </a:p>
          <a:p>
            <a:pPr lvl="1"/>
            <a:r>
              <a:rPr lang="en-US" dirty="0"/>
              <a:t>Bad at: primary care</a:t>
            </a:r>
          </a:p>
          <a:p>
            <a:r>
              <a:rPr lang="en-US" dirty="0">
                <a:solidFill>
                  <a:schemeClr val="accent2"/>
                </a:solidFill>
              </a:rPr>
              <a:t>Medical Examination</a:t>
            </a:r>
            <a:r>
              <a:rPr lang="en-US" dirty="0"/>
              <a:t>: Pass tests like the USMLE</a:t>
            </a:r>
          </a:p>
          <a:p>
            <a:pPr lvl="1"/>
            <a:r>
              <a:rPr lang="en-US" dirty="0"/>
              <a:t>May be useful as a study tool</a:t>
            </a:r>
          </a:p>
          <a:p>
            <a:r>
              <a:rPr lang="en-US" dirty="0">
                <a:solidFill>
                  <a:schemeClr val="accent2"/>
                </a:solidFill>
              </a:rPr>
              <a:t>Medical Assistants</a:t>
            </a:r>
            <a:r>
              <a:rPr lang="en-US" dirty="0"/>
              <a:t>: Diagnosis advice (“Do I have a flu?”)</a:t>
            </a:r>
          </a:p>
          <a:p>
            <a:pPr lvl="1"/>
            <a:r>
              <a:rPr lang="en-US" dirty="0"/>
              <a:t>Lots of challenges: lack of originality, high input requirements, uncertainty in answers, and risks of misdiagnosis and patient privacy</a:t>
            </a:r>
          </a:p>
        </p:txBody>
      </p:sp>
    </p:spTree>
    <p:extLst>
      <p:ext uri="{BB962C8B-B14F-4D97-AF65-F5344CB8AC3E}">
        <p14:creationId xmlns:p14="http://schemas.microsoft.com/office/powerpoint/2010/main" val="279055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1D3C-2AFD-F411-2042-C39B086E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for General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D138-3054-A054-BCE5-BE285961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Platforms/websites for user feedback:</a:t>
            </a:r>
          </a:p>
          <a:p>
            <a:pPr lvl="1"/>
            <a:r>
              <a:rPr lang="en-US" dirty="0"/>
              <a:t>Chatbot Arena and MT-Bench</a:t>
            </a:r>
          </a:p>
          <a:p>
            <a:r>
              <a:rPr lang="en-US" dirty="0"/>
              <a:t>Wide battery of different metrics:</a:t>
            </a:r>
          </a:p>
          <a:p>
            <a:pPr lvl="1"/>
            <a:r>
              <a:rPr lang="en-US" dirty="0"/>
              <a:t>HELM (Holistic Evaluation of Language Models)</a:t>
            </a:r>
          </a:p>
          <a:p>
            <a:r>
              <a:rPr lang="en-US" dirty="0"/>
              <a:t>Knowledge assessments:</a:t>
            </a:r>
          </a:p>
          <a:p>
            <a:pPr lvl="1"/>
            <a:r>
              <a:rPr lang="en-US" dirty="0"/>
              <a:t>LLMEval2</a:t>
            </a:r>
          </a:p>
          <a:p>
            <a:pPr lvl="1"/>
            <a:r>
              <a:rPr lang="en-US" dirty="0" err="1"/>
              <a:t>Xiezhi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34445"/>
      </p:ext>
    </p:extLst>
  </p:cSld>
  <p:clrMapOvr>
    <a:masterClrMapping/>
  </p:clrMapOvr>
</p:sld>
</file>

<file path=ppt/theme/theme1.xml><?xml version="1.0" encoding="utf-8"?>
<a:theme xmlns:a="http://schemas.openxmlformats.org/drawingml/2006/main" name="USC CEC v2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Custom 1">
      <a:majorFont>
        <a:latin typeface="Söhne"/>
        <a:ea typeface=""/>
        <a:cs typeface=""/>
      </a:majorFont>
      <a:minorFont>
        <a:latin typeface="Söh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C CEC v2" id="{F0100C47-7BF4-4542-AA36-FA941989C7B2}" vid="{16ABF483-42C4-4BB8-A2A7-2285AC7968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CEC v2</Template>
  <TotalTime>129</TotalTime>
  <Words>619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Söhne</vt:lpstr>
      <vt:lpstr>Arial</vt:lpstr>
      <vt:lpstr>USC CEC v2</vt:lpstr>
      <vt:lpstr>A Survey on Evaluation of Large Language Models</vt:lpstr>
      <vt:lpstr>Introduction</vt:lpstr>
      <vt:lpstr>In the Paper</vt:lpstr>
      <vt:lpstr>Background</vt:lpstr>
      <vt:lpstr>Traditional ML Evaluation methods</vt:lpstr>
      <vt:lpstr>LLM Tasks</vt:lpstr>
      <vt:lpstr>New Evaluation Metrics of LLMs</vt:lpstr>
      <vt:lpstr>Uses in Medical Domains</vt:lpstr>
      <vt:lpstr>Benchmarks for General Tasks</vt:lpstr>
      <vt:lpstr>Benchmarks for Specific Downstream Tasks</vt:lpstr>
      <vt:lpstr>How to Evaluate LLMs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 Language Models, a survey</dc:title>
  <dc:creator>Edward Tsien</dc:creator>
  <cp:lastModifiedBy>Edward Tsien</cp:lastModifiedBy>
  <cp:revision>81</cp:revision>
  <dcterms:created xsi:type="dcterms:W3CDTF">2023-12-05T00:26:29Z</dcterms:created>
  <dcterms:modified xsi:type="dcterms:W3CDTF">2023-12-05T03:34:14Z</dcterms:modified>
</cp:coreProperties>
</file>