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57" r:id="rId5"/>
    <p:sldId id="265" r:id="rId6"/>
    <p:sldId id="266" r:id="rId7"/>
    <p:sldId id="258" r:id="rId8"/>
    <p:sldId id="262" r:id="rId9"/>
    <p:sldId id="259" r:id="rId10"/>
    <p:sldId id="267" r:id="rId11"/>
    <p:sldId id="268" r:id="rId12"/>
    <p:sldId id="271" r:id="rId13"/>
    <p:sldId id="269" r:id="rId14"/>
    <p:sldId id="270" r:id="rId15"/>
    <p:sldId id="272" r:id="rId16"/>
    <p:sldId id="276" r:id="rId17"/>
    <p:sldId id="277" r:id="rId18"/>
    <p:sldId id="273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Fariña Barrera" initials="AFB" lastIdx="2" clrIdx="0">
    <p:extLst>
      <p:ext uri="{19B8F6BF-5375-455C-9EA6-DF929625EA0E}">
        <p15:presenceInfo xmlns:p15="http://schemas.microsoft.com/office/powerpoint/2012/main" userId="b432f6b845fa7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9775" y="5936186"/>
            <a:ext cx="2839359" cy="88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09775" y="5936186"/>
            <a:ext cx="2839359" cy="884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rgs.br/~engel/data/media/file/cmp121/CPN_Freeman%20.pdf" TargetMode="External"/><Relationship Id="rId2" Type="http://schemas.openxmlformats.org/officeDocument/2006/relationships/hyperlink" Target="https://en.wikipedia.org/wiki/Backpropag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tsiiull/medicalpybrain" TargetMode="External"/><Relationship Id="rId4" Type="http://schemas.openxmlformats.org/officeDocument/2006/relationships/hyperlink" Target="http://pybrai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780" y="2733709"/>
            <a:ext cx="8656676" cy="1373070"/>
          </a:xfrm>
        </p:spPr>
        <p:txBody>
          <a:bodyPr/>
          <a:lstStyle/>
          <a:p>
            <a:r>
              <a:rPr lang="es-ES" sz="4800" dirty="0"/>
              <a:t>Detección de cáncer mediante redes neuronales artificiales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Autor: Alberto Fariña Barrera</a:t>
            </a:r>
          </a:p>
          <a:p>
            <a:r>
              <a:rPr lang="es-ES" dirty="0"/>
              <a:t>Tutor: Patricio García Báez</a:t>
            </a:r>
          </a:p>
          <a:p>
            <a:r>
              <a:rPr lang="es-ES" dirty="0"/>
              <a:t>Co-Tutora: Carmen Paz Suárez Araujo</a:t>
            </a:r>
          </a:p>
        </p:txBody>
      </p:sp>
    </p:spTree>
    <p:extLst>
      <p:ext uri="{BB962C8B-B14F-4D97-AF65-F5344CB8AC3E}">
        <p14:creationId xmlns:p14="http://schemas.microsoft.com/office/powerpoint/2010/main" val="429055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</a:t>
            </a:r>
          </a:p>
        </p:txBody>
      </p:sp>
    </p:spTree>
    <p:extLst>
      <p:ext uri="{BB962C8B-B14F-4D97-AF65-F5344CB8AC3E}">
        <p14:creationId xmlns:p14="http://schemas.microsoft.com/office/powerpoint/2010/main" val="206301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con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575959"/>
            <a:ext cx="3405118" cy="3599316"/>
          </a:xfrm>
        </p:spPr>
        <p:txBody>
          <a:bodyPr/>
          <a:lstStyle/>
          <a:p>
            <a:r>
              <a:rPr lang="es-ES" dirty="0"/>
              <a:t>Primera prueba</a:t>
            </a:r>
          </a:p>
          <a:p>
            <a:endParaRPr lang="es-ES" dirty="0"/>
          </a:p>
          <a:p>
            <a:r>
              <a:rPr lang="es-ES" dirty="0"/>
              <a:t>Neuronas ocultas</a:t>
            </a:r>
          </a:p>
          <a:p>
            <a:endParaRPr lang="es-ES" dirty="0"/>
          </a:p>
          <a:p>
            <a:r>
              <a:rPr lang="es-ES" dirty="0"/>
              <a:t>Ratio de aprendizaje</a:t>
            </a:r>
          </a:p>
          <a:p>
            <a:endParaRPr lang="es-ES" dirty="0"/>
          </a:p>
          <a:p>
            <a:r>
              <a:rPr lang="es-ES" dirty="0"/>
              <a:t>Momentum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446165" y="2376356"/>
            <a:ext cx="450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Neuronas Ocultas -&gt;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Ratio de aprendizaje -&gt; 0,0001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Momentum -&gt; 0,1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3505708" y="2559451"/>
            <a:ext cx="830510" cy="47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>
            <a:off x="3514097" y="3466250"/>
            <a:ext cx="830510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4446165" y="3375486"/>
            <a:ext cx="373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Rango -&gt; 5 a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Pasos de 5</a:t>
            </a:r>
          </a:p>
        </p:txBody>
      </p:sp>
      <p:sp>
        <p:nvSpPr>
          <p:cNvPr id="8" name="Flecha derecha 7"/>
          <p:cNvSpPr/>
          <p:nvPr/>
        </p:nvSpPr>
        <p:spPr>
          <a:xfrm>
            <a:off x="4085439" y="4400109"/>
            <a:ext cx="2604782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791779" y="3778810"/>
            <a:ext cx="1912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0,05</a:t>
            </a:r>
          </a:p>
        </p:txBody>
      </p:sp>
      <p:sp>
        <p:nvSpPr>
          <p:cNvPr id="10" name="Flecha derecha 9"/>
          <p:cNvSpPr/>
          <p:nvPr/>
        </p:nvSpPr>
        <p:spPr>
          <a:xfrm>
            <a:off x="2801479" y="5273077"/>
            <a:ext cx="822121" cy="52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3863577" y="5219298"/>
            <a:ext cx="246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Rango -&gt; 0,1 a 0,9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Pasos de 0,1</a:t>
            </a:r>
          </a:p>
        </p:txBody>
      </p:sp>
    </p:spTree>
    <p:extLst>
      <p:ext uri="{BB962C8B-B14F-4D97-AF65-F5344CB8AC3E}">
        <p14:creationId xmlns:p14="http://schemas.microsoft.com/office/powerpoint/2010/main" val="21355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análisis de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942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Cáncer de mama</a:t>
            </a:r>
          </a:p>
          <a:p>
            <a:pPr lvl="1"/>
            <a:r>
              <a:rPr lang="es-ES" dirty="0"/>
              <a:t>Neuronas Ocultas -&gt; 50</a:t>
            </a:r>
          </a:p>
          <a:p>
            <a:pPr lvl="1"/>
            <a:r>
              <a:rPr lang="es-ES" dirty="0"/>
              <a:t>Ratio de aprendizaje -&gt; 0,005</a:t>
            </a:r>
          </a:p>
          <a:p>
            <a:pPr lvl="1"/>
            <a:r>
              <a:rPr lang="es-ES" dirty="0"/>
              <a:t>Momentum -&gt; 0,1</a:t>
            </a:r>
          </a:p>
          <a:p>
            <a:r>
              <a:rPr lang="es-ES" dirty="0"/>
              <a:t>Melanoma</a:t>
            </a:r>
          </a:p>
          <a:p>
            <a:pPr lvl="1"/>
            <a:r>
              <a:rPr lang="es-ES" dirty="0"/>
              <a:t>Neuronas Ocultas -&gt; 95</a:t>
            </a:r>
          </a:p>
          <a:p>
            <a:pPr lvl="1"/>
            <a:r>
              <a:rPr lang="es-ES" dirty="0"/>
              <a:t>Ratio de aprendizaje -&gt; 0,005</a:t>
            </a:r>
          </a:p>
          <a:p>
            <a:pPr lvl="1"/>
            <a:r>
              <a:rPr lang="es-ES" dirty="0"/>
              <a:t>Momentum -&gt; 0,3</a:t>
            </a:r>
          </a:p>
          <a:p>
            <a:r>
              <a:rPr lang="es-ES" dirty="0"/>
              <a:t>Cáncer de pulmón</a:t>
            </a:r>
          </a:p>
          <a:p>
            <a:pPr lvl="1"/>
            <a:r>
              <a:rPr lang="es-ES" dirty="0"/>
              <a:t>Neuronas Ocultas -&gt; 75 </a:t>
            </a:r>
          </a:p>
          <a:p>
            <a:pPr lvl="1"/>
            <a:r>
              <a:rPr lang="es-ES" dirty="0"/>
              <a:t>Ratio de aprendizaje -&gt; 0,005</a:t>
            </a:r>
          </a:p>
          <a:p>
            <a:pPr lvl="1"/>
            <a:r>
              <a:rPr lang="es-ES" dirty="0"/>
              <a:t>Momentum -&gt; 0,7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44" y="2536408"/>
            <a:ext cx="4772025" cy="704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444" y="5042329"/>
            <a:ext cx="4886325" cy="7048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444" y="3789368"/>
            <a:ext cx="4924425" cy="704850"/>
          </a:xfrm>
          <a:prstGeom prst="rect">
            <a:avLst/>
          </a:prstGeom>
        </p:spPr>
      </p:pic>
      <p:sp>
        <p:nvSpPr>
          <p:cNvPr id="9" name="Flecha: a la derecha 8"/>
          <p:cNvSpPr/>
          <p:nvPr/>
        </p:nvSpPr>
        <p:spPr>
          <a:xfrm>
            <a:off x="5184396" y="2701255"/>
            <a:ext cx="822121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/>
          <p:cNvSpPr/>
          <p:nvPr/>
        </p:nvSpPr>
        <p:spPr>
          <a:xfrm>
            <a:off x="5184396" y="3906901"/>
            <a:ext cx="822121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/>
          <p:cNvSpPr/>
          <p:nvPr/>
        </p:nvSpPr>
        <p:spPr>
          <a:xfrm>
            <a:off x="5187556" y="5159862"/>
            <a:ext cx="822121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5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con </a:t>
            </a:r>
            <a:r>
              <a:rPr lang="es-ES" dirty="0" err="1"/>
              <a:t>Counter</a:t>
            </a:r>
            <a:r>
              <a:rPr lang="es-ES" dirty="0"/>
              <a:t>-Propagation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80321" y="2575959"/>
            <a:ext cx="340511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Primera prueba</a:t>
            </a:r>
          </a:p>
          <a:p>
            <a:endParaRPr lang="es-ES" dirty="0"/>
          </a:p>
          <a:p>
            <a:r>
              <a:rPr lang="es-ES" dirty="0"/>
              <a:t>Neuronas del mapa</a:t>
            </a:r>
          </a:p>
          <a:p>
            <a:endParaRPr lang="es-ES" dirty="0"/>
          </a:p>
          <a:p>
            <a:r>
              <a:rPr lang="es-ES" dirty="0"/>
              <a:t>Ratio de aprendizaje</a:t>
            </a:r>
          </a:p>
          <a:p>
            <a:endParaRPr lang="es-ES" dirty="0"/>
          </a:p>
          <a:p>
            <a:r>
              <a:rPr lang="es-ES" dirty="0"/>
              <a:t>Momentum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446165" y="2376356"/>
            <a:ext cx="450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Neuronas del mapa -&gt;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Ratio de aprendizaje -&gt; 0,005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Momentum -&gt; 0,5</a:t>
            </a:r>
          </a:p>
        </p:txBody>
      </p:sp>
      <p:sp>
        <p:nvSpPr>
          <p:cNvPr id="6" name="Flecha derecha 4"/>
          <p:cNvSpPr/>
          <p:nvPr/>
        </p:nvSpPr>
        <p:spPr>
          <a:xfrm>
            <a:off x="3505708" y="2559451"/>
            <a:ext cx="830510" cy="47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5"/>
          <p:cNvSpPr/>
          <p:nvPr/>
        </p:nvSpPr>
        <p:spPr>
          <a:xfrm>
            <a:off x="4085439" y="3466246"/>
            <a:ext cx="830510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5217952" y="3398946"/>
            <a:ext cx="373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Rango -&gt; 5 a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Pasos de 1</a:t>
            </a:r>
          </a:p>
        </p:txBody>
      </p:sp>
      <p:sp>
        <p:nvSpPr>
          <p:cNvPr id="9" name="Flecha derecha 7"/>
          <p:cNvSpPr/>
          <p:nvPr/>
        </p:nvSpPr>
        <p:spPr>
          <a:xfrm>
            <a:off x="4085439" y="4400109"/>
            <a:ext cx="2604782" cy="511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038363" y="3778810"/>
            <a:ext cx="1912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0,05</a:t>
            </a:r>
          </a:p>
        </p:txBody>
      </p:sp>
      <p:sp>
        <p:nvSpPr>
          <p:cNvPr id="11" name="Flecha derecha 9"/>
          <p:cNvSpPr/>
          <p:nvPr/>
        </p:nvSpPr>
        <p:spPr>
          <a:xfrm>
            <a:off x="2816605" y="5273077"/>
            <a:ext cx="822121" cy="52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812797" y="5220391"/>
            <a:ext cx="246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Rango -&gt; 0,1 a 0,9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Pasos de 0,1</a:t>
            </a:r>
          </a:p>
        </p:txBody>
      </p:sp>
    </p:spTree>
    <p:extLst>
      <p:ext uri="{BB962C8B-B14F-4D97-AF65-F5344CB8AC3E}">
        <p14:creationId xmlns:p14="http://schemas.microsoft.com/office/powerpoint/2010/main" val="34040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5918" cy="1080938"/>
          </a:xfrm>
        </p:spPr>
        <p:txBody>
          <a:bodyPr/>
          <a:lstStyle/>
          <a:p>
            <a:r>
              <a:rPr lang="es-ES" dirty="0"/>
              <a:t>Resultados de análisis de Counter-Propagation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80321" y="2336872"/>
            <a:ext cx="9613861" cy="4139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Cáncer de mama</a:t>
            </a:r>
          </a:p>
          <a:p>
            <a:pPr lvl="1"/>
            <a:r>
              <a:rPr lang="es-ES" dirty="0"/>
              <a:t>Neuronas del mapa -&gt; 10</a:t>
            </a:r>
          </a:p>
          <a:p>
            <a:pPr lvl="1"/>
            <a:r>
              <a:rPr lang="es-ES" dirty="0"/>
              <a:t>Ratio de aprendizaje -&gt; 0,05</a:t>
            </a:r>
          </a:p>
          <a:p>
            <a:pPr lvl="1"/>
            <a:r>
              <a:rPr lang="es-ES" dirty="0"/>
              <a:t>Momentum -&gt; 0,9</a:t>
            </a:r>
          </a:p>
          <a:p>
            <a:r>
              <a:rPr lang="es-ES" dirty="0"/>
              <a:t>Melanoma</a:t>
            </a:r>
          </a:p>
          <a:p>
            <a:pPr lvl="1"/>
            <a:r>
              <a:rPr lang="es-ES" dirty="0"/>
              <a:t>Neuronas Ocultas -&gt; 11</a:t>
            </a:r>
          </a:p>
          <a:p>
            <a:pPr lvl="1"/>
            <a:r>
              <a:rPr lang="es-ES" dirty="0"/>
              <a:t>Ratio de aprendizaje -&gt; 0,05</a:t>
            </a:r>
          </a:p>
          <a:p>
            <a:pPr lvl="1"/>
            <a:r>
              <a:rPr lang="es-ES" dirty="0"/>
              <a:t>Momentum -&gt; 0,9</a:t>
            </a:r>
          </a:p>
          <a:p>
            <a:r>
              <a:rPr lang="es-ES" dirty="0"/>
              <a:t>Cáncer de pulmón</a:t>
            </a:r>
          </a:p>
          <a:p>
            <a:pPr lvl="1"/>
            <a:r>
              <a:rPr lang="es-ES" dirty="0"/>
              <a:t>Neuronas Ocultas -&gt; 15 </a:t>
            </a:r>
          </a:p>
          <a:p>
            <a:pPr lvl="1"/>
            <a:r>
              <a:rPr lang="es-ES" dirty="0"/>
              <a:t>Ratio de aprendizaje -&gt; 0,05</a:t>
            </a:r>
          </a:p>
          <a:p>
            <a:pPr lvl="1"/>
            <a:r>
              <a:rPr lang="es-ES" dirty="0"/>
              <a:t>Momentum -&gt; 0,9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Flecha: a la derecha 4"/>
          <p:cNvSpPr/>
          <p:nvPr/>
        </p:nvSpPr>
        <p:spPr>
          <a:xfrm>
            <a:off x="5184396" y="2701255"/>
            <a:ext cx="822121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/>
          <p:cNvSpPr/>
          <p:nvPr/>
        </p:nvSpPr>
        <p:spPr>
          <a:xfrm>
            <a:off x="5184396" y="3906901"/>
            <a:ext cx="822121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6"/>
          <p:cNvSpPr/>
          <p:nvPr/>
        </p:nvSpPr>
        <p:spPr>
          <a:xfrm>
            <a:off x="5187556" y="5159862"/>
            <a:ext cx="822121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75" y="2574197"/>
            <a:ext cx="4914900" cy="7239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75" y="3800803"/>
            <a:ext cx="4895850" cy="7048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475" y="5036462"/>
            <a:ext cx="4935567" cy="7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resultados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22789" y="2290194"/>
            <a:ext cx="356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Cáncer de mama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60" y="3031717"/>
            <a:ext cx="6556426" cy="22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7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1656" y="2320095"/>
            <a:ext cx="2062879" cy="431494"/>
          </a:xfrm>
        </p:spPr>
        <p:txBody>
          <a:bodyPr/>
          <a:lstStyle/>
          <a:p>
            <a:r>
              <a:rPr lang="es-ES" dirty="0"/>
              <a:t>Melanoma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64" y="3093700"/>
            <a:ext cx="6791174" cy="22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0046" y="2294929"/>
            <a:ext cx="3044391" cy="481828"/>
          </a:xfrm>
        </p:spPr>
        <p:txBody>
          <a:bodyPr/>
          <a:lstStyle/>
          <a:p>
            <a:r>
              <a:rPr lang="es-ES" dirty="0"/>
              <a:t>Cáncer de pulmón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35" y="3070370"/>
            <a:ext cx="6814031" cy="22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5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007253" cy="3599316"/>
          </a:xfrm>
        </p:spPr>
        <p:txBody>
          <a:bodyPr/>
          <a:lstStyle/>
          <a:p>
            <a:r>
              <a:rPr lang="en-US" dirty="0"/>
              <a:t>Not as good results as expected</a:t>
            </a:r>
          </a:p>
          <a:p>
            <a:endParaRPr lang="en-US" dirty="0"/>
          </a:p>
          <a:p>
            <a:r>
              <a:rPr lang="en-US" dirty="0"/>
              <a:t>Counter-Propagation results had really low sensitivity</a:t>
            </a:r>
          </a:p>
          <a:p>
            <a:endParaRPr lang="en-US" dirty="0"/>
          </a:p>
          <a:p>
            <a:r>
              <a:rPr lang="en-US" dirty="0"/>
              <a:t>In the future:</a:t>
            </a:r>
          </a:p>
          <a:p>
            <a:pPr lvl="1"/>
            <a:r>
              <a:rPr lang="en-US" dirty="0"/>
              <a:t>Analysis improvements</a:t>
            </a:r>
          </a:p>
          <a:p>
            <a:pPr lvl="1"/>
            <a:r>
              <a:rPr lang="en-US" dirty="0"/>
              <a:t>Testing other networks or algorithms</a:t>
            </a:r>
          </a:p>
          <a:p>
            <a:pPr lvl="1"/>
            <a:r>
              <a:rPr lang="en-US" dirty="0"/>
              <a:t>GUI development</a:t>
            </a:r>
          </a:p>
        </p:txBody>
      </p:sp>
    </p:spTree>
    <p:extLst>
      <p:ext uri="{BB962C8B-B14F-4D97-AF65-F5344CB8AC3E}">
        <p14:creationId xmlns:p14="http://schemas.microsoft.com/office/powerpoint/2010/main" val="15817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89094"/>
          </a:xfrm>
        </p:spPr>
        <p:txBody>
          <a:bodyPr>
            <a:normAutofit/>
          </a:bodyPr>
          <a:lstStyle/>
          <a:p>
            <a:r>
              <a:rPr lang="es-ES" dirty="0"/>
              <a:t>Redes Neuronales y Sistemas Borrosos – Bonifacio Martín del Brío y</a:t>
            </a:r>
            <a:br>
              <a:rPr lang="es-ES" dirty="0"/>
            </a:br>
            <a:r>
              <a:rPr lang="es-ES" dirty="0"/>
              <a:t>Alfredo Sanz Molina – Ed. Ra-</a:t>
            </a:r>
            <a:r>
              <a:rPr lang="es-ES" dirty="0" err="1"/>
              <a:t>Ma</a:t>
            </a:r>
            <a:r>
              <a:rPr lang="es-ES" dirty="0"/>
              <a:t>, 2ª edición, 2001</a:t>
            </a:r>
          </a:p>
          <a:p>
            <a:r>
              <a:rPr lang="es-ES" dirty="0"/>
              <a:t>Back-Propagation: </a:t>
            </a:r>
            <a:r>
              <a:rPr lang="es-ES" dirty="0">
                <a:hlinkClick r:id="rId2"/>
              </a:rPr>
              <a:t>https://en.wikipedia.org/wiki/Backpropagation</a:t>
            </a:r>
            <a:endParaRPr lang="es-ES" dirty="0"/>
          </a:p>
          <a:p>
            <a:r>
              <a:rPr lang="es-ES" dirty="0"/>
              <a:t>Counter-Propagation </a:t>
            </a:r>
            <a:r>
              <a:rPr lang="es-ES" dirty="0" err="1"/>
              <a:t>network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>
                <a:hlinkClick r:id="rId3"/>
              </a:rPr>
              <a:t>http://www.inf.ufrgs.br/~engel/data/media/file/cmp121/CPN_Freeman%20.pdf</a:t>
            </a:r>
            <a:endParaRPr lang="es-ES" dirty="0"/>
          </a:p>
          <a:p>
            <a:r>
              <a:rPr lang="es-ES" dirty="0"/>
              <a:t>PyBrain: </a:t>
            </a:r>
            <a:r>
              <a:rPr lang="es-ES" dirty="0">
                <a:hlinkClick r:id="rId4"/>
              </a:rPr>
              <a:t>http://pybrain.org/</a:t>
            </a:r>
            <a:endParaRPr lang="es-ES" dirty="0"/>
          </a:p>
          <a:p>
            <a:r>
              <a:rPr lang="es-ES" dirty="0"/>
              <a:t>Repositorio del TFG en </a:t>
            </a:r>
            <a:r>
              <a:rPr lang="es-ES" dirty="0" err="1"/>
              <a:t>Github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>
                <a:hlinkClick r:id="rId5"/>
              </a:rPr>
              <a:t>https://github.com/etsiiull/medicalpybrain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0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3150" y="2383874"/>
            <a:ext cx="5334585" cy="3599316"/>
          </a:xfrm>
        </p:spPr>
        <p:txBody>
          <a:bodyPr>
            <a:normAutofit/>
          </a:bodyPr>
          <a:lstStyle/>
          <a:p>
            <a:r>
              <a:rPr lang="es-ES" dirty="0"/>
              <a:t>Problema principal</a:t>
            </a:r>
          </a:p>
          <a:p>
            <a:r>
              <a:rPr lang="es-ES" dirty="0"/>
              <a:t>Introducción a las redes neuronales</a:t>
            </a:r>
          </a:p>
          <a:p>
            <a:pPr lvl="1"/>
            <a:r>
              <a:rPr lang="es-ES" dirty="0"/>
              <a:t>Back-Propagation</a:t>
            </a:r>
          </a:p>
          <a:p>
            <a:pPr lvl="1"/>
            <a:r>
              <a:rPr lang="es-ES" dirty="0"/>
              <a:t>Counter-Propagation</a:t>
            </a:r>
          </a:p>
          <a:p>
            <a:r>
              <a:rPr lang="es-ES" dirty="0"/>
              <a:t>Bases de datos</a:t>
            </a:r>
          </a:p>
          <a:p>
            <a:pPr lvl="1"/>
            <a:r>
              <a:rPr lang="es-ES" dirty="0" err="1"/>
              <a:t>Preprocesado</a:t>
            </a:r>
            <a:endParaRPr lang="es-ES" dirty="0"/>
          </a:p>
          <a:p>
            <a:r>
              <a:rPr lang="es-ES" dirty="0"/>
              <a:t>PyBrain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620624" y="2383874"/>
            <a:ext cx="644274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Análisis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Análisis con Back-Propagation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Resultados de análisis con Back-Propagation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Análisis con Counter-Propagation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Resultados de análisis con Counter-Propagation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Comparación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Summary</a:t>
            </a:r>
            <a:r>
              <a:rPr lang="es-ES" sz="2400" dirty="0"/>
              <a:t> and </a:t>
            </a:r>
            <a:r>
              <a:rPr lang="es-ES" sz="2400" dirty="0" err="1"/>
              <a:t>conclusions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Bibliografía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0747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32514" y="2567031"/>
            <a:ext cx="10024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75925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principal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9276" y="2353651"/>
            <a:ext cx="3421896" cy="174856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Tres tipos de cáncer:</a:t>
            </a:r>
          </a:p>
          <a:p>
            <a:pPr lvl="1"/>
            <a:r>
              <a:rPr lang="es-ES" dirty="0"/>
              <a:t>Cáncer de mama</a:t>
            </a:r>
          </a:p>
          <a:p>
            <a:pPr lvl="1"/>
            <a:r>
              <a:rPr lang="es-ES" dirty="0"/>
              <a:t>Melanoma</a:t>
            </a:r>
          </a:p>
          <a:p>
            <a:pPr lvl="1"/>
            <a:r>
              <a:rPr lang="es-ES" dirty="0"/>
              <a:t>Cáncer de pulmón</a:t>
            </a:r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063692" y="2734811"/>
            <a:ext cx="20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Red Neuronal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4781722" y="2734811"/>
            <a:ext cx="1023457" cy="562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>
            <a:off x="5004032" y="3853838"/>
            <a:ext cx="578841" cy="906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67323" y="5057525"/>
            <a:ext cx="285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Detección precoz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probabilidad de recuperación</a:t>
            </a:r>
          </a:p>
        </p:txBody>
      </p:sp>
    </p:spTree>
    <p:extLst>
      <p:ext uri="{BB962C8B-B14F-4D97-AF65-F5344CB8AC3E}">
        <p14:creationId xmlns:p14="http://schemas.microsoft.com/office/powerpoint/2010/main" val="20974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las redes neuronales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Grafo dirigido</a:t>
            </a:r>
          </a:p>
          <a:p>
            <a:pPr lvl="1"/>
            <a:r>
              <a:rPr lang="es-ES" dirty="0"/>
              <a:t>Entrada</a:t>
            </a:r>
          </a:p>
          <a:p>
            <a:pPr lvl="1"/>
            <a:r>
              <a:rPr lang="es-ES" dirty="0"/>
              <a:t>Capas ocultas(Opcional)</a:t>
            </a:r>
          </a:p>
          <a:p>
            <a:pPr lvl="1"/>
            <a:r>
              <a:rPr lang="es-ES" dirty="0"/>
              <a:t>Salida</a:t>
            </a:r>
          </a:p>
          <a:p>
            <a:r>
              <a:rPr lang="es-ES" dirty="0"/>
              <a:t>Pesos</a:t>
            </a:r>
          </a:p>
          <a:p>
            <a:r>
              <a:rPr lang="es-ES" dirty="0"/>
              <a:t>Funciones</a:t>
            </a:r>
          </a:p>
          <a:p>
            <a:pPr lvl="1"/>
            <a:r>
              <a:rPr lang="es-ES" dirty="0"/>
              <a:t>Función de propagación</a:t>
            </a:r>
          </a:p>
          <a:p>
            <a:pPr lvl="1"/>
            <a:r>
              <a:rPr lang="es-ES" dirty="0"/>
              <a:t>Función de transferencia</a:t>
            </a:r>
          </a:p>
          <a:p>
            <a:pPr marL="914400" lvl="2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75" y="2625754"/>
            <a:ext cx="3823007" cy="23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1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RNA con Back-Propagation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728785"/>
            <a:ext cx="9613861" cy="3599316"/>
          </a:xfrm>
        </p:spPr>
        <p:txBody>
          <a:bodyPr/>
          <a:lstStyle/>
          <a:p>
            <a:r>
              <a:rPr lang="es-ES" dirty="0"/>
              <a:t>Introducción de la entrada</a:t>
            </a:r>
          </a:p>
          <a:p>
            <a:endParaRPr lang="es-ES" dirty="0"/>
          </a:p>
          <a:p>
            <a:r>
              <a:rPr lang="es-ES" dirty="0"/>
              <a:t>Obtención de una señal de error</a:t>
            </a:r>
          </a:p>
          <a:p>
            <a:endParaRPr lang="es-ES" dirty="0"/>
          </a:p>
          <a:p>
            <a:r>
              <a:rPr lang="es-ES" dirty="0"/>
              <a:t>Propagación hacia atrás de la señal de error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49" y="2728785"/>
            <a:ext cx="3823007" cy="23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híbrida </a:t>
            </a:r>
            <a:r>
              <a:rPr lang="es-ES" dirty="0" err="1"/>
              <a:t>Counter</a:t>
            </a:r>
            <a:r>
              <a:rPr lang="es-ES" dirty="0"/>
              <a:t>-Propagation</a:t>
            </a:r>
          </a:p>
        </p:txBody>
      </p:sp>
      <p:pic>
        <p:nvPicPr>
          <p:cNvPr id="1026" name="Picture 2" descr="http://clustering.50webs.com/images/kohone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950" y="2172588"/>
            <a:ext cx="22860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969" y="2487197"/>
            <a:ext cx="1704975" cy="31337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5854" y="2172588"/>
            <a:ext cx="7691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1ª Fase: Mapa de </a:t>
            </a:r>
            <a:r>
              <a:rPr lang="es-ES" sz="2400" dirty="0" err="1"/>
              <a:t>Kohonen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Entradas: Nº de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Salidas: Nº de neuronas del mapa</a:t>
            </a:r>
          </a:p>
        </p:txBody>
      </p:sp>
      <p:sp>
        <p:nvSpPr>
          <p:cNvPr id="10" name="Flecha doblada hacia arriba 9"/>
          <p:cNvSpPr/>
          <p:nvPr/>
        </p:nvSpPr>
        <p:spPr>
          <a:xfrm rot="5400000">
            <a:off x="8410322" y="3993271"/>
            <a:ext cx="1307173" cy="14287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680321" y="4450002"/>
            <a:ext cx="7106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2ª Fase: Perceptrón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Entradas: Nº de salidas del mapa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Salidas: Resultado final</a:t>
            </a:r>
          </a:p>
        </p:txBody>
      </p:sp>
    </p:spTree>
    <p:extLst>
      <p:ext uri="{BB962C8B-B14F-4D97-AF65-F5344CB8AC3E}">
        <p14:creationId xmlns:p14="http://schemas.microsoft.com/office/powerpoint/2010/main" val="32715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449705" y="2616433"/>
            <a:ext cx="4844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Cáncer(Si/No)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Sexo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Datos de análisis sanguíneos (colesterol, proteínas, etc.)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61" y="3001394"/>
            <a:ext cx="3082401" cy="10275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82" y="4893685"/>
            <a:ext cx="10058400" cy="6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7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8760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Eliminación de columnas y filas poco significativas</a:t>
            </a:r>
          </a:p>
          <a:p>
            <a:endParaRPr lang="es-ES" dirty="0"/>
          </a:p>
          <a:p>
            <a:r>
              <a:rPr lang="es-ES" dirty="0"/>
              <a:t>Sustitución de datos nulos</a:t>
            </a:r>
          </a:p>
          <a:p>
            <a:endParaRPr lang="es-ES" dirty="0"/>
          </a:p>
          <a:p>
            <a:r>
              <a:rPr lang="es-ES" dirty="0"/>
              <a:t>Normalización</a:t>
            </a:r>
          </a:p>
          <a:p>
            <a:endParaRPr lang="es-ES" dirty="0"/>
          </a:p>
          <a:p>
            <a:r>
              <a:rPr lang="es-ES" dirty="0"/>
              <a:t>División en subconjuntos aleatorios:</a:t>
            </a:r>
          </a:p>
          <a:p>
            <a:pPr lvl="1"/>
            <a:r>
              <a:rPr lang="es-ES" dirty="0"/>
              <a:t>Entrenamiento -&gt; 50%</a:t>
            </a:r>
          </a:p>
          <a:p>
            <a:pPr lvl="1"/>
            <a:r>
              <a:rPr lang="es-ES" dirty="0"/>
              <a:t>Validación -&gt; 25%</a:t>
            </a:r>
          </a:p>
          <a:p>
            <a:pPr lvl="1"/>
            <a:r>
              <a:rPr lang="es-ES" dirty="0"/>
              <a:t>Testeo -&gt; 25%</a:t>
            </a:r>
          </a:p>
        </p:txBody>
      </p:sp>
      <p:pic>
        <p:nvPicPr>
          <p:cNvPr id="2050" name="Picture 2" descr="https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006" y="3641230"/>
            <a:ext cx="18859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8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PyBrain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471097"/>
            <a:ext cx="4343834" cy="55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Red neuronal y entrenamiento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0214"/>
          <a:stretch/>
        </p:blipFill>
        <p:spPr>
          <a:xfrm>
            <a:off x="364717" y="4838200"/>
            <a:ext cx="11642624" cy="688700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5191934" y="2477658"/>
            <a:ext cx="872455" cy="411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6186029" y="2452489"/>
            <a:ext cx="168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Python 3.5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7993858" y="2498656"/>
            <a:ext cx="897622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013121" y="2452488"/>
            <a:ext cx="121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PyBrain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13732" y="3145872"/>
            <a:ext cx="369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Fase de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Fase de Creación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Fase de Entrenamiento</a:t>
            </a:r>
          </a:p>
        </p:txBody>
      </p:sp>
    </p:spTree>
    <p:extLst>
      <p:ext uri="{BB962C8B-B14F-4D97-AF65-F5344CB8AC3E}">
        <p14:creationId xmlns:p14="http://schemas.microsoft.com/office/powerpoint/2010/main" val="21886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1577</TotalTime>
  <Words>477</Words>
  <Application>Microsoft Office PowerPoint</Application>
  <PresentationFormat>Panorámica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Berlín</vt:lpstr>
      <vt:lpstr>Detección de cáncer mediante redes neuronales artificiales</vt:lpstr>
      <vt:lpstr>Índice</vt:lpstr>
      <vt:lpstr>Problema principal</vt:lpstr>
      <vt:lpstr>Introducción a las redes neuronales</vt:lpstr>
      <vt:lpstr>RNA con Back-Propagation</vt:lpstr>
      <vt:lpstr>Arquitectura híbrida Counter-Propagation</vt:lpstr>
      <vt:lpstr>Bases de datos</vt:lpstr>
      <vt:lpstr>Preprocesado</vt:lpstr>
      <vt:lpstr>PyBrain</vt:lpstr>
      <vt:lpstr>Análisis</vt:lpstr>
      <vt:lpstr>Análisis con Back-Propagation</vt:lpstr>
      <vt:lpstr>Resultados de análisis de Back-Propagation</vt:lpstr>
      <vt:lpstr>Análisis con Counter-Propagation</vt:lpstr>
      <vt:lpstr>Resultados de análisis de Counter-Propagation</vt:lpstr>
      <vt:lpstr>Comparación de resultados</vt:lpstr>
      <vt:lpstr>Comparación de resultados</vt:lpstr>
      <vt:lpstr>Comparación de resultados</vt:lpstr>
      <vt:lpstr>Summary and Conclusions</vt:lpstr>
      <vt:lpstr>Bibliografía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artificiales aplicadas a la medicina</dc:title>
  <dc:creator>Alberto Fariña Barrera</dc:creator>
  <cp:lastModifiedBy>Alberto Fariña Barrera</cp:lastModifiedBy>
  <cp:revision>67</cp:revision>
  <dcterms:created xsi:type="dcterms:W3CDTF">2016-05-06T11:42:24Z</dcterms:created>
  <dcterms:modified xsi:type="dcterms:W3CDTF">2016-07-10T09:10:23Z</dcterms:modified>
</cp:coreProperties>
</file>