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388" r:id="rId2"/>
    <p:sldId id="652" r:id="rId3"/>
    <p:sldId id="648" r:id="rId4"/>
    <p:sldId id="661" r:id="rId5"/>
    <p:sldId id="662" r:id="rId6"/>
    <p:sldId id="663" r:id="rId7"/>
    <p:sldId id="664" r:id="rId8"/>
    <p:sldId id="666" r:id="rId9"/>
    <p:sldId id="676" r:id="rId10"/>
    <p:sldId id="675" r:id="rId11"/>
    <p:sldId id="677" r:id="rId12"/>
    <p:sldId id="667" r:id="rId13"/>
    <p:sldId id="679" r:id="rId14"/>
    <p:sldId id="668" r:id="rId15"/>
    <p:sldId id="669" r:id="rId16"/>
    <p:sldId id="670" r:id="rId17"/>
    <p:sldId id="671" r:id="rId18"/>
    <p:sldId id="672" r:id="rId19"/>
    <p:sldId id="673" r:id="rId20"/>
    <p:sldId id="683" r:id="rId21"/>
    <p:sldId id="674" r:id="rId22"/>
    <p:sldId id="681" r:id="rId23"/>
    <p:sldId id="682" r:id="rId24"/>
    <p:sldId id="684" r:id="rId25"/>
    <p:sldId id="685" r:id="rId26"/>
    <p:sldId id="686" r:id="rId27"/>
    <p:sldId id="687" r:id="rId28"/>
    <p:sldId id="688" r:id="rId29"/>
    <p:sldId id="689" r:id="rId30"/>
    <p:sldId id="42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5B9E"/>
    <a:srgbClr val="735B9F"/>
    <a:srgbClr val="F3BF09"/>
    <a:srgbClr val="DB247E"/>
    <a:srgbClr val="E0402B"/>
    <a:srgbClr val="CBC3DC"/>
    <a:srgbClr val="DFDAEA"/>
    <a:srgbClr val="FFFF99"/>
    <a:srgbClr val="A9632F"/>
    <a:srgbClr val="D34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44" autoAdjust="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2022/4/12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6190B-5BF5-4BF4-BF73-B38D11ED0A89}"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555B8-6DB6-4537-992D-08F84CBD1AC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10</a:t>
            </a:fld>
            <a:endParaRPr lang="zh-CN" altLang="en-US"/>
          </a:p>
        </p:txBody>
      </p:sp>
    </p:spTree>
    <p:extLst>
      <p:ext uri="{BB962C8B-B14F-4D97-AF65-F5344CB8AC3E}">
        <p14:creationId xmlns:p14="http://schemas.microsoft.com/office/powerpoint/2010/main" val="1843944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11</a:t>
            </a:fld>
            <a:endParaRPr lang="zh-CN" altLang="en-US"/>
          </a:p>
        </p:txBody>
      </p:sp>
    </p:spTree>
    <p:extLst>
      <p:ext uri="{BB962C8B-B14F-4D97-AF65-F5344CB8AC3E}">
        <p14:creationId xmlns:p14="http://schemas.microsoft.com/office/powerpoint/2010/main" val="1722717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12</a:t>
            </a:fld>
            <a:endParaRPr lang="zh-CN" altLang="en-US"/>
          </a:p>
        </p:txBody>
      </p:sp>
    </p:spTree>
    <p:extLst>
      <p:ext uri="{BB962C8B-B14F-4D97-AF65-F5344CB8AC3E}">
        <p14:creationId xmlns:p14="http://schemas.microsoft.com/office/powerpoint/2010/main" val="237337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13</a:t>
            </a:fld>
            <a:endParaRPr lang="zh-CN" altLang="en-US"/>
          </a:p>
        </p:txBody>
      </p:sp>
    </p:spTree>
    <p:extLst>
      <p:ext uri="{BB962C8B-B14F-4D97-AF65-F5344CB8AC3E}">
        <p14:creationId xmlns:p14="http://schemas.microsoft.com/office/powerpoint/2010/main" val="427190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14</a:t>
            </a:fld>
            <a:endParaRPr lang="zh-CN" altLang="en-US"/>
          </a:p>
        </p:txBody>
      </p:sp>
    </p:spTree>
    <p:extLst>
      <p:ext uri="{BB962C8B-B14F-4D97-AF65-F5344CB8AC3E}">
        <p14:creationId xmlns:p14="http://schemas.microsoft.com/office/powerpoint/2010/main" val="287163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15</a:t>
            </a:fld>
            <a:endParaRPr lang="zh-CN" altLang="en-US"/>
          </a:p>
        </p:txBody>
      </p:sp>
    </p:spTree>
    <p:extLst>
      <p:ext uri="{BB962C8B-B14F-4D97-AF65-F5344CB8AC3E}">
        <p14:creationId xmlns:p14="http://schemas.microsoft.com/office/powerpoint/2010/main" val="1836862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16</a:t>
            </a:fld>
            <a:endParaRPr lang="zh-CN" altLang="en-US"/>
          </a:p>
        </p:txBody>
      </p:sp>
    </p:spTree>
    <p:extLst>
      <p:ext uri="{BB962C8B-B14F-4D97-AF65-F5344CB8AC3E}">
        <p14:creationId xmlns:p14="http://schemas.microsoft.com/office/powerpoint/2010/main" val="410944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17</a:t>
            </a:fld>
            <a:endParaRPr lang="zh-CN" altLang="en-US"/>
          </a:p>
        </p:txBody>
      </p:sp>
    </p:spTree>
    <p:extLst>
      <p:ext uri="{BB962C8B-B14F-4D97-AF65-F5344CB8AC3E}">
        <p14:creationId xmlns:p14="http://schemas.microsoft.com/office/powerpoint/2010/main" val="1915412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18</a:t>
            </a:fld>
            <a:endParaRPr lang="zh-CN" altLang="en-US"/>
          </a:p>
        </p:txBody>
      </p:sp>
    </p:spTree>
    <p:extLst>
      <p:ext uri="{BB962C8B-B14F-4D97-AF65-F5344CB8AC3E}">
        <p14:creationId xmlns:p14="http://schemas.microsoft.com/office/powerpoint/2010/main" val="4051099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19</a:t>
            </a:fld>
            <a:endParaRPr lang="zh-CN" altLang="en-US"/>
          </a:p>
        </p:txBody>
      </p:sp>
    </p:spTree>
    <p:extLst>
      <p:ext uri="{BB962C8B-B14F-4D97-AF65-F5344CB8AC3E}">
        <p14:creationId xmlns:p14="http://schemas.microsoft.com/office/powerpoint/2010/main" val="229766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接下来我将分这</a:t>
            </a:r>
            <a:r>
              <a:rPr lang="en-US" altLang="zh-CN"/>
              <a:t>6</a:t>
            </a:r>
            <a:r>
              <a:rPr lang="zh-CN" altLang="en-US"/>
              <a:t>个部分介绍我要进行的课题</a:t>
            </a:r>
          </a:p>
        </p:txBody>
      </p:sp>
    </p:spTree>
    <p:extLst>
      <p:ext uri="{BB962C8B-B14F-4D97-AF65-F5344CB8AC3E}">
        <p14:creationId xmlns:p14="http://schemas.microsoft.com/office/powerpoint/2010/main" val="932541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20</a:t>
            </a:fld>
            <a:endParaRPr lang="zh-CN" altLang="en-US"/>
          </a:p>
        </p:txBody>
      </p:sp>
    </p:spTree>
    <p:extLst>
      <p:ext uri="{BB962C8B-B14F-4D97-AF65-F5344CB8AC3E}">
        <p14:creationId xmlns:p14="http://schemas.microsoft.com/office/powerpoint/2010/main" val="746658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21</a:t>
            </a:fld>
            <a:endParaRPr lang="zh-CN" altLang="en-US"/>
          </a:p>
        </p:txBody>
      </p:sp>
    </p:spTree>
    <p:extLst>
      <p:ext uri="{BB962C8B-B14F-4D97-AF65-F5344CB8AC3E}">
        <p14:creationId xmlns:p14="http://schemas.microsoft.com/office/powerpoint/2010/main" val="2633374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22</a:t>
            </a:fld>
            <a:endParaRPr lang="zh-CN" altLang="en-US"/>
          </a:p>
        </p:txBody>
      </p:sp>
    </p:spTree>
    <p:extLst>
      <p:ext uri="{BB962C8B-B14F-4D97-AF65-F5344CB8AC3E}">
        <p14:creationId xmlns:p14="http://schemas.microsoft.com/office/powerpoint/2010/main" val="2247885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23</a:t>
            </a:fld>
            <a:endParaRPr lang="zh-CN" altLang="en-US"/>
          </a:p>
        </p:txBody>
      </p:sp>
    </p:spTree>
    <p:extLst>
      <p:ext uri="{BB962C8B-B14F-4D97-AF65-F5344CB8AC3E}">
        <p14:creationId xmlns:p14="http://schemas.microsoft.com/office/powerpoint/2010/main" val="123995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接下来我将分这</a:t>
            </a:r>
            <a:r>
              <a:rPr lang="en-US" altLang="zh-CN"/>
              <a:t>6</a:t>
            </a:r>
            <a:r>
              <a:rPr lang="zh-CN" altLang="en-US"/>
              <a:t>个部分介绍我要进行的课题</a:t>
            </a:r>
          </a:p>
        </p:txBody>
      </p:sp>
    </p:spTree>
    <p:extLst>
      <p:ext uri="{BB962C8B-B14F-4D97-AF65-F5344CB8AC3E}">
        <p14:creationId xmlns:p14="http://schemas.microsoft.com/office/powerpoint/2010/main" val="665211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25</a:t>
            </a:fld>
            <a:endParaRPr lang="zh-CN" altLang="en-US"/>
          </a:p>
        </p:txBody>
      </p:sp>
    </p:spTree>
    <p:extLst>
      <p:ext uri="{BB962C8B-B14F-4D97-AF65-F5344CB8AC3E}">
        <p14:creationId xmlns:p14="http://schemas.microsoft.com/office/powerpoint/2010/main" val="1021866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26</a:t>
            </a:fld>
            <a:endParaRPr lang="zh-CN" altLang="en-US"/>
          </a:p>
        </p:txBody>
      </p:sp>
    </p:spTree>
    <p:extLst>
      <p:ext uri="{BB962C8B-B14F-4D97-AF65-F5344CB8AC3E}">
        <p14:creationId xmlns:p14="http://schemas.microsoft.com/office/powerpoint/2010/main" val="2302229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接下来我将分这</a:t>
            </a:r>
            <a:r>
              <a:rPr lang="en-US" altLang="zh-CN"/>
              <a:t>6</a:t>
            </a:r>
            <a:r>
              <a:rPr lang="zh-CN" altLang="en-US"/>
              <a:t>个部分介绍我要进行的课题</a:t>
            </a:r>
          </a:p>
        </p:txBody>
      </p:sp>
    </p:spTree>
    <p:extLst>
      <p:ext uri="{BB962C8B-B14F-4D97-AF65-F5344CB8AC3E}">
        <p14:creationId xmlns:p14="http://schemas.microsoft.com/office/powerpoint/2010/main" val="1668446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28</a:t>
            </a:fld>
            <a:endParaRPr lang="zh-CN" altLang="en-US"/>
          </a:p>
        </p:txBody>
      </p:sp>
    </p:spTree>
    <p:extLst>
      <p:ext uri="{BB962C8B-B14F-4D97-AF65-F5344CB8AC3E}">
        <p14:creationId xmlns:p14="http://schemas.microsoft.com/office/powerpoint/2010/main" val="2432455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29</a:t>
            </a:fld>
            <a:endParaRPr lang="zh-CN" altLang="en-US"/>
          </a:p>
        </p:txBody>
      </p:sp>
    </p:spTree>
    <p:extLst>
      <p:ext uri="{BB962C8B-B14F-4D97-AF65-F5344CB8AC3E}">
        <p14:creationId xmlns:p14="http://schemas.microsoft.com/office/powerpoint/2010/main" val="315101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4</a:t>
            </a:fld>
            <a:endParaRPr lang="zh-CN" altLang="en-US"/>
          </a:p>
        </p:txBody>
      </p:sp>
    </p:spTree>
    <p:extLst>
      <p:ext uri="{BB962C8B-B14F-4D97-AF65-F5344CB8AC3E}">
        <p14:creationId xmlns:p14="http://schemas.microsoft.com/office/powerpoint/2010/main" val="373554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5</a:t>
            </a:fld>
            <a:endParaRPr lang="zh-CN" altLang="en-US"/>
          </a:p>
        </p:txBody>
      </p:sp>
    </p:spTree>
    <p:extLst>
      <p:ext uri="{BB962C8B-B14F-4D97-AF65-F5344CB8AC3E}">
        <p14:creationId xmlns:p14="http://schemas.microsoft.com/office/powerpoint/2010/main" val="415988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r>
              <a:rPr lang="zh-CN" altLang="en-US" dirty="0">
                <a:sym typeface="+mn-ea"/>
              </a:rPr>
              <a:t>平台</a:t>
            </a:r>
          </a:p>
        </p:txBody>
      </p:sp>
      <p:sp>
        <p:nvSpPr>
          <p:cNvPr id="4" name="灯片编号占位符 3"/>
          <p:cNvSpPr>
            <a:spLocks noGrp="1"/>
          </p:cNvSpPr>
          <p:nvPr>
            <p:ph type="sldNum" sz="quarter" idx="10"/>
          </p:nvPr>
        </p:nvSpPr>
        <p:spPr/>
        <p:txBody>
          <a:bodyPr/>
          <a:lstStyle/>
          <a:p>
            <a:fld id="{21D555B8-6DB6-4537-992D-08F84CBD1AC2}" type="slidenum">
              <a:rPr lang="zh-CN" altLang="en-US" smtClean="0"/>
              <a:t>6</a:t>
            </a:fld>
            <a:endParaRPr lang="zh-CN" altLang="en-US"/>
          </a:p>
        </p:txBody>
      </p:sp>
    </p:spTree>
    <p:extLst>
      <p:ext uri="{BB962C8B-B14F-4D97-AF65-F5344CB8AC3E}">
        <p14:creationId xmlns:p14="http://schemas.microsoft.com/office/powerpoint/2010/main" val="82086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接下来我将分这</a:t>
            </a:r>
            <a:r>
              <a:rPr lang="en-US" altLang="zh-CN"/>
              <a:t>6</a:t>
            </a:r>
            <a:r>
              <a:rPr lang="zh-CN" altLang="en-US"/>
              <a:t>个部分介绍我要进行的课题</a:t>
            </a:r>
          </a:p>
        </p:txBody>
      </p:sp>
    </p:spTree>
    <p:extLst>
      <p:ext uri="{BB962C8B-B14F-4D97-AF65-F5344CB8AC3E}">
        <p14:creationId xmlns:p14="http://schemas.microsoft.com/office/powerpoint/2010/main" val="305063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8</a:t>
            </a:fld>
            <a:endParaRPr lang="zh-CN" altLang="en-US"/>
          </a:p>
        </p:txBody>
      </p:sp>
    </p:spTree>
    <p:extLst>
      <p:ext uri="{BB962C8B-B14F-4D97-AF65-F5344CB8AC3E}">
        <p14:creationId xmlns:p14="http://schemas.microsoft.com/office/powerpoint/2010/main" val="112212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dirty="0">
              <a:sym typeface="+mn-ea"/>
            </a:endParaRPr>
          </a:p>
        </p:txBody>
      </p:sp>
      <p:sp>
        <p:nvSpPr>
          <p:cNvPr id="4" name="灯片编号占位符 3"/>
          <p:cNvSpPr>
            <a:spLocks noGrp="1"/>
          </p:cNvSpPr>
          <p:nvPr>
            <p:ph type="sldNum" sz="quarter" idx="10"/>
          </p:nvPr>
        </p:nvSpPr>
        <p:spPr/>
        <p:txBody>
          <a:bodyPr/>
          <a:lstStyle/>
          <a:p>
            <a:fld id="{21D555B8-6DB6-4537-992D-08F84CBD1AC2}" type="slidenum">
              <a:rPr lang="zh-CN" altLang="en-US" smtClean="0"/>
              <a:t>9</a:t>
            </a:fld>
            <a:endParaRPr lang="zh-CN" altLang="en-US"/>
          </a:p>
        </p:txBody>
      </p:sp>
    </p:spTree>
    <p:extLst>
      <p:ext uri="{BB962C8B-B14F-4D97-AF65-F5344CB8AC3E}">
        <p14:creationId xmlns:p14="http://schemas.microsoft.com/office/powerpoint/2010/main" val="321440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wsx_白板">
    <p:spTree>
      <p:nvGrpSpPr>
        <p:cNvPr id="1" name=""/>
        <p:cNvGrpSpPr/>
        <p:nvPr/>
      </p:nvGrpSpPr>
      <p:grpSpPr>
        <a:xfrm>
          <a:off x="0" y="0"/>
          <a:ext cx="0" cy="0"/>
          <a:chOff x="0" y="0"/>
          <a:chExt cx="0" cy="0"/>
        </a:xfrm>
      </p:grpSpPr>
      <p:sp>
        <p:nvSpPr>
          <p:cNvPr id="13" name="矩形 12"/>
          <p:cNvSpPr/>
          <p:nvPr userDrawn="1"/>
        </p:nvSpPr>
        <p:spPr>
          <a:xfrm>
            <a:off x="0" y="6356350"/>
            <a:ext cx="12192000" cy="571988"/>
          </a:xfrm>
          <a:prstGeom prst="rect">
            <a:avLst/>
          </a:prstGeom>
          <a:solidFill>
            <a:srgbClr val="735B9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2" name="标题 1"/>
          <p:cNvSpPr>
            <a:spLocks noGrp="1"/>
          </p:cNvSpPr>
          <p:nvPr>
            <p:ph type="title"/>
          </p:nvPr>
        </p:nvSpPr>
        <p:spPr>
          <a:xfrm>
            <a:off x="838200" y="170458"/>
            <a:ext cx="10515600" cy="709786"/>
          </a:xfrm>
        </p:spPr>
        <p:txBody>
          <a:bodyPr>
            <a:normAutofit/>
          </a:bodyPr>
          <a:lstStyle>
            <a:lvl1pPr>
              <a:defRPr sz="3600">
                <a:solidFill>
                  <a:srgbClr val="7030A0"/>
                </a:solidFill>
              </a:defRPr>
            </a:lvl1pPr>
          </a:lstStyle>
          <a:p>
            <a:r>
              <a:rPr lang="zh-CN" altLang="en-US"/>
              <a:t>单击此处编辑母版标题样式</a:t>
            </a:r>
          </a:p>
        </p:txBody>
      </p:sp>
      <p:sp>
        <p:nvSpPr>
          <p:cNvPr id="3" name="内容占位符 2"/>
          <p:cNvSpPr>
            <a:spLocks noGrp="1"/>
          </p:cNvSpPr>
          <p:nvPr>
            <p:ph idx="1" hasCustomPrompt="1"/>
          </p:nvPr>
        </p:nvSpPr>
        <p:spPr>
          <a:xfrm>
            <a:off x="838200" y="1025941"/>
            <a:ext cx="10515600" cy="51510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440804"/>
            <a:ext cx="2743200" cy="365125"/>
          </a:xfr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26751A7-6E55-41DF-8EE8-0BB688AE9A8B}" type="datetime1">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2022/4/12</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5" name="页脚占位符 4"/>
          <p:cNvSpPr>
            <a:spLocks noGrp="1"/>
          </p:cNvSpPr>
          <p:nvPr>
            <p:ph type="ftr" sz="quarter" idx="11"/>
          </p:nvPr>
        </p:nvSpPr>
        <p:spPr>
          <a:xfrm>
            <a:off x="4038600" y="6440804"/>
            <a:ext cx="4114800" cy="365125"/>
          </a:xfrm>
        </p:spPr>
        <p:txBody>
          <a:bodyPr/>
          <a:lstStyle>
            <a:lvl1pPr>
              <a:defRPr>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Lab of New Generation Network Technology &amp; Application </a:t>
            </a:r>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6" name="灯片编号占位符 5"/>
          <p:cNvSpPr>
            <a:spLocks noGrp="1"/>
          </p:cNvSpPr>
          <p:nvPr>
            <p:ph type="sldNum" sz="quarter" idx="12"/>
          </p:nvPr>
        </p:nvSpPr>
        <p:spPr>
          <a:xfrm>
            <a:off x="11353800" y="6440805"/>
            <a:ext cx="667385" cy="365125"/>
          </a:xfrm>
        </p:spPr>
        <p:txBody>
          <a:bodyP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cxnSp>
        <p:nvCxnSpPr>
          <p:cNvPr id="8" name="直接连接符 7"/>
          <p:cNvCxnSpPr/>
          <p:nvPr userDrawn="1"/>
        </p:nvCxnSpPr>
        <p:spPr>
          <a:xfrm>
            <a:off x="0" y="889415"/>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85512"/>
    </mc:Choice>
    <mc:Fallback xmlns="">
      <p:transition spd="slow" advTm="85512"/>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2095551-6AE5-46D6-B81A-1E75E3C5C369}" type="datetime1">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2022/4/12</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rPr>
              <a:t>Lab of New Generation Network Technology &amp; Application </a:t>
            </a:r>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85512"/>
    </mc:Choice>
    <mc:Fallback xmlns="">
      <p:transition spd="slow" advTm="85512"/>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2508250"/>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9CA1809-FE3A-40F9-943A-4F88F0FE9828}" type="datetime1">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2022/4/12</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rPr>
              <a:t>Lab of New Generation Network Technology &amp; Application </a:t>
            </a:r>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85512"/>
    </mc:Choice>
    <mc:Fallback xmlns="">
      <p:transition spd="slow" advTm="85512"/>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9CA1809-FE3A-40F9-943A-4F88F0FE9828}" type="datetime1">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2022/4/12</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rPr>
              <a:t>Lab of New Generation Network Technology &amp; Application </a:t>
            </a:r>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85512"/>
    </mc:Choice>
    <mc:Fallback xmlns="">
      <p:transition spd="slow" advTm="85512"/>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65102"/>
          <a:stretch>
            <a:fillRect/>
          </a:stretch>
        </p:blipFill>
        <p:spPr>
          <a:xfrm>
            <a:off x="0" y="0"/>
            <a:ext cx="4254759" cy="6858000"/>
          </a:xfrm>
          <a:prstGeom prst="rect">
            <a:avLst/>
          </a:prstGeom>
        </p:spPr>
      </p:pic>
      <p:sp>
        <p:nvSpPr>
          <p:cNvPr id="10" name="矩形 9"/>
          <p:cNvSpPr/>
          <p:nvPr userDrawn="1"/>
        </p:nvSpPr>
        <p:spPr>
          <a:xfrm>
            <a:off x="0" y="0"/>
            <a:ext cx="4254500" cy="6858000"/>
          </a:xfrm>
          <a:prstGeom prst="rect">
            <a:avLst/>
          </a:prstGeom>
          <a:solidFill>
            <a:srgbClr val="735B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3977702" y="3151944"/>
            <a:ext cx="554111" cy="554111"/>
          </a:xfrm>
          <a:prstGeom prst="ellipse">
            <a:avLst/>
          </a:prstGeom>
          <a:solidFill>
            <a:srgbClr val="735B9F">
              <a:alpha val="99000"/>
            </a:srgbClr>
          </a:solidFill>
          <a:ln w="571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6" name="矩形 5"/>
          <p:cNvSpPr/>
          <p:nvPr userDrawn="1"/>
        </p:nvSpPr>
        <p:spPr>
          <a:xfrm>
            <a:off x="0" y="-635"/>
            <a:ext cx="12192000" cy="6858635"/>
          </a:xfrm>
          <a:prstGeom prst="rect">
            <a:avLst/>
          </a:prstGeom>
          <a:solidFill>
            <a:srgbClr val="735B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290486" y="3197165"/>
            <a:ext cx="463670" cy="463670"/>
          </a:xfrm>
          <a:prstGeom prst="ellipse">
            <a:avLst/>
          </a:prstGeom>
          <a:solidFill>
            <a:srgbClr val="735B9F">
              <a:alpha val="99000"/>
            </a:srgb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矩形 5"/>
          <p:cNvSpPr/>
          <p:nvPr userDrawn="1"/>
        </p:nvSpPr>
        <p:spPr>
          <a:xfrm>
            <a:off x="0" y="14605"/>
            <a:ext cx="8238932" cy="6858000"/>
          </a:xfrm>
          <a:custGeom>
            <a:avLst/>
            <a:gdLst>
              <a:gd name="connsiteX0" fmla="*/ 0 w 7675927"/>
              <a:gd name="connsiteY0" fmla="*/ 0 h 6858000"/>
              <a:gd name="connsiteX1" fmla="*/ 7675927 w 7675927"/>
              <a:gd name="connsiteY1" fmla="*/ 0 h 6858000"/>
              <a:gd name="connsiteX2" fmla="*/ 7675927 w 7675927"/>
              <a:gd name="connsiteY2" fmla="*/ 6858000 h 6858000"/>
              <a:gd name="connsiteX3" fmla="*/ 0 w 7675927"/>
              <a:gd name="connsiteY3" fmla="*/ 6858000 h 6858000"/>
              <a:gd name="connsiteX4" fmla="*/ 0 w 7675927"/>
              <a:gd name="connsiteY4" fmla="*/ 0 h 6858000"/>
              <a:gd name="connsiteX0-1" fmla="*/ 0 w 7675927"/>
              <a:gd name="connsiteY0-2" fmla="*/ 0 h 6858000"/>
              <a:gd name="connsiteX1-3" fmla="*/ 7675927 w 7675927"/>
              <a:gd name="connsiteY1-4" fmla="*/ 0 h 6858000"/>
              <a:gd name="connsiteX2-5" fmla="*/ 7669764 w 7675927"/>
              <a:gd name="connsiteY2-6" fmla="*/ 3433665 h 6858000"/>
              <a:gd name="connsiteX3-7" fmla="*/ 7675927 w 7675927"/>
              <a:gd name="connsiteY3-8" fmla="*/ 6858000 h 6858000"/>
              <a:gd name="connsiteX4-9" fmla="*/ 0 w 7675927"/>
              <a:gd name="connsiteY4-10" fmla="*/ 6858000 h 6858000"/>
              <a:gd name="connsiteX5" fmla="*/ 0 w 7675927"/>
              <a:gd name="connsiteY5" fmla="*/ 0 h 6858000"/>
              <a:gd name="connsiteX0-11" fmla="*/ 0 w 9181326"/>
              <a:gd name="connsiteY0-12" fmla="*/ 0 h 6858000"/>
              <a:gd name="connsiteX1-13" fmla="*/ 7675927 w 9181326"/>
              <a:gd name="connsiteY1-14" fmla="*/ 0 h 6858000"/>
              <a:gd name="connsiteX2-15" fmla="*/ 9181324 w 9181326"/>
              <a:gd name="connsiteY2-16" fmla="*/ 3461657 h 6858000"/>
              <a:gd name="connsiteX3-17" fmla="*/ 7675927 w 9181326"/>
              <a:gd name="connsiteY3-18" fmla="*/ 6858000 h 6858000"/>
              <a:gd name="connsiteX4-19" fmla="*/ 0 w 9181326"/>
              <a:gd name="connsiteY4-20" fmla="*/ 6858000 h 6858000"/>
              <a:gd name="connsiteX5-21" fmla="*/ 0 w 9181326"/>
              <a:gd name="connsiteY5-22" fmla="*/ 0 h 6858000"/>
              <a:gd name="connsiteX0-23" fmla="*/ 0 w 9181328"/>
              <a:gd name="connsiteY0-24" fmla="*/ 0 h 6858000"/>
              <a:gd name="connsiteX1-25" fmla="*/ 7675927 w 9181328"/>
              <a:gd name="connsiteY1-26" fmla="*/ 0 h 6858000"/>
              <a:gd name="connsiteX2-27" fmla="*/ 9181324 w 9181328"/>
              <a:gd name="connsiteY2-28" fmla="*/ 3461657 h 6858000"/>
              <a:gd name="connsiteX3-29" fmla="*/ 7675927 w 9181328"/>
              <a:gd name="connsiteY3-30" fmla="*/ 6858000 h 6858000"/>
              <a:gd name="connsiteX4-31" fmla="*/ 0 w 9181328"/>
              <a:gd name="connsiteY4-32" fmla="*/ 6858000 h 6858000"/>
              <a:gd name="connsiteX5-33" fmla="*/ 0 w 9181328"/>
              <a:gd name="connsiteY5-34" fmla="*/ 0 h 6858000"/>
              <a:gd name="connsiteX0-35" fmla="*/ 0 w 9153337"/>
              <a:gd name="connsiteY0-36" fmla="*/ 0 h 6858000"/>
              <a:gd name="connsiteX1-37" fmla="*/ 7675927 w 9153337"/>
              <a:gd name="connsiteY1-38" fmla="*/ 0 h 6858000"/>
              <a:gd name="connsiteX2-39" fmla="*/ 9153333 w 9153337"/>
              <a:gd name="connsiteY2-40" fmla="*/ 3582955 h 6858000"/>
              <a:gd name="connsiteX3-41" fmla="*/ 7675927 w 9153337"/>
              <a:gd name="connsiteY3-42" fmla="*/ 6858000 h 6858000"/>
              <a:gd name="connsiteX4-43" fmla="*/ 0 w 9153337"/>
              <a:gd name="connsiteY4-44" fmla="*/ 6858000 h 6858000"/>
              <a:gd name="connsiteX5-45" fmla="*/ 0 w 9153337"/>
              <a:gd name="connsiteY5-46" fmla="*/ 0 h 6858000"/>
              <a:gd name="connsiteX0-47" fmla="*/ 0 w 9153339"/>
              <a:gd name="connsiteY0-48" fmla="*/ 0 h 6858000"/>
              <a:gd name="connsiteX1-49" fmla="*/ 7675927 w 9153339"/>
              <a:gd name="connsiteY1-50" fmla="*/ 0 h 6858000"/>
              <a:gd name="connsiteX2-51" fmla="*/ 9153333 w 9153339"/>
              <a:gd name="connsiteY2-52" fmla="*/ 3582955 h 6858000"/>
              <a:gd name="connsiteX3-53" fmla="*/ 7675927 w 9153339"/>
              <a:gd name="connsiteY3-54" fmla="*/ 6858000 h 6858000"/>
              <a:gd name="connsiteX4-55" fmla="*/ 0 w 9153339"/>
              <a:gd name="connsiteY4-56" fmla="*/ 6858000 h 6858000"/>
              <a:gd name="connsiteX5-57" fmla="*/ 0 w 9153339"/>
              <a:gd name="connsiteY5-58" fmla="*/ 0 h 6858000"/>
              <a:gd name="connsiteX0-59" fmla="*/ 0 w 9144008"/>
              <a:gd name="connsiteY0-60" fmla="*/ 0 h 6858000"/>
              <a:gd name="connsiteX1-61" fmla="*/ 7675927 w 9144008"/>
              <a:gd name="connsiteY1-62" fmla="*/ 0 h 6858000"/>
              <a:gd name="connsiteX2-63" fmla="*/ 9144002 w 9144008"/>
              <a:gd name="connsiteY2-64" fmla="*/ 3433665 h 6858000"/>
              <a:gd name="connsiteX3-65" fmla="*/ 7675927 w 9144008"/>
              <a:gd name="connsiteY3-66" fmla="*/ 6858000 h 6858000"/>
              <a:gd name="connsiteX4-67" fmla="*/ 0 w 9144008"/>
              <a:gd name="connsiteY4-68" fmla="*/ 6858000 h 6858000"/>
              <a:gd name="connsiteX5-69" fmla="*/ 0 w 9144008"/>
              <a:gd name="connsiteY5-70" fmla="*/ 0 h 6858000"/>
              <a:gd name="connsiteX0-71" fmla="*/ 0 w 9153339"/>
              <a:gd name="connsiteY0-72" fmla="*/ 0 h 6858000"/>
              <a:gd name="connsiteX1-73" fmla="*/ 7675927 w 9153339"/>
              <a:gd name="connsiteY1-74" fmla="*/ 0 h 6858000"/>
              <a:gd name="connsiteX2-75" fmla="*/ 9153333 w 9153339"/>
              <a:gd name="connsiteY2-76" fmla="*/ 3480318 h 6858000"/>
              <a:gd name="connsiteX3-77" fmla="*/ 7675927 w 9153339"/>
              <a:gd name="connsiteY3-78" fmla="*/ 6858000 h 6858000"/>
              <a:gd name="connsiteX4-79" fmla="*/ 0 w 9153339"/>
              <a:gd name="connsiteY4-80" fmla="*/ 6858000 h 6858000"/>
              <a:gd name="connsiteX5-81" fmla="*/ 0 w 9153339"/>
              <a:gd name="connsiteY5-8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53339" h="6858000">
                <a:moveTo>
                  <a:pt x="0" y="0"/>
                </a:moveTo>
                <a:lnTo>
                  <a:pt x="7675927" y="0"/>
                </a:lnTo>
                <a:cubicBezTo>
                  <a:pt x="8644256" y="1088571"/>
                  <a:pt x="9155387" y="2335763"/>
                  <a:pt x="9153333" y="3480318"/>
                </a:cubicBezTo>
                <a:cubicBezTo>
                  <a:pt x="9155387" y="4621763"/>
                  <a:pt x="8485636" y="6024465"/>
                  <a:pt x="7675927" y="6858000"/>
                </a:cubicBezTo>
                <a:lnTo>
                  <a:pt x="0" y="6858000"/>
                </a:lnTo>
                <a:lnTo>
                  <a:pt x="0" y="0"/>
                </a:lnTo>
                <a:close/>
              </a:path>
            </a:pathLst>
          </a:custGeom>
          <a:solidFill>
            <a:srgbClr val="735B9F">
              <a:alpha val="90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7961876" y="3151944"/>
            <a:ext cx="554111" cy="554111"/>
          </a:xfrm>
          <a:prstGeom prst="ellipse">
            <a:avLst/>
          </a:prstGeom>
          <a:solidFill>
            <a:srgbClr val="735B9F">
              <a:alpha val="99000"/>
            </a:srgbClr>
          </a:solidFill>
          <a:ln w="571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9CA1809-FE3A-40F9-943A-4F88F0FE9828}" type="datetime1">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2022/4/12</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rPr>
              <a:t>Lab of New Generation Network Technology &amp; Application </a:t>
            </a:r>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a:ea typeface="黑体" panose="0201060906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Times New Roman" panose="02020603050405020304"/>
              <a:ea typeface="黑体" panose="0201060906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2000" advTm="85512"/>
    </mc:Choice>
    <mc:Fallback xmlns="">
      <p:transition spd="slow" advTm="85512"/>
    </mc:Fallback>
  </mc:AlternateContent>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4" cstate="print">
            <a:clrChange>
              <a:clrFrom>
                <a:srgbClr val="FFFFFF"/>
              </a:clrFrom>
              <a:clrTo>
                <a:srgbClr val="FFFFFF">
                  <a:alpha val="0"/>
                </a:srgbClr>
              </a:clrTo>
            </a:clrChange>
            <a:biLevel thresh="50000"/>
            <a:extLst>
              <a:ext uri="{BEBA8EAE-BF5A-486C-A8C5-ECC9F3942E4B}">
                <a14:imgProps xmlns:a14="http://schemas.microsoft.com/office/drawing/2010/main">
                  <a14:imgLayer r:embed="rId5">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rcRect l="7721" t="45442" r="4115" b="13605"/>
          <a:stretch>
            <a:fillRect/>
          </a:stretch>
        </p:blipFill>
        <p:spPr>
          <a:xfrm>
            <a:off x="223936" y="214603"/>
            <a:ext cx="2528596" cy="880912"/>
          </a:xfrm>
          <a:prstGeom prst="rect">
            <a:avLst/>
          </a:prstGeom>
        </p:spPr>
      </p:pic>
      <p:sp>
        <p:nvSpPr>
          <p:cNvPr id="14" name="矩形 13"/>
          <p:cNvSpPr/>
          <p:nvPr/>
        </p:nvSpPr>
        <p:spPr>
          <a:xfrm>
            <a:off x="469899" y="2171700"/>
            <a:ext cx="6359879" cy="646331"/>
          </a:xfrm>
          <a:prstGeom prst="rect">
            <a:avLst/>
          </a:prstGeom>
        </p:spPr>
        <p:txBody>
          <a:bodyPr wrap="squar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文本摘要平台的设计与实现</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3" name="文本框 2"/>
          <p:cNvSpPr txBox="1"/>
          <p:nvPr/>
        </p:nvSpPr>
        <p:spPr>
          <a:xfrm>
            <a:off x="224155" y="6322695"/>
            <a:ext cx="7042150" cy="398780"/>
          </a:xfrm>
          <a:prstGeom prst="rect">
            <a:avLst/>
          </a:prstGeom>
          <a:noFill/>
        </p:spPr>
        <p:txBody>
          <a:bodyPr wrap="square" rtlCol="0">
            <a:spAutoFit/>
          </a:bodyPr>
          <a:lstStyle/>
          <a:p>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2022.4.14</a:t>
            </a:r>
          </a:p>
        </p:txBody>
      </p:sp>
      <p:sp>
        <p:nvSpPr>
          <p:cNvPr id="4" name="矩形 3"/>
          <p:cNvSpPr/>
          <p:nvPr/>
        </p:nvSpPr>
        <p:spPr>
          <a:xfrm>
            <a:off x="1752741" y="4155390"/>
            <a:ext cx="4695190" cy="829945"/>
          </a:xfrm>
          <a:prstGeom prst="rect">
            <a:avLst/>
          </a:prstGeom>
        </p:spPr>
        <p:txBody>
          <a:bodyPr wrap="square">
            <a:spAutoFit/>
          </a:bodyPr>
          <a:lstStyle/>
          <a:p>
            <a:pPr algn="l"/>
            <a:r>
              <a:rPr lang="zh-CN" altLang="en-US" sz="2400" dirty="0">
                <a:solidFill>
                  <a:schemeClr val="bg1"/>
                </a:solidFill>
                <a:sym typeface="+mn-ea"/>
              </a:rPr>
              <a:t>无</a:t>
            </a:r>
            <a:r>
              <a:rPr lang="en-US" altLang="zh-CN" sz="2400" dirty="0">
                <a:solidFill>
                  <a:schemeClr val="bg1"/>
                </a:solidFill>
                <a:sym typeface="+mn-ea"/>
              </a:rPr>
              <a:t>87	</a:t>
            </a:r>
            <a:r>
              <a:rPr lang="zh-CN" altLang="en-US" sz="2400" dirty="0">
                <a:solidFill>
                  <a:schemeClr val="bg1"/>
                </a:solidFill>
                <a:sym typeface="+mn-ea"/>
              </a:rPr>
              <a:t>王悦纶</a:t>
            </a:r>
            <a:endParaRPr lang="zh-CN" altLang="en-US" sz="2400" dirty="0">
              <a:solidFill>
                <a:schemeClr val="bg1"/>
              </a:solidFill>
            </a:endParaRPr>
          </a:p>
          <a:p>
            <a:pPr algn="l"/>
            <a:r>
              <a:rPr lang="zh-CN" altLang="en-US" sz="2400" dirty="0">
                <a:solidFill>
                  <a:schemeClr val="bg1"/>
                </a:solidFill>
                <a:sym typeface="+mn-ea"/>
              </a:rPr>
              <a:t>指导教师： 黄永峰 教授</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6219" y="137748"/>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a:xfrm>
            <a:off x="11417306" y="6417869"/>
            <a:ext cx="66738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40319" y="6417869"/>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404958" y="1569292"/>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sz="2000" dirty="0">
              <a:sym typeface="+mn-ea"/>
            </a:endParaRPr>
          </a:p>
        </p:txBody>
      </p:sp>
      <p:sp>
        <p:nvSpPr>
          <p:cNvPr id="8" name="矩形: 圆角 7">
            <a:extLst>
              <a:ext uri="{FF2B5EF4-FFF2-40B4-BE49-F238E27FC236}">
                <a16:creationId xmlns:a16="http://schemas.microsoft.com/office/drawing/2014/main" id="{05F571DC-EBB6-4004-A31F-B4777448725D}"/>
              </a:ext>
            </a:extLst>
          </p:cNvPr>
          <p:cNvSpPr/>
          <p:nvPr/>
        </p:nvSpPr>
        <p:spPr>
          <a:xfrm>
            <a:off x="481008" y="3707965"/>
            <a:ext cx="883327" cy="533790"/>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text</a:t>
            </a:r>
            <a:endParaRPr lang="zh-CN" altLang="en-US" dirty="0"/>
          </a:p>
        </p:txBody>
      </p:sp>
      <p:sp>
        <p:nvSpPr>
          <p:cNvPr id="10" name="椭圆 9">
            <a:extLst>
              <a:ext uri="{FF2B5EF4-FFF2-40B4-BE49-F238E27FC236}">
                <a16:creationId xmlns:a16="http://schemas.microsoft.com/office/drawing/2014/main" id="{A5D41C84-84B8-43F4-8A1F-2D38AA085CEB}"/>
              </a:ext>
            </a:extLst>
          </p:cNvPr>
          <p:cNvSpPr/>
          <p:nvPr/>
        </p:nvSpPr>
        <p:spPr>
          <a:xfrm>
            <a:off x="481009" y="1732684"/>
            <a:ext cx="883328" cy="5060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label</a:t>
            </a:r>
            <a:endParaRPr lang="zh-CN" altLang="en-US" sz="1600" dirty="0"/>
          </a:p>
        </p:txBody>
      </p:sp>
      <p:cxnSp>
        <p:nvCxnSpPr>
          <p:cNvPr id="11" name="直接箭头连接符 10" descr="split">
            <a:extLst>
              <a:ext uri="{FF2B5EF4-FFF2-40B4-BE49-F238E27FC236}">
                <a16:creationId xmlns:a16="http://schemas.microsoft.com/office/drawing/2014/main" id="{358E8F84-503B-472E-9D62-171BEFD59434}"/>
              </a:ext>
            </a:extLst>
          </p:cNvPr>
          <p:cNvCxnSpPr>
            <a:cxnSpLocks/>
          </p:cNvCxnSpPr>
          <p:nvPr/>
        </p:nvCxnSpPr>
        <p:spPr>
          <a:xfrm>
            <a:off x="1551698" y="3983174"/>
            <a:ext cx="498167" cy="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C6B2F02A-47D4-49D8-9EE8-0D9CC3BD1E8C}"/>
              </a:ext>
            </a:extLst>
          </p:cNvPr>
          <p:cNvSpPr/>
          <p:nvPr/>
        </p:nvSpPr>
        <p:spPr>
          <a:xfrm>
            <a:off x="2081212" y="3664888"/>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D2BFD318-5EE2-4F00-9134-6054B22447AB}"/>
              </a:ext>
            </a:extLst>
          </p:cNvPr>
          <p:cNvSpPr/>
          <p:nvPr/>
        </p:nvSpPr>
        <p:spPr>
          <a:xfrm>
            <a:off x="2233612" y="3817288"/>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C87AB8B4-0AEF-4C15-BDE8-37CE049D7086}"/>
              </a:ext>
            </a:extLst>
          </p:cNvPr>
          <p:cNvSpPr/>
          <p:nvPr/>
        </p:nvSpPr>
        <p:spPr>
          <a:xfrm>
            <a:off x="2386012" y="3969688"/>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t>text snippets</a:t>
            </a:r>
            <a:endParaRPr lang="zh-CN" altLang="en-US" sz="1400" dirty="0"/>
          </a:p>
        </p:txBody>
      </p:sp>
      <p:sp>
        <p:nvSpPr>
          <p:cNvPr id="15" name="文本框 14">
            <a:extLst>
              <a:ext uri="{FF2B5EF4-FFF2-40B4-BE49-F238E27FC236}">
                <a16:creationId xmlns:a16="http://schemas.microsoft.com/office/drawing/2014/main" id="{1031737D-1A1C-45FD-847A-C33CD4DB8076}"/>
              </a:ext>
            </a:extLst>
          </p:cNvPr>
          <p:cNvSpPr txBox="1"/>
          <p:nvPr/>
        </p:nvSpPr>
        <p:spPr>
          <a:xfrm>
            <a:off x="1578324" y="3697861"/>
            <a:ext cx="628838" cy="276999"/>
          </a:xfrm>
          <a:prstGeom prst="rect">
            <a:avLst/>
          </a:prstGeom>
          <a:noFill/>
        </p:spPr>
        <p:txBody>
          <a:bodyPr wrap="square" rtlCol="0">
            <a:spAutoFit/>
          </a:bodyPr>
          <a:lstStyle/>
          <a:p>
            <a:r>
              <a:rPr lang="en-US" altLang="zh-CN" sz="1200" dirty="0"/>
              <a:t>split</a:t>
            </a:r>
            <a:endParaRPr lang="zh-CN" altLang="en-US" sz="1200" dirty="0"/>
          </a:p>
        </p:txBody>
      </p:sp>
      <p:cxnSp>
        <p:nvCxnSpPr>
          <p:cNvPr id="16" name="直接箭头连接符 15" descr="split">
            <a:extLst>
              <a:ext uri="{FF2B5EF4-FFF2-40B4-BE49-F238E27FC236}">
                <a16:creationId xmlns:a16="http://schemas.microsoft.com/office/drawing/2014/main" id="{ACF50F78-2F6F-49FC-82E9-22DE69625653}"/>
              </a:ext>
            </a:extLst>
          </p:cNvPr>
          <p:cNvCxnSpPr>
            <a:cxnSpLocks/>
          </p:cNvCxnSpPr>
          <p:nvPr/>
        </p:nvCxnSpPr>
        <p:spPr>
          <a:xfrm>
            <a:off x="3363293" y="3955787"/>
            <a:ext cx="371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箭头: 五边形 16">
            <a:extLst>
              <a:ext uri="{FF2B5EF4-FFF2-40B4-BE49-F238E27FC236}">
                <a16:creationId xmlns:a16="http://schemas.microsoft.com/office/drawing/2014/main" id="{65EE3B6E-EE4B-4C7F-87B1-FDA2D9719558}"/>
              </a:ext>
            </a:extLst>
          </p:cNvPr>
          <p:cNvSpPr/>
          <p:nvPr/>
        </p:nvSpPr>
        <p:spPr>
          <a:xfrm>
            <a:off x="3847500" y="3562962"/>
            <a:ext cx="1238436" cy="834501"/>
          </a:xfrm>
          <a:prstGeom prst="homePlate">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model-c</a:t>
            </a:r>
            <a:endParaRPr lang="zh-CN" altLang="en-US" dirty="0">
              <a:solidFill>
                <a:schemeClr val="tx1"/>
              </a:solidFill>
            </a:endParaRPr>
          </a:p>
        </p:txBody>
      </p:sp>
      <p:sp>
        <p:nvSpPr>
          <p:cNvPr id="20" name="流程图: 数据 19">
            <a:extLst>
              <a:ext uri="{FF2B5EF4-FFF2-40B4-BE49-F238E27FC236}">
                <a16:creationId xmlns:a16="http://schemas.microsoft.com/office/drawing/2014/main" id="{50ACE4FC-97CA-4180-9E69-012006C30A20}"/>
              </a:ext>
            </a:extLst>
          </p:cNvPr>
          <p:cNvSpPr/>
          <p:nvPr/>
        </p:nvSpPr>
        <p:spPr>
          <a:xfrm>
            <a:off x="3734675" y="2479150"/>
            <a:ext cx="1238437" cy="594798"/>
          </a:xfrm>
          <a:prstGeom prst="flowChartInputOutpu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 sample </a:t>
            </a:r>
            <a:endParaRPr lang="zh-CN" altLang="en-US" sz="1200" dirty="0">
              <a:solidFill>
                <a:schemeClr val="tx1"/>
              </a:solidFill>
            </a:endParaRPr>
          </a:p>
        </p:txBody>
      </p:sp>
      <p:cxnSp>
        <p:nvCxnSpPr>
          <p:cNvPr id="21" name="直接箭头连接符 20">
            <a:extLst>
              <a:ext uri="{FF2B5EF4-FFF2-40B4-BE49-F238E27FC236}">
                <a16:creationId xmlns:a16="http://schemas.microsoft.com/office/drawing/2014/main" id="{9D347460-1A7E-479E-BD0C-32CF8C847A17}"/>
              </a:ext>
            </a:extLst>
          </p:cNvPr>
          <p:cNvCxnSpPr>
            <a:cxnSpLocks/>
            <a:endCxn id="17" idx="0"/>
          </p:cNvCxnSpPr>
          <p:nvPr/>
        </p:nvCxnSpPr>
        <p:spPr>
          <a:xfrm>
            <a:off x="4258093" y="3136831"/>
            <a:ext cx="0" cy="42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1A53C461-98EF-405B-B78E-CD165346980C}"/>
              </a:ext>
            </a:extLst>
          </p:cNvPr>
          <p:cNvSpPr/>
          <p:nvPr/>
        </p:nvSpPr>
        <p:spPr>
          <a:xfrm>
            <a:off x="5658809" y="3658799"/>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B63838F-6A5F-462D-9B1A-E9BFDED568C0}"/>
              </a:ext>
            </a:extLst>
          </p:cNvPr>
          <p:cNvSpPr/>
          <p:nvPr/>
        </p:nvSpPr>
        <p:spPr>
          <a:xfrm>
            <a:off x="5811209" y="3811199"/>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FEB49859-7E09-4A72-A0A7-0FDAC650CAA3}"/>
              </a:ext>
            </a:extLst>
          </p:cNvPr>
          <p:cNvSpPr/>
          <p:nvPr/>
        </p:nvSpPr>
        <p:spPr>
          <a:xfrm>
            <a:off x="5963609" y="3963599"/>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summary snippets</a:t>
            </a:r>
            <a:endParaRPr lang="zh-CN" altLang="en-US" sz="1200" dirty="0"/>
          </a:p>
        </p:txBody>
      </p:sp>
      <p:cxnSp>
        <p:nvCxnSpPr>
          <p:cNvPr id="25" name="直接箭头连接符 24" descr="split">
            <a:extLst>
              <a:ext uri="{FF2B5EF4-FFF2-40B4-BE49-F238E27FC236}">
                <a16:creationId xmlns:a16="http://schemas.microsoft.com/office/drawing/2014/main" id="{E24F5348-7438-4875-87A9-13C39B00DCF4}"/>
              </a:ext>
            </a:extLst>
          </p:cNvPr>
          <p:cNvCxnSpPr>
            <a:cxnSpLocks/>
          </p:cNvCxnSpPr>
          <p:nvPr/>
        </p:nvCxnSpPr>
        <p:spPr>
          <a:xfrm>
            <a:off x="5189690" y="3969688"/>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descr="split">
            <a:extLst>
              <a:ext uri="{FF2B5EF4-FFF2-40B4-BE49-F238E27FC236}">
                <a16:creationId xmlns:a16="http://schemas.microsoft.com/office/drawing/2014/main" id="{CEC8387C-A976-4D41-9021-184A57989EC5}"/>
              </a:ext>
            </a:extLst>
          </p:cNvPr>
          <p:cNvCxnSpPr>
            <a:cxnSpLocks/>
          </p:cNvCxnSpPr>
          <p:nvPr/>
        </p:nvCxnSpPr>
        <p:spPr>
          <a:xfrm>
            <a:off x="6957826" y="3980213"/>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CAF9ADE4-279B-4BA2-8234-B3F3F714644C}"/>
              </a:ext>
            </a:extLst>
          </p:cNvPr>
          <p:cNvSpPr/>
          <p:nvPr/>
        </p:nvSpPr>
        <p:spPr>
          <a:xfrm>
            <a:off x="7447495" y="3735731"/>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merged</a:t>
            </a:r>
          </a:p>
          <a:p>
            <a:pPr algn="ctr"/>
            <a:r>
              <a:rPr lang="en-US" altLang="zh-CN" sz="1200" dirty="0"/>
              <a:t>summary</a:t>
            </a:r>
            <a:endParaRPr lang="zh-CN" altLang="en-US" sz="1200" dirty="0"/>
          </a:p>
        </p:txBody>
      </p:sp>
      <p:cxnSp>
        <p:nvCxnSpPr>
          <p:cNvPr id="28" name="直接箭头连接符 27" descr="split">
            <a:extLst>
              <a:ext uri="{FF2B5EF4-FFF2-40B4-BE49-F238E27FC236}">
                <a16:creationId xmlns:a16="http://schemas.microsoft.com/office/drawing/2014/main" id="{4CBA5150-5D3E-4BD5-8A83-487614523AD2}"/>
              </a:ext>
            </a:extLst>
          </p:cNvPr>
          <p:cNvCxnSpPr>
            <a:cxnSpLocks/>
          </p:cNvCxnSpPr>
          <p:nvPr/>
        </p:nvCxnSpPr>
        <p:spPr>
          <a:xfrm>
            <a:off x="8451166" y="3955787"/>
            <a:ext cx="371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箭头: 五边形 28">
            <a:extLst>
              <a:ext uri="{FF2B5EF4-FFF2-40B4-BE49-F238E27FC236}">
                <a16:creationId xmlns:a16="http://schemas.microsoft.com/office/drawing/2014/main" id="{96490FD4-0FBA-4FD3-BE5E-9425B62EF0FB}"/>
              </a:ext>
            </a:extLst>
          </p:cNvPr>
          <p:cNvSpPr/>
          <p:nvPr/>
        </p:nvSpPr>
        <p:spPr>
          <a:xfrm>
            <a:off x="8935373" y="3562962"/>
            <a:ext cx="1238436" cy="834501"/>
          </a:xfrm>
          <a:prstGeom prst="homePlate">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model-f</a:t>
            </a:r>
            <a:endParaRPr lang="zh-CN" altLang="en-US" dirty="0">
              <a:solidFill>
                <a:schemeClr val="tx1"/>
              </a:solidFill>
            </a:endParaRPr>
          </a:p>
        </p:txBody>
      </p:sp>
      <p:cxnSp>
        <p:nvCxnSpPr>
          <p:cNvPr id="30" name="直接箭头连接符 85">
            <a:extLst>
              <a:ext uri="{FF2B5EF4-FFF2-40B4-BE49-F238E27FC236}">
                <a16:creationId xmlns:a16="http://schemas.microsoft.com/office/drawing/2014/main" id="{4D7F3DDC-A3C3-4729-983F-D45449CB8863}"/>
              </a:ext>
            </a:extLst>
          </p:cNvPr>
          <p:cNvCxnSpPr>
            <a:cxnSpLocks/>
          </p:cNvCxnSpPr>
          <p:nvPr/>
        </p:nvCxnSpPr>
        <p:spPr>
          <a:xfrm>
            <a:off x="1725836" y="1980177"/>
            <a:ext cx="6725330" cy="776664"/>
          </a:xfrm>
          <a:prstGeom prst="bentConnector3">
            <a:avLst>
              <a:gd name="adj1" fmla="val 915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5D130E4-7ED9-40FD-932D-D4C2ECE42D35}"/>
              </a:ext>
            </a:extLst>
          </p:cNvPr>
          <p:cNvCxnSpPr>
            <a:cxnSpLocks/>
          </p:cNvCxnSpPr>
          <p:nvPr/>
        </p:nvCxnSpPr>
        <p:spPr>
          <a:xfrm>
            <a:off x="7889159" y="2057109"/>
            <a:ext cx="0" cy="167862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流程图: 数据 31">
            <a:extLst>
              <a:ext uri="{FF2B5EF4-FFF2-40B4-BE49-F238E27FC236}">
                <a16:creationId xmlns:a16="http://schemas.microsoft.com/office/drawing/2014/main" id="{5744444F-6C13-44DF-886F-164B51C13DCD}"/>
              </a:ext>
            </a:extLst>
          </p:cNvPr>
          <p:cNvSpPr/>
          <p:nvPr/>
        </p:nvSpPr>
        <p:spPr>
          <a:xfrm>
            <a:off x="8692322" y="2468353"/>
            <a:ext cx="1238437" cy="594798"/>
          </a:xfrm>
          <a:prstGeom prst="flowChartInputOutpu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 sample </a:t>
            </a:r>
            <a:endParaRPr lang="zh-CN" altLang="en-US" sz="1200" dirty="0">
              <a:solidFill>
                <a:schemeClr val="tx1"/>
              </a:solidFill>
            </a:endParaRPr>
          </a:p>
        </p:txBody>
      </p:sp>
      <p:cxnSp>
        <p:nvCxnSpPr>
          <p:cNvPr id="33" name="直接箭头连接符 32">
            <a:extLst>
              <a:ext uri="{FF2B5EF4-FFF2-40B4-BE49-F238E27FC236}">
                <a16:creationId xmlns:a16="http://schemas.microsoft.com/office/drawing/2014/main" id="{0E1034B4-D9C1-4936-858F-BBDEF8109D59}"/>
              </a:ext>
            </a:extLst>
          </p:cNvPr>
          <p:cNvCxnSpPr>
            <a:cxnSpLocks/>
          </p:cNvCxnSpPr>
          <p:nvPr/>
        </p:nvCxnSpPr>
        <p:spPr>
          <a:xfrm>
            <a:off x="9286022" y="3073948"/>
            <a:ext cx="0" cy="42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descr="split">
            <a:extLst>
              <a:ext uri="{FF2B5EF4-FFF2-40B4-BE49-F238E27FC236}">
                <a16:creationId xmlns:a16="http://schemas.microsoft.com/office/drawing/2014/main" id="{B7E775A0-2542-4E4C-9383-CEEC46D21009}"/>
              </a:ext>
            </a:extLst>
          </p:cNvPr>
          <p:cNvCxnSpPr>
            <a:cxnSpLocks/>
          </p:cNvCxnSpPr>
          <p:nvPr/>
        </p:nvCxnSpPr>
        <p:spPr>
          <a:xfrm>
            <a:off x="10261800" y="3955285"/>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F424CD4-A2F0-4102-98C0-F7F2008F291B}"/>
              </a:ext>
            </a:extLst>
          </p:cNvPr>
          <p:cNvSpPr/>
          <p:nvPr/>
        </p:nvSpPr>
        <p:spPr>
          <a:xfrm>
            <a:off x="10756911" y="3735734"/>
            <a:ext cx="1100831" cy="506021"/>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output</a:t>
            </a:r>
            <a:endParaRPr lang="zh-CN" altLang="en-US" sz="1600" dirty="0">
              <a:solidFill>
                <a:schemeClr val="tx1"/>
              </a:solidFill>
            </a:endParaRPr>
          </a:p>
        </p:txBody>
      </p:sp>
      <p:cxnSp>
        <p:nvCxnSpPr>
          <p:cNvPr id="36" name="直接连接符 35">
            <a:extLst>
              <a:ext uri="{FF2B5EF4-FFF2-40B4-BE49-F238E27FC236}">
                <a16:creationId xmlns:a16="http://schemas.microsoft.com/office/drawing/2014/main" id="{1E1F005E-3207-482D-91F8-50F20D25B20E}"/>
              </a:ext>
            </a:extLst>
          </p:cNvPr>
          <p:cNvCxnSpPr>
            <a:cxnSpLocks/>
          </p:cNvCxnSpPr>
          <p:nvPr/>
        </p:nvCxnSpPr>
        <p:spPr>
          <a:xfrm>
            <a:off x="3469825" y="4897574"/>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66A57315-DC33-42FA-8AC5-CE966A3F0921}"/>
              </a:ext>
            </a:extLst>
          </p:cNvPr>
          <p:cNvCxnSpPr>
            <a:cxnSpLocks/>
          </p:cNvCxnSpPr>
          <p:nvPr/>
        </p:nvCxnSpPr>
        <p:spPr>
          <a:xfrm>
            <a:off x="922672" y="4897574"/>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D4152A0A-0F23-4E66-AE79-6A49DDF04F44}"/>
              </a:ext>
            </a:extLst>
          </p:cNvPr>
          <p:cNvCxnSpPr>
            <a:cxnSpLocks/>
          </p:cNvCxnSpPr>
          <p:nvPr/>
        </p:nvCxnSpPr>
        <p:spPr>
          <a:xfrm>
            <a:off x="8235469" y="4897574"/>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9" name="直接连接符 38">
            <a:extLst>
              <a:ext uri="{FF2B5EF4-FFF2-40B4-BE49-F238E27FC236}">
                <a16:creationId xmlns:a16="http://schemas.microsoft.com/office/drawing/2014/main" id="{F14456BE-1F96-49DC-8938-984D295520B5}"/>
              </a:ext>
            </a:extLst>
          </p:cNvPr>
          <p:cNvCxnSpPr>
            <a:cxnSpLocks/>
          </p:cNvCxnSpPr>
          <p:nvPr/>
        </p:nvCxnSpPr>
        <p:spPr>
          <a:xfrm>
            <a:off x="10626523" y="4897574"/>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40" name="文本框 39">
            <a:extLst>
              <a:ext uri="{FF2B5EF4-FFF2-40B4-BE49-F238E27FC236}">
                <a16:creationId xmlns:a16="http://schemas.microsoft.com/office/drawing/2014/main" id="{4DD85460-C73A-4E24-BAB3-2D8C45181B78}"/>
              </a:ext>
            </a:extLst>
          </p:cNvPr>
          <p:cNvSpPr txBox="1"/>
          <p:nvPr/>
        </p:nvSpPr>
        <p:spPr>
          <a:xfrm>
            <a:off x="1515265" y="5284606"/>
            <a:ext cx="2001177" cy="369332"/>
          </a:xfrm>
          <a:prstGeom prst="rect">
            <a:avLst/>
          </a:prstGeom>
          <a:noFill/>
        </p:spPr>
        <p:txBody>
          <a:bodyPr wrap="square" rtlCol="0">
            <a:spAutoFit/>
          </a:bodyPr>
          <a:lstStyle/>
          <a:p>
            <a:r>
              <a:rPr lang="en-US" altLang="zh-CN" dirty="0"/>
              <a:t>preprocess</a:t>
            </a:r>
            <a:endParaRPr lang="zh-CN" altLang="en-US" dirty="0"/>
          </a:p>
        </p:txBody>
      </p:sp>
      <p:sp>
        <p:nvSpPr>
          <p:cNvPr id="41" name="文本框 40">
            <a:extLst>
              <a:ext uri="{FF2B5EF4-FFF2-40B4-BE49-F238E27FC236}">
                <a16:creationId xmlns:a16="http://schemas.microsoft.com/office/drawing/2014/main" id="{E835FE23-BE65-4C66-BCF3-D35530D94BB3}"/>
              </a:ext>
            </a:extLst>
          </p:cNvPr>
          <p:cNvSpPr txBox="1"/>
          <p:nvPr/>
        </p:nvSpPr>
        <p:spPr>
          <a:xfrm>
            <a:off x="4956649" y="5267155"/>
            <a:ext cx="2001177" cy="369332"/>
          </a:xfrm>
          <a:prstGeom prst="rect">
            <a:avLst/>
          </a:prstGeom>
          <a:noFill/>
        </p:spPr>
        <p:txBody>
          <a:bodyPr wrap="square" rtlCol="0">
            <a:spAutoFit/>
          </a:bodyPr>
          <a:lstStyle/>
          <a:p>
            <a:r>
              <a:rPr lang="en-US" altLang="zh-CN" dirty="0"/>
              <a:t>coarse-stage</a:t>
            </a:r>
            <a:endParaRPr lang="zh-CN" altLang="en-US" dirty="0"/>
          </a:p>
        </p:txBody>
      </p:sp>
      <p:sp>
        <p:nvSpPr>
          <p:cNvPr id="42" name="文本框 41">
            <a:extLst>
              <a:ext uri="{FF2B5EF4-FFF2-40B4-BE49-F238E27FC236}">
                <a16:creationId xmlns:a16="http://schemas.microsoft.com/office/drawing/2014/main" id="{61A7E2D3-E9B6-4E37-BED5-EA42C48BBA2E}"/>
              </a:ext>
            </a:extLst>
          </p:cNvPr>
          <p:cNvSpPr txBox="1"/>
          <p:nvPr/>
        </p:nvSpPr>
        <p:spPr>
          <a:xfrm>
            <a:off x="8454262" y="5267155"/>
            <a:ext cx="2001177" cy="369332"/>
          </a:xfrm>
          <a:prstGeom prst="rect">
            <a:avLst/>
          </a:prstGeom>
          <a:noFill/>
        </p:spPr>
        <p:txBody>
          <a:bodyPr wrap="square" rtlCol="0">
            <a:spAutoFit/>
          </a:bodyPr>
          <a:lstStyle/>
          <a:p>
            <a:r>
              <a:rPr lang="en-US" altLang="zh-CN" dirty="0"/>
              <a:t>fine-grained stage</a:t>
            </a:r>
            <a:endParaRPr lang="zh-CN" altLang="en-US" dirty="0"/>
          </a:p>
        </p:txBody>
      </p:sp>
      <p:cxnSp>
        <p:nvCxnSpPr>
          <p:cNvPr id="43" name="连接符: 肘形 42">
            <a:extLst>
              <a:ext uri="{FF2B5EF4-FFF2-40B4-BE49-F238E27FC236}">
                <a16:creationId xmlns:a16="http://schemas.microsoft.com/office/drawing/2014/main" id="{F06EDE35-9289-4550-8C56-826BB8E4660B}"/>
              </a:ext>
            </a:extLst>
          </p:cNvPr>
          <p:cNvCxnSpPr/>
          <p:nvPr/>
        </p:nvCxnSpPr>
        <p:spPr>
          <a:xfrm>
            <a:off x="1364335" y="2127741"/>
            <a:ext cx="2237175" cy="845597"/>
          </a:xfrm>
          <a:prstGeom prst="bentConnector3">
            <a:avLst/>
          </a:prstGeom>
          <a:ln w="2222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CF4B58E-65B8-4433-9325-6657F550F4A4}"/>
              </a:ext>
            </a:extLst>
          </p:cNvPr>
          <p:cNvCxnSpPr>
            <a:cxnSpLocks/>
          </p:cNvCxnSpPr>
          <p:nvPr/>
        </p:nvCxnSpPr>
        <p:spPr>
          <a:xfrm>
            <a:off x="2482922" y="2959584"/>
            <a:ext cx="0" cy="699215"/>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7E050A4-6023-47C8-ADE3-3C6774B71A4A}"/>
              </a:ext>
            </a:extLst>
          </p:cNvPr>
          <p:cNvSpPr txBox="1"/>
          <p:nvPr/>
        </p:nvSpPr>
        <p:spPr>
          <a:xfrm>
            <a:off x="2669581" y="2959584"/>
            <a:ext cx="779655" cy="307777"/>
          </a:xfrm>
          <a:prstGeom prst="rect">
            <a:avLst/>
          </a:prstGeom>
          <a:noFill/>
        </p:spPr>
        <p:txBody>
          <a:bodyPr wrap="square" rtlCol="0">
            <a:spAutoFit/>
          </a:bodyPr>
          <a:lstStyle/>
          <a:p>
            <a:r>
              <a:rPr lang="en-US" altLang="zh-CN" sz="1400" dirty="0"/>
              <a:t>match</a:t>
            </a:r>
            <a:endParaRPr lang="zh-CN" altLang="en-US" sz="1400" dirty="0"/>
          </a:p>
        </p:txBody>
      </p:sp>
      <p:sp>
        <p:nvSpPr>
          <p:cNvPr id="7" name="文本框 6">
            <a:extLst>
              <a:ext uri="{FF2B5EF4-FFF2-40B4-BE49-F238E27FC236}">
                <a16:creationId xmlns:a16="http://schemas.microsoft.com/office/drawing/2014/main" id="{D1234A3C-7F66-4D6E-B1DC-8B717AA2BC21}"/>
              </a:ext>
            </a:extLst>
          </p:cNvPr>
          <p:cNvSpPr txBox="1"/>
          <p:nvPr/>
        </p:nvSpPr>
        <p:spPr>
          <a:xfrm>
            <a:off x="404958" y="1082350"/>
            <a:ext cx="9942691" cy="400110"/>
          </a:xfrm>
          <a:prstGeom prst="rect">
            <a:avLst/>
          </a:prstGeom>
          <a:noFill/>
        </p:spPr>
        <p:txBody>
          <a:bodyPr wrap="square" rtlCol="0">
            <a:spAutoFit/>
          </a:bodyPr>
          <a:lstStyle/>
          <a:p>
            <a:r>
              <a:rPr lang="zh-CN" altLang="en-US" sz="2000" dirty="0"/>
              <a:t>原</a:t>
            </a:r>
            <a:r>
              <a:rPr lang="en-US" altLang="zh-CN" sz="2000" dirty="0"/>
              <a:t>SUMM^N</a:t>
            </a:r>
            <a:r>
              <a:rPr lang="zh-CN" altLang="en-US" sz="2000" dirty="0"/>
              <a:t>框架</a:t>
            </a:r>
          </a:p>
        </p:txBody>
      </p:sp>
    </p:spTree>
    <p:custDataLst>
      <p:tags r:id="rId1"/>
    </p:custDataLst>
    <p:extLst>
      <p:ext uri="{BB962C8B-B14F-4D97-AF65-F5344CB8AC3E}">
        <p14:creationId xmlns:p14="http://schemas.microsoft.com/office/powerpoint/2010/main" val="297364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2047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ym typeface="+mn-ea"/>
              </a:rPr>
              <a:t>原</a:t>
            </a:r>
            <a:r>
              <a:rPr lang="en-US" altLang="zh-CN" sz="2000" dirty="0">
                <a:sym typeface="+mn-ea"/>
              </a:rPr>
              <a:t>SUMM^N</a:t>
            </a:r>
            <a:r>
              <a:rPr lang="zh-CN" altLang="en-US" sz="2000" dirty="0">
                <a:sym typeface="+mn-ea"/>
              </a:rPr>
              <a:t>贪心算法存在的问题：</a:t>
            </a:r>
            <a:endParaRPr lang="en-US" altLang="zh-CN" sz="2000" dirty="0">
              <a:sym typeface="+mn-ea"/>
            </a:endParaRPr>
          </a:p>
          <a:p>
            <a:pPr marL="0" indent="0">
              <a:lnSpc>
                <a:spcPct val="150000"/>
              </a:lnSpc>
              <a:buNone/>
            </a:pPr>
            <a:r>
              <a:rPr lang="zh-CN" altLang="en-US" sz="2000" dirty="0">
                <a:sym typeface="+mn-ea"/>
              </a:rPr>
              <a:t>对于相同文章的不同片段，其内容不同，然而贪心匹配得到的标签结果却非常相似，这样会大大增加训练过程中的</a:t>
            </a:r>
            <a:r>
              <a:rPr lang="en-US" altLang="zh-CN" sz="2000" dirty="0">
                <a:sym typeface="+mn-ea"/>
              </a:rPr>
              <a:t>confusion</a:t>
            </a:r>
            <a:r>
              <a:rPr lang="zh-CN" altLang="en-US" sz="2000" dirty="0">
                <a:sym typeface="+mn-ea"/>
              </a:rPr>
              <a:t>，导致性能的恶化。</a:t>
            </a: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endParaRPr lang="en-US" altLang="zh-CN" sz="1800" dirty="0">
              <a:sym typeface="+mn-ea"/>
            </a:endParaRPr>
          </a:p>
        </p:txBody>
      </p:sp>
      <p:pic>
        <p:nvPicPr>
          <p:cNvPr id="11" name="图片 10">
            <a:extLst>
              <a:ext uri="{FF2B5EF4-FFF2-40B4-BE49-F238E27FC236}">
                <a16:creationId xmlns:a16="http://schemas.microsoft.com/office/drawing/2014/main" id="{5584CB5A-ABA2-44AD-8406-66BAD8B918D6}"/>
              </a:ext>
            </a:extLst>
          </p:cNvPr>
          <p:cNvPicPr>
            <a:picLocks noChangeAspect="1"/>
          </p:cNvPicPr>
          <p:nvPr/>
        </p:nvPicPr>
        <p:blipFill>
          <a:blip r:embed="rId4"/>
          <a:stretch>
            <a:fillRect/>
          </a:stretch>
        </p:blipFill>
        <p:spPr>
          <a:xfrm>
            <a:off x="459387" y="3744671"/>
            <a:ext cx="10894413" cy="1048170"/>
          </a:xfrm>
          <a:prstGeom prst="rect">
            <a:avLst/>
          </a:prstGeom>
        </p:spPr>
      </p:pic>
      <p:sp>
        <p:nvSpPr>
          <p:cNvPr id="12" name="文本框 11">
            <a:extLst>
              <a:ext uri="{FF2B5EF4-FFF2-40B4-BE49-F238E27FC236}">
                <a16:creationId xmlns:a16="http://schemas.microsoft.com/office/drawing/2014/main" id="{2F8CF1AF-74DF-4EFC-8894-084F2C511396}"/>
              </a:ext>
            </a:extLst>
          </p:cNvPr>
          <p:cNvSpPr txBox="1"/>
          <p:nvPr/>
        </p:nvSpPr>
        <p:spPr>
          <a:xfrm>
            <a:off x="386297" y="5080915"/>
            <a:ext cx="10998605" cy="646331"/>
          </a:xfrm>
          <a:prstGeom prst="rect">
            <a:avLst/>
          </a:prstGeom>
          <a:noFill/>
        </p:spPr>
        <p:txBody>
          <a:bodyPr wrap="square" rtlCol="0">
            <a:spAutoFit/>
          </a:bodyPr>
          <a:lstStyle/>
          <a:p>
            <a:r>
              <a:rPr lang="zh-CN" altLang="en-US" sz="1800" dirty="0">
                <a:sym typeface="+mn-ea"/>
              </a:rPr>
              <a:t>对于不同的内容片段，这样训练出的模型会生成重复僵化的内容，提取有效信息的能力大大下降。生成摘要的质量远低于直接截断的方法，这使得文本分割本身也失去了意义。</a:t>
            </a:r>
            <a:endParaRPr lang="zh-CN" altLang="en-US" dirty="0"/>
          </a:p>
        </p:txBody>
      </p:sp>
    </p:spTree>
    <p:custDataLst>
      <p:tags r:id="rId1"/>
    </p:custDataLst>
    <p:extLst>
      <p:ext uri="{BB962C8B-B14F-4D97-AF65-F5344CB8AC3E}">
        <p14:creationId xmlns:p14="http://schemas.microsoft.com/office/powerpoint/2010/main" val="15652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sym typeface="+mn-ea"/>
            </a:endParaRPr>
          </a:p>
        </p:txBody>
      </p:sp>
      <p:sp>
        <p:nvSpPr>
          <p:cNvPr id="7" name="矩形: 圆角 6">
            <a:extLst>
              <a:ext uri="{FF2B5EF4-FFF2-40B4-BE49-F238E27FC236}">
                <a16:creationId xmlns:a16="http://schemas.microsoft.com/office/drawing/2014/main" id="{97F96D15-4CBE-4950-9553-2896744931DC}"/>
              </a:ext>
            </a:extLst>
          </p:cNvPr>
          <p:cNvSpPr/>
          <p:nvPr/>
        </p:nvSpPr>
        <p:spPr>
          <a:xfrm>
            <a:off x="405056" y="3847926"/>
            <a:ext cx="883327" cy="533790"/>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text</a:t>
            </a:r>
            <a:endParaRPr lang="zh-CN" altLang="en-US" dirty="0"/>
          </a:p>
        </p:txBody>
      </p:sp>
      <p:sp>
        <p:nvSpPr>
          <p:cNvPr id="8" name="椭圆 7">
            <a:extLst>
              <a:ext uri="{FF2B5EF4-FFF2-40B4-BE49-F238E27FC236}">
                <a16:creationId xmlns:a16="http://schemas.microsoft.com/office/drawing/2014/main" id="{EA79E980-6C44-4666-9887-9B8B845A797C}"/>
              </a:ext>
            </a:extLst>
          </p:cNvPr>
          <p:cNvSpPr/>
          <p:nvPr/>
        </p:nvSpPr>
        <p:spPr>
          <a:xfrm>
            <a:off x="405057" y="1872645"/>
            <a:ext cx="883328" cy="5060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label</a:t>
            </a:r>
            <a:endParaRPr lang="zh-CN" altLang="en-US" sz="1600" dirty="0"/>
          </a:p>
        </p:txBody>
      </p:sp>
      <p:cxnSp>
        <p:nvCxnSpPr>
          <p:cNvPr id="10" name="直接箭头连接符 9" descr="split">
            <a:extLst>
              <a:ext uri="{FF2B5EF4-FFF2-40B4-BE49-F238E27FC236}">
                <a16:creationId xmlns:a16="http://schemas.microsoft.com/office/drawing/2014/main" id="{547A7BA7-2D1C-4479-916B-9259763C665B}"/>
              </a:ext>
            </a:extLst>
          </p:cNvPr>
          <p:cNvCxnSpPr>
            <a:cxnSpLocks/>
          </p:cNvCxnSpPr>
          <p:nvPr/>
        </p:nvCxnSpPr>
        <p:spPr>
          <a:xfrm>
            <a:off x="1475746" y="4123135"/>
            <a:ext cx="498167" cy="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AA58B1F9-8DF8-4D9C-B17C-892272842849}"/>
              </a:ext>
            </a:extLst>
          </p:cNvPr>
          <p:cNvSpPr/>
          <p:nvPr/>
        </p:nvSpPr>
        <p:spPr>
          <a:xfrm>
            <a:off x="2005260" y="3804849"/>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86F08A08-43B7-4AF1-A83D-7FA16FB08ED6}"/>
              </a:ext>
            </a:extLst>
          </p:cNvPr>
          <p:cNvSpPr/>
          <p:nvPr/>
        </p:nvSpPr>
        <p:spPr>
          <a:xfrm>
            <a:off x="2157660" y="3957249"/>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B19FA922-C249-40CE-BC80-316A5CECCC1D}"/>
              </a:ext>
            </a:extLst>
          </p:cNvPr>
          <p:cNvSpPr/>
          <p:nvPr/>
        </p:nvSpPr>
        <p:spPr>
          <a:xfrm>
            <a:off x="2310060" y="4109649"/>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t>text snippets</a:t>
            </a:r>
            <a:endParaRPr lang="zh-CN" altLang="en-US" sz="1400" dirty="0"/>
          </a:p>
        </p:txBody>
      </p:sp>
      <p:sp>
        <p:nvSpPr>
          <p:cNvPr id="14" name="文本框 13">
            <a:extLst>
              <a:ext uri="{FF2B5EF4-FFF2-40B4-BE49-F238E27FC236}">
                <a16:creationId xmlns:a16="http://schemas.microsoft.com/office/drawing/2014/main" id="{B6B066F9-71F3-42B5-A747-039481DB52E6}"/>
              </a:ext>
            </a:extLst>
          </p:cNvPr>
          <p:cNvSpPr txBox="1"/>
          <p:nvPr/>
        </p:nvSpPr>
        <p:spPr>
          <a:xfrm>
            <a:off x="1502372" y="3837822"/>
            <a:ext cx="628838" cy="276999"/>
          </a:xfrm>
          <a:prstGeom prst="rect">
            <a:avLst/>
          </a:prstGeom>
          <a:noFill/>
        </p:spPr>
        <p:txBody>
          <a:bodyPr wrap="square" rtlCol="0">
            <a:spAutoFit/>
          </a:bodyPr>
          <a:lstStyle/>
          <a:p>
            <a:r>
              <a:rPr lang="en-US" altLang="zh-CN" sz="1200" dirty="0"/>
              <a:t>split</a:t>
            </a:r>
            <a:endParaRPr lang="zh-CN" altLang="en-US" sz="1200" dirty="0"/>
          </a:p>
        </p:txBody>
      </p:sp>
      <p:cxnSp>
        <p:nvCxnSpPr>
          <p:cNvPr id="15" name="直接箭头连接符 14" descr="split">
            <a:extLst>
              <a:ext uri="{FF2B5EF4-FFF2-40B4-BE49-F238E27FC236}">
                <a16:creationId xmlns:a16="http://schemas.microsoft.com/office/drawing/2014/main" id="{9058F3A7-E0DE-4CDD-AF85-EDEE24DE418F}"/>
              </a:ext>
            </a:extLst>
          </p:cNvPr>
          <p:cNvCxnSpPr>
            <a:cxnSpLocks/>
          </p:cNvCxnSpPr>
          <p:nvPr/>
        </p:nvCxnSpPr>
        <p:spPr>
          <a:xfrm>
            <a:off x="3287341" y="4095748"/>
            <a:ext cx="371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箭头: 五边形 15">
            <a:extLst>
              <a:ext uri="{FF2B5EF4-FFF2-40B4-BE49-F238E27FC236}">
                <a16:creationId xmlns:a16="http://schemas.microsoft.com/office/drawing/2014/main" id="{E4E95ECD-E49A-4777-93C7-4181F02246E5}"/>
              </a:ext>
            </a:extLst>
          </p:cNvPr>
          <p:cNvSpPr/>
          <p:nvPr/>
        </p:nvSpPr>
        <p:spPr>
          <a:xfrm>
            <a:off x="3771548" y="3702923"/>
            <a:ext cx="1238436" cy="834501"/>
          </a:xfrm>
          <a:prstGeom prst="homePlate">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model-c</a:t>
            </a:r>
            <a:endParaRPr lang="zh-CN" altLang="en-US" dirty="0">
              <a:solidFill>
                <a:schemeClr val="tx1"/>
              </a:solidFill>
            </a:endParaRPr>
          </a:p>
        </p:txBody>
      </p:sp>
      <p:cxnSp>
        <p:nvCxnSpPr>
          <p:cNvPr id="17" name="直接连接符 16">
            <a:extLst>
              <a:ext uri="{FF2B5EF4-FFF2-40B4-BE49-F238E27FC236}">
                <a16:creationId xmlns:a16="http://schemas.microsoft.com/office/drawing/2014/main" id="{E3E9894A-9CDB-419D-95E2-DD903A20B988}"/>
              </a:ext>
            </a:extLst>
          </p:cNvPr>
          <p:cNvCxnSpPr>
            <a:cxnSpLocks/>
            <a:stCxn id="8" idx="4"/>
            <a:endCxn id="7" idx="0"/>
          </p:cNvCxnSpPr>
          <p:nvPr/>
        </p:nvCxnSpPr>
        <p:spPr>
          <a:xfrm flipH="1">
            <a:off x="846720" y="2378672"/>
            <a:ext cx="1" cy="14692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5CD8EB6-B4C4-403E-8888-DF182C6BA221}"/>
              </a:ext>
            </a:extLst>
          </p:cNvPr>
          <p:cNvCxnSpPr>
            <a:cxnSpLocks/>
          </p:cNvCxnSpPr>
          <p:nvPr/>
        </p:nvCxnSpPr>
        <p:spPr>
          <a:xfrm>
            <a:off x="846721" y="2926866"/>
            <a:ext cx="26788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流程图: 数据 18">
            <a:extLst>
              <a:ext uri="{FF2B5EF4-FFF2-40B4-BE49-F238E27FC236}">
                <a16:creationId xmlns:a16="http://schemas.microsoft.com/office/drawing/2014/main" id="{A9DD0EB5-7C07-4047-BB00-09DFEED6C09B}"/>
              </a:ext>
            </a:extLst>
          </p:cNvPr>
          <p:cNvSpPr/>
          <p:nvPr/>
        </p:nvSpPr>
        <p:spPr>
          <a:xfrm>
            <a:off x="3658723" y="2619111"/>
            <a:ext cx="1238437" cy="594798"/>
          </a:xfrm>
          <a:prstGeom prst="flowChartInputOutpu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 sample </a:t>
            </a:r>
            <a:endParaRPr lang="zh-CN" altLang="en-US" sz="1200" dirty="0">
              <a:solidFill>
                <a:schemeClr val="tx1"/>
              </a:solidFill>
            </a:endParaRPr>
          </a:p>
        </p:txBody>
      </p:sp>
      <p:cxnSp>
        <p:nvCxnSpPr>
          <p:cNvPr id="20" name="直接箭头连接符 19">
            <a:extLst>
              <a:ext uri="{FF2B5EF4-FFF2-40B4-BE49-F238E27FC236}">
                <a16:creationId xmlns:a16="http://schemas.microsoft.com/office/drawing/2014/main" id="{59FB094D-84FA-46CB-BDCB-B9607F12C17E}"/>
              </a:ext>
            </a:extLst>
          </p:cNvPr>
          <p:cNvCxnSpPr>
            <a:cxnSpLocks/>
            <a:endCxn id="16" idx="0"/>
          </p:cNvCxnSpPr>
          <p:nvPr/>
        </p:nvCxnSpPr>
        <p:spPr>
          <a:xfrm>
            <a:off x="4182141" y="3276792"/>
            <a:ext cx="0" cy="42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F876ECF3-1938-4789-916C-2883E3FB360E}"/>
              </a:ext>
            </a:extLst>
          </p:cNvPr>
          <p:cNvSpPr/>
          <p:nvPr/>
        </p:nvSpPr>
        <p:spPr>
          <a:xfrm>
            <a:off x="5582857" y="3798760"/>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812E5210-C15D-4714-BF14-D48C181E0BAC}"/>
              </a:ext>
            </a:extLst>
          </p:cNvPr>
          <p:cNvSpPr/>
          <p:nvPr/>
        </p:nvSpPr>
        <p:spPr>
          <a:xfrm>
            <a:off x="5735257" y="3951160"/>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287F3C3-2783-485C-ABA5-5E502B41DEE7}"/>
              </a:ext>
            </a:extLst>
          </p:cNvPr>
          <p:cNvSpPr/>
          <p:nvPr/>
        </p:nvSpPr>
        <p:spPr>
          <a:xfrm>
            <a:off x="5887657" y="4103560"/>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summary snippets</a:t>
            </a:r>
            <a:endParaRPr lang="zh-CN" altLang="en-US" sz="1200" dirty="0"/>
          </a:p>
        </p:txBody>
      </p:sp>
      <p:cxnSp>
        <p:nvCxnSpPr>
          <p:cNvPr id="24" name="直接箭头连接符 23" descr="split">
            <a:extLst>
              <a:ext uri="{FF2B5EF4-FFF2-40B4-BE49-F238E27FC236}">
                <a16:creationId xmlns:a16="http://schemas.microsoft.com/office/drawing/2014/main" id="{9778505F-8168-443A-AA7F-B79D52579A05}"/>
              </a:ext>
            </a:extLst>
          </p:cNvPr>
          <p:cNvCxnSpPr>
            <a:cxnSpLocks/>
          </p:cNvCxnSpPr>
          <p:nvPr/>
        </p:nvCxnSpPr>
        <p:spPr>
          <a:xfrm>
            <a:off x="5113738" y="4109649"/>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descr="split">
            <a:extLst>
              <a:ext uri="{FF2B5EF4-FFF2-40B4-BE49-F238E27FC236}">
                <a16:creationId xmlns:a16="http://schemas.microsoft.com/office/drawing/2014/main" id="{E7772C7C-D3A6-49CB-9C21-B8DFCC67AD46}"/>
              </a:ext>
            </a:extLst>
          </p:cNvPr>
          <p:cNvCxnSpPr>
            <a:cxnSpLocks/>
          </p:cNvCxnSpPr>
          <p:nvPr/>
        </p:nvCxnSpPr>
        <p:spPr>
          <a:xfrm>
            <a:off x="6881874" y="4120174"/>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77D01CDD-EE0E-46CA-902B-2FA7FF456FE6}"/>
              </a:ext>
            </a:extLst>
          </p:cNvPr>
          <p:cNvSpPr/>
          <p:nvPr/>
        </p:nvSpPr>
        <p:spPr>
          <a:xfrm>
            <a:off x="7371543" y="3875692"/>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merged</a:t>
            </a:r>
          </a:p>
          <a:p>
            <a:pPr algn="ctr"/>
            <a:r>
              <a:rPr lang="en-US" altLang="zh-CN" sz="1200" dirty="0"/>
              <a:t>summary</a:t>
            </a:r>
            <a:endParaRPr lang="zh-CN" altLang="en-US" sz="1200" dirty="0"/>
          </a:p>
        </p:txBody>
      </p:sp>
      <p:cxnSp>
        <p:nvCxnSpPr>
          <p:cNvPr id="27" name="直接箭头连接符 26" descr="split">
            <a:extLst>
              <a:ext uri="{FF2B5EF4-FFF2-40B4-BE49-F238E27FC236}">
                <a16:creationId xmlns:a16="http://schemas.microsoft.com/office/drawing/2014/main" id="{A9BDBAE2-8C8F-4839-A53F-8D814553E64D}"/>
              </a:ext>
            </a:extLst>
          </p:cNvPr>
          <p:cNvCxnSpPr>
            <a:cxnSpLocks/>
          </p:cNvCxnSpPr>
          <p:nvPr/>
        </p:nvCxnSpPr>
        <p:spPr>
          <a:xfrm>
            <a:off x="8375214" y="4095748"/>
            <a:ext cx="371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箭头: 五边形 27">
            <a:extLst>
              <a:ext uri="{FF2B5EF4-FFF2-40B4-BE49-F238E27FC236}">
                <a16:creationId xmlns:a16="http://schemas.microsoft.com/office/drawing/2014/main" id="{42E2F6EB-1DAB-4DEF-BA3C-36F63E07DC3A}"/>
              </a:ext>
            </a:extLst>
          </p:cNvPr>
          <p:cNvSpPr/>
          <p:nvPr/>
        </p:nvSpPr>
        <p:spPr>
          <a:xfrm>
            <a:off x="8859421" y="3702923"/>
            <a:ext cx="1238436" cy="834501"/>
          </a:xfrm>
          <a:prstGeom prst="homePlate">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model-f</a:t>
            </a:r>
            <a:endParaRPr lang="zh-CN" altLang="en-US" dirty="0">
              <a:solidFill>
                <a:schemeClr val="tx1"/>
              </a:solidFill>
            </a:endParaRPr>
          </a:p>
        </p:txBody>
      </p:sp>
      <p:cxnSp>
        <p:nvCxnSpPr>
          <p:cNvPr id="29" name="直接箭头连接符 85">
            <a:extLst>
              <a:ext uri="{FF2B5EF4-FFF2-40B4-BE49-F238E27FC236}">
                <a16:creationId xmlns:a16="http://schemas.microsoft.com/office/drawing/2014/main" id="{259C86D5-F6FE-4F8B-A1AB-D7B5ED2B6ED2}"/>
              </a:ext>
            </a:extLst>
          </p:cNvPr>
          <p:cNvCxnSpPr>
            <a:cxnSpLocks/>
          </p:cNvCxnSpPr>
          <p:nvPr/>
        </p:nvCxnSpPr>
        <p:spPr>
          <a:xfrm>
            <a:off x="1649884" y="2120138"/>
            <a:ext cx="6725330" cy="776664"/>
          </a:xfrm>
          <a:prstGeom prst="bentConnector3">
            <a:avLst>
              <a:gd name="adj1" fmla="val 915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291EB56-D8BD-4D3B-AA5F-901690BBEDC6}"/>
              </a:ext>
            </a:extLst>
          </p:cNvPr>
          <p:cNvCxnSpPr>
            <a:cxnSpLocks/>
          </p:cNvCxnSpPr>
          <p:nvPr/>
        </p:nvCxnSpPr>
        <p:spPr>
          <a:xfrm>
            <a:off x="7813207" y="2197070"/>
            <a:ext cx="0" cy="1678622"/>
          </a:xfrm>
          <a:prstGeom prst="line">
            <a:avLst/>
          </a:prstGeom>
        </p:spPr>
        <p:style>
          <a:lnRef idx="1">
            <a:schemeClr val="accent1"/>
          </a:lnRef>
          <a:fillRef idx="0">
            <a:schemeClr val="accent1"/>
          </a:fillRef>
          <a:effectRef idx="0">
            <a:schemeClr val="accent1"/>
          </a:effectRef>
          <a:fontRef idx="minor">
            <a:schemeClr val="tx1"/>
          </a:fontRef>
        </p:style>
      </p:cxnSp>
      <p:sp>
        <p:nvSpPr>
          <p:cNvPr id="31" name="流程图: 数据 30">
            <a:extLst>
              <a:ext uri="{FF2B5EF4-FFF2-40B4-BE49-F238E27FC236}">
                <a16:creationId xmlns:a16="http://schemas.microsoft.com/office/drawing/2014/main" id="{010E82E7-C1FF-492A-916F-431A493CFE50}"/>
              </a:ext>
            </a:extLst>
          </p:cNvPr>
          <p:cNvSpPr/>
          <p:nvPr/>
        </p:nvSpPr>
        <p:spPr>
          <a:xfrm>
            <a:off x="8616370" y="2608314"/>
            <a:ext cx="1238437" cy="594798"/>
          </a:xfrm>
          <a:prstGeom prst="flowChartInputOutpu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 sample </a:t>
            </a:r>
            <a:endParaRPr lang="zh-CN" altLang="en-US" sz="1200" dirty="0">
              <a:solidFill>
                <a:schemeClr val="tx1"/>
              </a:solidFill>
            </a:endParaRPr>
          </a:p>
        </p:txBody>
      </p:sp>
      <p:cxnSp>
        <p:nvCxnSpPr>
          <p:cNvPr id="32" name="直接箭头连接符 31">
            <a:extLst>
              <a:ext uri="{FF2B5EF4-FFF2-40B4-BE49-F238E27FC236}">
                <a16:creationId xmlns:a16="http://schemas.microsoft.com/office/drawing/2014/main" id="{324D004B-05EC-4029-B1F6-A6522E59D9CD}"/>
              </a:ext>
            </a:extLst>
          </p:cNvPr>
          <p:cNvCxnSpPr>
            <a:cxnSpLocks/>
          </p:cNvCxnSpPr>
          <p:nvPr/>
        </p:nvCxnSpPr>
        <p:spPr>
          <a:xfrm>
            <a:off x="9210070" y="3213909"/>
            <a:ext cx="0" cy="42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descr="split">
            <a:extLst>
              <a:ext uri="{FF2B5EF4-FFF2-40B4-BE49-F238E27FC236}">
                <a16:creationId xmlns:a16="http://schemas.microsoft.com/office/drawing/2014/main" id="{2558EA1A-4C46-4A19-93E2-E1951AAA2B32}"/>
              </a:ext>
            </a:extLst>
          </p:cNvPr>
          <p:cNvCxnSpPr>
            <a:cxnSpLocks/>
          </p:cNvCxnSpPr>
          <p:nvPr/>
        </p:nvCxnSpPr>
        <p:spPr>
          <a:xfrm>
            <a:off x="10185848" y="4095246"/>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FD47481F-2B3E-4B30-B9B9-BFC9243D1C60}"/>
              </a:ext>
            </a:extLst>
          </p:cNvPr>
          <p:cNvSpPr/>
          <p:nvPr/>
        </p:nvSpPr>
        <p:spPr>
          <a:xfrm>
            <a:off x="10680959" y="3875695"/>
            <a:ext cx="1100831" cy="506021"/>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output</a:t>
            </a:r>
            <a:endParaRPr lang="zh-CN" altLang="en-US" sz="1600" dirty="0">
              <a:solidFill>
                <a:schemeClr val="tx1"/>
              </a:solidFill>
            </a:endParaRPr>
          </a:p>
        </p:txBody>
      </p:sp>
      <p:cxnSp>
        <p:nvCxnSpPr>
          <p:cNvPr id="35" name="直接连接符 34">
            <a:extLst>
              <a:ext uri="{FF2B5EF4-FFF2-40B4-BE49-F238E27FC236}">
                <a16:creationId xmlns:a16="http://schemas.microsoft.com/office/drawing/2014/main" id="{C9B2762F-D790-4D23-8919-AEA977144B1D}"/>
              </a:ext>
            </a:extLst>
          </p:cNvPr>
          <p:cNvCxnSpPr>
            <a:cxnSpLocks/>
          </p:cNvCxnSpPr>
          <p:nvPr/>
        </p:nvCxnSpPr>
        <p:spPr>
          <a:xfrm>
            <a:off x="3393873"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6" name="直接连接符 35">
            <a:extLst>
              <a:ext uri="{FF2B5EF4-FFF2-40B4-BE49-F238E27FC236}">
                <a16:creationId xmlns:a16="http://schemas.microsoft.com/office/drawing/2014/main" id="{60961A45-56C0-4C2F-800C-4E171FD82C34}"/>
              </a:ext>
            </a:extLst>
          </p:cNvPr>
          <p:cNvCxnSpPr>
            <a:cxnSpLocks/>
          </p:cNvCxnSpPr>
          <p:nvPr/>
        </p:nvCxnSpPr>
        <p:spPr>
          <a:xfrm>
            <a:off x="846720"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9CC2B836-83A4-4280-BA2B-1D8F09867219}"/>
              </a:ext>
            </a:extLst>
          </p:cNvPr>
          <p:cNvCxnSpPr>
            <a:cxnSpLocks/>
          </p:cNvCxnSpPr>
          <p:nvPr/>
        </p:nvCxnSpPr>
        <p:spPr>
          <a:xfrm>
            <a:off x="8159517"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42A662B6-34E0-40C9-8EF1-C5CE0B32A0C6}"/>
              </a:ext>
            </a:extLst>
          </p:cNvPr>
          <p:cNvCxnSpPr>
            <a:cxnSpLocks/>
          </p:cNvCxnSpPr>
          <p:nvPr/>
        </p:nvCxnSpPr>
        <p:spPr>
          <a:xfrm>
            <a:off x="10550571"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F2B6B642-6996-475A-B32C-7C0D11B2762F}"/>
              </a:ext>
            </a:extLst>
          </p:cNvPr>
          <p:cNvSpPr txBox="1"/>
          <p:nvPr/>
        </p:nvSpPr>
        <p:spPr>
          <a:xfrm>
            <a:off x="1439313" y="5424567"/>
            <a:ext cx="2001177" cy="369332"/>
          </a:xfrm>
          <a:prstGeom prst="rect">
            <a:avLst/>
          </a:prstGeom>
          <a:noFill/>
        </p:spPr>
        <p:txBody>
          <a:bodyPr wrap="square" rtlCol="0">
            <a:spAutoFit/>
          </a:bodyPr>
          <a:lstStyle/>
          <a:p>
            <a:r>
              <a:rPr lang="en-US" altLang="zh-CN" dirty="0"/>
              <a:t>preprocess</a:t>
            </a:r>
            <a:endParaRPr lang="zh-CN" altLang="en-US" dirty="0"/>
          </a:p>
        </p:txBody>
      </p:sp>
      <p:sp>
        <p:nvSpPr>
          <p:cNvPr id="40" name="文本框 39">
            <a:extLst>
              <a:ext uri="{FF2B5EF4-FFF2-40B4-BE49-F238E27FC236}">
                <a16:creationId xmlns:a16="http://schemas.microsoft.com/office/drawing/2014/main" id="{6AF0CB45-4F2A-4DE9-AD7C-45E4CFC32EB7}"/>
              </a:ext>
            </a:extLst>
          </p:cNvPr>
          <p:cNvSpPr txBox="1"/>
          <p:nvPr/>
        </p:nvSpPr>
        <p:spPr>
          <a:xfrm>
            <a:off x="4880697" y="5407116"/>
            <a:ext cx="2001177" cy="369332"/>
          </a:xfrm>
          <a:prstGeom prst="rect">
            <a:avLst/>
          </a:prstGeom>
          <a:noFill/>
        </p:spPr>
        <p:txBody>
          <a:bodyPr wrap="square" rtlCol="0">
            <a:spAutoFit/>
          </a:bodyPr>
          <a:lstStyle/>
          <a:p>
            <a:r>
              <a:rPr lang="en-US" altLang="zh-CN" dirty="0"/>
              <a:t>coarse-stage</a:t>
            </a:r>
            <a:endParaRPr lang="zh-CN" altLang="en-US" dirty="0"/>
          </a:p>
        </p:txBody>
      </p:sp>
      <p:sp>
        <p:nvSpPr>
          <p:cNvPr id="41" name="文本框 40">
            <a:extLst>
              <a:ext uri="{FF2B5EF4-FFF2-40B4-BE49-F238E27FC236}">
                <a16:creationId xmlns:a16="http://schemas.microsoft.com/office/drawing/2014/main" id="{87BB8E04-9922-479E-8015-4E1AF63FCF36}"/>
              </a:ext>
            </a:extLst>
          </p:cNvPr>
          <p:cNvSpPr txBox="1"/>
          <p:nvPr/>
        </p:nvSpPr>
        <p:spPr>
          <a:xfrm>
            <a:off x="8378310" y="5407116"/>
            <a:ext cx="2001177" cy="369332"/>
          </a:xfrm>
          <a:prstGeom prst="rect">
            <a:avLst/>
          </a:prstGeom>
          <a:noFill/>
        </p:spPr>
        <p:txBody>
          <a:bodyPr wrap="square" rtlCol="0">
            <a:spAutoFit/>
          </a:bodyPr>
          <a:lstStyle/>
          <a:p>
            <a:r>
              <a:rPr lang="en-US" altLang="zh-CN" dirty="0"/>
              <a:t>fine-grained stage</a:t>
            </a:r>
            <a:endParaRPr lang="zh-CN" altLang="en-US" dirty="0"/>
          </a:p>
        </p:txBody>
      </p:sp>
      <p:sp>
        <p:nvSpPr>
          <p:cNvPr id="45" name="文本框 44">
            <a:extLst>
              <a:ext uri="{FF2B5EF4-FFF2-40B4-BE49-F238E27FC236}">
                <a16:creationId xmlns:a16="http://schemas.microsoft.com/office/drawing/2014/main" id="{FB41AB97-3695-4CED-B308-7E2BE50FCB16}"/>
              </a:ext>
            </a:extLst>
          </p:cNvPr>
          <p:cNvSpPr txBox="1"/>
          <p:nvPr/>
        </p:nvSpPr>
        <p:spPr>
          <a:xfrm>
            <a:off x="423758" y="1102397"/>
            <a:ext cx="6725330" cy="57624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dirty="0">
                <a:solidFill>
                  <a:prstClr val="black"/>
                </a:solidFill>
                <a:latin typeface="Times New Roman" panose="02020603050405020304" pitchFamily="18" charset="0"/>
                <a:ea typeface="黑体" panose="02010609060101010101" charset="-122"/>
                <a:sym typeface="+mn-ea"/>
              </a:rPr>
              <a:t>baseline2</a:t>
            </a:r>
            <a:r>
              <a:rPr lang="zh-CN" altLang="en-US" sz="2400" dirty="0">
                <a:solidFill>
                  <a:prstClr val="black"/>
                </a:solidFill>
                <a:latin typeface="Times New Roman" panose="02020603050405020304" pitchFamily="18" charset="0"/>
                <a:ea typeface="黑体" panose="02010609060101010101" charset="-122"/>
                <a:sym typeface="+mn-ea"/>
              </a:rPr>
              <a:t>：调整之后的长文本处理框架</a:t>
            </a:r>
            <a:endParaRPr lang="en-US" altLang="zh-CN" sz="2400" dirty="0">
              <a:solidFill>
                <a:prstClr val="black"/>
              </a:solidFill>
              <a:latin typeface="Times New Roman" panose="02020603050405020304" pitchFamily="18" charset="0"/>
              <a:ea typeface="黑体" panose="02010609060101010101" charset="-122"/>
              <a:sym typeface="+mn-ea"/>
            </a:endParaRPr>
          </a:p>
        </p:txBody>
      </p:sp>
    </p:spTree>
    <p:custDataLst>
      <p:tags r:id="rId1"/>
    </p:custDataLst>
    <p:extLst>
      <p:ext uri="{BB962C8B-B14F-4D97-AF65-F5344CB8AC3E}">
        <p14:creationId xmlns:p14="http://schemas.microsoft.com/office/powerpoint/2010/main" val="377662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graphicFrame>
        <p:nvGraphicFramePr>
          <p:cNvPr id="10" name="表格 9">
            <a:extLst>
              <a:ext uri="{FF2B5EF4-FFF2-40B4-BE49-F238E27FC236}">
                <a16:creationId xmlns:a16="http://schemas.microsoft.com/office/drawing/2014/main" id="{A0F3A9C2-5D1D-4C6A-8E35-7E70F57DAB73}"/>
              </a:ext>
            </a:extLst>
          </p:cNvPr>
          <p:cNvGraphicFramePr>
            <a:graphicFrameLocks noGrp="1"/>
          </p:cNvGraphicFramePr>
          <p:nvPr>
            <p:extLst>
              <p:ext uri="{D42A27DB-BD31-4B8C-83A1-F6EECF244321}">
                <p14:modId xmlns:p14="http://schemas.microsoft.com/office/powerpoint/2010/main" val="29314059"/>
              </p:ext>
            </p:extLst>
          </p:nvPr>
        </p:nvGraphicFramePr>
        <p:xfrm>
          <a:off x="559837" y="1713082"/>
          <a:ext cx="5245137" cy="1539073"/>
        </p:xfrm>
        <a:graphic>
          <a:graphicData uri="http://schemas.openxmlformats.org/drawingml/2006/table">
            <a:tbl>
              <a:tblPr firstRow="1" bandRow="1">
                <a:tableStyleId>{5C22544A-7EE6-4342-B048-85BDC9FD1C3A}</a:tableStyleId>
              </a:tblPr>
              <a:tblGrid>
                <a:gridCol w="705780">
                  <a:extLst>
                    <a:ext uri="{9D8B030D-6E8A-4147-A177-3AD203B41FA5}">
                      <a16:colId xmlns:a16="http://schemas.microsoft.com/office/drawing/2014/main" val="616447541"/>
                    </a:ext>
                  </a:extLst>
                </a:gridCol>
                <a:gridCol w="1384277">
                  <a:extLst>
                    <a:ext uri="{9D8B030D-6E8A-4147-A177-3AD203B41FA5}">
                      <a16:colId xmlns:a16="http://schemas.microsoft.com/office/drawing/2014/main" val="2976503865"/>
                    </a:ext>
                  </a:extLst>
                </a:gridCol>
                <a:gridCol w="923730">
                  <a:extLst>
                    <a:ext uri="{9D8B030D-6E8A-4147-A177-3AD203B41FA5}">
                      <a16:colId xmlns:a16="http://schemas.microsoft.com/office/drawing/2014/main" val="4255372153"/>
                    </a:ext>
                  </a:extLst>
                </a:gridCol>
                <a:gridCol w="1069557">
                  <a:extLst>
                    <a:ext uri="{9D8B030D-6E8A-4147-A177-3AD203B41FA5}">
                      <a16:colId xmlns:a16="http://schemas.microsoft.com/office/drawing/2014/main" val="1224474430"/>
                    </a:ext>
                  </a:extLst>
                </a:gridCol>
                <a:gridCol w="1161793">
                  <a:extLst>
                    <a:ext uri="{9D8B030D-6E8A-4147-A177-3AD203B41FA5}">
                      <a16:colId xmlns:a16="http://schemas.microsoft.com/office/drawing/2014/main" val="2413995591"/>
                    </a:ext>
                  </a:extLst>
                </a:gridCol>
              </a:tblGrid>
              <a:tr h="370840">
                <a:tc>
                  <a:txBody>
                    <a:bodyPr/>
                    <a:lstStyle/>
                    <a:p>
                      <a:r>
                        <a:rPr lang="zh-CN" altLang="en-US" dirty="0"/>
                        <a:t>组别</a:t>
                      </a:r>
                    </a:p>
                  </a:txBody>
                  <a:tcPr/>
                </a:tc>
                <a:tc>
                  <a:txBody>
                    <a:bodyPr/>
                    <a:lstStyle/>
                    <a:p>
                      <a:r>
                        <a:rPr lang="zh-CN" altLang="en-US" dirty="0"/>
                        <a:t>框架</a:t>
                      </a:r>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RL</a:t>
                      </a:r>
                      <a:endParaRPr lang="zh-CN" altLang="en-US" dirty="0"/>
                    </a:p>
                  </a:txBody>
                  <a:tcPr/>
                </a:tc>
                <a:extLst>
                  <a:ext uri="{0D108BD9-81ED-4DB2-BD59-A6C34878D82A}">
                    <a16:rowId xmlns:a16="http://schemas.microsoft.com/office/drawing/2014/main" val="2136174546"/>
                  </a:ext>
                </a:extLst>
              </a:tr>
              <a:tr h="388712">
                <a:tc>
                  <a:txBody>
                    <a:bodyPr/>
                    <a:lstStyle/>
                    <a:p>
                      <a:r>
                        <a:rPr lang="en-US" altLang="zh-CN" dirty="0"/>
                        <a:t>1</a:t>
                      </a:r>
                      <a:endParaRPr lang="zh-CN" altLang="en-US" dirty="0"/>
                    </a:p>
                  </a:txBody>
                  <a:tcPr/>
                </a:tc>
                <a:tc>
                  <a:txBody>
                    <a:bodyPr/>
                    <a:lstStyle/>
                    <a:p>
                      <a:r>
                        <a:rPr lang="en-US" altLang="zh-CN" dirty="0"/>
                        <a:t>baseline1</a:t>
                      </a:r>
                      <a:endParaRPr lang="zh-CN" altLang="en-US" dirty="0"/>
                    </a:p>
                  </a:txBody>
                  <a:tcPr/>
                </a:tc>
                <a:tc>
                  <a:txBody>
                    <a:bodyPr/>
                    <a:lstStyle/>
                    <a:p>
                      <a:r>
                        <a:rPr lang="en-US" altLang="zh-CN" dirty="0"/>
                        <a:t>49.34</a:t>
                      </a:r>
                      <a:endParaRPr lang="zh-CN" altLang="en-US" dirty="0"/>
                    </a:p>
                  </a:txBody>
                  <a:tcPr/>
                </a:tc>
                <a:tc>
                  <a:txBody>
                    <a:bodyPr/>
                    <a:lstStyle/>
                    <a:p>
                      <a:r>
                        <a:rPr lang="en-US" altLang="zh-CN" dirty="0"/>
                        <a:t>17.45</a:t>
                      </a:r>
                      <a:endParaRPr lang="zh-CN" altLang="en-US" dirty="0"/>
                    </a:p>
                  </a:txBody>
                  <a:tcPr/>
                </a:tc>
                <a:tc>
                  <a:txBody>
                    <a:bodyPr/>
                    <a:lstStyle/>
                    <a:p>
                      <a:r>
                        <a:rPr lang="en-US" altLang="zh-CN" dirty="0"/>
                        <a:t>47.37</a:t>
                      </a:r>
                      <a:endParaRPr lang="zh-CN" altLang="en-US" dirty="0"/>
                    </a:p>
                  </a:txBody>
                  <a:tcPr/>
                </a:tc>
                <a:extLst>
                  <a:ext uri="{0D108BD9-81ED-4DB2-BD59-A6C34878D82A}">
                    <a16:rowId xmlns:a16="http://schemas.microsoft.com/office/drawing/2014/main" val="1622561687"/>
                  </a:ext>
                </a:extLst>
              </a:tr>
              <a:tr h="408681">
                <a:tc>
                  <a:txBody>
                    <a:bodyPr/>
                    <a:lstStyle/>
                    <a:p>
                      <a:r>
                        <a:rPr lang="en-US" altLang="zh-CN" dirty="0"/>
                        <a:t>2</a:t>
                      </a:r>
                      <a:endParaRPr lang="zh-CN" altLang="en-US" dirty="0"/>
                    </a:p>
                  </a:txBody>
                  <a:tcPr/>
                </a:tc>
                <a:tc>
                  <a:txBody>
                    <a:bodyPr/>
                    <a:lstStyle/>
                    <a:p>
                      <a:r>
                        <a:rPr lang="en-US" altLang="zh-CN" dirty="0"/>
                        <a:t>SUMM^N</a:t>
                      </a:r>
                      <a:endParaRPr lang="zh-CN" altLang="en-US" dirty="0"/>
                    </a:p>
                  </a:txBody>
                  <a:tcPr/>
                </a:tc>
                <a:tc>
                  <a:txBody>
                    <a:bodyPr/>
                    <a:lstStyle/>
                    <a:p>
                      <a:r>
                        <a:rPr lang="en-US" altLang="zh-CN" b="0" dirty="0"/>
                        <a:t>47.19</a:t>
                      </a:r>
                      <a:endParaRPr lang="zh-CN" altLang="en-US" b="0" dirty="0"/>
                    </a:p>
                  </a:txBody>
                  <a:tcPr/>
                </a:tc>
                <a:tc>
                  <a:txBody>
                    <a:bodyPr/>
                    <a:lstStyle/>
                    <a:p>
                      <a:r>
                        <a:rPr lang="en-US" altLang="zh-CN" dirty="0"/>
                        <a:t>14.60</a:t>
                      </a:r>
                    </a:p>
                  </a:txBody>
                  <a:tcPr/>
                </a:tc>
                <a:tc>
                  <a:txBody>
                    <a:bodyPr/>
                    <a:lstStyle/>
                    <a:p>
                      <a:r>
                        <a:rPr lang="en-US" altLang="zh-CN" b="0" dirty="0"/>
                        <a:t>44.92</a:t>
                      </a:r>
                      <a:endParaRPr lang="zh-CN" altLang="en-US" b="0" dirty="0"/>
                    </a:p>
                  </a:txBody>
                  <a:tcPr/>
                </a:tc>
                <a:extLst>
                  <a:ext uri="{0D108BD9-81ED-4DB2-BD59-A6C34878D82A}">
                    <a16:rowId xmlns:a16="http://schemas.microsoft.com/office/drawing/2014/main" val="1557845693"/>
                  </a:ext>
                </a:extLst>
              </a:tr>
              <a:tr h="370840">
                <a:tc>
                  <a:txBody>
                    <a:bodyPr/>
                    <a:lstStyle/>
                    <a:p>
                      <a:r>
                        <a:rPr lang="en-US" altLang="zh-CN" dirty="0"/>
                        <a:t>3</a:t>
                      </a:r>
                      <a:endParaRPr lang="zh-CN" altLang="en-US" dirty="0"/>
                    </a:p>
                  </a:txBody>
                  <a:tcPr/>
                </a:tc>
                <a:tc>
                  <a:txBody>
                    <a:bodyPr/>
                    <a:lstStyle/>
                    <a:p>
                      <a:r>
                        <a:rPr lang="en-US" altLang="zh-CN" dirty="0"/>
                        <a:t>baseline2</a:t>
                      </a:r>
                      <a:endParaRPr lang="zh-CN" altLang="en-US" dirty="0"/>
                    </a:p>
                  </a:txBody>
                  <a:tcPr/>
                </a:tc>
                <a:tc>
                  <a:txBody>
                    <a:bodyPr/>
                    <a:lstStyle/>
                    <a:p>
                      <a:r>
                        <a:rPr lang="en-US" altLang="zh-CN" b="1" dirty="0"/>
                        <a:t>50.93</a:t>
                      </a:r>
                      <a:endParaRPr lang="zh-CN" altLang="en-US" b="1" dirty="0"/>
                    </a:p>
                  </a:txBody>
                  <a:tcPr/>
                </a:tc>
                <a:tc>
                  <a:txBody>
                    <a:bodyPr/>
                    <a:lstStyle/>
                    <a:p>
                      <a:r>
                        <a:rPr lang="en-US" altLang="zh-CN" b="1" dirty="0"/>
                        <a:t>18.06</a:t>
                      </a:r>
                      <a:endParaRPr lang="zh-CN" altLang="en-US" b="1" dirty="0"/>
                    </a:p>
                  </a:txBody>
                  <a:tcPr/>
                </a:tc>
                <a:tc>
                  <a:txBody>
                    <a:bodyPr/>
                    <a:lstStyle/>
                    <a:p>
                      <a:r>
                        <a:rPr lang="en-US" altLang="zh-CN" b="1" dirty="0"/>
                        <a:t>48.73</a:t>
                      </a:r>
                      <a:endParaRPr lang="zh-CN" altLang="en-US" b="1" dirty="0"/>
                    </a:p>
                  </a:txBody>
                  <a:tcPr/>
                </a:tc>
                <a:extLst>
                  <a:ext uri="{0D108BD9-81ED-4DB2-BD59-A6C34878D82A}">
                    <a16:rowId xmlns:a16="http://schemas.microsoft.com/office/drawing/2014/main" val="2629993248"/>
                  </a:ext>
                </a:extLst>
              </a:tr>
            </a:tbl>
          </a:graphicData>
        </a:graphic>
      </p:graphicFrame>
      <p:sp>
        <p:nvSpPr>
          <p:cNvPr id="5" name="文本框 4">
            <a:extLst>
              <a:ext uri="{FF2B5EF4-FFF2-40B4-BE49-F238E27FC236}">
                <a16:creationId xmlns:a16="http://schemas.microsoft.com/office/drawing/2014/main" id="{B4776949-BE0A-4A90-B6C4-85F46E07376E}"/>
              </a:ext>
            </a:extLst>
          </p:cNvPr>
          <p:cNvSpPr txBox="1"/>
          <p:nvPr/>
        </p:nvSpPr>
        <p:spPr>
          <a:xfrm>
            <a:off x="559838" y="1110343"/>
            <a:ext cx="2006080" cy="369332"/>
          </a:xfrm>
          <a:prstGeom prst="rect">
            <a:avLst/>
          </a:prstGeom>
          <a:noFill/>
        </p:spPr>
        <p:txBody>
          <a:bodyPr wrap="square" rtlCol="0">
            <a:spAutoFit/>
          </a:bodyPr>
          <a:lstStyle/>
          <a:p>
            <a:r>
              <a:rPr lang="en-US" altLang="zh-CN" dirty="0"/>
              <a:t>AMI</a:t>
            </a:r>
            <a:r>
              <a:rPr lang="zh-CN" altLang="en-US" dirty="0"/>
              <a:t>数据集</a:t>
            </a:r>
          </a:p>
        </p:txBody>
      </p:sp>
      <p:sp>
        <p:nvSpPr>
          <p:cNvPr id="13" name="文本框 12">
            <a:extLst>
              <a:ext uri="{FF2B5EF4-FFF2-40B4-BE49-F238E27FC236}">
                <a16:creationId xmlns:a16="http://schemas.microsoft.com/office/drawing/2014/main" id="{50BBC01F-B57C-4D42-AB95-AEDE9F2ED820}"/>
              </a:ext>
            </a:extLst>
          </p:cNvPr>
          <p:cNvSpPr txBox="1"/>
          <p:nvPr/>
        </p:nvSpPr>
        <p:spPr>
          <a:xfrm>
            <a:off x="559838" y="3720875"/>
            <a:ext cx="2248676" cy="369332"/>
          </a:xfrm>
          <a:prstGeom prst="rect">
            <a:avLst/>
          </a:prstGeom>
          <a:noFill/>
        </p:spPr>
        <p:txBody>
          <a:bodyPr wrap="square" rtlCol="0">
            <a:spAutoFit/>
          </a:bodyPr>
          <a:lstStyle/>
          <a:p>
            <a:r>
              <a:rPr lang="en-US" altLang="zh-CN" dirty="0" err="1"/>
              <a:t>arxiv</a:t>
            </a:r>
            <a:r>
              <a:rPr lang="zh-CN" altLang="en-US" dirty="0"/>
              <a:t>数据集（</a:t>
            </a:r>
            <a:r>
              <a:rPr lang="en-US" altLang="zh-CN" dirty="0"/>
              <a:t>cut</a:t>
            </a:r>
            <a:r>
              <a:rPr lang="zh-CN" altLang="en-US" dirty="0"/>
              <a:t>）</a:t>
            </a:r>
          </a:p>
        </p:txBody>
      </p:sp>
      <p:graphicFrame>
        <p:nvGraphicFramePr>
          <p:cNvPr id="14" name="表格 13">
            <a:extLst>
              <a:ext uri="{FF2B5EF4-FFF2-40B4-BE49-F238E27FC236}">
                <a16:creationId xmlns:a16="http://schemas.microsoft.com/office/drawing/2014/main" id="{208054E4-92B2-464A-843B-421C791E3A14}"/>
              </a:ext>
            </a:extLst>
          </p:cNvPr>
          <p:cNvGraphicFramePr>
            <a:graphicFrameLocks noGrp="1"/>
          </p:cNvGraphicFramePr>
          <p:nvPr>
            <p:extLst>
              <p:ext uri="{D42A27DB-BD31-4B8C-83A1-F6EECF244321}">
                <p14:modId xmlns:p14="http://schemas.microsoft.com/office/powerpoint/2010/main" val="3432263123"/>
              </p:ext>
            </p:extLst>
          </p:nvPr>
        </p:nvGraphicFramePr>
        <p:xfrm>
          <a:off x="559836" y="4300772"/>
          <a:ext cx="5245137" cy="1539073"/>
        </p:xfrm>
        <a:graphic>
          <a:graphicData uri="http://schemas.openxmlformats.org/drawingml/2006/table">
            <a:tbl>
              <a:tblPr firstRow="1" bandRow="1">
                <a:tableStyleId>{5C22544A-7EE6-4342-B048-85BDC9FD1C3A}</a:tableStyleId>
              </a:tblPr>
              <a:tblGrid>
                <a:gridCol w="705780">
                  <a:extLst>
                    <a:ext uri="{9D8B030D-6E8A-4147-A177-3AD203B41FA5}">
                      <a16:colId xmlns:a16="http://schemas.microsoft.com/office/drawing/2014/main" val="616447541"/>
                    </a:ext>
                  </a:extLst>
                </a:gridCol>
                <a:gridCol w="1384277">
                  <a:extLst>
                    <a:ext uri="{9D8B030D-6E8A-4147-A177-3AD203B41FA5}">
                      <a16:colId xmlns:a16="http://schemas.microsoft.com/office/drawing/2014/main" val="2976503865"/>
                    </a:ext>
                  </a:extLst>
                </a:gridCol>
                <a:gridCol w="923730">
                  <a:extLst>
                    <a:ext uri="{9D8B030D-6E8A-4147-A177-3AD203B41FA5}">
                      <a16:colId xmlns:a16="http://schemas.microsoft.com/office/drawing/2014/main" val="4255372153"/>
                    </a:ext>
                  </a:extLst>
                </a:gridCol>
                <a:gridCol w="1069557">
                  <a:extLst>
                    <a:ext uri="{9D8B030D-6E8A-4147-A177-3AD203B41FA5}">
                      <a16:colId xmlns:a16="http://schemas.microsoft.com/office/drawing/2014/main" val="1224474430"/>
                    </a:ext>
                  </a:extLst>
                </a:gridCol>
                <a:gridCol w="1161793">
                  <a:extLst>
                    <a:ext uri="{9D8B030D-6E8A-4147-A177-3AD203B41FA5}">
                      <a16:colId xmlns:a16="http://schemas.microsoft.com/office/drawing/2014/main" val="2413995591"/>
                    </a:ext>
                  </a:extLst>
                </a:gridCol>
              </a:tblGrid>
              <a:tr h="370840">
                <a:tc>
                  <a:txBody>
                    <a:bodyPr/>
                    <a:lstStyle/>
                    <a:p>
                      <a:r>
                        <a:rPr lang="zh-CN" altLang="en-US" dirty="0"/>
                        <a:t>组别</a:t>
                      </a:r>
                    </a:p>
                  </a:txBody>
                  <a:tcPr/>
                </a:tc>
                <a:tc>
                  <a:txBody>
                    <a:bodyPr/>
                    <a:lstStyle/>
                    <a:p>
                      <a:r>
                        <a:rPr lang="zh-CN" altLang="en-US" dirty="0"/>
                        <a:t>框架</a:t>
                      </a:r>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RL</a:t>
                      </a:r>
                      <a:endParaRPr lang="zh-CN" altLang="en-US" dirty="0"/>
                    </a:p>
                  </a:txBody>
                  <a:tcPr/>
                </a:tc>
                <a:extLst>
                  <a:ext uri="{0D108BD9-81ED-4DB2-BD59-A6C34878D82A}">
                    <a16:rowId xmlns:a16="http://schemas.microsoft.com/office/drawing/2014/main" val="2136174546"/>
                  </a:ext>
                </a:extLst>
              </a:tr>
              <a:tr h="388712">
                <a:tc>
                  <a:txBody>
                    <a:bodyPr/>
                    <a:lstStyle/>
                    <a:p>
                      <a:r>
                        <a:rPr lang="en-US" altLang="zh-CN" dirty="0"/>
                        <a:t>1</a:t>
                      </a:r>
                      <a:endParaRPr lang="zh-CN" altLang="en-US" dirty="0"/>
                    </a:p>
                  </a:txBody>
                  <a:tcPr/>
                </a:tc>
                <a:tc>
                  <a:txBody>
                    <a:bodyPr/>
                    <a:lstStyle/>
                    <a:p>
                      <a:r>
                        <a:rPr lang="en-US" altLang="zh-CN" dirty="0"/>
                        <a:t>baseline1</a:t>
                      </a:r>
                      <a:endParaRPr lang="zh-CN" altLang="en-US" dirty="0"/>
                    </a:p>
                  </a:txBody>
                  <a:tcPr/>
                </a:tc>
                <a:tc>
                  <a:txBody>
                    <a:bodyPr/>
                    <a:lstStyle/>
                    <a:p>
                      <a:r>
                        <a:rPr lang="en-US" altLang="zh-CN" dirty="0"/>
                        <a:t>43.27</a:t>
                      </a:r>
                      <a:endParaRPr lang="zh-CN" altLang="en-US" dirty="0"/>
                    </a:p>
                  </a:txBody>
                  <a:tcPr/>
                </a:tc>
                <a:tc>
                  <a:txBody>
                    <a:bodyPr/>
                    <a:lstStyle/>
                    <a:p>
                      <a:r>
                        <a:rPr lang="en-US" altLang="zh-CN" dirty="0"/>
                        <a:t>15.17</a:t>
                      </a:r>
                      <a:endParaRPr lang="zh-CN" altLang="en-US" dirty="0"/>
                    </a:p>
                  </a:txBody>
                  <a:tcPr/>
                </a:tc>
                <a:tc>
                  <a:txBody>
                    <a:bodyPr/>
                    <a:lstStyle/>
                    <a:p>
                      <a:r>
                        <a:rPr lang="en-US" altLang="zh-CN" dirty="0"/>
                        <a:t>38.33</a:t>
                      </a:r>
                      <a:endParaRPr lang="zh-CN" altLang="en-US" dirty="0"/>
                    </a:p>
                  </a:txBody>
                  <a:tcPr/>
                </a:tc>
                <a:extLst>
                  <a:ext uri="{0D108BD9-81ED-4DB2-BD59-A6C34878D82A}">
                    <a16:rowId xmlns:a16="http://schemas.microsoft.com/office/drawing/2014/main" val="1622561687"/>
                  </a:ext>
                </a:extLst>
              </a:tr>
              <a:tr h="408681">
                <a:tc>
                  <a:txBody>
                    <a:bodyPr/>
                    <a:lstStyle/>
                    <a:p>
                      <a:r>
                        <a:rPr lang="en-US" altLang="zh-CN" dirty="0"/>
                        <a:t>2</a:t>
                      </a:r>
                      <a:endParaRPr lang="zh-CN" altLang="en-US" dirty="0"/>
                    </a:p>
                  </a:txBody>
                  <a:tcPr/>
                </a:tc>
                <a:tc>
                  <a:txBody>
                    <a:bodyPr/>
                    <a:lstStyle/>
                    <a:p>
                      <a:r>
                        <a:rPr lang="en-US" altLang="zh-CN" dirty="0"/>
                        <a:t>SUMM^N</a:t>
                      </a:r>
                      <a:endParaRPr lang="zh-CN" altLang="en-US" dirty="0"/>
                    </a:p>
                  </a:txBody>
                  <a:tcPr/>
                </a:tc>
                <a:tc>
                  <a:txBody>
                    <a:bodyPr/>
                    <a:lstStyle/>
                    <a:p>
                      <a:r>
                        <a:rPr lang="en-US" altLang="zh-CN" b="0" dirty="0"/>
                        <a:t>30.42</a:t>
                      </a:r>
                      <a:endParaRPr lang="zh-CN" altLang="en-US" b="0" dirty="0"/>
                    </a:p>
                  </a:txBody>
                  <a:tcPr/>
                </a:tc>
                <a:tc>
                  <a:txBody>
                    <a:bodyPr/>
                    <a:lstStyle/>
                    <a:p>
                      <a:r>
                        <a:rPr lang="en-US" altLang="zh-CN" dirty="0"/>
                        <a:t>5.30</a:t>
                      </a:r>
                    </a:p>
                  </a:txBody>
                  <a:tcPr/>
                </a:tc>
                <a:tc>
                  <a:txBody>
                    <a:bodyPr/>
                    <a:lstStyle/>
                    <a:p>
                      <a:r>
                        <a:rPr lang="en-US" altLang="zh-CN" b="0" dirty="0"/>
                        <a:t>26.95</a:t>
                      </a:r>
                      <a:endParaRPr lang="zh-CN" altLang="en-US" b="0" dirty="0"/>
                    </a:p>
                  </a:txBody>
                  <a:tcPr/>
                </a:tc>
                <a:extLst>
                  <a:ext uri="{0D108BD9-81ED-4DB2-BD59-A6C34878D82A}">
                    <a16:rowId xmlns:a16="http://schemas.microsoft.com/office/drawing/2014/main" val="1557845693"/>
                  </a:ext>
                </a:extLst>
              </a:tr>
              <a:tr h="370840">
                <a:tc>
                  <a:txBody>
                    <a:bodyPr/>
                    <a:lstStyle/>
                    <a:p>
                      <a:r>
                        <a:rPr lang="en-US" altLang="zh-CN" dirty="0"/>
                        <a:t>3</a:t>
                      </a:r>
                      <a:endParaRPr lang="zh-CN" altLang="en-US" dirty="0"/>
                    </a:p>
                  </a:txBody>
                  <a:tcPr/>
                </a:tc>
                <a:tc>
                  <a:txBody>
                    <a:bodyPr/>
                    <a:lstStyle/>
                    <a:p>
                      <a:r>
                        <a:rPr lang="en-US" altLang="zh-CN" dirty="0"/>
                        <a:t>baseline2</a:t>
                      </a:r>
                      <a:endParaRPr lang="zh-CN" altLang="en-US" dirty="0"/>
                    </a:p>
                  </a:txBody>
                  <a:tcPr/>
                </a:tc>
                <a:tc>
                  <a:txBody>
                    <a:bodyPr/>
                    <a:lstStyle/>
                    <a:p>
                      <a:r>
                        <a:rPr lang="en-US" altLang="zh-CN" b="1" dirty="0"/>
                        <a:t>43.74</a:t>
                      </a:r>
                      <a:endParaRPr lang="zh-CN" altLang="en-US" b="1" dirty="0"/>
                    </a:p>
                  </a:txBody>
                  <a:tcPr/>
                </a:tc>
                <a:tc>
                  <a:txBody>
                    <a:bodyPr/>
                    <a:lstStyle/>
                    <a:p>
                      <a:r>
                        <a:rPr lang="en-US" altLang="zh-CN" b="1" dirty="0"/>
                        <a:t>15.33</a:t>
                      </a:r>
                      <a:endParaRPr lang="zh-CN" altLang="en-US" b="1" dirty="0"/>
                    </a:p>
                  </a:txBody>
                  <a:tcPr/>
                </a:tc>
                <a:tc>
                  <a:txBody>
                    <a:bodyPr/>
                    <a:lstStyle/>
                    <a:p>
                      <a:r>
                        <a:rPr lang="en-US" altLang="zh-CN" b="1" dirty="0"/>
                        <a:t>38.64</a:t>
                      </a:r>
                      <a:endParaRPr lang="zh-CN" altLang="en-US" b="1" dirty="0"/>
                    </a:p>
                  </a:txBody>
                  <a:tcPr/>
                </a:tc>
                <a:extLst>
                  <a:ext uri="{0D108BD9-81ED-4DB2-BD59-A6C34878D82A}">
                    <a16:rowId xmlns:a16="http://schemas.microsoft.com/office/drawing/2014/main" val="2629993248"/>
                  </a:ext>
                </a:extLst>
              </a:tr>
            </a:tbl>
          </a:graphicData>
        </a:graphic>
      </p:graphicFrame>
      <p:sp>
        <p:nvSpPr>
          <p:cNvPr id="7" name="文本框 6">
            <a:extLst>
              <a:ext uri="{FF2B5EF4-FFF2-40B4-BE49-F238E27FC236}">
                <a16:creationId xmlns:a16="http://schemas.microsoft.com/office/drawing/2014/main" id="{5E46841B-7D4E-4890-AEE5-301383719663}"/>
              </a:ext>
            </a:extLst>
          </p:cNvPr>
          <p:cNvSpPr txBox="1"/>
          <p:nvPr/>
        </p:nvSpPr>
        <p:spPr>
          <a:xfrm>
            <a:off x="6766250" y="1655850"/>
            <a:ext cx="4587550"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通过调整原</a:t>
            </a:r>
            <a:r>
              <a:rPr lang="en-US" altLang="zh-CN" dirty="0"/>
              <a:t>SUMM^N</a:t>
            </a:r>
            <a:r>
              <a:rPr lang="zh-CN" altLang="en-US" dirty="0"/>
              <a:t>框架，我们得到了</a:t>
            </a:r>
            <a:r>
              <a:rPr lang="en-US" altLang="zh-CN" dirty="0"/>
              <a:t>baseline2</a:t>
            </a:r>
            <a:r>
              <a:rPr lang="zh-CN" altLang="en-US" dirty="0"/>
              <a:t>，该基线方法初步证明了文本分割是适用于长文本摘要生成任务的，同时原论文中提出的多阶处理也是有效的。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US" dirty="0"/>
              <a:t>毕设工作围绕</a:t>
            </a:r>
            <a:r>
              <a:rPr lang="en-US" altLang="zh-CN" dirty="0"/>
              <a:t>baseline2</a:t>
            </a:r>
            <a:r>
              <a:rPr lang="zh-CN" altLang="en-US" dirty="0"/>
              <a:t>，针对分割方法和训练样本进行了优化</a:t>
            </a:r>
            <a:endParaRPr lang="en-US" altLang="zh-CN" dirty="0"/>
          </a:p>
          <a:p>
            <a:endParaRPr lang="zh-CN" altLang="en-US" dirty="0"/>
          </a:p>
        </p:txBody>
      </p:sp>
    </p:spTree>
    <p:custDataLst>
      <p:tags r:id="rId1"/>
    </p:custDataLst>
    <p:extLst>
      <p:ext uri="{BB962C8B-B14F-4D97-AF65-F5344CB8AC3E}">
        <p14:creationId xmlns:p14="http://schemas.microsoft.com/office/powerpoint/2010/main" val="338750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sym typeface="+mn-ea"/>
            </a:endParaRPr>
          </a:p>
        </p:txBody>
      </p:sp>
      <p:sp>
        <p:nvSpPr>
          <p:cNvPr id="7" name="矩形: 圆角 6">
            <a:extLst>
              <a:ext uri="{FF2B5EF4-FFF2-40B4-BE49-F238E27FC236}">
                <a16:creationId xmlns:a16="http://schemas.microsoft.com/office/drawing/2014/main" id="{97F96D15-4CBE-4950-9553-2896744931DC}"/>
              </a:ext>
            </a:extLst>
          </p:cNvPr>
          <p:cNvSpPr/>
          <p:nvPr/>
        </p:nvSpPr>
        <p:spPr>
          <a:xfrm>
            <a:off x="405056" y="3847926"/>
            <a:ext cx="883327" cy="533790"/>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text</a:t>
            </a:r>
            <a:endParaRPr lang="zh-CN" altLang="en-US" dirty="0"/>
          </a:p>
        </p:txBody>
      </p:sp>
      <p:sp>
        <p:nvSpPr>
          <p:cNvPr id="8" name="椭圆 7">
            <a:extLst>
              <a:ext uri="{FF2B5EF4-FFF2-40B4-BE49-F238E27FC236}">
                <a16:creationId xmlns:a16="http://schemas.microsoft.com/office/drawing/2014/main" id="{EA79E980-6C44-4666-9887-9B8B845A797C}"/>
              </a:ext>
            </a:extLst>
          </p:cNvPr>
          <p:cNvSpPr/>
          <p:nvPr/>
        </p:nvSpPr>
        <p:spPr>
          <a:xfrm>
            <a:off x="405057" y="1872645"/>
            <a:ext cx="883328" cy="5060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label</a:t>
            </a:r>
            <a:endParaRPr lang="zh-CN" altLang="en-US" sz="1600" dirty="0"/>
          </a:p>
        </p:txBody>
      </p:sp>
      <p:cxnSp>
        <p:nvCxnSpPr>
          <p:cNvPr id="10" name="直接箭头连接符 9" descr="split">
            <a:extLst>
              <a:ext uri="{FF2B5EF4-FFF2-40B4-BE49-F238E27FC236}">
                <a16:creationId xmlns:a16="http://schemas.microsoft.com/office/drawing/2014/main" id="{547A7BA7-2D1C-4479-916B-9259763C665B}"/>
              </a:ext>
            </a:extLst>
          </p:cNvPr>
          <p:cNvCxnSpPr>
            <a:cxnSpLocks/>
          </p:cNvCxnSpPr>
          <p:nvPr/>
        </p:nvCxnSpPr>
        <p:spPr>
          <a:xfrm>
            <a:off x="1475746" y="4123135"/>
            <a:ext cx="498167" cy="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AA58B1F9-8DF8-4D9C-B17C-892272842849}"/>
              </a:ext>
            </a:extLst>
          </p:cNvPr>
          <p:cNvSpPr/>
          <p:nvPr/>
        </p:nvSpPr>
        <p:spPr>
          <a:xfrm>
            <a:off x="2005260" y="3804849"/>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86F08A08-43B7-4AF1-A83D-7FA16FB08ED6}"/>
              </a:ext>
            </a:extLst>
          </p:cNvPr>
          <p:cNvSpPr/>
          <p:nvPr/>
        </p:nvSpPr>
        <p:spPr>
          <a:xfrm>
            <a:off x="2157660" y="3957249"/>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B19FA922-C249-40CE-BC80-316A5CECCC1D}"/>
              </a:ext>
            </a:extLst>
          </p:cNvPr>
          <p:cNvSpPr/>
          <p:nvPr/>
        </p:nvSpPr>
        <p:spPr>
          <a:xfrm>
            <a:off x="2310060" y="4109649"/>
            <a:ext cx="883328" cy="506024"/>
          </a:xfrm>
          <a:prstGeom prst="round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t>text snippets</a:t>
            </a:r>
            <a:endParaRPr lang="zh-CN" altLang="en-US" sz="1400" dirty="0"/>
          </a:p>
        </p:txBody>
      </p:sp>
      <p:sp>
        <p:nvSpPr>
          <p:cNvPr id="14" name="文本框 13">
            <a:extLst>
              <a:ext uri="{FF2B5EF4-FFF2-40B4-BE49-F238E27FC236}">
                <a16:creationId xmlns:a16="http://schemas.microsoft.com/office/drawing/2014/main" id="{B6B066F9-71F3-42B5-A747-039481DB52E6}"/>
              </a:ext>
            </a:extLst>
          </p:cNvPr>
          <p:cNvSpPr txBox="1"/>
          <p:nvPr/>
        </p:nvSpPr>
        <p:spPr>
          <a:xfrm>
            <a:off x="1502372" y="3837822"/>
            <a:ext cx="628838" cy="276999"/>
          </a:xfrm>
          <a:prstGeom prst="rect">
            <a:avLst/>
          </a:prstGeom>
          <a:noFill/>
        </p:spPr>
        <p:txBody>
          <a:bodyPr wrap="square" rtlCol="0">
            <a:spAutoFit/>
          </a:bodyPr>
          <a:lstStyle/>
          <a:p>
            <a:r>
              <a:rPr lang="en-US" altLang="zh-CN" sz="1200" dirty="0"/>
              <a:t>split</a:t>
            </a:r>
            <a:endParaRPr lang="zh-CN" altLang="en-US" sz="1200" dirty="0"/>
          </a:p>
        </p:txBody>
      </p:sp>
      <p:cxnSp>
        <p:nvCxnSpPr>
          <p:cNvPr id="15" name="直接箭头连接符 14" descr="split">
            <a:extLst>
              <a:ext uri="{FF2B5EF4-FFF2-40B4-BE49-F238E27FC236}">
                <a16:creationId xmlns:a16="http://schemas.microsoft.com/office/drawing/2014/main" id="{9058F3A7-E0DE-4CDD-AF85-EDEE24DE418F}"/>
              </a:ext>
            </a:extLst>
          </p:cNvPr>
          <p:cNvCxnSpPr>
            <a:cxnSpLocks/>
          </p:cNvCxnSpPr>
          <p:nvPr/>
        </p:nvCxnSpPr>
        <p:spPr>
          <a:xfrm>
            <a:off x="3287341" y="4095748"/>
            <a:ext cx="371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箭头: 五边形 15">
            <a:extLst>
              <a:ext uri="{FF2B5EF4-FFF2-40B4-BE49-F238E27FC236}">
                <a16:creationId xmlns:a16="http://schemas.microsoft.com/office/drawing/2014/main" id="{E4E95ECD-E49A-4777-93C7-4181F02246E5}"/>
              </a:ext>
            </a:extLst>
          </p:cNvPr>
          <p:cNvSpPr/>
          <p:nvPr/>
        </p:nvSpPr>
        <p:spPr>
          <a:xfrm>
            <a:off x="3771548" y="3702923"/>
            <a:ext cx="1238436" cy="834501"/>
          </a:xfrm>
          <a:prstGeom prst="homePlate">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model-c</a:t>
            </a:r>
            <a:endParaRPr lang="zh-CN" altLang="en-US" dirty="0">
              <a:solidFill>
                <a:schemeClr val="tx1"/>
              </a:solidFill>
            </a:endParaRPr>
          </a:p>
        </p:txBody>
      </p:sp>
      <p:cxnSp>
        <p:nvCxnSpPr>
          <p:cNvPr id="17" name="直接连接符 16">
            <a:extLst>
              <a:ext uri="{FF2B5EF4-FFF2-40B4-BE49-F238E27FC236}">
                <a16:creationId xmlns:a16="http://schemas.microsoft.com/office/drawing/2014/main" id="{E3E9894A-9CDB-419D-95E2-DD903A20B988}"/>
              </a:ext>
            </a:extLst>
          </p:cNvPr>
          <p:cNvCxnSpPr>
            <a:cxnSpLocks/>
            <a:stCxn id="8" idx="4"/>
            <a:endCxn id="7" idx="0"/>
          </p:cNvCxnSpPr>
          <p:nvPr/>
        </p:nvCxnSpPr>
        <p:spPr>
          <a:xfrm flipH="1">
            <a:off x="846720" y="2378672"/>
            <a:ext cx="1" cy="14692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5CD8EB6-B4C4-403E-8888-DF182C6BA221}"/>
              </a:ext>
            </a:extLst>
          </p:cNvPr>
          <p:cNvCxnSpPr>
            <a:cxnSpLocks/>
          </p:cNvCxnSpPr>
          <p:nvPr/>
        </p:nvCxnSpPr>
        <p:spPr>
          <a:xfrm>
            <a:off x="846721" y="2926866"/>
            <a:ext cx="26788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流程图: 数据 18">
            <a:extLst>
              <a:ext uri="{FF2B5EF4-FFF2-40B4-BE49-F238E27FC236}">
                <a16:creationId xmlns:a16="http://schemas.microsoft.com/office/drawing/2014/main" id="{A9DD0EB5-7C07-4047-BB00-09DFEED6C09B}"/>
              </a:ext>
            </a:extLst>
          </p:cNvPr>
          <p:cNvSpPr/>
          <p:nvPr/>
        </p:nvSpPr>
        <p:spPr>
          <a:xfrm>
            <a:off x="3658723" y="2619111"/>
            <a:ext cx="1238437" cy="594798"/>
          </a:xfrm>
          <a:prstGeom prst="flowChartInputOutpu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 sample </a:t>
            </a:r>
            <a:endParaRPr lang="zh-CN" altLang="en-US" sz="1200" dirty="0">
              <a:solidFill>
                <a:schemeClr val="tx1"/>
              </a:solidFill>
            </a:endParaRPr>
          </a:p>
        </p:txBody>
      </p:sp>
      <p:cxnSp>
        <p:nvCxnSpPr>
          <p:cNvPr id="20" name="直接箭头连接符 19">
            <a:extLst>
              <a:ext uri="{FF2B5EF4-FFF2-40B4-BE49-F238E27FC236}">
                <a16:creationId xmlns:a16="http://schemas.microsoft.com/office/drawing/2014/main" id="{59FB094D-84FA-46CB-BDCB-B9607F12C17E}"/>
              </a:ext>
            </a:extLst>
          </p:cNvPr>
          <p:cNvCxnSpPr>
            <a:cxnSpLocks/>
            <a:endCxn id="16" idx="0"/>
          </p:cNvCxnSpPr>
          <p:nvPr/>
        </p:nvCxnSpPr>
        <p:spPr>
          <a:xfrm>
            <a:off x="4182141" y="3276792"/>
            <a:ext cx="0" cy="42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F876ECF3-1938-4789-916C-2883E3FB360E}"/>
              </a:ext>
            </a:extLst>
          </p:cNvPr>
          <p:cNvSpPr/>
          <p:nvPr/>
        </p:nvSpPr>
        <p:spPr>
          <a:xfrm>
            <a:off x="5582857" y="3798760"/>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812E5210-C15D-4714-BF14-D48C181E0BAC}"/>
              </a:ext>
            </a:extLst>
          </p:cNvPr>
          <p:cNvSpPr/>
          <p:nvPr/>
        </p:nvSpPr>
        <p:spPr>
          <a:xfrm>
            <a:off x="5735257" y="3951160"/>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287F3C3-2783-485C-ABA5-5E502B41DEE7}"/>
              </a:ext>
            </a:extLst>
          </p:cNvPr>
          <p:cNvSpPr/>
          <p:nvPr/>
        </p:nvSpPr>
        <p:spPr>
          <a:xfrm>
            <a:off x="5887657" y="4103560"/>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summary snippets</a:t>
            </a:r>
            <a:endParaRPr lang="zh-CN" altLang="en-US" sz="1200" dirty="0"/>
          </a:p>
        </p:txBody>
      </p:sp>
      <p:cxnSp>
        <p:nvCxnSpPr>
          <p:cNvPr id="24" name="直接箭头连接符 23" descr="split">
            <a:extLst>
              <a:ext uri="{FF2B5EF4-FFF2-40B4-BE49-F238E27FC236}">
                <a16:creationId xmlns:a16="http://schemas.microsoft.com/office/drawing/2014/main" id="{9778505F-8168-443A-AA7F-B79D52579A05}"/>
              </a:ext>
            </a:extLst>
          </p:cNvPr>
          <p:cNvCxnSpPr>
            <a:cxnSpLocks/>
          </p:cNvCxnSpPr>
          <p:nvPr/>
        </p:nvCxnSpPr>
        <p:spPr>
          <a:xfrm>
            <a:off x="5113738" y="4109649"/>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descr="split">
            <a:extLst>
              <a:ext uri="{FF2B5EF4-FFF2-40B4-BE49-F238E27FC236}">
                <a16:creationId xmlns:a16="http://schemas.microsoft.com/office/drawing/2014/main" id="{E7772C7C-D3A6-49CB-9C21-B8DFCC67AD46}"/>
              </a:ext>
            </a:extLst>
          </p:cNvPr>
          <p:cNvCxnSpPr>
            <a:cxnSpLocks/>
          </p:cNvCxnSpPr>
          <p:nvPr/>
        </p:nvCxnSpPr>
        <p:spPr>
          <a:xfrm>
            <a:off x="6881874" y="4120174"/>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77D01CDD-EE0E-46CA-902B-2FA7FF456FE6}"/>
              </a:ext>
            </a:extLst>
          </p:cNvPr>
          <p:cNvSpPr/>
          <p:nvPr/>
        </p:nvSpPr>
        <p:spPr>
          <a:xfrm>
            <a:off x="7371543" y="3875692"/>
            <a:ext cx="883328" cy="50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merged</a:t>
            </a:r>
          </a:p>
          <a:p>
            <a:pPr algn="ctr"/>
            <a:r>
              <a:rPr lang="en-US" altLang="zh-CN" sz="1200" dirty="0"/>
              <a:t>summary</a:t>
            </a:r>
            <a:endParaRPr lang="zh-CN" altLang="en-US" sz="1200" dirty="0"/>
          </a:p>
        </p:txBody>
      </p:sp>
      <p:cxnSp>
        <p:nvCxnSpPr>
          <p:cNvPr id="27" name="直接箭头连接符 26" descr="split">
            <a:extLst>
              <a:ext uri="{FF2B5EF4-FFF2-40B4-BE49-F238E27FC236}">
                <a16:creationId xmlns:a16="http://schemas.microsoft.com/office/drawing/2014/main" id="{A9BDBAE2-8C8F-4839-A53F-8D814553E64D}"/>
              </a:ext>
            </a:extLst>
          </p:cNvPr>
          <p:cNvCxnSpPr>
            <a:cxnSpLocks/>
          </p:cNvCxnSpPr>
          <p:nvPr/>
        </p:nvCxnSpPr>
        <p:spPr>
          <a:xfrm>
            <a:off x="8375214" y="4095748"/>
            <a:ext cx="371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箭头: 五边形 27">
            <a:extLst>
              <a:ext uri="{FF2B5EF4-FFF2-40B4-BE49-F238E27FC236}">
                <a16:creationId xmlns:a16="http://schemas.microsoft.com/office/drawing/2014/main" id="{42E2F6EB-1DAB-4DEF-BA3C-36F63E07DC3A}"/>
              </a:ext>
            </a:extLst>
          </p:cNvPr>
          <p:cNvSpPr/>
          <p:nvPr/>
        </p:nvSpPr>
        <p:spPr>
          <a:xfrm>
            <a:off x="8859421" y="3702923"/>
            <a:ext cx="1238436" cy="834501"/>
          </a:xfrm>
          <a:prstGeom prst="homePlate">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model-f</a:t>
            </a:r>
            <a:endParaRPr lang="zh-CN" altLang="en-US" dirty="0">
              <a:solidFill>
                <a:schemeClr val="tx1"/>
              </a:solidFill>
            </a:endParaRPr>
          </a:p>
        </p:txBody>
      </p:sp>
      <p:cxnSp>
        <p:nvCxnSpPr>
          <p:cNvPr id="29" name="直接箭头连接符 85">
            <a:extLst>
              <a:ext uri="{FF2B5EF4-FFF2-40B4-BE49-F238E27FC236}">
                <a16:creationId xmlns:a16="http://schemas.microsoft.com/office/drawing/2014/main" id="{259C86D5-F6FE-4F8B-A1AB-D7B5ED2B6ED2}"/>
              </a:ext>
            </a:extLst>
          </p:cNvPr>
          <p:cNvCxnSpPr>
            <a:cxnSpLocks/>
          </p:cNvCxnSpPr>
          <p:nvPr/>
        </p:nvCxnSpPr>
        <p:spPr>
          <a:xfrm>
            <a:off x="1649884" y="2120138"/>
            <a:ext cx="6725330" cy="776664"/>
          </a:xfrm>
          <a:prstGeom prst="bentConnector3">
            <a:avLst>
              <a:gd name="adj1" fmla="val 915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291EB56-D8BD-4D3B-AA5F-901690BBEDC6}"/>
              </a:ext>
            </a:extLst>
          </p:cNvPr>
          <p:cNvCxnSpPr>
            <a:cxnSpLocks/>
          </p:cNvCxnSpPr>
          <p:nvPr/>
        </p:nvCxnSpPr>
        <p:spPr>
          <a:xfrm>
            <a:off x="7813207" y="2197070"/>
            <a:ext cx="0" cy="1678622"/>
          </a:xfrm>
          <a:prstGeom prst="line">
            <a:avLst/>
          </a:prstGeom>
        </p:spPr>
        <p:style>
          <a:lnRef idx="1">
            <a:schemeClr val="accent1"/>
          </a:lnRef>
          <a:fillRef idx="0">
            <a:schemeClr val="accent1"/>
          </a:fillRef>
          <a:effectRef idx="0">
            <a:schemeClr val="accent1"/>
          </a:effectRef>
          <a:fontRef idx="minor">
            <a:schemeClr val="tx1"/>
          </a:fontRef>
        </p:style>
      </p:cxnSp>
      <p:sp>
        <p:nvSpPr>
          <p:cNvPr id="31" name="流程图: 数据 30">
            <a:extLst>
              <a:ext uri="{FF2B5EF4-FFF2-40B4-BE49-F238E27FC236}">
                <a16:creationId xmlns:a16="http://schemas.microsoft.com/office/drawing/2014/main" id="{010E82E7-C1FF-492A-916F-431A493CFE50}"/>
              </a:ext>
            </a:extLst>
          </p:cNvPr>
          <p:cNvSpPr/>
          <p:nvPr/>
        </p:nvSpPr>
        <p:spPr>
          <a:xfrm>
            <a:off x="8616370" y="2608314"/>
            <a:ext cx="1238437" cy="594798"/>
          </a:xfrm>
          <a:prstGeom prst="flowChartInputOutpu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 sample </a:t>
            </a:r>
            <a:endParaRPr lang="zh-CN" altLang="en-US" sz="1200" dirty="0">
              <a:solidFill>
                <a:schemeClr val="tx1"/>
              </a:solidFill>
            </a:endParaRPr>
          </a:p>
        </p:txBody>
      </p:sp>
      <p:cxnSp>
        <p:nvCxnSpPr>
          <p:cNvPr id="32" name="直接箭头连接符 31">
            <a:extLst>
              <a:ext uri="{FF2B5EF4-FFF2-40B4-BE49-F238E27FC236}">
                <a16:creationId xmlns:a16="http://schemas.microsoft.com/office/drawing/2014/main" id="{324D004B-05EC-4029-B1F6-A6522E59D9CD}"/>
              </a:ext>
            </a:extLst>
          </p:cNvPr>
          <p:cNvCxnSpPr>
            <a:cxnSpLocks/>
          </p:cNvCxnSpPr>
          <p:nvPr/>
        </p:nvCxnSpPr>
        <p:spPr>
          <a:xfrm>
            <a:off x="9210070" y="3213909"/>
            <a:ext cx="0" cy="42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descr="split">
            <a:extLst>
              <a:ext uri="{FF2B5EF4-FFF2-40B4-BE49-F238E27FC236}">
                <a16:creationId xmlns:a16="http://schemas.microsoft.com/office/drawing/2014/main" id="{2558EA1A-4C46-4A19-93E2-E1951AAA2B32}"/>
              </a:ext>
            </a:extLst>
          </p:cNvPr>
          <p:cNvCxnSpPr>
            <a:cxnSpLocks/>
          </p:cNvCxnSpPr>
          <p:nvPr/>
        </p:nvCxnSpPr>
        <p:spPr>
          <a:xfrm>
            <a:off x="10185848" y="4095246"/>
            <a:ext cx="378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FD47481F-2B3E-4B30-B9B9-BFC9243D1C60}"/>
              </a:ext>
            </a:extLst>
          </p:cNvPr>
          <p:cNvSpPr/>
          <p:nvPr/>
        </p:nvSpPr>
        <p:spPr>
          <a:xfrm>
            <a:off x="10680959" y="3875695"/>
            <a:ext cx="1100831" cy="506021"/>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output</a:t>
            </a:r>
            <a:endParaRPr lang="zh-CN" altLang="en-US" sz="1600" dirty="0">
              <a:solidFill>
                <a:schemeClr val="tx1"/>
              </a:solidFill>
            </a:endParaRPr>
          </a:p>
        </p:txBody>
      </p:sp>
      <p:cxnSp>
        <p:nvCxnSpPr>
          <p:cNvPr id="35" name="直接连接符 34">
            <a:extLst>
              <a:ext uri="{FF2B5EF4-FFF2-40B4-BE49-F238E27FC236}">
                <a16:creationId xmlns:a16="http://schemas.microsoft.com/office/drawing/2014/main" id="{C9B2762F-D790-4D23-8919-AEA977144B1D}"/>
              </a:ext>
            </a:extLst>
          </p:cNvPr>
          <p:cNvCxnSpPr>
            <a:cxnSpLocks/>
          </p:cNvCxnSpPr>
          <p:nvPr/>
        </p:nvCxnSpPr>
        <p:spPr>
          <a:xfrm>
            <a:off x="3393873"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6" name="直接连接符 35">
            <a:extLst>
              <a:ext uri="{FF2B5EF4-FFF2-40B4-BE49-F238E27FC236}">
                <a16:creationId xmlns:a16="http://schemas.microsoft.com/office/drawing/2014/main" id="{60961A45-56C0-4C2F-800C-4E171FD82C34}"/>
              </a:ext>
            </a:extLst>
          </p:cNvPr>
          <p:cNvCxnSpPr>
            <a:cxnSpLocks/>
          </p:cNvCxnSpPr>
          <p:nvPr/>
        </p:nvCxnSpPr>
        <p:spPr>
          <a:xfrm>
            <a:off x="846720"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9CC2B836-83A4-4280-BA2B-1D8F09867219}"/>
              </a:ext>
            </a:extLst>
          </p:cNvPr>
          <p:cNvCxnSpPr>
            <a:cxnSpLocks/>
          </p:cNvCxnSpPr>
          <p:nvPr/>
        </p:nvCxnSpPr>
        <p:spPr>
          <a:xfrm>
            <a:off x="8159517"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42A662B6-34E0-40C9-8EF1-C5CE0B32A0C6}"/>
              </a:ext>
            </a:extLst>
          </p:cNvPr>
          <p:cNvCxnSpPr>
            <a:cxnSpLocks/>
          </p:cNvCxnSpPr>
          <p:nvPr/>
        </p:nvCxnSpPr>
        <p:spPr>
          <a:xfrm>
            <a:off x="10550571" y="5037535"/>
            <a:ext cx="0" cy="1143397"/>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F2B6B642-6996-475A-B32C-7C0D11B2762F}"/>
              </a:ext>
            </a:extLst>
          </p:cNvPr>
          <p:cNvSpPr txBox="1"/>
          <p:nvPr/>
        </p:nvSpPr>
        <p:spPr>
          <a:xfrm>
            <a:off x="1439313" y="5424567"/>
            <a:ext cx="2001177" cy="369332"/>
          </a:xfrm>
          <a:prstGeom prst="rect">
            <a:avLst/>
          </a:prstGeom>
          <a:noFill/>
        </p:spPr>
        <p:txBody>
          <a:bodyPr wrap="square" rtlCol="0">
            <a:spAutoFit/>
          </a:bodyPr>
          <a:lstStyle/>
          <a:p>
            <a:r>
              <a:rPr lang="en-US" altLang="zh-CN" dirty="0"/>
              <a:t>preprocess</a:t>
            </a:r>
            <a:endParaRPr lang="zh-CN" altLang="en-US" dirty="0"/>
          </a:p>
        </p:txBody>
      </p:sp>
      <p:sp>
        <p:nvSpPr>
          <p:cNvPr id="40" name="文本框 39">
            <a:extLst>
              <a:ext uri="{FF2B5EF4-FFF2-40B4-BE49-F238E27FC236}">
                <a16:creationId xmlns:a16="http://schemas.microsoft.com/office/drawing/2014/main" id="{6AF0CB45-4F2A-4DE9-AD7C-45E4CFC32EB7}"/>
              </a:ext>
            </a:extLst>
          </p:cNvPr>
          <p:cNvSpPr txBox="1"/>
          <p:nvPr/>
        </p:nvSpPr>
        <p:spPr>
          <a:xfrm>
            <a:off x="4880697" y="5407116"/>
            <a:ext cx="2001177" cy="369332"/>
          </a:xfrm>
          <a:prstGeom prst="rect">
            <a:avLst/>
          </a:prstGeom>
          <a:noFill/>
        </p:spPr>
        <p:txBody>
          <a:bodyPr wrap="square" rtlCol="0">
            <a:spAutoFit/>
          </a:bodyPr>
          <a:lstStyle/>
          <a:p>
            <a:r>
              <a:rPr lang="en-US" altLang="zh-CN" dirty="0"/>
              <a:t>coarse-stage</a:t>
            </a:r>
            <a:endParaRPr lang="zh-CN" altLang="en-US" dirty="0"/>
          </a:p>
        </p:txBody>
      </p:sp>
      <p:sp>
        <p:nvSpPr>
          <p:cNvPr id="41" name="文本框 40">
            <a:extLst>
              <a:ext uri="{FF2B5EF4-FFF2-40B4-BE49-F238E27FC236}">
                <a16:creationId xmlns:a16="http://schemas.microsoft.com/office/drawing/2014/main" id="{87BB8E04-9922-479E-8015-4E1AF63FCF36}"/>
              </a:ext>
            </a:extLst>
          </p:cNvPr>
          <p:cNvSpPr txBox="1"/>
          <p:nvPr/>
        </p:nvSpPr>
        <p:spPr>
          <a:xfrm>
            <a:off x="8378310" y="5407116"/>
            <a:ext cx="2001177" cy="369332"/>
          </a:xfrm>
          <a:prstGeom prst="rect">
            <a:avLst/>
          </a:prstGeom>
          <a:noFill/>
        </p:spPr>
        <p:txBody>
          <a:bodyPr wrap="square" rtlCol="0">
            <a:spAutoFit/>
          </a:bodyPr>
          <a:lstStyle/>
          <a:p>
            <a:r>
              <a:rPr lang="en-US" altLang="zh-CN" dirty="0"/>
              <a:t>fine-grained stage</a:t>
            </a:r>
            <a:endParaRPr lang="zh-CN" altLang="en-US" dirty="0"/>
          </a:p>
        </p:txBody>
      </p:sp>
      <p:sp>
        <p:nvSpPr>
          <p:cNvPr id="45" name="文本框 44">
            <a:extLst>
              <a:ext uri="{FF2B5EF4-FFF2-40B4-BE49-F238E27FC236}">
                <a16:creationId xmlns:a16="http://schemas.microsoft.com/office/drawing/2014/main" id="{FB41AB97-3695-4CED-B308-7E2BE50FCB16}"/>
              </a:ext>
            </a:extLst>
          </p:cNvPr>
          <p:cNvSpPr txBox="1"/>
          <p:nvPr/>
        </p:nvSpPr>
        <p:spPr>
          <a:xfrm>
            <a:off x="423758" y="1102397"/>
            <a:ext cx="6725330" cy="57624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dirty="0">
                <a:solidFill>
                  <a:prstClr val="black"/>
                </a:solidFill>
                <a:latin typeface="Times New Roman" panose="02020603050405020304" pitchFamily="18" charset="0"/>
                <a:ea typeface="黑体" panose="02010609060101010101" charset="-122"/>
                <a:sym typeface="+mn-ea"/>
              </a:rPr>
              <a:t>baseline2</a:t>
            </a:r>
          </a:p>
        </p:txBody>
      </p:sp>
      <p:sp>
        <p:nvSpPr>
          <p:cNvPr id="42" name="等腰三角形 41">
            <a:extLst>
              <a:ext uri="{FF2B5EF4-FFF2-40B4-BE49-F238E27FC236}">
                <a16:creationId xmlns:a16="http://schemas.microsoft.com/office/drawing/2014/main" id="{FE7CD6C5-45C8-4A79-A661-DAEDD7B92401}"/>
              </a:ext>
            </a:extLst>
          </p:cNvPr>
          <p:cNvSpPr/>
          <p:nvPr/>
        </p:nvSpPr>
        <p:spPr>
          <a:xfrm>
            <a:off x="1314330" y="3662423"/>
            <a:ext cx="825708" cy="560307"/>
          </a:xfrm>
          <a:prstGeom prst="triangle">
            <a:avLst/>
          </a:prstGeom>
          <a:solidFill>
            <a:srgbClr val="FF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a:extLst>
              <a:ext uri="{FF2B5EF4-FFF2-40B4-BE49-F238E27FC236}">
                <a16:creationId xmlns:a16="http://schemas.microsoft.com/office/drawing/2014/main" id="{63D303A8-08AB-424C-AE1A-493F881E62F5}"/>
              </a:ext>
            </a:extLst>
          </p:cNvPr>
          <p:cNvSpPr/>
          <p:nvPr/>
        </p:nvSpPr>
        <p:spPr>
          <a:xfrm>
            <a:off x="3812872" y="2578924"/>
            <a:ext cx="825708" cy="560307"/>
          </a:xfrm>
          <a:prstGeom prst="triangle">
            <a:avLst/>
          </a:prstGeom>
          <a:solidFill>
            <a:srgbClr val="FF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D59272B-252E-4BD2-A0C5-D92BE3A74D0A}"/>
              </a:ext>
            </a:extLst>
          </p:cNvPr>
          <p:cNvPicPr>
            <a:picLocks noChangeAspect="1"/>
          </p:cNvPicPr>
          <p:nvPr/>
        </p:nvPicPr>
        <p:blipFill>
          <a:blip r:embed="rId4"/>
          <a:stretch>
            <a:fillRect/>
          </a:stretch>
        </p:blipFill>
        <p:spPr>
          <a:xfrm>
            <a:off x="8264608" y="256470"/>
            <a:ext cx="823031" cy="560881"/>
          </a:xfrm>
          <a:prstGeom prst="rect">
            <a:avLst/>
          </a:prstGeom>
        </p:spPr>
      </p:pic>
      <p:sp>
        <p:nvSpPr>
          <p:cNvPr id="5" name="文本框 4">
            <a:extLst>
              <a:ext uri="{FF2B5EF4-FFF2-40B4-BE49-F238E27FC236}">
                <a16:creationId xmlns:a16="http://schemas.microsoft.com/office/drawing/2014/main" id="{5C27D3C1-5EEB-486F-9692-07414B017ED2}"/>
              </a:ext>
            </a:extLst>
          </p:cNvPr>
          <p:cNvSpPr txBox="1"/>
          <p:nvPr/>
        </p:nvSpPr>
        <p:spPr>
          <a:xfrm>
            <a:off x="9210070" y="326576"/>
            <a:ext cx="1240971" cy="369332"/>
          </a:xfrm>
          <a:prstGeom prst="rect">
            <a:avLst/>
          </a:prstGeom>
          <a:noFill/>
        </p:spPr>
        <p:txBody>
          <a:bodyPr wrap="square" rtlCol="0">
            <a:spAutoFit/>
          </a:bodyPr>
          <a:lstStyle/>
          <a:p>
            <a:r>
              <a:rPr lang="zh-CN" altLang="en-US" dirty="0"/>
              <a:t>研究点</a:t>
            </a:r>
          </a:p>
        </p:txBody>
      </p:sp>
    </p:spTree>
    <p:custDataLst>
      <p:tags r:id="rId1"/>
    </p:custDataLst>
    <p:extLst>
      <p:ext uri="{BB962C8B-B14F-4D97-AF65-F5344CB8AC3E}">
        <p14:creationId xmlns:p14="http://schemas.microsoft.com/office/powerpoint/2010/main" val="163199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针对第一个研究内容，考虑用</a:t>
                </a:r>
                <a:r>
                  <a:rPr lang="en-US" altLang="zh-CN" sz="2400" dirty="0">
                    <a:sym typeface="+mn-ea"/>
                  </a:rPr>
                  <a:t>loss</a:t>
                </a:r>
                <a:r>
                  <a:rPr lang="zh-CN" altLang="en-US" sz="2400" dirty="0">
                    <a:sym typeface="+mn-ea"/>
                  </a:rPr>
                  <a:t>值表征语义信息，进而根据其优化分割决策</a:t>
                </a:r>
                <a:endParaRPr lang="en-US" altLang="zh-CN" sz="2400" dirty="0">
                  <a:sym typeface="+mn-ea"/>
                </a:endParaRPr>
              </a:p>
              <a:p>
                <a:pPr marL="0" indent="0">
                  <a:lnSpc>
                    <a:spcPct val="150000"/>
                  </a:lnSpc>
                  <a:buNone/>
                </a:pPr>
                <a:r>
                  <a:rPr lang="en-US" altLang="zh-CN" sz="2000" dirty="0">
                    <a:sym typeface="+mn-ea"/>
                  </a:rPr>
                  <a:t>    prediction loss</a:t>
                </a:r>
                <a:r>
                  <a:rPr lang="zh-CN" altLang="en-US" sz="2000" dirty="0">
                    <a:sym typeface="+mn-ea"/>
                  </a:rPr>
                  <a:t>是语言模型中语义信息的一种简单的表示，对于一篇文本</a:t>
                </a:r>
                <a:endParaRPr lang="en-US" altLang="zh-CN" sz="2000" dirty="0">
                  <a:sym typeface="+mn-ea"/>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sym typeface="+mn-ea"/>
                        </a:rPr>
                        <m:t>𝑙𝑜𝑠𝑠</m:t>
                      </m:r>
                      <m:d>
                        <m:dPr>
                          <m:ctrlPr>
                            <a:rPr lang="en-US" altLang="zh-CN" sz="2000" b="0" i="1" smtClean="0">
                              <a:latin typeface="Cambria Math" panose="02040503050406030204" pitchFamily="18" charset="0"/>
                              <a:sym typeface="+mn-ea"/>
                            </a:rPr>
                          </m:ctrlPr>
                        </m:dPr>
                        <m:e>
                          <m:r>
                            <a:rPr lang="en-US" altLang="zh-CN" sz="2000" b="0" i="1" smtClean="0">
                              <a:latin typeface="Cambria Math" panose="02040503050406030204" pitchFamily="18" charset="0"/>
                              <a:sym typeface="+mn-ea"/>
                            </a:rPr>
                            <m:t>𝑛</m:t>
                          </m:r>
                        </m:e>
                      </m:d>
                      <m:r>
                        <a:rPr lang="en-US" altLang="zh-CN" sz="2000" b="0" i="1" smtClean="0">
                          <a:latin typeface="Cambria Math" panose="02040503050406030204" pitchFamily="18" charset="0"/>
                          <a:sym typeface="+mn-ea"/>
                        </a:rPr>
                        <m:t>=−</m:t>
                      </m:r>
                      <m:r>
                        <m:rPr>
                          <m:sty m:val="p"/>
                        </m:rPr>
                        <a:rPr lang="en-US" altLang="zh-CN" sz="2000" b="0" i="0" smtClean="0">
                          <a:latin typeface="Cambria Math" panose="02040503050406030204" pitchFamily="18" charset="0"/>
                          <a:sym typeface="+mn-ea"/>
                        </a:rPr>
                        <m:t>log</m:t>
                      </m:r>
                      <m:r>
                        <a:rPr lang="en-US" altLang="zh-CN" sz="2000" b="0" i="1" smtClean="0">
                          <a:latin typeface="Cambria Math" panose="02040503050406030204" pitchFamily="18" charset="0"/>
                          <a:sym typeface="+mn-ea"/>
                        </a:rPr>
                        <m:t>⁡</m:t>
                      </m:r>
                      <m:r>
                        <a:rPr lang="en-US" altLang="zh-CN" sz="2000" b="0" i="1" smtClean="0">
                          <a:latin typeface="Cambria Math" panose="02040503050406030204" pitchFamily="18" charset="0"/>
                          <a:sym typeface="+mn-ea"/>
                        </a:rPr>
                        <m:t>𝑝</m:t>
                      </m:r>
                      <m:r>
                        <a:rPr lang="en-US" altLang="zh-CN" sz="2000" b="0" i="1" smtClean="0">
                          <a:latin typeface="Cambria Math" panose="02040503050406030204" pitchFamily="18" charset="0"/>
                          <a:sym typeface="+mn-ea"/>
                        </a:rPr>
                        <m:t>(</m:t>
                      </m:r>
                      <m:sSub>
                        <m:sSubPr>
                          <m:ctrlPr>
                            <a:rPr lang="en-US" altLang="zh-CN" sz="2000" b="0" i="1" smtClean="0">
                              <a:latin typeface="Cambria Math" panose="02040503050406030204" pitchFamily="18" charset="0"/>
                              <a:sym typeface="+mn-ea"/>
                            </a:rPr>
                          </m:ctrlPr>
                        </m:sSubPr>
                        <m:e>
                          <m:r>
                            <a:rPr lang="en-US" altLang="zh-CN" sz="2000" b="0" i="1" smtClean="0">
                              <a:latin typeface="Cambria Math" panose="02040503050406030204" pitchFamily="18" charset="0"/>
                              <a:sym typeface="+mn-ea"/>
                            </a:rPr>
                            <m:t>𝑠</m:t>
                          </m:r>
                        </m:e>
                        <m:sub>
                          <m:r>
                            <a:rPr lang="en-US" altLang="zh-CN" sz="2000" b="0" i="1" smtClean="0">
                              <a:latin typeface="Cambria Math" panose="02040503050406030204" pitchFamily="18" charset="0"/>
                              <a:sym typeface="+mn-ea"/>
                            </a:rPr>
                            <m:t>𝑛</m:t>
                          </m:r>
                        </m:sub>
                      </m:sSub>
                      <m:r>
                        <a:rPr lang="en-US" altLang="zh-CN" sz="2000" b="0" i="1" smtClean="0">
                          <a:latin typeface="Cambria Math" panose="02040503050406030204" pitchFamily="18" charset="0"/>
                          <a:sym typeface="+mn-ea"/>
                        </a:rPr>
                        <m:t>|</m:t>
                      </m:r>
                      <m:sSub>
                        <m:sSubPr>
                          <m:ctrlPr>
                            <a:rPr lang="en-US" altLang="zh-CN" sz="2000" b="0" i="1" smtClean="0">
                              <a:latin typeface="Cambria Math" panose="02040503050406030204" pitchFamily="18" charset="0"/>
                              <a:sym typeface="+mn-ea"/>
                            </a:rPr>
                          </m:ctrlPr>
                        </m:sSubPr>
                        <m:e>
                          <m:r>
                            <a:rPr lang="en-US" altLang="zh-CN" sz="2000" b="0" i="1" smtClean="0">
                              <a:latin typeface="Cambria Math" panose="02040503050406030204" pitchFamily="18" charset="0"/>
                              <a:sym typeface="+mn-ea"/>
                            </a:rPr>
                            <m:t>𝑠</m:t>
                          </m:r>
                        </m:e>
                        <m:sub>
                          <m:r>
                            <a:rPr lang="en-US" altLang="zh-CN" sz="2000" b="0" i="1" smtClean="0">
                              <a:latin typeface="Cambria Math" panose="02040503050406030204" pitchFamily="18" charset="0"/>
                              <a:sym typeface="+mn-ea"/>
                            </a:rPr>
                            <m:t>𝑛</m:t>
                          </m:r>
                          <m:r>
                            <a:rPr lang="en-US" altLang="zh-CN" sz="2000" b="0" i="1" smtClean="0">
                              <a:latin typeface="Cambria Math" panose="02040503050406030204" pitchFamily="18" charset="0"/>
                              <a:sym typeface="+mn-ea"/>
                            </a:rPr>
                            <m:t>−1</m:t>
                          </m:r>
                        </m:sub>
                      </m:sSub>
                      <m:r>
                        <a:rPr lang="en-US" altLang="zh-CN" sz="2000" b="0" i="1" smtClean="0">
                          <a:latin typeface="Cambria Math" panose="02040503050406030204" pitchFamily="18" charset="0"/>
                          <a:sym typeface="+mn-ea"/>
                        </a:rPr>
                        <m:t>,</m:t>
                      </m:r>
                      <m:sSub>
                        <m:sSubPr>
                          <m:ctrlPr>
                            <a:rPr lang="en-US" altLang="zh-CN" sz="2000" b="0" i="1" smtClean="0">
                              <a:latin typeface="Cambria Math" panose="02040503050406030204" pitchFamily="18" charset="0"/>
                              <a:sym typeface="+mn-ea"/>
                            </a:rPr>
                          </m:ctrlPr>
                        </m:sSubPr>
                        <m:e>
                          <m:r>
                            <a:rPr lang="en-US" altLang="zh-CN" sz="2000" b="0" i="1" smtClean="0">
                              <a:latin typeface="Cambria Math" panose="02040503050406030204" pitchFamily="18" charset="0"/>
                              <a:sym typeface="+mn-ea"/>
                            </a:rPr>
                            <m:t>𝑠</m:t>
                          </m:r>
                        </m:e>
                        <m:sub>
                          <m:r>
                            <a:rPr lang="en-US" altLang="zh-CN" sz="2000" b="0" i="1" smtClean="0">
                              <a:latin typeface="Cambria Math" panose="02040503050406030204" pitchFamily="18" charset="0"/>
                              <a:sym typeface="+mn-ea"/>
                            </a:rPr>
                            <m:t>𝑛</m:t>
                          </m:r>
                          <m:r>
                            <a:rPr lang="en-US" altLang="zh-CN" sz="2000" b="0" i="1" smtClean="0">
                              <a:latin typeface="Cambria Math" panose="02040503050406030204" pitchFamily="18" charset="0"/>
                              <a:sym typeface="+mn-ea"/>
                            </a:rPr>
                            <m:t>−2</m:t>
                          </m:r>
                        </m:sub>
                      </m:sSub>
                      <m:r>
                        <a:rPr lang="en-US" altLang="zh-CN" sz="2000" b="0" i="1" smtClean="0">
                          <a:latin typeface="Cambria Math" panose="02040503050406030204" pitchFamily="18" charset="0"/>
                          <a:sym typeface="+mn-ea"/>
                        </a:rPr>
                        <m:t>,…</m:t>
                      </m:r>
                      <m:sSub>
                        <m:sSubPr>
                          <m:ctrlPr>
                            <a:rPr lang="en-US" altLang="zh-CN" sz="2000" b="0" i="1" smtClean="0">
                              <a:latin typeface="Cambria Math" panose="02040503050406030204" pitchFamily="18" charset="0"/>
                              <a:sym typeface="+mn-ea"/>
                            </a:rPr>
                          </m:ctrlPr>
                        </m:sSubPr>
                        <m:e>
                          <m:r>
                            <a:rPr lang="en-US" altLang="zh-CN" sz="2000" b="0" i="1" smtClean="0">
                              <a:latin typeface="Cambria Math" panose="02040503050406030204" pitchFamily="18" charset="0"/>
                              <a:sym typeface="+mn-ea"/>
                            </a:rPr>
                            <m:t>𝑠</m:t>
                          </m:r>
                        </m:e>
                        <m:sub>
                          <m:r>
                            <a:rPr lang="en-US" altLang="zh-CN" sz="2000" b="0" i="1" smtClean="0">
                              <a:latin typeface="Cambria Math" panose="02040503050406030204" pitchFamily="18" charset="0"/>
                              <a:sym typeface="+mn-ea"/>
                            </a:rPr>
                            <m:t>0</m:t>
                          </m:r>
                        </m:sub>
                      </m:sSub>
                      <m:r>
                        <a:rPr lang="en-US" altLang="zh-CN" sz="2000" b="0" i="1" smtClean="0">
                          <a:latin typeface="Cambria Math" panose="02040503050406030204" pitchFamily="18" charset="0"/>
                          <a:sym typeface="+mn-ea"/>
                        </a:rPr>
                        <m:t>)</m:t>
                      </m:r>
                    </m:oMath>
                  </m:oMathPara>
                </a14:m>
                <a:endParaRPr lang="en-US" altLang="zh-CN" sz="2000" dirty="0">
                  <a:sym typeface="+mn-ea"/>
                </a:endParaRPr>
              </a:p>
              <a:p>
                <a:pPr marL="0" indent="0">
                  <a:lnSpc>
                    <a:spcPct val="150000"/>
                  </a:lnSpc>
                  <a:buNone/>
                </a:pPr>
                <a:r>
                  <a:rPr lang="en-US" altLang="zh-CN" sz="2000" dirty="0">
                    <a:sym typeface="+mn-ea"/>
                  </a:rPr>
                  <a:t>    </a:t>
                </a:r>
                <a:r>
                  <a:rPr lang="zh-CN" altLang="en-US" sz="2000" dirty="0">
                    <a:sym typeface="+mn-ea"/>
                  </a:rPr>
                  <a:t>这里</a:t>
                </a:r>
                <a14:m>
                  <m:oMath xmlns:m="http://schemas.openxmlformats.org/officeDocument/2006/math">
                    <m:sSub>
                      <m:sSubPr>
                        <m:ctrlPr>
                          <a:rPr lang="en-US" altLang="zh-CN" sz="2000" b="0" i="1" smtClean="0">
                            <a:latin typeface="Cambria Math" panose="02040503050406030204" pitchFamily="18" charset="0"/>
                            <a:sym typeface="+mn-ea"/>
                          </a:rPr>
                        </m:ctrlPr>
                      </m:sSubPr>
                      <m:e>
                        <m:r>
                          <a:rPr lang="en-US" altLang="zh-CN" sz="2000" b="0" i="1" smtClean="0">
                            <a:latin typeface="Cambria Math" panose="02040503050406030204" pitchFamily="18" charset="0"/>
                            <a:sym typeface="+mn-ea"/>
                          </a:rPr>
                          <m:t>𝑠</m:t>
                        </m:r>
                      </m:e>
                      <m:sub>
                        <m:r>
                          <a:rPr lang="en-US" altLang="zh-CN" sz="2000" b="0" i="1" smtClean="0">
                            <a:latin typeface="Cambria Math" panose="02040503050406030204" pitchFamily="18" charset="0"/>
                            <a:sym typeface="+mn-ea"/>
                          </a:rPr>
                          <m:t>𝑛</m:t>
                        </m:r>
                      </m:sub>
                    </m:sSub>
                  </m:oMath>
                </a14:m>
                <a:r>
                  <a:rPr lang="zh-CN" altLang="en-US" sz="2000" dirty="0">
                    <a:sym typeface="+mn-ea"/>
                  </a:rPr>
                  <a:t>代表文本中的第</a:t>
                </a:r>
                <a:r>
                  <a:rPr lang="en-US" altLang="zh-CN" sz="2000" dirty="0">
                    <a:sym typeface="+mn-ea"/>
                  </a:rPr>
                  <a:t>n</a:t>
                </a:r>
                <a:r>
                  <a:rPr lang="zh-CN" altLang="en-US" sz="2000" dirty="0">
                    <a:sym typeface="+mn-ea"/>
                  </a:rPr>
                  <a:t>个句子。</a:t>
                </a:r>
                <a:endParaRPr lang="en-US" altLang="zh-CN" sz="2000" dirty="0">
                  <a:sym typeface="+mn-ea"/>
                </a:endParaRPr>
              </a:p>
              <a:p>
                <a:pPr marL="0" indent="0">
                  <a:lnSpc>
                    <a:spcPct val="150000"/>
                  </a:lnSpc>
                  <a:buNone/>
                </a:pPr>
                <a:r>
                  <a:rPr lang="en-US" altLang="zh-CN" sz="2000" dirty="0">
                    <a:sym typeface="+mn-ea"/>
                  </a:rPr>
                  <a:t>    </a:t>
                </a:r>
                <a:r>
                  <a:rPr lang="zh-CN" altLang="en-US" sz="2000" dirty="0">
                    <a:sym typeface="+mn-ea"/>
                  </a:rPr>
                  <a:t>如果</a:t>
                </a:r>
                <a:r>
                  <a:rPr lang="en-US" altLang="zh-CN" sz="2000" dirty="0">
                    <a:sym typeface="+mn-ea"/>
                  </a:rPr>
                  <a:t>loss(n)</a:t>
                </a:r>
                <a:r>
                  <a:rPr lang="zh-CN" altLang="en-US" sz="2000" dirty="0">
                    <a:sym typeface="+mn-ea"/>
                  </a:rPr>
                  <a:t>高，则说明从前</a:t>
                </a:r>
                <a:r>
                  <a:rPr lang="en-US" altLang="zh-CN" sz="2000" dirty="0">
                    <a:sym typeface="+mn-ea"/>
                  </a:rPr>
                  <a:t>n-1</a:t>
                </a:r>
                <a:r>
                  <a:rPr lang="zh-CN" altLang="en-US" sz="2000" dirty="0">
                    <a:sym typeface="+mn-ea"/>
                  </a:rPr>
                  <a:t>句的内容中不容易预测到第</a:t>
                </a:r>
                <a:r>
                  <a:rPr lang="en-US" altLang="zh-CN" sz="2000" dirty="0">
                    <a:sym typeface="+mn-ea"/>
                  </a:rPr>
                  <a:t>n</a:t>
                </a:r>
                <a:r>
                  <a:rPr lang="zh-CN" altLang="en-US" sz="2000" dirty="0">
                    <a:sym typeface="+mn-ea"/>
                  </a:rPr>
                  <a:t>句的内容，因此第</a:t>
                </a:r>
                <a:r>
                  <a:rPr lang="en-US" altLang="zh-CN" sz="2000" dirty="0">
                    <a:sym typeface="+mn-ea"/>
                  </a:rPr>
                  <a:t>n</a:t>
                </a:r>
                <a:r>
                  <a:rPr lang="zh-CN" altLang="en-US" sz="2000" dirty="0">
                    <a:sym typeface="+mn-ea"/>
                  </a:rPr>
                  <a:t>句与前</a:t>
                </a:r>
                <a:r>
                  <a:rPr lang="en-US" altLang="zh-CN" sz="2000" dirty="0">
                    <a:sym typeface="+mn-ea"/>
                  </a:rPr>
                  <a:t>n-1</a:t>
                </a:r>
                <a:r>
                  <a:rPr lang="zh-CN" altLang="en-US" sz="2000" dirty="0">
                    <a:sym typeface="+mn-ea"/>
                  </a:rPr>
                  <a:t>句关联性较小，可以考虑在此处分割。</a:t>
                </a:r>
                <a:endParaRPr lang="en-US" altLang="zh-CN" sz="2000" dirty="0">
                  <a:sym typeface="+mn-ea"/>
                </a:endParaRPr>
              </a:p>
              <a:p>
                <a:pPr marL="0" indent="0">
                  <a:lnSpc>
                    <a:spcPct val="150000"/>
                  </a:lnSpc>
                  <a:buNone/>
                </a:pPr>
                <a:r>
                  <a:rPr lang="en-US" altLang="zh-CN" sz="2000" dirty="0">
                    <a:sym typeface="+mn-ea"/>
                  </a:rPr>
                  <a:t>    </a:t>
                </a:r>
                <a:r>
                  <a:rPr lang="zh-CN" altLang="en-US" sz="2000" dirty="0">
                    <a:sym typeface="+mn-ea"/>
                  </a:rPr>
                  <a:t>然而</a:t>
                </a:r>
                <a:endParaRPr lang="en-US" altLang="zh-CN" sz="2000" dirty="0">
                  <a:sym typeface="+mn-ea"/>
                </a:endParaRPr>
              </a:p>
            </p:txBody>
          </p:sp>
        </mc:Choice>
        <mc:Fallback xmlns="">
          <p:sp>
            <p:nvSpPr>
              <p:cNvPr id="9" name="内容占位符 2">
                <a:extLst>
                  <a:ext uri="{FF2B5EF4-FFF2-40B4-BE49-F238E27FC236}">
                    <a16:creationId xmlns:a16="http://schemas.microsoft.com/office/drawing/2014/main" id="{96F153E9-B54A-46FF-B73C-829B11D2670D}"/>
                  </a:ext>
                </a:extLst>
              </p:cNvPr>
              <p:cNvSpPr txBox="1">
                <a:spLocks noRot="1" noChangeAspect="1" noMove="1" noResize="1" noEditPoints="1" noAdjustHandles="1" noChangeArrowheads="1" noChangeShapeType="1" noTextEdit="1"/>
              </p:cNvSpPr>
              <p:nvPr/>
            </p:nvSpPr>
            <p:spPr>
              <a:xfrm>
                <a:off x="386297" y="1130754"/>
                <a:ext cx="10465205" cy="4747532"/>
              </a:xfrm>
              <a:prstGeom prst="rect">
                <a:avLst/>
              </a:prstGeom>
              <a:blipFill>
                <a:blip r:embed="rId4"/>
                <a:stretch>
                  <a:fillRect l="-757" r="-52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82927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基本思路</a:t>
            </a:r>
            <a:endParaRPr lang="en-US" altLang="zh-CN" sz="2400" dirty="0">
              <a:sym typeface="+mn-ea"/>
            </a:endParaRPr>
          </a:p>
          <a:p>
            <a:pPr marL="0" indent="0">
              <a:lnSpc>
                <a:spcPct val="150000"/>
              </a:lnSpc>
              <a:buNone/>
            </a:pPr>
            <a:r>
              <a:rPr lang="zh-CN" altLang="en-US" sz="2000" dirty="0">
                <a:solidFill>
                  <a:prstClr val="black"/>
                </a:solidFill>
                <a:sym typeface="+mn-ea"/>
              </a:rPr>
              <a:t>    尽可能在</a:t>
            </a:r>
            <a:r>
              <a:rPr lang="en-US" altLang="zh-CN" sz="2000" dirty="0">
                <a:solidFill>
                  <a:prstClr val="black"/>
                </a:solidFill>
                <a:sym typeface="+mn-ea"/>
              </a:rPr>
              <a:t>loss</a:t>
            </a:r>
            <a:r>
              <a:rPr lang="zh-CN" altLang="en-US" sz="2000" dirty="0">
                <a:solidFill>
                  <a:prstClr val="black"/>
                </a:solidFill>
                <a:sym typeface="+mn-ea"/>
              </a:rPr>
              <a:t>高的句子处进行划分</a:t>
            </a:r>
            <a:endParaRPr lang="en-US" altLang="zh-CN" sz="2000" dirty="0">
              <a:solidFill>
                <a:prstClr val="black"/>
              </a:solidFill>
              <a:sym typeface="+mn-ea"/>
            </a:endParaRPr>
          </a:p>
          <a:p>
            <a:pPr marL="0" indent="0">
              <a:lnSpc>
                <a:spcPct val="150000"/>
              </a:lnSpc>
              <a:buNone/>
            </a:pPr>
            <a:r>
              <a:rPr lang="zh-CN" altLang="en-US" sz="2000" dirty="0">
                <a:solidFill>
                  <a:prstClr val="black"/>
                </a:solidFill>
                <a:sym typeface="+mn-ea"/>
              </a:rPr>
              <a:t>    同时要保证文本片段长度适中，不能过长或过短</a:t>
            </a:r>
            <a:endParaRPr lang="en-US" altLang="zh-CN" sz="2000" dirty="0">
              <a:solidFill>
                <a:prstClr val="black"/>
              </a:solidFill>
              <a:sym typeface="+mn-ea"/>
            </a:endParaRPr>
          </a:p>
          <a:p>
            <a:pPr marL="0" indent="0">
              <a:lnSpc>
                <a:spcPct val="150000"/>
              </a:lnSpc>
              <a:buNone/>
            </a:pPr>
            <a:endParaRPr lang="en-US" altLang="zh-CN" sz="2000" dirty="0">
              <a:solidFill>
                <a:prstClr val="black"/>
              </a:solidFill>
              <a:sym typeface="+mn-ea"/>
            </a:endParaRPr>
          </a:p>
          <a:p>
            <a:pPr>
              <a:lnSpc>
                <a:spcPct val="150000"/>
              </a:lnSpc>
            </a:pPr>
            <a:r>
              <a:rPr lang="zh-CN" altLang="en-US" sz="2400" dirty="0">
                <a:sym typeface="+mn-ea"/>
              </a:rPr>
              <a:t>实现</a:t>
            </a:r>
            <a:endParaRPr lang="en-US" altLang="zh-CN" sz="2400" dirty="0">
              <a:sym typeface="+mn-ea"/>
            </a:endParaRPr>
          </a:p>
          <a:p>
            <a:pPr marL="0" indent="0">
              <a:lnSpc>
                <a:spcPct val="150000"/>
              </a:lnSpc>
              <a:buNone/>
            </a:pPr>
            <a:r>
              <a:rPr lang="en-US" altLang="zh-CN" sz="2000" dirty="0">
                <a:solidFill>
                  <a:prstClr val="black"/>
                </a:solidFill>
                <a:sym typeface="+mn-ea"/>
              </a:rPr>
              <a:t>    </a:t>
            </a:r>
            <a:r>
              <a:rPr lang="zh-CN" altLang="en-US" sz="2000" dirty="0">
                <a:solidFill>
                  <a:prstClr val="black"/>
                </a:solidFill>
                <a:sym typeface="+mn-ea"/>
              </a:rPr>
              <a:t>标记</a:t>
            </a:r>
            <a:r>
              <a:rPr lang="en-US" altLang="zh-CN" sz="2000" dirty="0">
                <a:solidFill>
                  <a:prstClr val="black"/>
                </a:solidFill>
                <a:sym typeface="+mn-ea"/>
              </a:rPr>
              <a:t>loss</a:t>
            </a:r>
            <a:r>
              <a:rPr lang="zh-CN" altLang="en-US" sz="2000" dirty="0">
                <a:solidFill>
                  <a:prstClr val="black"/>
                </a:solidFill>
                <a:sym typeface="+mn-ea"/>
              </a:rPr>
              <a:t>最高的前</a:t>
            </a:r>
            <a:r>
              <a:rPr lang="en-US" altLang="zh-CN" sz="2000" dirty="0">
                <a:solidFill>
                  <a:prstClr val="black"/>
                </a:solidFill>
                <a:sym typeface="+mn-ea"/>
              </a:rPr>
              <a:t>k%</a:t>
            </a:r>
            <a:r>
              <a:rPr lang="zh-CN" altLang="en-US" sz="2000" dirty="0">
                <a:solidFill>
                  <a:prstClr val="black"/>
                </a:solidFill>
                <a:sym typeface="+mn-ea"/>
              </a:rPr>
              <a:t>句子，作为优先考虑分割的选择</a:t>
            </a:r>
            <a:endParaRPr lang="en-US" altLang="zh-CN" sz="2000" dirty="0">
              <a:solidFill>
                <a:prstClr val="black"/>
              </a:solidFill>
              <a:sym typeface="+mn-ea"/>
            </a:endParaRPr>
          </a:p>
          <a:p>
            <a:pPr marL="0" indent="0">
              <a:lnSpc>
                <a:spcPct val="150000"/>
              </a:lnSpc>
              <a:buNone/>
            </a:pPr>
            <a:r>
              <a:rPr lang="en-US" altLang="zh-CN" sz="2000" dirty="0">
                <a:solidFill>
                  <a:prstClr val="black"/>
                </a:solidFill>
                <a:sym typeface="+mn-ea"/>
              </a:rPr>
              <a:t>    </a:t>
            </a:r>
            <a:r>
              <a:rPr lang="zh-CN" altLang="en-US" sz="2000" dirty="0">
                <a:solidFill>
                  <a:prstClr val="black"/>
                </a:solidFill>
                <a:sym typeface="+mn-ea"/>
              </a:rPr>
              <a:t>记录上一次的划分点位置，结合当前未划分部分的长度</a:t>
            </a:r>
            <a:r>
              <a:rPr lang="en-US" altLang="zh-CN" sz="2000" dirty="0">
                <a:solidFill>
                  <a:prstClr val="black"/>
                </a:solidFill>
                <a:sym typeface="+mn-ea"/>
              </a:rPr>
              <a:t>L</a:t>
            </a:r>
            <a:r>
              <a:rPr lang="zh-CN" altLang="en-US" sz="2000" dirty="0">
                <a:solidFill>
                  <a:prstClr val="black"/>
                </a:solidFill>
                <a:sym typeface="+mn-ea"/>
              </a:rPr>
              <a:t>以及当前句子</a:t>
            </a:r>
            <a:r>
              <a:rPr lang="en-US" altLang="zh-CN" sz="2000" dirty="0">
                <a:solidFill>
                  <a:prstClr val="black"/>
                </a:solidFill>
                <a:sym typeface="+mn-ea"/>
              </a:rPr>
              <a:t>loss</a:t>
            </a:r>
            <a:r>
              <a:rPr lang="zh-CN" altLang="en-US" sz="2000" dirty="0">
                <a:solidFill>
                  <a:prstClr val="black"/>
                </a:solidFill>
                <a:sym typeface="+mn-ea"/>
              </a:rPr>
              <a:t>值判断</a:t>
            </a:r>
            <a:endParaRPr lang="en-US" altLang="zh-CN" sz="2000" dirty="0">
              <a:solidFill>
                <a:prstClr val="black"/>
              </a:solidFill>
              <a:sym typeface="+mn-ea"/>
            </a:endParaRPr>
          </a:p>
        </p:txBody>
      </p:sp>
    </p:spTree>
    <p:custDataLst>
      <p:tags r:id="rId1"/>
    </p:custDataLst>
    <p:extLst>
      <p:ext uri="{BB962C8B-B14F-4D97-AF65-F5344CB8AC3E}">
        <p14:creationId xmlns:p14="http://schemas.microsoft.com/office/powerpoint/2010/main" val="23948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ym typeface="+mn-ea"/>
              </a:rPr>
              <a:t>    设立三个阈值</a:t>
            </a:r>
            <a:r>
              <a:rPr lang="en-US" altLang="zh-CN" sz="2000" dirty="0" err="1">
                <a:sym typeface="+mn-ea"/>
              </a:rPr>
              <a:t>t_min</a:t>
            </a:r>
            <a:r>
              <a:rPr lang="en-US" altLang="zh-CN" sz="2000" dirty="0">
                <a:sym typeface="+mn-ea"/>
              </a:rPr>
              <a:t>(tight), </a:t>
            </a:r>
            <a:r>
              <a:rPr lang="en-US" altLang="zh-CN" sz="2000" dirty="0" err="1">
                <a:sym typeface="+mn-ea"/>
              </a:rPr>
              <a:t>l_min</a:t>
            </a:r>
            <a:r>
              <a:rPr lang="en-US" altLang="zh-CN" sz="2000" dirty="0">
                <a:sym typeface="+mn-ea"/>
              </a:rPr>
              <a:t>(loose), max</a:t>
            </a:r>
            <a:r>
              <a:rPr lang="zh-CN" altLang="en-US" sz="2000" dirty="0">
                <a:sym typeface="+mn-ea"/>
              </a:rPr>
              <a:t>。根据未分割文本长度</a:t>
            </a:r>
            <a:r>
              <a:rPr lang="en-US" altLang="zh-CN" sz="2000" dirty="0">
                <a:sym typeface="+mn-ea"/>
              </a:rPr>
              <a:t>L</a:t>
            </a:r>
            <a:r>
              <a:rPr lang="zh-CN" altLang="en-US" sz="2000" dirty="0">
                <a:sym typeface="+mn-ea"/>
              </a:rPr>
              <a:t>与阈值的关系分为三种情况</a:t>
            </a:r>
            <a:endParaRPr lang="en-US" altLang="zh-CN" sz="2000" dirty="0">
              <a:sym typeface="+mn-ea"/>
            </a:endParaRPr>
          </a:p>
          <a:p>
            <a:pPr marL="0" indent="0">
              <a:lnSpc>
                <a:spcPct val="150000"/>
              </a:lnSpc>
              <a:buNone/>
            </a:pPr>
            <a:r>
              <a:rPr lang="en-US" altLang="zh-CN" sz="2000" dirty="0">
                <a:solidFill>
                  <a:prstClr val="black"/>
                </a:solidFill>
                <a:sym typeface="+mn-ea"/>
              </a:rPr>
              <a:t>    L&lt;</a:t>
            </a:r>
            <a:r>
              <a:rPr lang="en-US" altLang="zh-CN" sz="2000" dirty="0" err="1">
                <a:solidFill>
                  <a:prstClr val="black"/>
                </a:solidFill>
                <a:sym typeface="+mn-ea"/>
              </a:rPr>
              <a:t>tight_min</a:t>
            </a:r>
            <a:r>
              <a:rPr lang="en-US" altLang="zh-CN" sz="2000" dirty="0">
                <a:solidFill>
                  <a:prstClr val="black"/>
                </a:solidFill>
                <a:sym typeface="+mn-ea"/>
              </a:rPr>
              <a:t>: </a:t>
            </a:r>
            <a:r>
              <a:rPr lang="zh-CN" altLang="en-US" sz="2000" dirty="0">
                <a:solidFill>
                  <a:prstClr val="black"/>
                </a:solidFill>
                <a:sym typeface="+mn-ea"/>
              </a:rPr>
              <a:t>未划分的部分很短，如果遇到高</a:t>
            </a:r>
            <a:r>
              <a:rPr lang="en-US" altLang="zh-CN" sz="2000" dirty="0">
                <a:solidFill>
                  <a:prstClr val="black"/>
                </a:solidFill>
                <a:sym typeface="+mn-ea"/>
              </a:rPr>
              <a:t>loss</a:t>
            </a:r>
            <a:r>
              <a:rPr lang="zh-CN" altLang="en-US" sz="2000" dirty="0">
                <a:solidFill>
                  <a:prstClr val="black"/>
                </a:solidFill>
                <a:sym typeface="+mn-ea"/>
              </a:rPr>
              <a:t>句子，考虑更改划分边界</a:t>
            </a:r>
            <a:endParaRPr lang="en-US" altLang="zh-CN" sz="2000" dirty="0">
              <a:solidFill>
                <a:prstClr val="black"/>
              </a:solidFill>
              <a:sym typeface="+mn-ea"/>
            </a:endParaRPr>
          </a:p>
          <a:p>
            <a:pPr marL="0" indent="0">
              <a:lnSpc>
                <a:spcPct val="150000"/>
              </a:lnSpc>
              <a:buNone/>
            </a:pPr>
            <a:endParaRPr lang="en-US" altLang="zh-CN" sz="2000" dirty="0">
              <a:solidFill>
                <a:prstClr val="black"/>
              </a:solidFill>
              <a:sym typeface="+mn-ea"/>
            </a:endParaRPr>
          </a:p>
        </p:txBody>
      </p:sp>
      <p:pic>
        <p:nvPicPr>
          <p:cNvPr id="5" name="图片 4">
            <a:extLst>
              <a:ext uri="{FF2B5EF4-FFF2-40B4-BE49-F238E27FC236}">
                <a16:creationId xmlns:a16="http://schemas.microsoft.com/office/drawing/2014/main" id="{7831AE0E-0C2C-4D8C-A988-71B0F61D7F61}"/>
              </a:ext>
            </a:extLst>
          </p:cNvPr>
          <p:cNvPicPr>
            <a:picLocks noChangeAspect="1"/>
          </p:cNvPicPr>
          <p:nvPr/>
        </p:nvPicPr>
        <p:blipFill>
          <a:blip r:embed="rId4"/>
          <a:stretch>
            <a:fillRect/>
          </a:stretch>
        </p:blipFill>
        <p:spPr>
          <a:xfrm>
            <a:off x="569470" y="3044292"/>
            <a:ext cx="4304134" cy="3289008"/>
          </a:xfrm>
          <a:prstGeom prst="rect">
            <a:avLst/>
          </a:prstGeom>
        </p:spPr>
      </p:pic>
      <p:cxnSp>
        <p:nvCxnSpPr>
          <p:cNvPr id="11" name="直接连接符 10">
            <a:extLst>
              <a:ext uri="{FF2B5EF4-FFF2-40B4-BE49-F238E27FC236}">
                <a16:creationId xmlns:a16="http://schemas.microsoft.com/office/drawing/2014/main" id="{0E3529C9-2113-4F5A-BB86-C5440175F74D}"/>
              </a:ext>
            </a:extLst>
          </p:cNvPr>
          <p:cNvCxnSpPr>
            <a:cxnSpLocks/>
          </p:cNvCxnSpPr>
          <p:nvPr/>
        </p:nvCxnSpPr>
        <p:spPr>
          <a:xfrm>
            <a:off x="3278485" y="2674961"/>
            <a:ext cx="0" cy="571699"/>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1016B885-B520-436F-81D4-2BDF6633C74F}"/>
              </a:ext>
            </a:extLst>
          </p:cNvPr>
          <p:cNvCxnSpPr>
            <a:cxnSpLocks/>
          </p:cNvCxnSpPr>
          <p:nvPr/>
        </p:nvCxnSpPr>
        <p:spPr>
          <a:xfrm>
            <a:off x="647357" y="2744753"/>
            <a:ext cx="0" cy="501907"/>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13" name="文本框 12">
            <a:extLst>
              <a:ext uri="{FF2B5EF4-FFF2-40B4-BE49-F238E27FC236}">
                <a16:creationId xmlns:a16="http://schemas.microsoft.com/office/drawing/2014/main" id="{E3B581A4-595E-4668-B519-C319BAF98C82}"/>
              </a:ext>
            </a:extLst>
          </p:cNvPr>
          <p:cNvSpPr txBox="1"/>
          <p:nvPr/>
        </p:nvSpPr>
        <p:spPr>
          <a:xfrm>
            <a:off x="1143587" y="2776144"/>
            <a:ext cx="2001177" cy="369332"/>
          </a:xfrm>
          <a:prstGeom prst="rect">
            <a:avLst/>
          </a:prstGeom>
          <a:noFill/>
        </p:spPr>
        <p:txBody>
          <a:bodyPr wrap="square" rtlCol="0">
            <a:spAutoFit/>
          </a:bodyPr>
          <a:lstStyle/>
          <a:p>
            <a:r>
              <a:rPr lang="zh-CN" altLang="en-US" dirty="0"/>
              <a:t>上一个划分片段</a:t>
            </a:r>
          </a:p>
        </p:txBody>
      </p:sp>
      <p:cxnSp>
        <p:nvCxnSpPr>
          <p:cNvPr id="16" name="直接连接符 15">
            <a:extLst>
              <a:ext uri="{FF2B5EF4-FFF2-40B4-BE49-F238E27FC236}">
                <a16:creationId xmlns:a16="http://schemas.microsoft.com/office/drawing/2014/main" id="{42EAC910-F2D2-4EE4-96DD-85A847BCCB6B}"/>
              </a:ext>
            </a:extLst>
          </p:cNvPr>
          <p:cNvCxnSpPr>
            <a:cxnSpLocks/>
          </p:cNvCxnSpPr>
          <p:nvPr/>
        </p:nvCxnSpPr>
        <p:spPr>
          <a:xfrm>
            <a:off x="4587882" y="2674961"/>
            <a:ext cx="0" cy="571699"/>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6FB35A3A-9487-4DD7-87EF-00EEAF166A6B}"/>
              </a:ext>
            </a:extLst>
          </p:cNvPr>
          <p:cNvSpPr txBox="1"/>
          <p:nvPr/>
        </p:nvSpPr>
        <p:spPr>
          <a:xfrm>
            <a:off x="3782999" y="2776144"/>
            <a:ext cx="1335592" cy="369332"/>
          </a:xfrm>
          <a:prstGeom prst="rect">
            <a:avLst/>
          </a:prstGeom>
          <a:noFill/>
        </p:spPr>
        <p:txBody>
          <a:bodyPr wrap="square" rtlCol="0">
            <a:spAutoFit/>
          </a:bodyPr>
          <a:lstStyle/>
          <a:p>
            <a:r>
              <a:rPr lang="en-US" altLang="zh-CN" dirty="0"/>
              <a:t>L</a:t>
            </a:r>
            <a:endParaRPr lang="zh-CN" altLang="en-US" dirty="0"/>
          </a:p>
        </p:txBody>
      </p:sp>
      <p:pic>
        <p:nvPicPr>
          <p:cNvPr id="18" name="图片 17">
            <a:extLst>
              <a:ext uri="{FF2B5EF4-FFF2-40B4-BE49-F238E27FC236}">
                <a16:creationId xmlns:a16="http://schemas.microsoft.com/office/drawing/2014/main" id="{E357057E-8B00-4EE2-8E0E-3BC339EA010B}"/>
              </a:ext>
            </a:extLst>
          </p:cNvPr>
          <p:cNvPicPr>
            <a:picLocks noChangeAspect="1"/>
          </p:cNvPicPr>
          <p:nvPr/>
        </p:nvPicPr>
        <p:blipFill>
          <a:blip r:embed="rId4"/>
          <a:stretch>
            <a:fillRect/>
          </a:stretch>
        </p:blipFill>
        <p:spPr>
          <a:xfrm>
            <a:off x="6772271" y="2993570"/>
            <a:ext cx="4304134" cy="3289008"/>
          </a:xfrm>
          <a:prstGeom prst="rect">
            <a:avLst/>
          </a:prstGeom>
        </p:spPr>
      </p:pic>
      <p:cxnSp>
        <p:nvCxnSpPr>
          <p:cNvPr id="19" name="直接连接符 18">
            <a:extLst>
              <a:ext uri="{FF2B5EF4-FFF2-40B4-BE49-F238E27FC236}">
                <a16:creationId xmlns:a16="http://schemas.microsoft.com/office/drawing/2014/main" id="{055A5581-0BE2-4881-A4CE-684944575C8B}"/>
              </a:ext>
            </a:extLst>
          </p:cNvPr>
          <p:cNvCxnSpPr>
            <a:cxnSpLocks/>
          </p:cNvCxnSpPr>
          <p:nvPr/>
        </p:nvCxnSpPr>
        <p:spPr>
          <a:xfrm>
            <a:off x="6829024" y="2608672"/>
            <a:ext cx="0" cy="501907"/>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20" name="直接连接符 19">
            <a:extLst>
              <a:ext uri="{FF2B5EF4-FFF2-40B4-BE49-F238E27FC236}">
                <a16:creationId xmlns:a16="http://schemas.microsoft.com/office/drawing/2014/main" id="{FC06E1C6-6462-4CFC-AF29-C9E5D3BAF4AD}"/>
              </a:ext>
            </a:extLst>
          </p:cNvPr>
          <p:cNvCxnSpPr>
            <a:cxnSpLocks/>
          </p:cNvCxnSpPr>
          <p:nvPr/>
        </p:nvCxnSpPr>
        <p:spPr>
          <a:xfrm>
            <a:off x="10767858" y="2608672"/>
            <a:ext cx="0" cy="571699"/>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22" name="文本框 21">
            <a:extLst>
              <a:ext uri="{FF2B5EF4-FFF2-40B4-BE49-F238E27FC236}">
                <a16:creationId xmlns:a16="http://schemas.microsoft.com/office/drawing/2014/main" id="{C73E3796-7D56-4E88-AD65-15C24CEB556D}"/>
              </a:ext>
            </a:extLst>
          </p:cNvPr>
          <p:cNvSpPr txBox="1"/>
          <p:nvPr/>
        </p:nvSpPr>
        <p:spPr>
          <a:xfrm>
            <a:off x="7777525" y="2674960"/>
            <a:ext cx="2118834" cy="369332"/>
          </a:xfrm>
          <a:prstGeom prst="rect">
            <a:avLst/>
          </a:prstGeom>
          <a:noFill/>
        </p:spPr>
        <p:txBody>
          <a:bodyPr wrap="square">
            <a:spAutoFit/>
          </a:bodyPr>
          <a:lstStyle/>
          <a:p>
            <a:r>
              <a:rPr lang="zh-CN" altLang="en-US" dirty="0"/>
              <a:t>更新后的划分片段</a:t>
            </a:r>
          </a:p>
        </p:txBody>
      </p:sp>
      <p:sp>
        <p:nvSpPr>
          <p:cNvPr id="23" name="等腰三角形 22">
            <a:extLst>
              <a:ext uri="{FF2B5EF4-FFF2-40B4-BE49-F238E27FC236}">
                <a16:creationId xmlns:a16="http://schemas.microsoft.com/office/drawing/2014/main" id="{F38BB8BF-3061-497F-8265-F35068041C53}"/>
              </a:ext>
            </a:extLst>
          </p:cNvPr>
          <p:cNvSpPr/>
          <p:nvPr/>
        </p:nvSpPr>
        <p:spPr>
          <a:xfrm>
            <a:off x="4536552" y="3059987"/>
            <a:ext cx="99277" cy="10118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67927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solidFill>
                  <a:prstClr val="black"/>
                </a:solidFill>
                <a:sym typeface="+mn-ea"/>
              </a:rPr>
              <a:t>    </a:t>
            </a:r>
            <a:r>
              <a:rPr lang="en-US" altLang="zh-CN" sz="2000" dirty="0" err="1">
                <a:solidFill>
                  <a:prstClr val="black"/>
                </a:solidFill>
                <a:sym typeface="+mn-ea"/>
              </a:rPr>
              <a:t>t_min</a:t>
            </a:r>
            <a:r>
              <a:rPr lang="en-US" altLang="zh-CN" sz="2000" dirty="0">
                <a:solidFill>
                  <a:prstClr val="black"/>
                </a:solidFill>
                <a:sym typeface="+mn-ea"/>
              </a:rPr>
              <a:t>&lt;=L&lt;</a:t>
            </a:r>
            <a:r>
              <a:rPr lang="en-US" altLang="zh-CN" sz="2000" dirty="0" err="1">
                <a:solidFill>
                  <a:prstClr val="black"/>
                </a:solidFill>
                <a:sym typeface="+mn-ea"/>
              </a:rPr>
              <a:t>l_min</a:t>
            </a:r>
            <a:r>
              <a:rPr lang="en-US" altLang="zh-CN" sz="2000" dirty="0">
                <a:solidFill>
                  <a:prstClr val="black"/>
                </a:solidFill>
                <a:sym typeface="+mn-ea"/>
              </a:rPr>
              <a:t>:</a:t>
            </a:r>
            <a:r>
              <a:rPr lang="zh-CN" altLang="en-US" sz="2000" dirty="0">
                <a:solidFill>
                  <a:prstClr val="black"/>
                </a:solidFill>
                <a:sym typeface="+mn-ea"/>
              </a:rPr>
              <a:t>未划分的部分比较短，如果遇到高</a:t>
            </a:r>
            <a:r>
              <a:rPr lang="en-US" altLang="zh-CN" sz="2000" dirty="0">
                <a:solidFill>
                  <a:prstClr val="black"/>
                </a:solidFill>
                <a:sym typeface="+mn-ea"/>
              </a:rPr>
              <a:t>loss</a:t>
            </a:r>
            <a:r>
              <a:rPr lang="zh-CN" altLang="en-US" sz="2000" dirty="0">
                <a:solidFill>
                  <a:prstClr val="black"/>
                </a:solidFill>
                <a:sym typeface="+mn-ea"/>
              </a:rPr>
              <a:t>句子则划分，否则继续寻找</a:t>
            </a:r>
            <a:endParaRPr lang="en-US" altLang="zh-CN" sz="2000" dirty="0">
              <a:solidFill>
                <a:prstClr val="black"/>
              </a:solidFill>
              <a:sym typeface="+mn-ea"/>
            </a:endParaRPr>
          </a:p>
          <a:p>
            <a:pPr marL="0" indent="0">
              <a:lnSpc>
                <a:spcPct val="150000"/>
              </a:lnSpc>
              <a:buNone/>
            </a:pPr>
            <a:r>
              <a:rPr lang="en-US" altLang="zh-CN" sz="2000" dirty="0">
                <a:solidFill>
                  <a:prstClr val="black"/>
                </a:solidFill>
                <a:sym typeface="+mn-ea"/>
              </a:rPr>
              <a:t>    </a:t>
            </a:r>
            <a:r>
              <a:rPr lang="en-US" altLang="zh-CN" sz="2000" dirty="0" err="1">
                <a:solidFill>
                  <a:prstClr val="black"/>
                </a:solidFill>
                <a:sym typeface="+mn-ea"/>
              </a:rPr>
              <a:t>l_min</a:t>
            </a:r>
            <a:r>
              <a:rPr lang="en-US" altLang="zh-CN" sz="2000" dirty="0">
                <a:solidFill>
                  <a:prstClr val="black"/>
                </a:solidFill>
                <a:sym typeface="+mn-ea"/>
              </a:rPr>
              <a:t>&lt;=L&lt;max:</a:t>
            </a:r>
            <a:r>
              <a:rPr lang="zh-CN" altLang="en-US" sz="2000" dirty="0">
                <a:solidFill>
                  <a:prstClr val="black"/>
                </a:solidFill>
                <a:sym typeface="+mn-ea"/>
              </a:rPr>
              <a:t>未划分的部分比较长，在范围内寻找</a:t>
            </a:r>
            <a:r>
              <a:rPr lang="en-US" altLang="zh-CN" sz="2000" dirty="0">
                <a:solidFill>
                  <a:prstClr val="black"/>
                </a:solidFill>
                <a:sym typeface="+mn-ea"/>
              </a:rPr>
              <a:t>loss</a:t>
            </a:r>
            <a:r>
              <a:rPr lang="zh-CN" altLang="en-US" sz="2000" dirty="0">
                <a:solidFill>
                  <a:prstClr val="black"/>
                </a:solidFill>
                <a:sym typeface="+mn-ea"/>
              </a:rPr>
              <a:t>最高的句子划分</a:t>
            </a:r>
            <a:endParaRPr lang="en-US" altLang="zh-CN" sz="2000" dirty="0">
              <a:solidFill>
                <a:prstClr val="black"/>
              </a:solidFill>
              <a:sym typeface="+mn-ea"/>
            </a:endParaRPr>
          </a:p>
          <a:p>
            <a:pPr marL="0" indent="0">
              <a:lnSpc>
                <a:spcPct val="150000"/>
              </a:lnSpc>
              <a:buNone/>
            </a:pPr>
            <a:endParaRPr lang="en-US" altLang="zh-CN" sz="2000" dirty="0">
              <a:solidFill>
                <a:prstClr val="black"/>
              </a:solidFill>
              <a:sym typeface="+mn-ea"/>
            </a:endParaRPr>
          </a:p>
        </p:txBody>
      </p:sp>
      <p:pic>
        <p:nvPicPr>
          <p:cNvPr id="7" name="图片 6">
            <a:extLst>
              <a:ext uri="{FF2B5EF4-FFF2-40B4-BE49-F238E27FC236}">
                <a16:creationId xmlns:a16="http://schemas.microsoft.com/office/drawing/2014/main" id="{4701DC8B-A861-44B1-B179-31530AF28763}"/>
              </a:ext>
            </a:extLst>
          </p:cNvPr>
          <p:cNvPicPr>
            <a:picLocks noChangeAspect="1"/>
          </p:cNvPicPr>
          <p:nvPr/>
        </p:nvPicPr>
        <p:blipFill>
          <a:blip r:embed="rId4"/>
          <a:stretch>
            <a:fillRect/>
          </a:stretch>
        </p:blipFill>
        <p:spPr>
          <a:xfrm>
            <a:off x="657772" y="2659215"/>
            <a:ext cx="4826162" cy="3269014"/>
          </a:xfrm>
          <a:prstGeom prst="rect">
            <a:avLst/>
          </a:prstGeom>
        </p:spPr>
      </p:pic>
      <p:cxnSp>
        <p:nvCxnSpPr>
          <p:cNvPr id="24" name="直接连接符 23">
            <a:extLst>
              <a:ext uri="{FF2B5EF4-FFF2-40B4-BE49-F238E27FC236}">
                <a16:creationId xmlns:a16="http://schemas.microsoft.com/office/drawing/2014/main" id="{33519FFB-17B5-4E3F-A737-505841BDAD1A}"/>
              </a:ext>
            </a:extLst>
          </p:cNvPr>
          <p:cNvCxnSpPr>
            <a:cxnSpLocks/>
          </p:cNvCxnSpPr>
          <p:nvPr/>
        </p:nvCxnSpPr>
        <p:spPr>
          <a:xfrm>
            <a:off x="4249181" y="2373365"/>
            <a:ext cx="0" cy="571699"/>
          </a:xfrm>
          <a:prstGeom prst="line">
            <a:avLst/>
          </a:prstGeom>
          <a:ln>
            <a:prstDash val="dashDot"/>
          </a:ln>
        </p:spPr>
        <p:style>
          <a:lnRef idx="3">
            <a:schemeClr val="dk1"/>
          </a:lnRef>
          <a:fillRef idx="0">
            <a:schemeClr val="dk1"/>
          </a:fillRef>
          <a:effectRef idx="2">
            <a:schemeClr val="dk1"/>
          </a:effectRef>
          <a:fontRef idx="minor">
            <a:schemeClr val="tx1"/>
          </a:fontRef>
        </p:style>
      </p:cxnSp>
      <p:cxnSp>
        <p:nvCxnSpPr>
          <p:cNvPr id="25" name="直接连接符 24">
            <a:extLst>
              <a:ext uri="{FF2B5EF4-FFF2-40B4-BE49-F238E27FC236}">
                <a16:creationId xmlns:a16="http://schemas.microsoft.com/office/drawing/2014/main" id="{C8FDBC28-7DD8-4865-9162-F300C481D6EC}"/>
              </a:ext>
            </a:extLst>
          </p:cNvPr>
          <p:cNvCxnSpPr>
            <a:cxnSpLocks/>
          </p:cNvCxnSpPr>
          <p:nvPr/>
        </p:nvCxnSpPr>
        <p:spPr>
          <a:xfrm>
            <a:off x="5481468" y="2373364"/>
            <a:ext cx="0" cy="571699"/>
          </a:xfrm>
          <a:prstGeom prst="line">
            <a:avLst/>
          </a:prstGeom>
          <a:ln>
            <a:prstDash val="dashDot"/>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01296D3-5661-4775-AC36-0C95FDE4B15A}"/>
              </a:ext>
            </a:extLst>
          </p:cNvPr>
          <p:cNvSpPr txBox="1"/>
          <p:nvPr/>
        </p:nvSpPr>
        <p:spPr>
          <a:xfrm>
            <a:off x="4249181" y="2351436"/>
            <a:ext cx="2397967" cy="307777"/>
          </a:xfrm>
          <a:prstGeom prst="rect">
            <a:avLst/>
          </a:prstGeom>
          <a:noFill/>
        </p:spPr>
        <p:txBody>
          <a:bodyPr wrap="square" rtlCol="0">
            <a:spAutoFit/>
          </a:bodyPr>
          <a:lstStyle/>
          <a:p>
            <a:r>
              <a:rPr lang="en-US" altLang="zh-CN" sz="1400" dirty="0" err="1"/>
              <a:t>l_min</a:t>
            </a:r>
            <a:r>
              <a:rPr lang="en-US" altLang="zh-CN" sz="1400" dirty="0"/>
              <a:t>&lt;=L&lt;max</a:t>
            </a:r>
            <a:endParaRPr lang="zh-CN" altLang="en-US" sz="1400" dirty="0"/>
          </a:p>
        </p:txBody>
      </p:sp>
      <p:sp>
        <p:nvSpPr>
          <p:cNvPr id="10" name="等腰三角形 9">
            <a:extLst>
              <a:ext uri="{FF2B5EF4-FFF2-40B4-BE49-F238E27FC236}">
                <a16:creationId xmlns:a16="http://schemas.microsoft.com/office/drawing/2014/main" id="{C6E8D8B6-B6DD-4D13-86C8-E70EB3E166AF}"/>
              </a:ext>
            </a:extLst>
          </p:cNvPr>
          <p:cNvSpPr/>
          <p:nvPr/>
        </p:nvSpPr>
        <p:spPr>
          <a:xfrm>
            <a:off x="4807462" y="2755485"/>
            <a:ext cx="102637" cy="93306"/>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F8764AA-747D-4878-B282-054C882A9C7F}"/>
              </a:ext>
            </a:extLst>
          </p:cNvPr>
          <p:cNvSpPr txBox="1"/>
          <p:nvPr/>
        </p:nvSpPr>
        <p:spPr>
          <a:xfrm>
            <a:off x="6447453" y="5558897"/>
            <a:ext cx="5334337" cy="369332"/>
          </a:xfrm>
          <a:prstGeom prst="rect">
            <a:avLst/>
          </a:prstGeom>
          <a:noFill/>
        </p:spPr>
        <p:txBody>
          <a:bodyPr wrap="square" rtlCol="0">
            <a:spAutoFit/>
          </a:bodyPr>
          <a:lstStyle/>
          <a:p>
            <a:r>
              <a:rPr lang="zh-CN" altLang="en-US" dirty="0"/>
              <a:t>参数设定：</a:t>
            </a:r>
            <a:r>
              <a:rPr lang="en-US" altLang="zh-CN" dirty="0"/>
              <a:t>k=5,t_min=400,l_min=750,max=1150</a:t>
            </a:r>
          </a:p>
        </p:txBody>
      </p:sp>
    </p:spTree>
    <p:custDataLst>
      <p:tags r:id="rId1"/>
    </p:custDataLst>
    <p:extLst>
      <p:ext uri="{BB962C8B-B14F-4D97-AF65-F5344CB8AC3E}">
        <p14:creationId xmlns:p14="http://schemas.microsoft.com/office/powerpoint/2010/main" val="394266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划分结果例</a:t>
            </a:r>
            <a:endParaRPr lang="en-US" altLang="zh-CN" sz="2400" dirty="0">
              <a:sym typeface="+mn-ea"/>
            </a:endParaRPr>
          </a:p>
          <a:p>
            <a:pPr marL="0" indent="0">
              <a:lnSpc>
                <a:spcPct val="150000"/>
              </a:lnSpc>
              <a:buNone/>
            </a:pPr>
            <a:endParaRPr lang="en-US" altLang="zh-CN" sz="2400" dirty="0">
              <a:sym typeface="+mn-ea"/>
            </a:endParaRPr>
          </a:p>
        </p:txBody>
      </p:sp>
      <p:pic>
        <p:nvPicPr>
          <p:cNvPr id="3" name="图片 2">
            <a:extLst>
              <a:ext uri="{FF2B5EF4-FFF2-40B4-BE49-F238E27FC236}">
                <a16:creationId xmlns:a16="http://schemas.microsoft.com/office/drawing/2014/main" id="{1FFB7416-30DD-439B-8D64-BF6BAF8C89F9}"/>
              </a:ext>
            </a:extLst>
          </p:cNvPr>
          <p:cNvPicPr>
            <a:picLocks noChangeAspect="1"/>
          </p:cNvPicPr>
          <p:nvPr/>
        </p:nvPicPr>
        <p:blipFill>
          <a:blip r:embed="rId4"/>
          <a:stretch>
            <a:fillRect/>
          </a:stretch>
        </p:blipFill>
        <p:spPr>
          <a:xfrm>
            <a:off x="1619504" y="1806491"/>
            <a:ext cx="8341610" cy="4327519"/>
          </a:xfrm>
          <a:prstGeom prst="rect">
            <a:avLst/>
          </a:prstGeom>
        </p:spPr>
      </p:pic>
    </p:spTree>
    <p:custDataLst>
      <p:tags r:id="rId1"/>
    </p:custDataLst>
    <p:extLst>
      <p:ext uri="{BB962C8B-B14F-4D97-AF65-F5344CB8AC3E}">
        <p14:creationId xmlns:p14="http://schemas.microsoft.com/office/powerpoint/2010/main" val="321745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clrChange>
              <a:clrFrom>
                <a:srgbClr val="FFFFFF"/>
              </a:clrFrom>
              <a:clrTo>
                <a:srgbClr val="FFFFFF">
                  <a:alpha val="0"/>
                </a:srgbClr>
              </a:clrTo>
            </a:clrChange>
            <a:biLevel thresh="50000"/>
            <a:extLst>
              <a:ext uri="{BEBA8EAE-BF5A-486C-A8C5-ECC9F3942E4B}">
                <a14:imgProps xmlns:a14="http://schemas.microsoft.com/office/drawing/2010/main">
                  <a14:imgLayer r:embed="rId4">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rcRect l="7721" t="45442" r="4115" b="13605"/>
          <a:stretch>
            <a:fillRect/>
          </a:stretch>
        </p:blipFill>
        <p:spPr>
          <a:xfrm>
            <a:off x="223936" y="214603"/>
            <a:ext cx="2528596" cy="880912"/>
          </a:xfrm>
          <a:prstGeom prst="rect">
            <a:avLst/>
          </a:prstGeom>
        </p:spPr>
      </p:pic>
      <p:grpSp>
        <p:nvGrpSpPr>
          <p:cNvPr id="19" name="组合 18"/>
          <p:cNvGrpSpPr/>
          <p:nvPr/>
        </p:nvGrpSpPr>
        <p:grpSpPr>
          <a:xfrm>
            <a:off x="1066930" y="2759214"/>
            <a:ext cx="1914395" cy="1131451"/>
            <a:chOff x="1066930" y="2759214"/>
            <a:chExt cx="1914395" cy="1131451"/>
          </a:xfrm>
        </p:grpSpPr>
        <p:sp>
          <p:nvSpPr>
            <p:cNvPr id="5" name="文本框 4"/>
            <p:cNvSpPr txBox="1"/>
            <p:nvPr/>
          </p:nvSpPr>
          <p:spPr>
            <a:xfrm>
              <a:off x="1066930" y="2759214"/>
              <a:ext cx="1914395" cy="707886"/>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 </a:t>
              </a:r>
              <a:r>
                <a:rPr lang="en-US" alt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录</a:t>
              </a:r>
            </a:p>
          </p:txBody>
        </p:sp>
        <p:sp>
          <p:nvSpPr>
            <p:cNvPr id="6" name="文本框 5"/>
            <p:cNvSpPr txBox="1"/>
            <p:nvPr/>
          </p:nvSpPr>
          <p:spPr>
            <a:xfrm>
              <a:off x="1231641" y="3429000"/>
              <a:ext cx="1614196" cy="46166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contents</a:t>
              </a:r>
              <a:endParaRPr 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endParaRPr>
            </a:p>
          </p:txBody>
        </p:sp>
      </p:grpSp>
      <p:sp>
        <p:nvSpPr>
          <p:cNvPr id="8" name="文本框 7"/>
          <p:cNvSpPr txBox="1"/>
          <p:nvPr/>
        </p:nvSpPr>
        <p:spPr>
          <a:xfrm>
            <a:off x="5017770" y="2038208"/>
            <a:ext cx="4558665" cy="521970"/>
          </a:xfrm>
          <a:prstGeom prst="rect">
            <a:avLst/>
          </a:prstGeom>
          <a:noFill/>
        </p:spPr>
        <p:txBody>
          <a:bodyPr wrap="square" rtlCol="0">
            <a:spAutoFit/>
          </a:bodyPr>
          <a:lstStyle/>
          <a:p>
            <a:pPr algn="l"/>
            <a:r>
              <a:rPr lang="en-US" altLang="zh-CN"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1    </a:t>
            </a:r>
            <a:r>
              <a:rPr lang="zh-CN" altLang="en-US"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研究背景与内容</a:t>
            </a:r>
          </a:p>
        </p:txBody>
      </p:sp>
      <p:sp>
        <p:nvSpPr>
          <p:cNvPr id="12" name="文本框 11"/>
          <p:cNvSpPr txBox="1"/>
          <p:nvPr/>
        </p:nvSpPr>
        <p:spPr>
          <a:xfrm>
            <a:off x="5017770" y="2809098"/>
            <a:ext cx="5934075" cy="521970"/>
          </a:xfrm>
          <a:prstGeom prst="rect">
            <a:avLst/>
          </a:prstGeom>
          <a:noFill/>
        </p:spPr>
        <p:txBody>
          <a:bodyPr wrap="square" rtlCol="0">
            <a:spAutoFit/>
          </a:bodyPr>
          <a:lstStyle/>
          <a:p>
            <a:r>
              <a:rPr lang="en-US" altLang="zh-CN" sz="2800" dirty="0">
                <a:solidFill>
                  <a:srgbClr val="735B9E"/>
                </a:solidFill>
                <a:latin typeface="微软雅黑" panose="020B0503020204020204" charset="-122"/>
                <a:ea typeface="微软雅黑" panose="020B0503020204020204" charset="-122"/>
              </a:rPr>
              <a:t>2    </a:t>
            </a:r>
            <a:r>
              <a:rPr lang="zh-CN" altLang="en-US" sz="2800" dirty="0">
                <a:solidFill>
                  <a:srgbClr val="735B9E"/>
                </a:solidFill>
                <a:latin typeface="微软雅黑" panose="020B0503020204020204" charset="-122"/>
                <a:ea typeface="微软雅黑" panose="020B0503020204020204" charset="-122"/>
              </a:rPr>
              <a:t>方案设计</a:t>
            </a:r>
          </a:p>
        </p:txBody>
      </p:sp>
      <p:sp>
        <p:nvSpPr>
          <p:cNvPr id="14" name="文本框 13"/>
          <p:cNvSpPr txBox="1"/>
          <p:nvPr/>
        </p:nvSpPr>
        <p:spPr>
          <a:xfrm>
            <a:off x="5017770" y="3579988"/>
            <a:ext cx="6676390" cy="521970"/>
          </a:xfrm>
          <a:prstGeom prst="rect">
            <a:avLst/>
          </a:prstGeom>
          <a:noFill/>
        </p:spPr>
        <p:txBody>
          <a:bodyPr wrap="square" rtlCol="0">
            <a:spAutoFit/>
          </a:bodyPr>
          <a:lstStyle/>
          <a:p>
            <a:r>
              <a:rPr lang="en-US" altLang="zh-CN" sz="2800" dirty="0">
                <a:solidFill>
                  <a:srgbClr val="735B9E"/>
                </a:solidFill>
                <a:latin typeface="微软雅黑" panose="020B0503020204020204" charset="-122"/>
                <a:ea typeface="微软雅黑" panose="020B0503020204020204" charset="-122"/>
              </a:rPr>
              <a:t>3    </a:t>
            </a:r>
            <a:r>
              <a:rPr lang="zh-CN" altLang="en-US" sz="2800" dirty="0">
                <a:solidFill>
                  <a:srgbClr val="735B9E"/>
                </a:solidFill>
                <a:latin typeface="微软雅黑" panose="020B0503020204020204" charset="-122"/>
                <a:ea typeface="微软雅黑" panose="020B0503020204020204" charset="-122"/>
              </a:rPr>
              <a:t>实验结果</a:t>
            </a:r>
          </a:p>
        </p:txBody>
      </p:sp>
      <p:sp>
        <p:nvSpPr>
          <p:cNvPr id="3" name="文本框 2"/>
          <p:cNvSpPr txBox="1"/>
          <p:nvPr/>
        </p:nvSpPr>
        <p:spPr>
          <a:xfrm>
            <a:off x="5017770" y="4350878"/>
            <a:ext cx="6676390" cy="521970"/>
          </a:xfrm>
          <a:prstGeom prst="rect">
            <a:avLst/>
          </a:prstGeom>
          <a:noFill/>
        </p:spPr>
        <p:txBody>
          <a:bodyPr wrap="square" rtlCol="0">
            <a:spAutoFit/>
          </a:bodyPr>
          <a:lstStyle/>
          <a:p>
            <a:pPr algn="l"/>
            <a:r>
              <a:rPr lang="en-US" altLang="zh-CN" sz="2800" dirty="0">
                <a:solidFill>
                  <a:srgbClr val="735B9E"/>
                </a:solidFill>
                <a:latin typeface="微软雅黑" panose="020B0503020204020204" charset="-122"/>
                <a:ea typeface="微软雅黑" panose="020B0503020204020204" charset="-122"/>
              </a:rPr>
              <a:t>4    </a:t>
            </a:r>
            <a:r>
              <a:rPr lang="zh-CN" altLang="en-US" sz="2800" dirty="0">
                <a:solidFill>
                  <a:srgbClr val="735B9E"/>
                </a:solidFill>
                <a:latin typeface="微软雅黑" panose="020B0503020204020204" charset="-122"/>
                <a:ea typeface="微软雅黑" panose="020B0503020204020204" charset="-122"/>
              </a:rPr>
              <a:t>下一步工作</a:t>
            </a:r>
          </a:p>
        </p:txBody>
      </p:sp>
    </p:spTree>
    <p:extLst>
      <p:ext uri="{BB962C8B-B14F-4D97-AF65-F5344CB8AC3E}">
        <p14:creationId xmlns:p14="http://schemas.microsoft.com/office/powerpoint/2010/main" val="19971880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划分结果例</a:t>
            </a:r>
            <a:endParaRPr lang="en-US" altLang="zh-CN" sz="2400" dirty="0">
              <a:sym typeface="+mn-ea"/>
            </a:endParaRPr>
          </a:p>
          <a:p>
            <a:pPr marL="0" indent="0">
              <a:lnSpc>
                <a:spcPct val="150000"/>
              </a:lnSpc>
              <a:buNone/>
            </a:pPr>
            <a:endParaRPr lang="en-US" altLang="zh-CN" sz="2400" dirty="0">
              <a:sym typeface="+mn-ea"/>
            </a:endParaRPr>
          </a:p>
        </p:txBody>
      </p:sp>
      <p:pic>
        <p:nvPicPr>
          <p:cNvPr id="7" name="图片 6">
            <a:extLst>
              <a:ext uri="{FF2B5EF4-FFF2-40B4-BE49-F238E27FC236}">
                <a16:creationId xmlns:a16="http://schemas.microsoft.com/office/drawing/2014/main" id="{8CAB52E7-671A-4D68-B706-4B94C1B7DF35}"/>
              </a:ext>
            </a:extLst>
          </p:cNvPr>
          <p:cNvPicPr>
            <a:picLocks noChangeAspect="1"/>
          </p:cNvPicPr>
          <p:nvPr/>
        </p:nvPicPr>
        <p:blipFill>
          <a:blip r:embed="rId4"/>
          <a:stretch>
            <a:fillRect/>
          </a:stretch>
        </p:blipFill>
        <p:spPr>
          <a:xfrm>
            <a:off x="1482912" y="1784361"/>
            <a:ext cx="8687455" cy="4561880"/>
          </a:xfrm>
          <a:prstGeom prst="rect">
            <a:avLst/>
          </a:prstGeom>
        </p:spPr>
      </p:pic>
    </p:spTree>
    <p:custDataLst>
      <p:tags r:id="rId1"/>
    </p:custDataLst>
    <p:extLst>
      <p:ext uri="{BB962C8B-B14F-4D97-AF65-F5344CB8AC3E}">
        <p14:creationId xmlns:p14="http://schemas.microsoft.com/office/powerpoint/2010/main" val="160980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划分实例</a:t>
            </a:r>
            <a:endParaRPr lang="en-US" altLang="zh-CN" sz="2400" dirty="0">
              <a:sym typeface="+mn-ea"/>
            </a:endParaRPr>
          </a:p>
        </p:txBody>
      </p:sp>
      <p:sp>
        <p:nvSpPr>
          <p:cNvPr id="5" name="文本框 4">
            <a:extLst>
              <a:ext uri="{FF2B5EF4-FFF2-40B4-BE49-F238E27FC236}">
                <a16:creationId xmlns:a16="http://schemas.microsoft.com/office/drawing/2014/main" id="{5E0C700C-6A48-4A5A-ABA6-871FFE7A0ECE}"/>
              </a:ext>
            </a:extLst>
          </p:cNvPr>
          <p:cNvSpPr txBox="1"/>
          <p:nvPr/>
        </p:nvSpPr>
        <p:spPr>
          <a:xfrm>
            <a:off x="385416" y="1758394"/>
            <a:ext cx="4584648" cy="4832092"/>
          </a:xfrm>
          <a:prstGeom prst="rect">
            <a:avLst/>
          </a:prstGeom>
          <a:noFill/>
        </p:spPr>
        <p:txBody>
          <a:bodyPr wrap="square" rtlCol="0">
            <a:spAutoFit/>
          </a:bodyPr>
          <a:lstStyle/>
          <a:p>
            <a:r>
              <a:rPr lang="en-US" altLang="zh-CN" sz="1400" dirty="0"/>
              <a:t>A : the first thing we do is introduce ourselves and everybody's name and what your function is ?</a:t>
            </a:r>
          </a:p>
          <a:p>
            <a:r>
              <a:rPr lang="en-US" altLang="zh-CN" sz="1400" dirty="0"/>
              <a:t>D : that's good plan .</a:t>
            </a:r>
          </a:p>
          <a:p>
            <a:r>
              <a:rPr lang="en-US" altLang="zh-CN" sz="1400" dirty="0"/>
              <a:t>A : so we start with you ?</a:t>
            </a:r>
          </a:p>
          <a:p>
            <a:r>
              <a:rPr lang="en-US" altLang="zh-CN" sz="1400" dirty="0"/>
              <a:t>B : my name is </a:t>
            </a:r>
            <a:r>
              <a:rPr lang="en-US" altLang="zh-CN" sz="1400" dirty="0" err="1"/>
              <a:t>francina</a:t>
            </a:r>
            <a:r>
              <a:rPr lang="en-US" altLang="zh-CN" sz="1400" dirty="0"/>
              <a:t> .</a:t>
            </a:r>
          </a:p>
          <a:p>
            <a:r>
              <a:rPr lang="en-US" altLang="zh-CN" sz="1400" dirty="0"/>
              <a:t>B : and </a:t>
            </a:r>
            <a:r>
              <a:rPr lang="en-US" altLang="zh-CN" sz="1400" dirty="0" err="1"/>
              <a:t>i'm</a:t>
            </a:r>
            <a:r>
              <a:rPr lang="en-US" altLang="zh-CN" sz="1400" dirty="0"/>
              <a:t> an user interface my role is the main responsibility is user interface .</a:t>
            </a:r>
          </a:p>
          <a:p>
            <a:r>
              <a:rPr lang="en-US" altLang="zh-CN" sz="1400" dirty="0"/>
              <a:t>……</a:t>
            </a:r>
          </a:p>
          <a:p>
            <a:r>
              <a:rPr lang="en-US" altLang="zh-CN" sz="1400" dirty="0"/>
              <a:t>A : we get ins each of us will get instructions and we'll take it from there .</a:t>
            </a:r>
          </a:p>
          <a:p>
            <a:r>
              <a:rPr lang="en-US" altLang="zh-CN" sz="1400" dirty="0"/>
              <a:t>A : project plan , that falls under the same heading .</a:t>
            </a:r>
          </a:p>
          <a:p>
            <a:r>
              <a:rPr lang="en-US" altLang="zh-CN" sz="1400" dirty="0"/>
              <a:t>A : don't think we have any discussion at this point .</a:t>
            </a:r>
          </a:p>
          <a:p>
            <a:r>
              <a:rPr lang="en-US" altLang="zh-CN" sz="1400" dirty="0"/>
              <a:t>A : here is what this thing should be .</a:t>
            </a:r>
          </a:p>
          <a:p>
            <a:r>
              <a:rPr lang="en-US" altLang="zh-CN" sz="1400" dirty="0"/>
              <a:t>A : this thing we are </a:t>
            </a:r>
            <a:r>
              <a:rPr lang="en-US" altLang="zh-CN" sz="1400" dirty="0" err="1"/>
              <a:t>gonna</a:t>
            </a:r>
            <a:r>
              <a:rPr lang="en-US" altLang="zh-CN" sz="1400" dirty="0"/>
              <a:t> design is new remote control .</a:t>
            </a:r>
          </a:p>
          <a:p>
            <a:endParaRPr lang="en-US" altLang="zh-CN" sz="1400" dirty="0"/>
          </a:p>
          <a:p>
            <a:endParaRPr lang="en-US" altLang="zh-CN" sz="1400" dirty="0"/>
          </a:p>
          <a:p>
            <a:r>
              <a:rPr lang="en-US" altLang="zh-CN" sz="1400" dirty="0"/>
              <a:t>A : </a:t>
            </a:r>
            <a:r>
              <a:rPr lang="en-US" altLang="zh-CN" sz="1400" dirty="0">
                <a:solidFill>
                  <a:srgbClr val="00B050"/>
                </a:solidFill>
              </a:rPr>
              <a:t>should be original , trendy , and , , user friendly .</a:t>
            </a:r>
          </a:p>
          <a:p>
            <a:r>
              <a:rPr lang="en-US" altLang="zh-CN" sz="1400" dirty="0"/>
              <a:t>A : so you </a:t>
            </a:r>
            <a:r>
              <a:rPr lang="en-US" altLang="zh-CN" sz="1400" dirty="0" err="1"/>
              <a:t>wanna</a:t>
            </a:r>
            <a:r>
              <a:rPr lang="en-US" altLang="zh-CN" sz="1400" dirty="0"/>
              <a:t> make some notes of that .</a:t>
            </a:r>
          </a:p>
          <a:p>
            <a:r>
              <a:rPr lang="en-US" altLang="zh-CN" sz="1400" dirty="0"/>
              <a:t>A : here is what the functional design is supposed to achieve .</a:t>
            </a:r>
          </a:p>
          <a:p>
            <a:r>
              <a:rPr lang="en-US" altLang="zh-CN" sz="1400" dirty="0"/>
              <a:t>A : that is it's </a:t>
            </a:r>
            <a:r>
              <a:rPr lang="en-US" altLang="zh-CN" sz="1400" dirty="0" err="1"/>
              <a:t>gonna</a:t>
            </a:r>
            <a:r>
              <a:rPr lang="en-US" altLang="zh-CN" sz="1400" dirty="0"/>
              <a:t> be individual work and then at the meeting we’ll</a:t>
            </a:r>
          </a:p>
          <a:p>
            <a:r>
              <a:rPr lang="en-US" altLang="zh-CN" sz="1400" dirty="0"/>
              <a:t>……</a:t>
            </a:r>
          </a:p>
        </p:txBody>
      </p:sp>
      <p:cxnSp>
        <p:nvCxnSpPr>
          <p:cNvPr id="10" name="直接连接符 9">
            <a:extLst>
              <a:ext uri="{FF2B5EF4-FFF2-40B4-BE49-F238E27FC236}">
                <a16:creationId xmlns:a16="http://schemas.microsoft.com/office/drawing/2014/main" id="{68D9E1E0-53B7-479D-95E8-9B4D87F6EA31}"/>
              </a:ext>
            </a:extLst>
          </p:cNvPr>
          <p:cNvCxnSpPr/>
          <p:nvPr/>
        </p:nvCxnSpPr>
        <p:spPr>
          <a:xfrm>
            <a:off x="457200" y="4991878"/>
            <a:ext cx="4366727"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A6337A0-8BA7-46D2-91F4-69E61E652063}"/>
              </a:ext>
            </a:extLst>
          </p:cNvPr>
          <p:cNvSpPr txBox="1"/>
          <p:nvPr/>
        </p:nvSpPr>
        <p:spPr>
          <a:xfrm>
            <a:off x="6559420" y="1758394"/>
            <a:ext cx="4030825" cy="2862322"/>
          </a:xfrm>
          <a:prstGeom prst="rect">
            <a:avLst/>
          </a:prstGeom>
          <a:noFill/>
        </p:spPr>
        <p:txBody>
          <a:bodyPr wrap="square" rtlCol="0">
            <a:spAutoFit/>
          </a:bodyPr>
          <a:lstStyle/>
          <a:p>
            <a:r>
              <a:rPr lang="en-US" altLang="zh-CN" dirty="0"/>
              <a:t>Abstract: The meeting opens with the group doing introductions by giving their name and role. Betty is the project manager, Francina is the user interface specialist, Eileen is the marketing expert, and Jeanne is the industrial designer. The project manager tells them they will be designing a new remote control that should </a:t>
            </a:r>
            <a:r>
              <a:rPr lang="en-US" altLang="zh-CN" dirty="0">
                <a:solidFill>
                  <a:srgbClr val="FF0000"/>
                </a:solidFill>
              </a:rPr>
              <a:t>be original, trendy, and user-friendly. </a:t>
            </a:r>
            <a:r>
              <a:rPr lang="en-US" altLang="zh-CN" dirty="0"/>
              <a:t>(...)</a:t>
            </a:r>
            <a:endParaRPr lang="zh-CN" altLang="en-US" dirty="0"/>
          </a:p>
        </p:txBody>
      </p:sp>
    </p:spTree>
    <p:custDataLst>
      <p:tags r:id="rId1"/>
    </p:custDataLst>
    <p:extLst>
      <p:ext uri="{BB962C8B-B14F-4D97-AF65-F5344CB8AC3E}">
        <p14:creationId xmlns:p14="http://schemas.microsoft.com/office/powerpoint/2010/main" val="107225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针对第一个研究内容，借鉴</a:t>
            </a:r>
            <a:r>
              <a:rPr lang="en-US" altLang="zh-CN" sz="2400" dirty="0">
                <a:sym typeface="+mn-ea"/>
              </a:rPr>
              <a:t>SUMM^N</a:t>
            </a:r>
            <a:r>
              <a:rPr lang="zh-CN" altLang="en-US" sz="2400" dirty="0">
                <a:sym typeface="+mn-ea"/>
              </a:rPr>
              <a:t>中的贪心算法对训练样本进行调整</a:t>
            </a:r>
            <a:r>
              <a:rPr lang="en-US" altLang="zh-CN" sz="2400" dirty="0">
                <a:sym typeface="+mn-ea"/>
              </a:rPr>
              <a:t>    </a:t>
            </a:r>
          </a:p>
        </p:txBody>
      </p:sp>
      <p:sp>
        <p:nvSpPr>
          <p:cNvPr id="7" name="内容占位符 2">
            <a:extLst>
              <a:ext uri="{FF2B5EF4-FFF2-40B4-BE49-F238E27FC236}">
                <a16:creationId xmlns:a16="http://schemas.microsoft.com/office/drawing/2014/main" id="{067E7BB3-A25D-406C-B042-F74BA176E50D}"/>
              </a:ext>
            </a:extLst>
          </p:cNvPr>
          <p:cNvSpPr txBox="1">
            <a:spLocks/>
          </p:cNvSpPr>
          <p:nvPr/>
        </p:nvSpPr>
        <p:spPr>
          <a:xfrm>
            <a:off x="619562" y="2091808"/>
            <a:ext cx="10465205" cy="378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ym typeface="+mn-ea"/>
              </a:rPr>
              <a:t>贪心算法的作用：可以从摘要中选出对应文本片段中大概率出现过的信息</a:t>
            </a: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r>
              <a:rPr lang="zh-CN" altLang="en-US" sz="2000" dirty="0">
                <a:sym typeface="+mn-ea"/>
              </a:rPr>
              <a:t>贪心算法的不足：对于同一文章的不同片段，使用同样的摘要进行匹配，训练样本之间会存在着“多对一”的</a:t>
            </a:r>
            <a:r>
              <a:rPr lang="en-US" altLang="zh-CN" sz="2000" dirty="0">
                <a:sym typeface="+mn-ea"/>
              </a:rPr>
              <a:t>confusion</a:t>
            </a:r>
          </a:p>
          <a:p>
            <a:pPr marL="0" indent="0">
              <a:lnSpc>
                <a:spcPct val="150000"/>
              </a:lnSpc>
              <a:buNone/>
            </a:pPr>
            <a:endParaRPr lang="en-US" altLang="zh-CN" sz="2000" dirty="0">
              <a:sym typeface="+mn-ea"/>
            </a:endParaRPr>
          </a:p>
          <a:p>
            <a:pPr marL="0" indent="0">
              <a:lnSpc>
                <a:spcPct val="150000"/>
              </a:lnSpc>
              <a:buNone/>
            </a:pPr>
            <a:r>
              <a:rPr lang="zh-CN" altLang="en-US" sz="2000" dirty="0">
                <a:sym typeface="+mn-ea"/>
              </a:rPr>
              <a:t>改进方案：对于一篇文本，只取一个片段使用贪心算法进行匹配。</a:t>
            </a: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endParaRPr lang="en-US" altLang="zh-CN" sz="1800" dirty="0">
              <a:sym typeface="+mn-ea"/>
            </a:endParaRPr>
          </a:p>
        </p:txBody>
      </p:sp>
    </p:spTree>
    <p:custDataLst>
      <p:tags r:id="rId1"/>
    </p:custDataLst>
    <p:extLst>
      <p:ext uri="{BB962C8B-B14F-4D97-AF65-F5344CB8AC3E}">
        <p14:creationId xmlns:p14="http://schemas.microsoft.com/office/powerpoint/2010/main" val="234797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方案设计</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7" name="内容占位符 2">
            <a:extLst>
              <a:ext uri="{FF2B5EF4-FFF2-40B4-BE49-F238E27FC236}">
                <a16:creationId xmlns:a16="http://schemas.microsoft.com/office/drawing/2014/main" id="{067E7BB3-A25D-406C-B042-F74BA176E50D}"/>
              </a:ext>
            </a:extLst>
          </p:cNvPr>
          <p:cNvSpPr txBox="1">
            <a:spLocks/>
          </p:cNvSpPr>
          <p:nvPr/>
        </p:nvSpPr>
        <p:spPr>
          <a:xfrm>
            <a:off x="619562" y="2091808"/>
            <a:ext cx="10465205" cy="378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endParaRPr lang="en-US" altLang="zh-CN" sz="1800" dirty="0">
              <a:sym typeface="+mn-ea"/>
            </a:endParaRPr>
          </a:p>
        </p:txBody>
      </p:sp>
      <p:sp>
        <p:nvSpPr>
          <p:cNvPr id="8" name="文本框 7">
            <a:extLst>
              <a:ext uri="{FF2B5EF4-FFF2-40B4-BE49-F238E27FC236}">
                <a16:creationId xmlns:a16="http://schemas.microsoft.com/office/drawing/2014/main" id="{94F1EA6D-03DB-42D0-B434-E8747F4A80F0}"/>
              </a:ext>
            </a:extLst>
          </p:cNvPr>
          <p:cNvSpPr txBox="1"/>
          <p:nvPr/>
        </p:nvSpPr>
        <p:spPr>
          <a:xfrm>
            <a:off x="-55746" y="3048006"/>
            <a:ext cx="1704513" cy="369332"/>
          </a:xfrm>
          <a:prstGeom prst="rect">
            <a:avLst/>
          </a:prstGeom>
          <a:noFill/>
        </p:spPr>
        <p:txBody>
          <a:bodyPr wrap="square" rtlCol="0">
            <a:spAutoFit/>
          </a:bodyPr>
          <a:lstStyle/>
          <a:p>
            <a:r>
              <a:rPr lang="zh-CN" altLang="en-US" dirty="0"/>
              <a:t>最大输入长度</a:t>
            </a:r>
          </a:p>
        </p:txBody>
      </p:sp>
      <p:sp>
        <p:nvSpPr>
          <p:cNvPr id="10" name="流程图: 文档 9">
            <a:extLst>
              <a:ext uri="{FF2B5EF4-FFF2-40B4-BE49-F238E27FC236}">
                <a16:creationId xmlns:a16="http://schemas.microsoft.com/office/drawing/2014/main" id="{6572968F-1241-4B3C-AB23-C233A864B268}"/>
              </a:ext>
            </a:extLst>
          </p:cNvPr>
          <p:cNvSpPr/>
          <p:nvPr/>
        </p:nvSpPr>
        <p:spPr>
          <a:xfrm>
            <a:off x="2882284" y="1959359"/>
            <a:ext cx="763480" cy="562876"/>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卷形: 垂直 10">
            <a:extLst>
              <a:ext uri="{FF2B5EF4-FFF2-40B4-BE49-F238E27FC236}">
                <a16:creationId xmlns:a16="http://schemas.microsoft.com/office/drawing/2014/main" id="{2FD9FD8F-14B5-443F-8D75-56AA05EAC46F}"/>
              </a:ext>
            </a:extLst>
          </p:cNvPr>
          <p:cNvSpPr/>
          <p:nvPr/>
        </p:nvSpPr>
        <p:spPr>
          <a:xfrm>
            <a:off x="1704513" y="1959359"/>
            <a:ext cx="905522" cy="3405743"/>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F75F09A6-DAC7-45D1-BC7C-3F4209718255}"/>
              </a:ext>
            </a:extLst>
          </p:cNvPr>
          <p:cNvCxnSpPr>
            <a:cxnSpLocks/>
          </p:cNvCxnSpPr>
          <p:nvPr/>
        </p:nvCxnSpPr>
        <p:spPr>
          <a:xfrm>
            <a:off x="1374861" y="3254188"/>
            <a:ext cx="25409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ED5E5AA-EB76-4016-B9EC-46D2C1259E2C}"/>
              </a:ext>
            </a:extLst>
          </p:cNvPr>
          <p:cNvCxnSpPr/>
          <p:nvPr/>
        </p:nvCxnSpPr>
        <p:spPr>
          <a:xfrm>
            <a:off x="4226767" y="3254188"/>
            <a:ext cx="5691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卷形: 垂直 16">
            <a:extLst>
              <a:ext uri="{FF2B5EF4-FFF2-40B4-BE49-F238E27FC236}">
                <a16:creationId xmlns:a16="http://schemas.microsoft.com/office/drawing/2014/main" id="{FB42D385-EB36-4FA9-840F-65E70D169E27}"/>
              </a:ext>
            </a:extLst>
          </p:cNvPr>
          <p:cNvSpPr/>
          <p:nvPr/>
        </p:nvSpPr>
        <p:spPr>
          <a:xfrm>
            <a:off x="5072479" y="1978960"/>
            <a:ext cx="920651" cy="1294811"/>
          </a:xfrm>
          <a:prstGeom prst="verticalScroll">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文档 17">
            <a:extLst>
              <a:ext uri="{FF2B5EF4-FFF2-40B4-BE49-F238E27FC236}">
                <a16:creationId xmlns:a16="http://schemas.microsoft.com/office/drawing/2014/main" id="{60EE56C7-5678-4816-88AA-742071E89523}"/>
              </a:ext>
            </a:extLst>
          </p:cNvPr>
          <p:cNvSpPr/>
          <p:nvPr/>
        </p:nvSpPr>
        <p:spPr>
          <a:xfrm>
            <a:off x="6269674" y="1959359"/>
            <a:ext cx="763480" cy="562876"/>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0CFDCA1-872E-4706-9883-9212845CB912}"/>
              </a:ext>
            </a:extLst>
          </p:cNvPr>
          <p:cNvSpPr txBox="1"/>
          <p:nvPr/>
        </p:nvSpPr>
        <p:spPr>
          <a:xfrm>
            <a:off x="1474583" y="1090543"/>
            <a:ext cx="2270903" cy="369332"/>
          </a:xfrm>
          <a:prstGeom prst="rect">
            <a:avLst/>
          </a:prstGeom>
          <a:noFill/>
        </p:spPr>
        <p:txBody>
          <a:bodyPr wrap="square" rtlCol="0">
            <a:spAutoFit/>
          </a:bodyPr>
          <a:lstStyle/>
          <a:p>
            <a:r>
              <a:rPr lang="zh-CN" altLang="en-US" dirty="0"/>
              <a:t>原训练数据</a:t>
            </a:r>
          </a:p>
        </p:txBody>
      </p:sp>
      <p:sp>
        <p:nvSpPr>
          <p:cNvPr id="20" name="文本框 19">
            <a:extLst>
              <a:ext uri="{FF2B5EF4-FFF2-40B4-BE49-F238E27FC236}">
                <a16:creationId xmlns:a16="http://schemas.microsoft.com/office/drawing/2014/main" id="{0599052A-8E39-41AA-8565-5260A5628B02}"/>
              </a:ext>
            </a:extLst>
          </p:cNvPr>
          <p:cNvSpPr txBox="1"/>
          <p:nvPr/>
        </p:nvSpPr>
        <p:spPr>
          <a:xfrm>
            <a:off x="4960548" y="1027805"/>
            <a:ext cx="2270903" cy="646331"/>
          </a:xfrm>
          <a:prstGeom prst="rect">
            <a:avLst/>
          </a:prstGeom>
          <a:noFill/>
        </p:spPr>
        <p:txBody>
          <a:bodyPr wrap="square" rtlCol="0">
            <a:spAutoFit/>
          </a:bodyPr>
          <a:lstStyle/>
          <a:p>
            <a:pPr algn="ctr"/>
            <a:r>
              <a:rPr lang="zh-CN" altLang="en-US" dirty="0"/>
              <a:t>不加处理</a:t>
            </a:r>
            <a:endParaRPr lang="en-US" altLang="zh-CN" dirty="0"/>
          </a:p>
          <a:p>
            <a:pPr algn="ctr"/>
            <a:r>
              <a:rPr lang="zh-CN" altLang="en-US" dirty="0"/>
              <a:t>实际用作训练的数据</a:t>
            </a:r>
          </a:p>
        </p:txBody>
      </p:sp>
      <p:cxnSp>
        <p:nvCxnSpPr>
          <p:cNvPr id="28" name="直接连接符 27">
            <a:extLst>
              <a:ext uri="{FF2B5EF4-FFF2-40B4-BE49-F238E27FC236}">
                <a16:creationId xmlns:a16="http://schemas.microsoft.com/office/drawing/2014/main" id="{5833B3F5-F89C-4943-9C50-3210E12418AB}"/>
              </a:ext>
            </a:extLst>
          </p:cNvPr>
          <p:cNvCxnSpPr>
            <a:stCxn id="18" idx="2"/>
          </p:cNvCxnSpPr>
          <p:nvPr/>
        </p:nvCxnSpPr>
        <p:spPr>
          <a:xfrm>
            <a:off x="6651414" y="2485023"/>
            <a:ext cx="0" cy="562983"/>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C1477397-FE22-4F86-9410-48FF5779F748}"/>
              </a:ext>
            </a:extLst>
          </p:cNvPr>
          <p:cNvCxnSpPr>
            <a:stCxn id="17" idx="2"/>
          </p:cNvCxnSpPr>
          <p:nvPr/>
        </p:nvCxnSpPr>
        <p:spPr>
          <a:xfrm flipH="1">
            <a:off x="5532804" y="3273771"/>
            <a:ext cx="1" cy="52378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E66E9093-80E9-49B0-A7B6-EBDA1FC4AA2F}"/>
              </a:ext>
            </a:extLst>
          </p:cNvPr>
          <p:cNvCxnSpPr>
            <a:cxnSpLocks/>
          </p:cNvCxnSpPr>
          <p:nvPr/>
        </p:nvCxnSpPr>
        <p:spPr>
          <a:xfrm>
            <a:off x="5536694" y="3797559"/>
            <a:ext cx="1114720" cy="0"/>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742F48EA-33E7-4171-8C76-3E6F11F5F220}"/>
              </a:ext>
            </a:extLst>
          </p:cNvPr>
          <p:cNvCxnSpPr/>
          <p:nvPr/>
        </p:nvCxnSpPr>
        <p:spPr>
          <a:xfrm>
            <a:off x="6651414" y="3048006"/>
            <a:ext cx="0" cy="749553"/>
          </a:xfrm>
          <a:prstGeom prst="line">
            <a:avLst/>
          </a:prstGeom>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93D60408-6CCA-46F7-80B1-688C5D78158E}"/>
              </a:ext>
            </a:extLst>
          </p:cNvPr>
          <p:cNvCxnSpPr>
            <a:cxnSpLocks/>
          </p:cNvCxnSpPr>
          <p:nvPr/>
        </p:nvCxnSpPr>
        <p:spPr>
          <a:xfrm>
            <a:off x="6651414" y="3048006"/>
            <a:ext cx="255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2D2E9B72-78F6-4311-B18B-204ED5A4357E}"/>
              </a:ext>
            </a:extLst>
          </p:cNvPr>
          <p:cNvSpPr txBox="1"/>
          <p:nvPr/>
        </p:nvSpPr>
        <p:spPr>
          <a:xfrm>
            <a:off x="6883864" y="3151735"/>
            <a:ext cx="2325450" cy="369332"/>
          </a:xfrm>
          <a:prstGeom prst="rect">
            <a:avLst/>
          </a:prstGeom>
          <a:noFill/>
        </p:spPr>
        <p:txBody>
          <a:bodyPr wrap="square" rtlCol="0">
            <a:spAutoFit/>
          </a:bodyPr>
          <a:lstStyle/>
          <a:p>
            <a:r>
              <a:rPr lang="en-US" altLang="zh-CN" dirty="0"/>
              <a:t>confusion reduction</a:t>
            </a:r>
            <a:endParaRPr lang="zh-CN" altLang="en-US" dirty="0"/>
          </a:p>
        </p:txBody>
      </p:sp>
      <p:sp>
        <p:nvSpPr>
          <p:cNvPr id="45" name="卷形: 垂直 44">
            <a:extLst>
              <a:ext uri="{FF2B5EF4-FFF2-40B4-BE49-F238E27FC236}">
                <a16:creationId xmlns:a16="http://schemas.microsoft.com/office/drawing/2014/main" id="{4DC19D0E-42A1-495B-B182-7B175967B791}"/>
              </a:ext>
            </a:extLst>
          </p:cNvPr>
          <p:cNvSpPr/>
          <p:nvPr/>
        </p:nvSpPr>
        <p:spPr>
          <a:xfrm>
            <a:off x="9566836" y="1978960"/>
            <a:ext cx="920651" cy="1294811"/>
          </a:xfrm>
          <a:prstGeom prst="verticalScroll">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文档 45">
            <a:extLst>
              <a:ext uri="{FF2B5EF4-FFF2-40B4-BE49-F238E27FC236}">
                <a16:creationId xmlns:a16="http://schemas.microsoft.com/office/drawing/2014/main" id="{64444E09-7D5E-426B-BE6B-DE0EAFEDCE17}"/>
              </a:ext>
            </a:extLst>
          </p:cNvPr>
          <p:cNvSpPr/>
          <p:nvPr/>
        </p:nvSpPr>
        <p:spPr>
          <a:xfrm>
            <a:off x="10893897" y="1978960"/>
            <a:ext cx="763480" cy="365125"/>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3C0F3F62-F4FA-4323-8BA9-5385BC28B3A2}"/>
              </a:ext>
            </a:extLst>
          </p:cNvPr>
          <p:cNvSpPr txBox="1"/>
          <p:nvPr/>
        </p:nvSpPr>
        <p:spPr>
          <a:xfrm>
            <a:off x="9758445" y="1159957"/>
            <a:ext cx="2270903" cy="369332"/>
          </a:xfrm>
          <a:prstGeom prst="rect">
            <a:avLst/>
          </a:prstGeom>
          <a:noFill/>
        </p:spPr>
        <p:txBody>
          <a:bodyPr wrap="square" rtlCol="0">
            <a:spAutoFit/>
          </a:bodyPr>
          <a:lstStyle/>
          <a:p>
            <a:r>
              <a:rPr lang="zh-CN" altLang="en-US" dirty="0"/>
              <a:t>改进后的数据</a:t>
            </a:r>
          </a:p>
        </p:txBody>
      </p:sp>
      <p:sp>
        <p:nvSpPr>
          <p:cNvPr id="51" name="文本框 50">
            <a:extLst>
              <a:ext uri="{FF2B5EF4-FFF2-40B4-BE49-F238E27FC236}">
                <a16:creationId xmlns:a16="http://schemas.microsoft.com/office/drawing/2014/main" id="{2C8A6E79-8B17-4680-BAA3-77ADBF240971}"/>
              </a:ext>
            </a:extLst>
          </p:cNvPr>
          <p:cNvSpPr txBox="1"/>
          <p:nvPr/>
        </p:nvSpPr>
        <p:spPr>
          <a:xfrm>
            <a:off x="951722" y="5607698"/>
            <a:ext cx="10133041" cy="369332"/>
          </a:xfrm>
          <a:prstGeom prst="rect">
            <a:avLst/>
          </a:prstGeom>
          <a:noFill/>
        </p:spPr>
        <p:txBody>
          <a:bodyPr wrap="square" rtlCol="0">
            <a:spAutoFit/>
          </a:bodyPr>
          <a:lstStyle/>
          <a:p>
            <a:r>
              <a:rPr lang="zh-CN" altLang="en-US" dirty="0"/>
              <a:t>通过处理，文本和摘要的对应关系更好，</a:t>
            </a:r>
            <a:r>
              <a:rPr lang="en-US" altLang="zh-CN" dirty="0"/>
              <a:t>confusion</a:t>
            </a:r>
            <a:r>
              <a:rPr lang="zh-CN" altLang="en-US" dirty="0"/>
              <a:t>问题也得到了解决。</a:t>
            </a:r>
          </a:p>
        </p:txBody>
      </p:sp>
    </p:spTree>
    <p:custDataLst>
      <p:tags r:id="rId1"/>
    </p:custDataLst>
    <p:extLst>
      <p:ext uri="{BB962C8B-B14F-4D97-AF65-F5344CB8AC3E}">
        <p14:creationId xmlns:p14="http://schemas.microsoft.com/office/powerpoint/2010/main" val="33175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clrChange>
              <a:clrFrom>
                <a:srgbClr val="FFFFFF"/>
              </a:clrFrom>
              <a:clrTo>
                <a:srgbClr val="FFFFFF">
                  <a:alpha val="0"/>
                </a:srgbClr>
              </a:clrTo>
            </a:clrChange>
            <a:biLevel thresh="50000"/>
            <a:extLst>
              <a:ext uri="{BEBA8EAE-BF5A-486C-A8C5-ECC9F3942E4B}">
                <a14:imgProps xmlns:a14="http://schemas.microsoft.com/office/drawing/2010/main">
                  <a14:imgLayer r:embed="rId4">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rcRect l="7721" t="45442" r="4115" b="13605"/>
          <a:stretch>
            <a:fillRect/>
          </a:stretch>
        </p:blipFill>
        <p:spPr>
          <a:xfrm>
            <a:off x="223936" y="214603"/>
            <a:ext cx="2528596" cy="880912"/>
          </a:xfrm>
          <a:prstGeom prst="rect">
            <a:avLst/>
          </a:prstGeom>
        </p:spPr>
      </p:pic>
      <p:grpSp>
        <p:nvGrpSpPr>
          <p:cNvPr id="19" name="组合 18"/>
          <p:cNvGrpSpPr/>
          <p:nvPr/>
        </p:nvGrpSpPr>
        <p:grpSpPr>
          <a:xfrm>
            <a:off x="1066930" y="2759214"/>
            <a:ext cx="1914395" cy="1131451"/>
            <a:chOff x="1066930" y="2759214"/>
            <a:chExt cx="1914395" cy="1131451"/>
          </a:xfrm>
        </p:grpSpPr>
        <p:sp>
          <p:nvSpPr>
            <p:cNvPr id="5" name="文本框 4"/>
            <p:cNvSpPr txBox="1"/>
            <p:nvPr/>
          </p:nvSpPr>
          <p:spPr>
            <a:xfrm>
              <a:off x="1066930" y="2759214"/>
              <a:ext cx="1914395" cy="707886"/>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 </a:t>
              </a:r>
              <a:r>
                <a:rPr lang="en-US" alt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录</a:t>
              </a:r>
            </a:p>
          </p:txBody>
        </p:sp>
        <p:sp>
          <p:nvSpPr>
            <p:cNvPr id="6" name="文本框 5"/>
            <p:cNvSpPr txBox="1"/>
            <p:nvPr/>
          </p:nvSpPr>
          <p:spPr>
            <a:xfrm>
              <a:off x="1231641" y="3429000"/>
              <a:ext cx="1614196" cy="46166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contents</a:t>
              </a:r>
              <a:endParaRPr 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endParaRPr>
            </a:p>
          </p:txBody>
        </p:sp>
      </p:grpSp>
      <p:sp>
        <p:nvSpPr>
          <p:cNvPr id="8" name="文本框 7"/>
          <p:cNvSpPr txBox="1"/>
          <p:nvPr/>
        </p:nvSpPr>
        <p:spPr>
          <a:xfrm>
            <a:off x="5017770" y="2038208"/>
            <a:ext cx="4558665" cy="521970"/>
          </a:xfrm>
          <a:prstGeom prst="rect">
            <a:avLst/>
          </a:prstGeom>
          <a:noFill/>
        </p:spPr>
        <p:txBody>
          <a:bodyPr wrap="square" rtlCol="0">
            <a:spAutoFit/>
          </a:bodyPr>
          <a:lstStyle/>
          <a:p>
            <a:pPr algn="l"/>
            <a:r>
              <a:rPr lang="en-US" altLang="zh-CN" sz="2800" dirty="0">
                <a:solidFill>
                  <a:srgbClr val="735B9E"/>
                </a:solidFill>
                <a:latin typeface="微软雅黑" panose="020B0503020204020204" charset="-122"/>
                <a:ea typeface="微软雅黑" panose="020B0503020204020204" charset="-122"/>
              </a:rPr>
              <a:t>1    </a:t>
            </a:r>
            <a:r>
              <a:rPr lang="zh-CN" altLang="en-US" sz="2800" dirty="0">
                <a:solidFill>
                  <a:srgbClr val="735B9E"/>
                </a:solidFill>
                <a:latin typeface="微软雅黑" panose="020B0503020204020204" charset="-122"/>
                <a:ea typeface="微软雅黑" panose="020B0503020204020204" charset="-122"/>
              </a:rPr>
              <a:t>研究背景与内容</a:t>
            </a:r>
          </a:p>
        </p:txBody>
      </p:sp>
      <p:sp>
        <p:nvSpPr>
          <p:cNvPr id="12" name="文本框 11"/>
          <p:cNvSpPr txBox="1"/>
          <p:nvPr/>
        </p:nvSpPr>
        <p:spPr>
          <a:xfrm>
            <a:off x="5017770" y="2809098"/>
            <a:ext cx="5934075" cy="521970"/>
          </a:xfrm>
          <a:prstGeom prst="rect">
            <a:avLst/>
          </a:prstGeom>
          <a:noFill/>
        </p:spPr>
        <p:txBody>
          <a:bodyPr wrap="square" rtlCol="0">
            <a:spAutoFit/>
          </a:bodyPr>
          <a:lstStyle/>
          <a:p>
            <a:r>
              <a:rPr lang="en-US" altLang="zh-CN" sz="2800" dirty="0">
                <a:solidFill>
                  <a:srgbClr val="735B9E"/>
                </a:solidFill>
                <a:latin typeface="微软雅黑" panose="020B0503020204020204" charset="-122"/>
                <a:ea typeface="微软雅黑" panose="020B0503020204020204" charset="-122"/>
              </a:rPr>
              <a:t>2    </a:t>
            </a:r>
            <a:r>
              <a:rPr lang="zh-CN" altLang="en-US" sz="2800" dirty="0">
                <a:solidFill>
                  <a:srgbClr val="735B9E"/>
                </a:solidFill>
                <a:latin typeface="微软雅黑" panose="020B0503020204020204" charset="-122"/>
                <a:ea typeface="微软雅黑" panose="020B0503020204020204" charset="-122"/>
              </a:rPr>
              <a:t>方案设计</a:t>
            </a:r>
          </a:p>
        </p:txBody>
      </p:sp>
      <p:sp>
        <p:nvSpPr>
          <p:cNvPr id="14" name="文本框 13"/>
          <p:cNvSpPr txBox="1"/>
          <p:nvPr/>
        </p:nvSpPr>
        <p:spPr>
          <a:xfrm>
            <a:off x="5017770" y="3579988"/>
            <a:ext cx="6676390" cy="521970"/>
          </a:xfrm>
          <a:prstGeom prst="rect">
            <a:avLst/>
          </a:prstGeom>
          <a:noFill/>
        </p:spPr>
        <p:txBody>
          <a:bodyPr wrap="square" rtlCol="0">
            <a:spAutoFit/>
          </a:bodyPr>
          <a:lstStyle/>
          <a:p>
            <a:r>
              <a:rPr lang="en-US" altLang="zh-CN"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3    </a:t>
            </a:r>
            <a:r>
              <a:rPr lang="zh-CN" altLang="en-US"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实验结果</a:t>
            </a:r>
          </a:p>
        </p:txBody>
      </p:sp>
      <p:sp>
        <p:nvSpPr>
          <p:cNvPr id="3" name="文本框 2"/>
          <p:cNvSpPr txBox="1"/>
          <p:nvPr/>
        </p:nvSpPr>
        <p:spPr>
          <a:xfrm>
            <a:off x="5017770" y="4350878"/>
            <a:ext cx="6676390" cy="521970"/>
          </a:xfrm>
          <a:prstGeom prst="rect">
            <a:avLst/>
          </a:prstGeom>
          <a:noFill/>
        </p:spPr>
        <p:txBody>
          <a:bodyPr wrap="square" rtlCol="0">
            <a:spAutoFit/>
          </a:bodyPr>
          <a:lstStyle/>
          <a:p>
            <a:pPr algn="l"/>
            <a:r>
              <a:rPr lang="en-US" altLang="zh-CN" sz="2800" dirty="0">
                <a:solidFill>
                  <a:srgbClr val="735B9E"/>
                </a:solidFill>
                <a:latin typeface="微软雅黑" panose="020B0503020204020204" charset="-122"/>
                <a:ea typeface="微软雅黑" panose="020B0503020204020204" charset="-122"/>
              </a:rPr>
              <a:t>4    </a:t>
            </a:r>
            <a:r>
              <a:rPr lang="zh-CN" altLang="en-US" sz="2800" dirty="0">
                <a:solidFill>
                  <a:srgbClr val="735B9E"/>
                </a:solidFill>
                <a:latin typeface="微软雅黑" panose="020B0503020204020204" charset="-122"/>
                <a:ea typeface="微软雅黑" panose="020B0503020204020204" charset="-122"/>
              </a:rPr>
              <a:t>下一步工作</a:t>
            </a:r>
          </a:p>
        </p:txBody>
      </p:sp>
    </p:spTree>
    <p:extLst>
      <p:ext uri="{BB962C8B-B14F-4D97-AF65-F5344CB8AC3E}">
        <p14:creationId xmlns:p14="http://schemas.microsoft.com/office/powerpoint/2010/main" val="21109907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实验结果</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5" name="文本框 4">
            <a:extLst>
              <a:ext uri="{FF2B5EF4-FFF2-40B4-BE49-F238E27FC236}">
                <a16:creationId xmlns:a16="http://schemas.microsoft.com/office/drawing/2014/main" id="{B4776949-BE0A-4A90-B6C4-85F46E07376E}"/>
              </a:ext>
            </a:extLst>
          </p:cNvPr>
          <p:cNvSpPr txBox="1"/>
          <p:nvPr/>
        </p:nvSpPr>
        <p:spPr>
          <a:xfrm>
            <a:off x="559838" y="1268964"/>
            <a:ext cx="9209313" cy="110799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使用数据集</a:t>
            </a:r>
            <a:endParaRPr lang="en-US" altLang="zh-CN" sz="2400" dirty="0"/>
          </a:p>
          <a:p>
            <a:r>
              <a:rPr lang="en-US" altLang="zh-CN" sz="2400" dirty="0"/>
              <a:t>    </a:t>
            </a:r>
            <a:r>
              <a:rPr lang="en-US" altLang="zh-CN" dirty="0"/>
              <a:t>AMI(97-20-20), </a:t>
            </a:r>
            <a:r>
              <a:rPr lang="en-US" altLang="zh-CN" dirty="0" err="1"/>
              <a:t>arxiv</a:t>
            </a:r>
            <a:r>
              <a:rPr lang="en-US" altLang="zh-CN" dirty="0"/>
              <a:t>(cut, 2500-150-150)</a:t>
            </a:r>
          </a:p>
          <a:p>
            <a:endParaRPr lang="zh-CN" altLang="en-US" dirty="0"/>
          </a:p>
        </p:txBody>
      </p:sp>
      <p:graphicFrame>
        <p:nvGraphicFramePr>
          <p:cNvPr id="11" name="表格 10">
            <a:extLst>
              <a:ext uri="{FF2B5EF4-FFF2-40B4-BE49-F238E27FC236}">
                <a16:creationId xmlns:a16="http://schemas.microsoft.com/office/drawing/2014/main" id="{A8A0FBF3-12CC-4B4B-A057-4F22463CC41F}"/>
              </a:ext>
            </a:extLst>
          </p:cNvPr>
          <p:cNvGraphicFramePr>
            <a:graphicFrameLocks noGrp="1"/>
          </p:cNvGraphicFramePr>
          <p:nvPr>
            <p:extLst>
              <p:ext uri="{D42A27DB-BD31-4B8C-83A1-F6EECF244321}">
                <p14:modId xmlns:p14="http://schemas.microsoft.com/office/powerpoint/2010/main" val="475930516"/>
              </p:ext>
            </p:extLst>
          </p:nvPr>
        </p:nvGraphicFramePr>
        <p:xfrm>
          <a:off x="653145" y="3114078"/>
          <a:ext cx="7735076" cy="2141312"/>
        </p:xfrm>
        <a:graphic>
          <a:graphicData uri="http://schemas.openxmlformats.org/drawingml/2006/table">
            <a:tbl>
              <a:tblPr firstRow="1" bandRow="1">
                <a:tableStyleId>{5C22544A-7EE6-4342-B048-85BDC9FD1C3A}</a:tableStyleId>
              </a:tblPr>
              <a:tblGrid>
                <a:gridCol w="823490">
                  <a:extLst>
                    <a:ext uri="{9D8B030D-6E8A-4147-A177-3AD203B41FA5}">
                      <a16:colId xmlns:a16="http://schemas.microsoft.com/office/drawing/2014/main" val="616447541"/>
                    </a:ext>
                  </a:extLst>
                </a:gridCol>
                <a:gridCol w="1615148">
                  <a:extLst>
                    <a:ext uri="{9D8B030D-6E8A-4147-A177-3AD203B41FA5}">
                      <a16:colId xmlns:a16="http://schemas.microsoft.com/office/drawing/2014/main" val="2976503865"/>
                    </a:ext>
                  </a:extLst>
                </a:gridCol>
                <a:gridCol w="1615148">
                  <a:extLst>
                    <a:ext uri="{9D8B030D-6E8A-4147-A177-3AD203B41FA5}">
                      <a16:colId xmlns:a16="http://schemas.microsoft.com/office/drawing/2014/main" val="2224352231"/>
                    </a:ext>
                  </a:extLst>
                </a:gridCol>
                <a:gridCol w="1077790">
                  <a:extLst>
                    <a:ext uri="{9D8B030D-6E8A-4147-A177-3AD203B41FA5}">
                      <a16:colId xmlns:a16="http://schemas.microsoft.com/office/drawing/2014/main" val="4255372153"/>
                    </a:ext>
                  </a:extLst>
                </a:gridCol>
                <a:gridCol w="1247940">
                  <a:extLst>
                    <a:ext uri="{9D8B030D-6E8A-4147-A177-3AD203B41FA5}">
                      <a16:colId xmlns:a16="http://schemas.microsoft.com/office/drawing/2014/main" val="1224474430"/>
                    </a:ext>
                  </a:extLst>
                </a:gridCol>
                <a:gridCol w="1355560">
                  <a:extLst>
                    <a:ext uri="{9D8B030D-6E8A-4147-A177-3AD203B41FA5}">
                      <a16:colId xmlns:a16="http://schemas.microsoft.com/office/drawing/2014/main" val="2413995591"/>
                    </a:ext>
                  </a:extLst>
                </a:gridCol>
              </a:tblGrid>
              <a:tr h="370840">
                <a:tc>
                  <a:txBody>
                    <a:bodyPr/>
                    <a:lstStyle/>
                    <a:p>
                      <a:r>
                        <a:rPr lang="zh-CN" altLang="en-US" dirty="0"/>
                        <a:t>组别</a:t>
                      </a:r>
                    </a:p>
                  </a:txBody>
                  <a:tcPr/>
                </a:tc>
                <a:tc>
                  <a:txBody>
                    <a:bodyPr/>
                    <a:lstStyle/>
                    <a:p>
                      <a:r>
                        <a:rPr lang="zh-CN" altLang="en-US" dirty="0"/>
                        <a:t>底层框架</a:t>
                      </a:r>
                    </a:p>
                  </a:txBody>
                  <a:tcPr/>
                </a:tc>
                <a:tc>
                  <a:txBody>
                    <a:bodyPr/>
                    <a:lstStyle/>
                    <a:p>
                      <a:r>
                        <a:rPr lang="zh-CN" altLang="en-US" dirty="0"/>
                        <a:t>改进方法</a:t>
                      </a:r>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RL</a:t>
                      </a:r>
                      <a:endParaRPr lang="zh-CN" altLang="en-US" dirty="0"/>
                    </a:p>
                  </a:txBody>
                  <a:tcPr/>
                </a:tc>
                <a:extLst>
                  <a:ext uri="{0D108BD9-81ED-4DB2-BD59-A6C34878D82A}">
                    <a16:rowId xmlns:a16="http://schemas.microsoft.com/office/drawing/2014/main" val="2136174546"/>
                  </a:ext>
                </a:extLst>
              </a:tr>
              <a:tr h="388712">
                <a:tc>
                  <a:txBody>
                    <a:bodyPr/>
                    <a:lstStyle/>
                    <a:p>
                      <a:r>
                        <a:rPr lang="en-US" altLang="zh-CN" dirty="0"/>
                        <a:t>1</a:t>
                      </a:r>
                      <a:endParaRPr lang="zh-CN" altLang="en-US" dirty="0"/>
                    </a:p>
                  </a:txBody>
                  <a:tcPr/>
                </a:tc>
                <a:tc>
                  <a:txBody>
                    <a:bodyPr/>
                    <a:lstStyle/>
                    <a:p>
                      <a:r>
                        <a:rPr lang="en-US" altLang="zh-CN" dirty="0"/>
                        <a:t>baseline1</a:t>
                      </a:r>
                      <a:endParaRPr lang="zh-CN" altLang="en-US" dirty="0"/>
                    </a:p>
                  </a:txBody>
                  <a:tcPr/>
                </a:tc>
                <a:tc>
                  <a:txBody>
                    <a:bodyPr/>
                    <a:lstStyle/>
                    <a:p>
                      <a:r>
                        <a:rPr lang="en-US" altLang="zh-CN" dirty="0"/>
                        <a:t>-</a:t>
                      </a:r>
                      <a:endParaRPr lang="zh-CN" altLang="en-US" dirty="0"/>
                    </a:p>
                  </a:txBody>
                  <a:tcPr/>
                </a:tc>
                <a:tc>
                  <a:txBody>
                    <a:bodyPr/>
                    <a:lstStyle/>
                    <a:p>
                      <a:r>
                        <a:rPr lang="en-US" altLang="zh-CN" dirty="0"/>
                        <a:t>49.34</a:t>
                      </a:r>
                      <a:endParaRPr lang="zh-CN" altLang="en-US" dirty="0"/>
                    </a:p>
                  </a:txBody>
                  <a:tcPr/>
                </a:tc>
                <a:tc>
                  <a:txBody>
                    <a:bodyPr/>
                    <a:lstStyle/>
                    <a:p>
                      <a:r>
                        <a:rPr lang="en-US" altLang="zh-CN" dirty="0"/>
                        <a:t>17.45</a:t>
                      </a:r>
                      <a:endParaRPr lang="zh-CN" altLang="en-US" dirty="0"/>
                    </a:p>
                  </a:txBody>
                  <a:tcPr/>
                </a:tc>
                <a:tc>
                  <a:txBody>
                    <a:bodyPr/>
                    <a:lstStyle/>
                    <a:p>
                      <a:r>
                        <a:rPr lang="en-US" altLang="zh-CN" dirty="0"/>
                        <a:t>47.37</a:t>
                      </a:r>
                      <a:endParaRPr lang="zh-CN" altLang="en-US" dirty="0"/>
                    </a:p>
                  </a:txBody>
                  <a:tcPr/>
                </a:tc>
                <a:extLst>
                  <a:ext uri="{0D108BD9-81ED-4DB2-BD59-A6C34878D82A}">
                    <a16:rowId xmlns:a16="http://schemas.microsoft.com/office/drawing/2014/main" val="1622561687"/>
                  </a:ext>
                </a:extLst>
              </a:tr>
              <a:tr h="370840">
                <a:tc>
                  <a:txBody>
                    <a:bodyPr/>
                    <a:lstStyle/>
                    <a:p>
                      <a:r>
                        <a:rPr lang="en-US" altLang="zh-CN" dirty="0"/>
                        <a:t>2</a:t>
                      </a:r>
                      <a:endParaRPr lang="zh-CN" altLang="en-US" dirty="0"/>
                    </a:p>
                  </a:txBody>
                  <a:tcPr/>
                </a:tc>
                <a:tc>
                  <a:txBody>
                    <a:bodyPr/>
                    <a:lstStyle/>
                    <a:p>
                      <a:r>
                        <a:rPr lang="en-US" altLang="zh-CN" dirty="0"/>
                        <a:t>baseline2</a:t>
                      </a:r>
                      <a:endParaRPr lang="zh-CN" altLang="en-US" dirty="0"/>
                    </a:p>
                  </a:txBody>
                  <a:tcPr/>
                </a:tc>
                <a:tc>
                  <a:txBody>
                    <a:bodyPr/>
                    <a:lstStyle/>
                    <a:p>
                      <a:r>
                        <a:rPr lang="en-US" altLang="zh-CN" dirty="0"/>
                        <a:t>-</a:t>
                      </a:r>
                      <a:endParaRPr lang="zh-CN" altLang="en-US" dirty="0"/>
                    </a:p>
                  </a:txBody>
                  <a:tcPr/>
                </a:tc>
                <a:tc>
                  <a:txBody>
                    <a:bodyPr/>
                    <a:lstStyle/>
                    <a:p>
                      <a:r>
                        <a:rPr lang="en-US" altLang="zh-CN" b="0" dirty="0"/>
                        <a:t>50.93</a:t>
                      </a:r>
                      <a:endParaRPr lang="zh-CN" altLang="en-US" b="0" dirty="0"/>
                    </a:p>
                  </a:txBody>
                  <a:tcPr/>
                </a:tc>
                <a:tc>
                  <a:txBody>
                    <a:bodyPr/>
                    <a:lstStyle/>
                    <a:p>
                      <a:r>
                        <a:rPr lang="en-US" altLang="zh-CN" b="0" dirty="0"/>
                        <a:t>18.06</a:t>
                      </a:r>
                      <a:endParaRPr lang="zh-CN" altLang="en-US" b="0" dirty="0"/>
                    </a:p>
                  </a:txBody>
                  <a:tcPr/>
                </a:tc>
                <a:tc>
                  <a:txBody>
                    <a:bodyPr/>
                    <a:lstStyle/>
                    <a:p>
                      <a:r>
                        <a:rPr lang="en-US" altLang="zh-CN" b="0" dirty="0"/>
                        <a:t>48.73</a:t>
                      </a:r>
                    </a:p>
                  </a:txBody>
                  <a:tcPr/>
                </a:tc>
                <a:extLst>
                  <a:ext uri="{0D108BD9-81ED-4DB2-BD59-A6C34878D82A}">
                    <a16:rowId xmlns:a16="http://schemas.microsoft.com/office/drawing/2014/main" val="2629993248"/>
                  </a:ext>
                </a:extLst>
              </a:tr>
              <a:tr h="370840">
                <a:tc>
                  <a:txBody>
                    <a:bodyPr/>
                    <a:lstStyle/>
                    <a:p>
                      <a:r>
                        <a:rPr lang="en-US" altLang="zh-CN" dirty="0"/>
                        <a:t>3</a:t>
                      </a:r>
                      <a:endParaRPr lang="zh-CN" altLang="en-US" dirty="0"/>
                    </a:p>
                  </a:txBody>
                  <a:tcPr/>
                </a:tc>
                <a:tc>
                  <a:txBody>
                    <a:bodyPr/>
                    <a:lstStyle/>
                    <a:p>
                      <a:r>
                        <a:rPr lang="en-US" altLang="zh-CN" dirty="0"/>
                        <a:t>baseline2</a:t>
                      </a:r>
                      <a:endParaRPr lang="zh-CN" altLang="en-US" dirty="0"/>
                    </a:p>
                  </a:txBody>
                  <a:tcPr/>
                </a:tc>
                <a:tc>
                  <a:txBody>
                    <a:bodyPr/>
                    <a:lstStyle/>
                    <a:p>
                      <a:r>
                        <a:rPr lang="en-US" altLang="zh-CN" dirty="0"/>
                        <a:t>loss</a:t>
                      </a:r>
                      <a:r>
                        <a:rPr lang="zh-CN" altLang="en-US" dirty="0"/>
                        <a:t>分割</a:t>
                      </a:r>
                    </a:p>
                  </a:txBody>
                  <a:tcPr/>
                </a:tc>
                <a:tc>
                  <a:txBody>
                    <a:bodyPr/>
                    <a:lstStyle/>
                    <a:p>
                      <a:r>
                        <a:rPr lang="en-US" altLang="zh-CN" b="0" dirty="0"/>
                        <a:t>50.98</a:t>
                      </a:r>
                      <a:endParaRPr lang="zh-CN" altLang="en-US" b="0" dirty="0"/>
                    </a:p>
                  </a:txBody>
                  <a:tcPr/>
                </a:tc>
                <a:tc>
                  <a:txBody>
                    <a:bodyPr/>
                    <a:lstStyle/>
                    <a:p>
                      <a:r>
                        <a:rPr lang="en-US" altLang="zh-CN" b="0" dirty="0"/>
                        <a:t>18.19</a:t>
                      </a:r>
                      <a:endParaRPr lang="zh-CN" altLang="en-US" b="0" dirty="0"/>
                    </a:p>
                  </a:txBody>
                  <a:tcPr/>
                </a:tc>
                <a:tc>
                  <a:txBody>
                    <a:bodyPr/>
                    <a:lstStyle/>
                    <a:p>
                      <a:r>
                        <a:rPr lang="en-US" altLang="zh-CN" b="1" dirty="0"/>
                        <a:t>49.16</a:t>
                      </a:r>
                    </a:p>
                  </a:txBody>
                  <a:tcPr/>
                </a:tc>
                <a:extLst>
                  <a:ext uri="{0D108BD9-81ED-4DB2-BD59-A6C34878D82A}">
                    <a16:rowId xmlns:a16="http://schemas.microsoft.com/office/drawing/2014/main" val="3392412448"/>
                  </a:ext>
                </a:extLst>
              </a:tr>
              <a:tr h="370840">
                <a:tc>
                  <a:txBody>
                    <a:bodyPr/>
                    <a:lstStyle/>
                    <a:p>
                      <a:r>
                        <a:rPr lang="en-US" altLang="zh-CN" dirty="0"/>
                        <a:t>4</a:t>
                      </a:r>
                      <a:endParaRPr lang="zh-CN" altLang="en-US" dirty="0"/>
                    </a:p>
                  </a:txBody>
                  <a:tcPr/>
                </a:tc>
                <a:tc>
                  <a:txBody>
                    <a:bodyPr/>
                    <a:lstStyle/>
                    <a:p>
                      <a:r>
                        <a:rPr lang="en-US" altLang="zh-CN" dirty="0"/>
                        <a:t>baseline2</a:t>
                      </a:r>
                      <a:endParaRPr lang="zh-CN" altLang="en-US" dirty="0"/>
                    </a:p>
                  </a:txBody>
                  <a:tcPr/>
                </a:tc>
                <a:tc>
                  <a:txBody>
                    <a:bodyPr/>
                    <a:lstStyle/>
                    <a:p>
                      <a:r>
                        <a:rPr lang="en-US" altLang="zh-CN" dirty="0"/>
                        <a:t>loss</a:t>
                      </a:r>
                      <a:r>
                        <a:rPr lang="zh-CN" altLang="en-US" dirty="0"/>
                        <a:t>分割</a:t>
                      </a:r>
                      <a:r>
                        <a:rPr lang="en-US" altLang="zh-CN" dirty="0"/>
                        <a:t>+</a:t>
                      </a:r>
                      <a:r>
                        <a:rPr lang="zh-CN" altLang="en-US" dirty="0"/>
                        <a:t>新训练样本</a:t>
                      </a:r>
                    </a:p>
                  </a:txBody>
                  <a:tcPr/>
                </a:tc>
                <a:tc>
                  <a:txBody>
                    <a:bodyPr/>
                    <a:lstStyle/>
                    <a:p>
                      <a:r>
                        <a:rPr lang="en-US" altLang="zh-CN" b="1" dirty="0"/>
                        <a:t>51.06</a:t>
                      </a:r>
                      <a:endParaRPr lang="zh-CN" altLang="en-US" b="1" dirty="0"/>
                    </a:p>
                  </a:txBody>
                  <a:tcPr/>
                </a:tc>
                <a:tc>
                  <a:txBody>
                    <a:bodyPr/>
                    <a:lstStyle/>
                    <a:p>
                      <a:r>
                        <a:rPr lang="en-US" altLang="zh-CN" b="1" dirty="0"/>
                        <a:t>18.67</a:t>
                      </a:r>
                      <a:endParaRPr lang="zh-CN" altLang="en-US" b="1" dirty="0"/>
                    </a:p>
                  </a:txBody>
                  <a:tcPr/>
                </a:tc>
                <a:tc>
                  <a:txBody>
                    <a:bodyPr/>
                    <a:lstStyle/>
                    <a:p>
                      <a:r>
                        <a:rPr lang="en-US" altLang="zh-CN" b="0" dirty="0"/>
                        <a:t>49.12</a:t>
                      </a:r>
                    </a:p>
                  </a:txBody>
                  <a:tcPr/>
                </a:tc>
                <a:extLst>
                  <a:ext uri="{0D108BD9-81ED-4DB2-BD59-A6C34878D82A}">
                    <a16:rowId xmlns:a16="http://schemas.microsoft.com/office/drawing/2014/main" val="1147998599"/>
                  </a:ext>
                </a:extLst>
              </a:tr>
            </a:tbl>
          </a:graphicData>
        </a:graphic>
      </p:graphicFrame>
      <p:sp>
        <p:nvSpPr>
          <p:cNvPr id="3" name="文本框 2">
            <a:extLst>
              <a:ext uri="{FF2B5EF4-FFF2-40B4-BE49-F238E27FC236}">
                <a16:creationId xmlns:a16="http://schemas.microsoft.com/office/drawing/2014/main" id="{B870A927-F165-4C28-823F-C8838AFA9A85}"/>
              </a:ext>
            </a:extLst>
          </p:cNvPr>
          <p:cNvSpPr txBox="1"/>
          <p:nvPr/>
        </p:nvSpPr>
        <p:spPr>
          <a:xfrm>
            <a:off x="653145" y="2706419"/>
            <a:ext cx="3331028" cy="369332"/>
          </a:xfrm>
          <a:prstGeom prst="rect">
            <a:avLst/>
          </a:prstGeom>
          <a:noFill/>
        </p:spPr>
        <p:txBody>
          <a:bodyPr wrap="square" rtlCol="0">
            <a:spAutoFit/>
          </a:bodyPr>
          <a:lstStyle/>
          <a:p>
            <a:r>
              <a:rPr lang="en-US" altLang="zh-CN" dirty="0"/>
              <a:t>AMI</a:t>
            </a:r>
            <a:endParaRPr lang="zh-CN" altLang="en-US" dirty="0"/>
          </a:p>
        </p:txBody>
      </p:sp>
    </p:spTree>
    <p:custDataLst>
      <p:tags r:id="rId1"/>
    </p:custDataLst>
    <p:extLst>
      <p:ext uri="{BB962C8B-B14F-4D97-AF65-F5344CB8AC3E}">
        <p14:creationId xmlns:p14="http://schemas.microsoft.com/office/powerpoint/2010/main" val="306138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实验结果</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graphicFrame>
        <p:nvGraphicFramePr>
          <p:cNvPr id="11" name="表格 10">
            <a:extLst>
              <a:ext uri="{FF2B5EF4-FFF2-40B4-BE49-F238E27FC236}">
                <a16:creationId xmlns:a16="http://schemas.microsoft.com/office/drawing/2014/main" id="{A8A0FBF3-12CC-4B4B-A057-4F22463CC41F}"/>
              </a:ext>
            </a:extLst>
          </p:cNvPr>
          <p:cNvGraphicFramePr>
            <a:graphicFrameLocks noGrp="1"/>
          </p:cNvGraphicFramePr>
          <p:nvPr>
            <p:extLst>
              <p:ext uri="{D42A27DB-BD31-4B8C-83A1-F6EECF244321}">
                <p14:modId xmlns:p14="http://schemas.microsoft.com/office/powerpoint/2010/main" val="3048987036"/>
              </p:ext>
            </p:extLst>
          </p:nvPr>
        </p:nvGraphicFramePr>
        <p:xfrm>
          <a:off x="653145" y="2708149"/>
          <a:ext cx="7735076" cy="2141312"/>
        </p:xfrm>
        <a:graphic>
          <a:graphicData uri="http://schemas.openxmlformats.org/drawingml/2006/table">
            <a:tbl>
              <a:tblPr firstRow="1" bandRow="1">
                <a:tableStyleId>{5C22544A-7EE6-4342-B048-85BDC9FD1C3A}</a:tableStyleId>
              </a:tblPr>
              <a:tblGrid>
                <a:gridCol w="823490">
                  <a:extLst>
                    <a:ext uri="{9D8B030D-6E8A-4147-A177-3AD203B41FA5}">
                      <a16:colId xmlns:a16="http://schemas.microsoft.com/office/drawing/2014/main" val="616447541"/>
                    </a:ext>
                  </a:extLst>
                </a:gridCol>
                <a:gridCol w="1615148">
                  <a:extLst>
                    <a:ext uri="{9D8B030D-6E8A-4147-A177-3AD203B41FA5}">
                      <a16:colId xmlns:a16="http://schemas.microsoft.com/office/drawing/2014/main" val="2976503865"/>
                    </a:ext>
                  </a:extLst>
                </a:gridCol>
                <a:gridCol w="1615148">
                  <a:extLst>
                    <a:ext uri="{9D8B030D-6E8A-4147-A177-3AD203B41FA5}">
                      <a16:colId xmlns:a16="http://schemas.microsoft.com/office/drawing/2014/main" val="2224352231"/>
                    </a:ext>
                  </a:extLst>
                </a:gridCol>
                <a:gridCol w="1077790">
                  <a:extLst>
                    <a:ext uri="{9D8B030D-6E8A-4147-A177-3AD203B41FA5}">
                      <a16:colId xmlns:a16="http://schemas.microsoft.com/office/drawing/2014/main" val="4255372153"/>
                    </a:ext>
                  </a:extLst>
                </a:gridCol>
                <a:gridCol w="1247940">
                  <a:extLst>
                    <a:ext uri="{9D8B030D-6E8A-4147-A177-3AD203B41FA5}">
                      <a16:colId xmlns:a16="http://schemas.microsoft.com/office/drawing/2014/main" val="1224474430"/>
                    </a:ext>
                  </a:extLst>
                </a:gridCol>
                <a:gridCol w="1355560">
                  <a:extLst>
                    <a:ext uri="{9D8B030D-6E8A-4147-A177-3AD203B41FA5}">
                      <a16:colId xmlns:a16="http://schemas.microsoft.com/office/drawing/2014/main" val="2413995591"/>
                    </a:ext>
                  </a:extLst>
                </a:gridCol>
              </a:tblGrid>
              <a:tr h="370840">
                <a:tc>
                  <a:txBody>
                    <a:bodyPr/>
                    <a:lstStyle/>
                    <a:p>
                      <a:r>
                        <a:rPr lang="zh-CN" altLang="en-US" dirty="0"/>
                        <a:t>组别</a:t>
                      </a:r>
                    </a:p>
                  </a:txBody>
                  <a:tcPr/>
                </a:tc>
                <a:tc>
                  <a:txBody>
                    <a:bodyPr/>
                    <a:lstStyle/>
                    <a:p>
                      <a:r>
                        <a:rPr lang="zh-CN" altLang="en-US" dirty="0"/>
                        <a:t>底层框架</a:t>
                      </a:r>
                    </a:p>
                  </a:txBody>
                  <a:tcPr/>
                </a:tc>
                <a:tc>
                  <a:txBody>
                    <a:bodyPr/>
                    <a:lstStyle/>
                    <a:p>
                      <a:r>
                        <a:rPr lang="zh-CN" altLang="en-US" dirty="0"/>
                        <a:t>改进方法</a:t>
                      </a:r>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RL</a:t>
                      </a:r>
                      <a:endParaRPr lang="zh-CN" altLang="en-US" dirty="0"/>
                    </a:p>
                  </a:txBody>
                  <a:tcPr/>
                </a:tc>
                <a:extLst>
                  <a:ext uri="{0D108BD9-81ED-4DB2-BD59-A6C34878D82A}">
                    <a16:rowId xmlns:a16="http://schemas.microsoft.com/office/drawing/2014/main" val="2136174546"/>
                  </a:ext>
                </a:extLst>
              </a:tr>
              <a:tr h="388712">
                <a:tc>
                  <a:txBody>
                    <a:bodyPr/>
                    <a:lstStyle/>
                    <a:p>
                      <a:r>
                        <a:rPr lang="en-US" altLang="zh-CN" dirty="0"/>
                        <a:t>1</a:t>
                      </a:r>
                      <a:endParaRPr lang="zh-CN" altLang="en-US" dirty="0"/>
                    </a:p>
                  </a:txBody>
                  <a:tcPr/>
                </a:tc>
                <a:tc>
                  <a:txBody>
                    <a:bodyPr/>
                    <a:lstStyle/>
                    <a:p>
                      <a:r>
                        <a:rPr lang="en-US" altLang="zh-CN" dirty="0"/>
                        <a:t>baseline1</a:t>
                      </a:r>
                      <a:endParaRPr lang="zh-CN" altLang="en-US" dirty="0"/>
                    </a:p>
                  </a:txBody>
                  <a:tcPr/>
                </a:tc>
                <a:tc>
                  <a:txBody>
                    <a:bodyPr/>
                    <a:lstStyle/>
                    <a:p>
                      <a:r>
                        <a:rPr lang="en-US" altLang="zh-CN" dirty="0"/>
                        <a:t>-</a:t>
                      </a:r>
                      <a:endParaRPr lang="zh-CN" altLang="en-US" dirty="0"/>
                    </a:p>
                  </a:txBody>
                  <a:tcPr/>
                </a:tc>
                <a:tc>
                  <a:txBody>
                    <a:bodyPr/>
                    <a:lstStyle/>
                    <a:p>
                      <a:r>
                        <a:rPr lang="en-US" altLang="zh-CN" dirty="0"/>
                        <a:t>43.27</a:t>
                      </a:r>
                      <a:endParaRPr lang="zh-CN" altLang="en-US" dirty="0"/>
                    </a:p>
                  </a:txBody>
                  <a:tcPr/>
                </a:tc>
                <a:tc>
                  <a:txBody>
                    <a:bodyPr/>
                    <a:lstStyle/>
                    <a:p>
                      <a:r>
                        <a:rPr lang="en-US" altLang="zh-CN" dirty="0"/>
                        <a:t>15.17</a:t>
                      </a:r>
                      <a:endParaRPr lang="zh-CN" altLang="en-US" dirty="0"/>
                    </a:p>
                  </a:txBody>
                  <a:tcPr/>
                </a:tc>
                <a:tc>
                  <a:txBody>
                    <a:bodyPr/>
                    <a:lstStyle/>
                    <a:p>
                      <a:r>
                        <a:rPr lang="en-US" altLang="zh-CN" dirty="0"/>
                        <a:t>38.33</a:t>
                      </a:r>
                      <a:endParaRPr lang="zh-CN" altLang="en-US" dirty="0"/>
                    </a:p>
                  </a:txBody>
                  <a:tcPr/>
                </a:tc>
                <a:extLst>
                  <a:ext uri="{0D108BD9-81ED-4DB2-BD59-A6C34878D82A}">
                    <a16:rowId xmlns:a16="http://schemas.microsoft.com/office/drawing/2014/main" val="1622561687"/>
                  </a:ext>
                </a:extLst>
              </a:tr>
              <a:tr h="370840">
                <a:tc>
                  <a:txBody>
                    <a:bodyPr/>
                    <a:lstStyle/>
                    <a:p>
                      <a:r>
                        <a:rPr lang="en-US" altLang="zh-CN" dirty="0"/>
                        <a:t>2</a:t>
                      </a:r>
                      <a:endParaRPr lang="zh-CN" altLang="en-US" dirty="0"/>
                    </a:p>
                  </a:txBody>
                  <a:tcPr/>
                </a:tc>
                <a:tc>
                  <a:txBody>
                    <a:bodyPr/>
                    <a:lstStyle/>
                    <a:p>
                      <a:r>
                        <a:rPr lang="en-US" altLang="zh-CN" dirty="0"/>
                        <a:t>baseline2</a:t>
                      </a:r>
                      <a:endParaRPr lang="zh-CN" altLang="en-US" dirty="0"/>
                    </a:p>
                  </a:txBody>
                  <a:tcPr/>
                </a:tc>
                <a:tc>
                  <a:txBody>
                    <a:bodyPr/>
                    <a:lstStyle/>
                    <a:p>
                      <a:r>
                        <a:rPr lang="en-US" altLang="zh-CN" dirty="0"/>
                        <a:t>-</a:t>
                      </a:r>
                      <a:endParaRPr lang="zh-CN" altLang="en-US" dirty="0"/>
                    </a:p>
                  </a:txBody>
                  <a:tcPr/>
                </a:tc>
                <a:tc>
                  <a:txBody>
                    <a:bodyPr/>
                    <a:lstStyle/>
                    <a:p>
                      <a:r>
                        <a:rPr lang="en-US" altLang="zh-CN" b="0" dirty="0"/>
                        <a:t>43.74</a:t>
                      </a:r>
                      <a:endParaRPr lang="zh-CN" altLang="en-US" b="0" dirty="0"/>
                    </a:p>
                  </a:txBody>
                  <a:tcPr/>
                </a:tc>
                <a:tc>
                  <a:txBody>
                    <a:bodyPr/>
                    <a:lstStyle/>
                    <a:p>
                      <a:r>
                        <a:rPr lang="en-US" altLang="zh-CN" b="0" dirty="0"/>
                        <a:t>15.33</a:t>
                      </a:r>
                      <a:endParaRPr lang="zh-CN" altLang="en-US" b="0" dirty="0"/>
                    </a:p>
                  </a:txBody>
                  <a:tcPr/>
                </a:tc>
                <a:tc>
                  <a:txBody>
                    <a:bodyPr/>
                    <a:lstStyle/>
                    <a:p>
                      <a:r>
                        <a:rPr lang="en-US" altLang="zh-CN" b="0" dirty="0"/>
                        <a:t>38.64</a:t>
                      </a:r>
                    </a:p>
                  </a:txBody>
                  <a:tcPr/>
                </a:tc>
                <a:extLst>
                  <a:ext uri="{0D108BD9-81ED-4DB2-BD59-A6C34878D82A}">
                    <a16:rowId xmlns:a16="http://schemas.microsoft.com/office/drawing/2014/main" val="2629993248"/>
                  </a:ext>
                </a:extLst>
              </a:tr>
              <a:tr h="370840">
                <a:tc>
                  <a:txBody>
                    <a:bodyPr/>
                    <a:lstStyle/>
                    <a:p>
                      <a:r>
                        <a:rPr lang="en-US" altLang="zh-CN" dirty="0"/>
                        <a:t>3</a:t>
                      </a:r>
                      <a:endParaRPr lang="zh-CN" altLang="en-US" dirty="0"/>
                    </a:p>
                  </a:txBody>
                  <a:tcPr/>
                </a:tc>
                <a:tc>
                  <a:txBody>
                    <a:bodyPr/>
                    <a:lstStyle/>
                    <a:p>
                      <a:r>
                        <a:rPr lang="en-US" altLang="zh-CN" dirty="0"/>
                        <a:t>baseline2</a:t>
                      </a:r>
                      <a:endParaRPr lang="zh-CN" altLang="en-US" dirty="0"/>
                    </a:p>
                  </a:txBody>
                  <a:tcPr/>
                </a:tc>
                <a:tc>
                  <a:txBody>
                    <a:bodyPr/>
                    <a:lstStyle/>
                    <a:p>
                      <a:r>
                        <a:rPr lang="en-US" altLang="zh-CN" dirty="0"/>
                        <a:t>loss</a:t>
                      </a:r>
                      <a:r>
                        <a:rPr lang="zh-CN" altLang="en-US" dirty="0"/>
                        <a:t>分割</a:t>
                      </a:r>
                    </a:p>
                  </a:txBody>
                  <a:tcPr/>
                </a:tc>
                <a:tc>
                  <a:txBody>
                    <a:bodyPr/>
                    <a:lstStyle/>
                    <a:p>
                      <a:r>
                        <a:rPr lang="en-US" altLang="zh-CN" b="0" dirty="0"/>
                        <a:t>43.97</a:t>
                      </a:r>
                      <a:endParaRPr lang="zh-CN" altLang="en-US" b="0" dirty="0"/>
                    </a:p>
                  </a:txBody>
                  <a:tcPr/>
                </a:tc>
                <a:tc>
                  <a:txBody>
                    <a:bodyPr/>
                    <a:lstStyle/>
                    <a:p>
                      <a:r>
                        <a:rPr lang="en-US" altLang="zh-CN" b="0" dirty="0"/>
                        <a:t>15.70</a:t>
                      </a:r>
                      <a:endParaRPr lang="zh-CN" altLang="en-US" b="0" dirty="0"/>
                    </a:p>
                  </a:txBody>
                  <a:tcPr/>
                </a:tc>
                <a:tc>
                  <a:txBody>
                    <a:bodyPr/>
                    <a:lstStyle/>
                    <a:p>
                      <a:r>
                        <a:rPr lang="en-US" altLang="zh-CN" b="0" dirty="0"/>
                        <a:t>38.62</a:t>
                      </a:r>
                    </a:p>
                  </a:txBody>
                  <a:tcPr/>
                </a:tc>
                <a:extLst>
                  <a:ext uri="{0D108BD9-81ED-4DB2-BD59-A6C34878D82A}">
                    <a16:rowId xmlns:a16="http://schemas.microsoft.com/office/drawing/2014/main" val="3392412448"/>
                  </a:ext>
                </a:extLst>
              </a:tr>
              <a:tr h="370840">
                <a:tc>
                  <a:txBody>
                    <a:bodyPr/>
                    <a:lstStyle/>
                    <a:p>
                      <a:r>
                        <a:rPr lang="en-US" altLang="zh-CN" dirty="0"/>
                        <a:t>4</a:t>
                      </a:r>
                      <a:endParaRPr lang="zh-CN" altLang="en-US" dirty="0"/>
                    </a:p>
                  </a:txBody>
                  <a:tcPr/>
                </a:tc>
                <a:tc>
                  <a:txBody>
                    <a:bodyPr/>
                    <a:lstStyle/>
                    <a:p>
                      <a:r>
                        <a:rPr lang="en-US" altLang="zh-CN" dirty="0"/>
                        <a:t>baseline2</a:t>
                      </a:r>
                      <a:endParaRPr lang="zh-CN" altLang="en-US" dirty="0"/>
                    </a:p>
                  </a:txBody>
                  <a:tcPr/>
                </a:tc>
                <a:tc>
                  <a:txBody>
                    <a:bodyPr/>
                    <a:lstStyle/>
                    <a:p>
                      <a:r>
                        <a:rPr lang="en-US" altLang="zh-CN" dirty="0"/>
                        <a:t>loss</a:t>
                      </a:r>
                      <a:r>
                        <a:rPr lang="zh-CN" altLang="en-US" dirty="0"/>
                        <a:t>分割</a:t>
                      </a:r>
                      <a:r>
                        <a:rPr lang="en-US" altLang="zh-CN" dirty="0"/>
                        <a:t>+</a:t>
                      </a:r>
                      <a:r>
                        <a:rPr lang="zh-CN" altLang="en-US" dirty="0"/>
                        <a:t>新训练样本</a:t>
                      </a:r>
                    </a:p>
                  </a:txBody>
                  <a:tcPr/>
                </a:tc>
                <a:tc>
                  <a:txBody>
                    <a:bodyPr/>
                    <a:lstStyle/>
                    <a:p>
                      <a:r>
                        <a:rPr lang="en-US" altLang="zh-CN" b="1" dirty="0"/>
                        <a:t>44.49</a:t>
                      </a:r>
                      <a:endParaRPr lang="zh-CN" altLang="en-US" b="1" dirty="0"/>
                    </a:p>
                  </a:txBody>
                  <a:tcPr/>
                </a:tc>
                <a:tc>
                  <a:txBody>
                    <a:bodyPr/>
                    <a:lstStyle/>
                    <a:p>
                      <a:r>
                        <a:rPr lang="en-US" altLang="zh-CN" b="1" dirty="0"/>
                        <a:t>15.87</a:t>
                      </a:r>
                      <a:endParaRPr lang="zh-CN" altLang="en-US" b="1" dirty="0"/>
                    </a:p>
                  </a:txBody>
                  <a:tcPr/>
                </a:tc>
                <a:tc>
                  <a:txBody>
                    <a:bodyPr/>
                    <a:lstStyle/>
                    <a:p>
                      <a:r>
                        <a:rPr lang="en-US" altLang="zh-CN" b="1" dirty="0"/>
                        <a:t>39.23</a:t>
                      </a:r>
                    </a:p>
                  </a:txBody>
                  <a:tcPr/>
                </a:tc>
                <a:extLst>
                  <a:ext uri="{0D108BD9-81ED-4DB2-BD59-A6C34878D82A}">
                    <a16:rowId xmlns:a16="http://schemas.microsoft.com/office/drawing/2014/main" val="1147998599"/>
                  </a:ext>
                </a:extLst>
              </a:tr>
            </a:tbl>
          </a:graphicData>
        </a:graphic>
      </p:graphicFrame>
      <p:sp>
        <p:nvSpPr>
          <p:cNvPr id="3" name="文本框 2">
            <a:extLst>
              <a:ext uri="{FF2B5EF4-FFF2-40B4-BE49-F238E27FC236}">
                <a16:creationId xmlns:a16="http://schemas.microsoft.com/office/drawing/2014/main" id="{B870A927-F165-4C28-823F-C8838AFA9A85}"/>
              </a:ext>
            </a:extLst>
          </p:cNvPr>
          <p:cNvSpPr txBox="1"/>
          <p:nvPr/>
        </p:nvSpPr>
        <p:spPr>
          <a:xfrm>
            <a:off x="653145" y="2171425"/>
            <a:ext cx="3331028" cy="369332"/>
          </a:xfrm>
          <a:prstGeom prst="rect">
            <a:avLst/>
          </a:prstGeom>
          <a:noFill/>
        </p:spPr>
        <p:txBody>
          <a:bodyPr wrap="square" rtlCol="0">
            <a:spAutoFit/>
          </a:bodyPr>
          <a:lstStyle/>
          <a:p>
            <a:r>
              <a:rPr lang="en-US" altLang="zh-CN" dirty="0" err="1"/>
              <a:t>arxiv</a:t>
            </a:r>
            <a:endParaRPr lang="zh-CN" altLang="en-US" dirty="0"/>
          </a:p>
        </p:txBody>
      </p:sp>
    </p:spTree>
    <p:custDataLst>
      <p:tags r:id="rId1"/>
    </p:custDataLst>
    <p:extLst>
      <p:ext uri="{BB962C8B-B14F-4D97-AF65-F5344CB8AC3E}">
        <p14:creationId xmlns:p14="http://schemas.microsoft.com/office/powerpoint/2010/main" val="44206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clrChange>
              <a:clrFrom>
                <a:srgbClr val="FFFFFF"/>
              </a:clrFrom>
              <a:clrTo>
                <a:srgbClr val="FFFFFF">
                  <a:alpha val="0"/>
                </a:srgbClr>
              </a:clrTo>
            </a:clrChange>
            <a:biLevel thresh="50000"/>
            <a:extLst>
              <a:ext uri="{BEBA8EAE-BF5A-486C-A8C5-ECC9F3942E4B}">
                <a14:imgProps xmlns:a14="http://schemas.microsoft.com/office/drawing/2010/main">
                  <a14:imgLayer r:embed="rId4">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rcRect l="7721" t="45442" r="4115" b="13605"/>
          <a:stretch>
            <a:fillRect/>
          </a:stretch>
        </p:blipFill>
        <p:spPr>
          <a:xfrm>
            <a:off x="223936" y="214603"/>
            <a:ext cx="2528596" cy="880912"/>
          </a:xfrm>
          <a:prstGeom prst="rect">
            <a:avLst/>
          </a:prstGeom>
        </p:spPr>
      </p:pic>
      <p:grpSp>
        <p:nvGrpSpPr>
          <p:cNvPr id="19" name="组合 18"/>
          <p:cNvGrpSpPr/>
          <p:nvPr/>
        </p:nvGrpSpPr>
        <p:grpSpPr>
          <a:xfrm>
            <a:off x="1066930" y="2759214"/>
            <a:ext cx="1914395" cy="1131451"/>
            <a:chOff x="1066930" y="2759214"/>
            <a:chExt cx="1914395" cy="1131451"/>
          </a:xfrm>
        </p:grpSpPr>
        <p:sp>
          <p:nvSpPr>
            <p:cNvPr id="5" name="文本框 4"/>
            <p:cNvSpPr txBox="1"/>
            <p:nvPr/>
          </p:nvSpPr>
          <p:spPr>
            <a:xfrm>
              <a:off x="1066930" y="2759214"/>
              <a:ext cx="1914395" cy="707886"/>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 </a:t>
              </a:r>
              <a:r>
                <a:rPr lang="en-US" alt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录</a:t>
              </a:r>
            </a:p>
          </p:txBody>
        </p:sp>
        <p:sp>
          <p:nvSpPr>
            <p:cNvPr id="6" name="文本框 5"/>
            <p:cNvSpPr txBox="1"/>
            <p:nvPr/>
          </p:nvSpPr>
          <p:spPr>
            <a:xfrm>
              <a:off x="1231641" y="3429000"/>
              <a:ext cx="1614196" cy="46166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contents</a:t>
              </a:r>
              <a:endParaRPr 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endParaRPr>
            </a:p>
          </p:txBody>
        </p:sp>
      </p:grpSp>
      <p:sp>
        <p:nvSpPr>
          <p:cNvPr id="8" name="文本框 7"/>
          <p:cNvSpPr txBox="1"/>
          <p:nvPr/>
        </p:nvSpPr>
        <p:spPr>
          <a:xfrm>
            <a:off x="5017770" y="2038208"/>
            <a:ext cx="4558665" cy="521970"/>
          </a:xfrm>
          <a:prstGeom prst="rect">
            <a:avLst/>
          </a:prstGeom>
          <a:noFill/>
        </p:spPr>
        <p:txBody>
          <a:bodyPr wrap="square" rtlCol="0">
            <a:spAutoFit/>
          </a:bodyPr>
          <a:lstStyle/>
          <a:p>
            <a:pPr algn="l"/>
            <a:r>
              <a:rPr lang="en-US" altLang="zh-CN" sz="2800" dirty="0">
                <a:solidFill>
                  <a:srgbClr val="735B9E"/>
                </a:solidFill>
                <a:latin typeface="微软雅黑" panose="020B0503020204020204" charset="-122"/>
                <a:ea typeface="微软雅黑" panose="020B0503020204020204" charset="-122"/>
              </a:rPr>
              <a:t>1    </a:t>
            </a:r>
            <a:r>
              <a:rPr lang="zh-CN" altLang="en-US" sz="2800" dirty="0">
                <a:solidFill>
                  <a:srgbClr val="735B9E"/>
                </a:solidFill>
                <a:latin typeface="微软雅黑" panose="020B0503020204020204" charset="-122"/>
                <a:ea typeface="微软雅黑" panose="020B0503020204020204" charset="-122"/>
              </a:rPr>
              <a:t>研究背景与内容</a:t>
            </a:r>
          </a:p>
        </p:txBody>
      </p:sp>
      <p:sp>
        <p:nvSpPr>
          <p:cNvPr id="12" name="文本框 11"/>
          <p:cNvSpPr txBox="1"/>
          <p:nvPr/>
        </p:nvSpPr>
        <p:spPr>
          <a:xfrm>
            <a:off x="5017770" y="2809098"/>
            <a:ext cx="5934075" cy="521970"/>
          </a:xfrm>
          <a:prstGeom prst="rect">
            <a:avLst/>
          </a:prstGeom>
          <a:noFill/>
        </p:spPr>
        <p:txBody>
          <a:bodyPr wrap="square" rtlCol="0">
            <a:spAutoFit/>
          </a:bodyPr>
          <a:lstStyle/>
          <a:p>
            <a:r>
              <a:rPr lang="en-US" altLang="zh-CN" sz="2800" dirty="0">
                <a:solidFill>
                  <a:srgbClr val="735B9E"/>
                </a:solidFill>
                <a:latin typeface="微软雅黑" panose="020B0503020204020204" charset="-122"/>
                <a:ea typeface="微软雅黑" panose="020B0503020204020204" charset="-122"/>
              </a:rPr>
              <a:t>2    </a:t>
            </a:r>
            <a:r>
              <a:rPr lang="zh-CN" altLang="en-US" sz="2800" dirty="0">
                <a:solidFill>
                  <a:srgbClr val="735B9E"/>
                </a:solidFill>
                <a:latin typeface="微软雅黑" panose="020B0503020204020204" charset="-122"/>
                <a:ea typeface="微软雅黑" panose="020B0503020204020204" charset="-122"/>
              </a:rPr>
              <a:t>方案设计</a:t>
            </a:r>
          </a:p>
        </p:txBody>
      </p:sp>
      <p:sp>
        <p:nvSpPr>
          <p:cNvPr id="14" name="文本框 13"/>
          <p:cNvSpPr txBox="1"/>
          <p:nvPr/>
        </p:nvSpPr>
        <p:spPr>
          <a:xfrm>
            <a:off x="5017770" y="3579988"/>
            <a:ext cx="6676390" cy="521970"/>
          </a:xfrm>
          <a:prstGeom prst="rect">
            <a:avLst/>
          </a:prstGeom>
          <a:noFill/>
        </p:spPr>
        <p:txBody>
          <a:bodyPr wrap="square" rtlCol="0">
            <a:spAutoFit/>
          </a:bodyPr>
          <a:lstStyle/>
          <a:p>
            <a:r>
              <a:rPr lang="en-US" altLang="zh-CN" sz="2800" dirty="0">
                <a:solidFill>
                  <a:srgbClr val="735B9E"/>
                </a:solidFill>
                <a:latin typeface="微软雅黑" panose="020B0503020204020204" charset="-122"/>
                <a:ea typeface="微软雅黑" panose="020B0503020204020204" charset="-122"/>
              </a:rPr>
              <a:t>3    </a:t>
            </a:r>
            <a:r>
              <a:rPr lang="zh-CN" altLang="en-US" sz="2800" dirty="0">
                <a:solidFill>
                  <a:srgbClr val="735B9E"/>
                </a:solidFill>
                <a:latin typeface="微软雅黑" panose="020B0503020204020204" charset="-122"/>
                <a:ea typeface="微软雅黑" panose="020B0503020204020204" charset="-122"/>
              </a:rPr>
              <a:t>实验结果</a:t>
            </a:r>
          </a:p>
        </p:txBody>
      </p:sp>
      <p:sp>
        <p:nvSpPr>
          <p:cNvPr id="3" name="文本框 2"/>
          <p:cNvSpPr txBox="1"/>
          <p:nvPr/>
        </p:nvSpPr>
        <p:spPr>
          <a:xfrm>
            <a:off x="5017770" y="4350878"/>
            <a:ext cx="6676390" cy="521970"/>
          </a:xfrm>
          <a:prstGeom prst="rect">
            <a:avLst/>
          </a:prstGeom>
          <a:noFill/>
        </p:spPr>
        <p:txBody>
          <a:bodyPr wrap="square" rtlCol="0">
            <a:spAutoFit/>
          </a:bodyPr>
          <a:lstStyle/>
          <a:p>
            <a:pPr algn="l"/>
            <a:r>
              <a:rPr lang="en-US" altLang="zh-CN"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4    </a:t>
            </a:r>
            <a:r>
              <a:rPr lang="zh-CN" altLang="en-US"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下一步工作</a:t>
            </a:r>
          </a:p>
        </p:txBody>
      </p:sp>
    </p:spTree>
    <p:extLst>
      <p:ext uri="{BB962C8B-B14F-4D97-AF65-F5344CB8AC3E}">
        <p14:creationId xmlns:p14="http://schemas.microsoft.com/office/powerpoint/2010/main" val="16478122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进展总结</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7" name="文本框 6">
            <a:extLst>
              <a:ext uri="{FF2B5EF4-FFF2-40B4-BE49-F238E27FC236}">
                <a16:creationId xmlns:a16="http://schemas.microsoft.com/office/drawing/2014/main" id="{3096991F-20AC-45C7-8A0F-DC44D0726DB6}"/>
              </a:ext>
            </a:extLst>
          </p:cNvPr>
          <p:cNvSpPr txBox="1"/>
          <p:nvPr/>
        </p:nvSpPr>
        <p:spPr>
          <a:xfrm>
            <a:off x="541176" y="1614196"/>
            <a:ext cx="9899779"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复现了论文</a:t>
            </a:r>
            <a:r>
              <a:rPr lang="en-US" altLang="zh-CN" sz="2400" dirty="0"/>
              <a:t>SUMM^N</a:t>
            </a:r>
            <a:r>
              <a:rPr lang="zh-CN" altLang="en-US" sz="2400" dirty="0"/>
              <a:t>框架，并对其进行调整作为毕设的基线方法</a:t>
            </a:r>
            <a:endParaRPr lang="en-US" altLang="zh-CN" sz="2400" dirty="0"/>
          </a:p>
          <a:p>
            <a:endParaRPr lang="en-US" altLang="zh-CN" sz="2400" dirty="0"/>
          </a:p>
          <a:p>
            <a:endParaRPr lang="en-US" altLang="zh-CN" sz="2400" dirty="0"/>
          </a:p>
          <a:p>
            <a:endParaRPr lang="en-US" altLang="zh-CN" sz="2400" dirty="0"/>
          </a:p>
          <a:p>
            <a:pPr marL="342900" indent="-342900">
              <a:buFont typeface="Arial" panose="020B0604020202020204" pitchFamily="34" charset="0"/>
              <a:buChar char="•"/>
            </a:pPr>
            <a:r>
              <a:rPr lang="zh-CN" altLang="en-US" sz="2400" dirty="0"/>
              <a:t>针对基于文本分割方法的长文本摘要任务，对分割方法以及训练样本进行了优化</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在多个数据集上对优化的方法进行了测试，相比于基线方法取得了一定的提升</a:t>
            </a:r>
            <a:endParaRPr lang="en-US" altLang="zh-CN" sz="2400" dirty="0"/>
          </a:p>
        </p:txBody>
      </p:sp>
    </p:spTree>
    <p:custDataLst>
      <p:tags r:id="rId1"/>
    </p:custDataLst>
    <p:extLst>
      <p:ext uri="{BB962C8B-B14F-4D97-AF65-F5344CB8AC3E}">
        <p14:creationId xmlns:p14="http://schemas.microsoft.com/office/powerpoint/2010/main" val="2569932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下一步工作</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7" name="文本框 6">
            <a:extLst>
              <a:ext uri="{FF2B5EF4-FFF2-40B4-BE49-F238E27FC236}">
                <a16:creationId xmlns:a16="http://schemas.microsoft.com/office/drawing/2014/main" id="{3096991F-20AC-45C7-8A0F-DC44D0726DB6}"/>
              </a:ext>
            </a:extLst>
          </p:cNvPr>
          <p:cNvSpPr txBox="1"/>
          <p:nvPr/>
        </p:nvSpPr>
        <p:spPr>
          <a:xfrm>
            <a:off x="541176" y="1614196"/>
            <a:ext cx="9899779" cy="341632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部署训练好的模型，完成文本摘要平台的设计</a:t>
            </a:r>
            <a:endParaRPr lang="en-US" altLang="zh-CN" sz="2400" dirty="0"/>
          </a:p>
          <a:p>
            <a:pPr marL="342900" indent="-342900">
              <a:buFont typeface="Arial" panose="020B0604020202020204" pitchFamily="34" charset="0"/>
              <a:buChar char="•"/>
            </a:pPr>
            <a:endParaRPr lang="en-US" altLang="zh-CN" sz="2400" dirty="0"/>
          </a:p>
          <a:p>
            <a:endParaRPr lang="en-US" altLang="zh-CN" sz="2400" dirty="0"/>
          </a:p>
          <a:p>
            <a:endParaRPr lang="en-US" altLang="zh-CN" sz="2400" dirty="0"/>
          </a:p>
          <a:p>
            <a:endParaRPr lang="en-US" altLang="zh-CN" sz="2400" dirty="0"/>
          </a:p>
          <a:p>
            <a:endParaRPr lang="en-US" altLang="zh-CN" sz="2400" dirty="0"/>
          </a:p>
          <a:p>
            <a:pPr marL="342900" indent="-342900">
              <a:buFont typeface="Arial" panose="020B0604020202020204" pitchFamily="34" charset="0"/>
              <a:buChar char="•"/>
            </a:pPr>
            <a:r>
              <a:rPr lang="zh-CN" altLang="en-US" sz="2400" dirty="0"/>
              <a:t>调试，优化算法，撰写毕业论文</a:t>
            </a:r>
            <a:endParaRPr lang="en-US" altLang="zh-CN" sz="2400" dirty="0"/>
          </a:p>
          <a:p>
            <a:endParaRPr lang="en-US" altLang="zh-CN" sz="2400" dirty="0"/>
          </a:p>
          <a:p>
            <a:endParaRPr lang="en-US" altLang="zh-CN" sz="2400" dirty="0"/>
          </a:p>
        </p:txBody>
      </p:sp>
    </p:spTree>
    <p:custDataLst>
      <p:tags r:id="rId1"/>
    </p:custDataLst>
    <p:extLst>
      <p:ext uri="{BB962C8B-B14F-4D97-AF65-F5344CB8AC3E}">
        <p14:creationId xmlns:p14="http://schemas.microsoft.com/office/powerpoint/2010/main" val="141783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研究背景</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dirty="0">
                <a:sym typeface="+mn-ea"/>
              </a:rPr>
              <a:t>BART</a:t>
            </a:r>
            <a:r>
              <a:rPr lang="zh-CN" altLang="en-US" sz="2400" dirty="0">
                <a:sym typeface="+mn-ea"/>
              </a:rPr>
              <a:t>等模型在文本摘要生成任务中有着</a:t>
            </a:r>
            <a:r>
              <a:rPr lang="en-US" altLang="zh-CN" sz="2400" dirty="0">
                <a:sym typeface="+mn-ea"/>
              </a:rPr>
              <a:t>SOTA</a:t>
            </a:r>
            <a:r>
              <a:rPr lang="zh-CN" altLang="en-US" sz="2400" dirty="0">
                <a:sym typeface="+mn-ea"/>
              </a:rPr>
              <a:t>的表现，但它有输入长度的限制</a:t>
            </a:r>
            <a:r>
              <a:rPr lang="en-US" altLang="zh-CN" sz="2400" dirty="0">
                <a:sym typeface="+mn-ea"/>
              </a:rPr>
              <a:t>(1024</a:t>
            </a:r>
            <a:r>
              <a:rPr lang="zh-CN" altLang="en-US" sz="2400" dirty="0">
                <a:sym typeface="+mn-ea"/>
              </a:rPr>
              <a:t>字符长度</a:t>
            </a:r>
            <a:r>
              <a:rPr lang="en-US" altLang="zh-CN" sz="2400" dirty="0">
                <a:sym typeface="+mn-ea"/>
              </a:rPr>
              <a:t>)</a:t>
            </a:r>
            <a:r>
              <a:rPr lang="zh-CN" altLang="en-US" sz="2400" dirty="0">
                <a:sym typeface="+mn-ea"/>
              </a:rPr>
              <a:t>。对于长文本输入，它不能完整读入其信息，因此还有较大改进空间</a:t>
            </a:r>
            <a:endParaRPr lang="en-US" altLang="zh-CN" sz="2400" dirty="0">
              <a:sym typeface="+mn-ea"/>
            </a:endParaRPr>
          </a:p>
          <a:p>
            <a:pPr marL="0" indent="0">
              <a:lnSpc>
                <a:spcPct val="150000"/>
              </a:lnSpc>
              <a:buNone/>
            </a:pPr>
            <a:endParaRPr lang="en-US" altLang="zh-CN" sz="2400" dirty="0">
              <a:solidFill>
                <a:prstClr val="black"/>
              </a:solidFill>
              <a:sym typeface="+mn-ea"/>
            </a:endParaRPr>
          </a:p>
          <a:p>
            <a:pPr>
              <a:lnSpc>
                <a:spcPct val="150000"/>
              </a:lnSpc>
            </a:pPr>
            <a:r>
              <a:rPr lang="zh-CN" altLang="en-US" sz="2400" dirty="0">
                <a:sym typeface="+mn-ea"/>
              </a:rPr>
              <a:t>文本分割是解决长文本摘要任务的方法之一，而当前这一方法也存在着一些缺点</a:t>
            </a:r>
            <a:endParaRPr lang="en-US" altLang="zh-CN" sz="2400" dirty="0">
              <a:sym typeface="+mn-ea"/>
            </a:endParaRPr>
          </a:p>
          <a:p>
            <a:pPr marL="0" indent="0">
              <a:lnSpc>
                <a:spcPct val="150000"/>
              </a:lnSpc>
              <a:buNone/>
            </a:pPr>
            <a:r>
              <a:rPr lang="zh-CN" altLang="en-US" sz="1800" dirty="0">
                <a:sym typeface="+mn-ea"/>
              </a:rPr>
              <a:t>    基本思路：将长文本分割为文本片段，分别对其片段生成摘要后整合</a:t>
            </a:r>
            <a:endParaRPr lang="en-US" altLang="zh-CN" sz="1800" dirty="0">
              <a:sym typeface="+mn-ea"/>
            </a:endParaRPr>
          </a:p>
          <a:p>
            <a:pPr marL="0" indent="0">
              <a:lnSpc>
                <a:spcPct val="150000"/>
              </a:lnSpc>
              <a:buFont typeface="Arial" panose="020B0604020202020204" pitchFamily="34" charset="0"/>
              <a:buNone/>
            </a:pPr>
            <a:endParaRPr lang="zh-CN" altLang="en-US" sz="2400" dirty="0">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print">
            <a:clrChange>
              <a:clrFrom>
                <a:srgbClr val="FFFFFF"/>
              </a:clrFrom>
              <a:clrTo>
                <a:srgbClr val="FFFFFF">
                  <a:alpha val="0"/>
                </a:srgbClr>
              </a:clrTo>
            </a:clrChange>
            <a:biLevel thresh="50000"/>
            <a:extLst>
              <a:ext uri="{BEBA8EAE-BF5A-486C-A8C5-ECC9F3942E4B}">
                <a14:imgProps xmlns:a14="http://schemas.microsoft.com/office/drawing/2010/main">
                  <a14:imgLayer r:embed="rId4">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rcRect l="7721" t="45442" r="4115" b="13605"/>
          <a:stretch>
            <a:fillRect/>
          </a:stretch>
        </p:blipFill>
        <p:spPr>
          <a:xfrm>
            <a:off x="223936" y="214603"/>
            <a:ext cx="2528596" cy="880912"/>
          </a:xfrm>
          <a:prstGeom prst="rect">
            <a:avLst/>
          </a:prstGeom>
        </p:spPr>
      </p:pic>
      <p:sp>
        <p:nvSpPr>
          <p:cNvPr id="14" name="矩形 13"/>
          <p:cNvSpPr/>
          <p:nvPr/>
        </p:nvSpPr>
        <p:spPr>
          <a:xfrm>
            <a:off x="76474" y="2695409"/>
            <a:ext cx="7691979" cy="830997"/>
          </a:xfrm>
          <a:prstGeom prst="rect">
            <a:avLst/>
          </a:prstGeom>
        </p:spPr>
        <p:txBody>
          <a:bodyPr wrap="none">
            <a:spAutoFit/>
          </a:bodyPr>
          <a:lstStyle/>
          <a:p>
            <a:pPr algn="ctr"/>
            <a:r>
              <a:rPr lang="zh-CN" altLang="en-US" sz="48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感谢聆听，请老师批评指导</a:t>
            </a:r>
            <a:endParaRPr lang="zh-CN" altLang="zh-CN" sz="48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7" name="矩形 16"/>
          <p:cNvSpPr/>
          <p:nvPr/>
        </p:nvSpPr>
        <p:spPr>
          <a:xfrm>
            <a:off x="2752725" y="3678555"/>
            <a:ext cx="1699260" cy="706755"/>
          </a:xfrm>
          <a:prstGeom prst="rect">
            <a:avLst/>
          </a:prstGeom>
        </p:spPr>
        <p:txBody>
          <a:bodyPr wrap="square">
            <a:spAutoFit/>
          </a:bodyPr>
          <a:lstStyle/>
          <a:p>
            <a:pPr algn="ctr"/>
            <a:r>
              <a:rPr lang="en-US" alt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Q&amp;A</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当前文本分割方法存在的不足</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prstClr val="black"/>
                </a:solidFill>
                <a:sym typeface="+mn-ea"/>
              </a:rPr>
              <a:t>文本分割只取决于文本长度而忽略了语义信息</a:t>
            </a:r>
            <a:endParaRPr lang="en-US" altLang="zh-CN" sz="2400" dirty="0">
              <a:solidFill>
                <a:prstClr val="black"/>
              </a:solidFill>
              <a:sym typeface="+mn-ea"/>
            </a:endParaRPr>
          </a:p>
          <a:p>
            <a:pPr marL="0" indent="0">
              <a:lnSpc>
                <a:spcPct val="150000"/>
              </a:lnSpc>
              <a:buNone/>
            </a:pPr>
            <a:endParaRPr lang="en-US" altLang="zh-CN" sz="2000" dirty="0">
              <a:sym typeface="+mn-ea"/>
            </a:endParaRPr>
          </a:p>
          <a:p>
            <a:pPr marL="0" indent="0">
              <a:lnSpc>
                <a:spcPct val="150000"/>
              </a:lnSpc>
              <a:buNone/>
            </a:pPr>
            <a:r>
              <a:rPr lang="zh-CN" altLang="en-US" sz="2000" dirty="0">
                <a:sym typeface="+mn-ea"/>
              </a:rPr>
              <a:t>    使用现有的分割方法，不同文本片段之间会包含相同的内容，而文本分割的方法要对每一个片段的摘要进行合并，这样的信息耦合会影响到最终摘要的质量。</a:t>
            </a:r>
            <a:endParaRPr lang="en-US" altLang="zh-CN" sz="2000" dirty="0">
              <a:sym typeface="+mn-ea"/>
            </a:endParaRPr>
          </a:p>
          <a:p>
            <a:pPr marL="0" indent="0">
              <a:lnSpc>
                <a:spcPct val="150000"/>
              </a:lnSpc>
              <a:buNone/>
            </a:pPr>
            <a:endParaRPr lang="en-US" altLang="zh-CN" sz="2000" dirty="0">
              <a:sym typeface="+mn-ea"/>
            </a:endParaRPr>
          </a:p>
          <a:p>
            <a:pPr marL="0" indent="0">
              <a:lnSpc>
                <a:spcPct val="150000"/>
              </a:lnSpc>
              <a:buNone/>
            </a:pPr>
            <a:r>
              <a:rPr lang="zh-CN" altLang="en-US" sz="2000" dirty="0">
                <a:sym typeface="+mn-ea"/>
              </a:rPr>
              <a:t>    一篇文本不同部分通常包含着不同的信息，理想的划分应该在文本的话题转折处进行（类似于文章的自然段）</a:t>
            </a:r>
            <a:endParaRPr lang="en-US" altLang="zh-CN" sz="2000" dirty="0">
              <a:sym typeface="+mn-ea"/>
            </a:endParaRPr>
          </a:p>
          <a:p>
            <a:pPr marL="0" indent="0">
              <a:lnSpc>
                <a:spcPct val="150000"/>
              </a:lnSpc>
              <a:buNone/>
            </a:pPr>
            <a:endParaRPr lang="zh-CN" altLang="en-US" sz="2400" dirty="0">
              <a:sym typeface="+mn-ea"/>
            </a:endParaRPr>
          </a:p>
        </p:txBody>
      </p:sp>
    </p:spTree>
    <p:custDataLst>
      <p:tags r:id="rId1"/>
    </p:custDataLst>
    <p:extLst>
      <p:ext uri="{BB962C8B-B14F-4D97-AF65-F5344CB8AC3E}">
        <p14:creationId xmlns:p14="http://schemas.microsoft.com/office/powerpoint/2010/main" val="398289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当前文本分割方法存在的不足</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prstClr val="black"/>
                </a:solidFill>
                <a:sym typeface="+mn-ea"/>
              </a:rPr>
              <a:t>对于长文本数据集，原始的训练数据并不是理想的训练样本</a:t>
            </a:r>
            <a:r>
              <a:rPr lang="zh-CN" altLang="en-US" sz="2000" dirty="0">
                <a:sym typeface="+mn-ea"/>
              </a:rPr>
              <a:t>    </a:t>
            </a:r>
            <a:endParaRPr lang="zh-CN" altLang="en-US" sz="2400" dirty="0">
              <a:sym typeface="+mn-ea"/>
            </a:endParaRPr>
          </a:p>
        </p:txBody>
      </p:sp>
      <p:sp>
        <p:nvSpPr>
          <p:cNvPr id="7" name="文本框 6">
            <a:extLst>
              <a:ext uri="{FF2B5EF4-FFF2-40B4-BE49-F238E27FC236}">
                <a16:creationId xmlns:a16="http://schemas.microsoft.com/office/drawing/2014/main" id="{2037A3E8-952C-4918-850C-BEE5D8F4B1B0}"/>
              </a:ext>
            </a:extLst>
          </p:cNvPr>
          <p:cNvSpPr txBox="1"/>
          <p:nvPr/>
        </p:nvSpPr>
        <p:spPr>
          <a:xfrm>
            <a:off x="9146989" y="3299814"/>
            <a:ext cx="1704513" cy="369332"/>
          </a:xfrm>
          <a:prstGeom prst="rect">
            <a:avLst/>
          </a:prstGeom>
          <a:noFill/>
        </p:spPr>
        <p:txBody>
          <a:bodyPr wrap="square" rtlCol="0">
            <a:spAutoFit/>
          </a:bodyPr>
          <a:lstStyle/>
          <a:p>
            <a:r>
              <a:rPr lang="zh-CN" altLang="en-US" dirty="0"/>
              <a:t>最大输入长度</a:t>
            </a:r>
          </a:p>
        </p:txBody>
      </p:sp>
      <p:sp>
        <p:nvSpPr>
          <p:cNvPr id="8" name="流程图: 文档 7">
            <a:extLst>
              <a:ext uri="{FF2B5EF4-FFF2-40B4-BE49-F238E27FC236}">
                <a16:creationId xmlns:a16="http://schemas.microsoft.com/office/drawing/2014/main" id="{ED1B6664-73C9-41C3-A73A-0B6F28F797A6}"/>
              </a:ext>
            </a:extLst>
          </p:cNvPr>
          <p:cNvSpPr/>
          <p:nvPr/>
        </p:nvSpPr>
        <p:spPr>
          <a:xfrm>
            <a:off x="6449658" y="2175880"/>
            <a:ext cx="763480" cy="562876"/>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卷形: 垂直 9">
            <a:extLst>
              <a:ext uri="{FF2B5EF4-FFF2-40B4-BE49-F238E27FC236}">
                <a16:creationId xmlns:a16="http://schemas.microsoft.com/office/drawing/2014/main" id="{F5B94367-08EC-4CC2-905A-9199BE385DB1}"/>
              </a:ext>
            </a:extLst>
          </p:cNvPr>
          <p:cNvSpPr/>
          <p:nvPr/>
        </p:nvSpPr>
        <p:spPr>
          <a:xfrm>
            <a:off x="982493" y="2175880"/>
            <a:ext cx="905522" cy="1074198"/>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文档 10">
            <a:extLst>
              <a:ext uri="{FF2B5EF4-FFF2-40B4-BE49-F238E27FC236}">
                <a16:creationId xmlns:a16="http://schemas.microsoft.com/office/drawing/2014/main" id="{A4B8A0E4-0335-4CAC-BD03-1B458B72AAF1}"/>
              </a:ext>
            </a:extLst>
          </p:cNvPr>
          <p:cNvSpPr/>
          <p:nvPr/>
        </p:nvSpPr>
        <p:spPr>
          <a:xfrm>
            <a:off x="2172101" y="2175880"/>
            <a:ext cx="763480" cy="369332"/>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卷形: 垂直 11">
            <a:extLst>
              <a:ext uri="{FF2B5EF4-FFF2-40B4-BE49-F238E27FC236}">
                <a16:creationId xmlns:a16="http://schemas.microsoft.com/office/drawing/2014/main" id="{7013725C-68D2-4F87-939C-FC47E93D1C87}"/>
              </a:ext>
            </a:extLst>
          </p:cNvPr>
          <p:cNvSpPr/>
          <p:nvPr/>
        </p:nvSpPr>
        <p:spPr>
          <a:xfrm>
            <a:off x="5271887" y="2175880"/>
            <a:ext cx="905522" cy="3958130"/>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00037F9B-AC7E-49CA-B899-BEA431F37F0E}"/>
              </a:ext>
            </a:extLst>
          </p:cNvPr>
          <p:cNvCxnSpPr/>
          <p:nvPr/>
        </p:nvCxnSpPr>
        <p:spPr>
          <a:xfrm>
            <a:off x="414321" y="3470709"/>
            <a:ext cx="85491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8069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研究内容</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ym typeface="+mn-ea"/>
              </a:rPr>
              <a:t>设计方法使其能够参考话题内容对一篇文本分段，优化现有的文本分割方法。</a:t>
            </a:r>
            <a:endParaRPr lang="en-US" altLang="zh-CN" sz="2400" dirty="0">
              <a:sym typeface="+mn-ea"/>
            </a:endParaRPr>
          </a:p>
          <a:p>
            <a:pPr>
              <a:lnSpc>
                <a:spcPct val="150000"/>
              </a:lnSpc>
            </a:pPr>
            <a:endParaRPr lang="en-US" altLang="zh-CN" sz="2400" dirty="0">
              <a:solidFill>
                <a:prstClr val="black"/>
              </a:solidFill>
              <a:sym typeface="+mn-ea"/>
            </a:endParaRPr>
          </a:p>
          <a:p>
            <a:pPr>
              <a:lnSpc>
                <a:spcPct val="150000"/>
              </a:lnSpc>
            </a:pPr>
            <a:r>
              <a:rPr lang="zh-CN" altLang="en-US" sz="2400" dirty="0">
                <a:solidFill>
                  <a:prstClr val="black"/>
                </a:solidFill>
                <a:sym typeface="+mn-ea"/>
              </a:rPr>
              <a:t>调整数据集中的训练数据和训练方法，使模型能够更好地完成长文本摘要生成的任务</a:t>
            </a:r>
            <a:endParaRPr lang="en-US" altLang="zh-CN" sz="2400" dirty="0">
              <a:solidFill>
                <a:prstClr val="black"/>
              </a:solidFill>
              <a:sym typeface="+mn-ea"/>
            </a:endParaRPr>
          </a:p>
          <a:p>
            <a:pPr>
              <a:lnSpc>
                <a:spcPct val="150000"/>
              </a:lnSpc>
            </a:pPr>
            <a:endParaRPr lang="en-US" altLang="zh-CN" sz="2400" dirty="0">
              <a:solidFill>
                <a:prstClr val="black"/>
              </a:solidFill>
              <a:sym typeface="+mn-ea"/>
            </a:endParaRPr>
          </a:p>
          <a:p>
            <a:pPr>
              <a:lnSpc>
                <a:spcPct val="150000"/>
              </a:lnSpc>
            </a:pPr>
            <a:r>
              <a:rPr lang="zh-CN" altLang="en-US" sz="2400" dirty="0">
                <a:solidFill>
                  <a:prstClr val="black"/>
                </a:solidFill>
                <a:sym typeface="+mn-ea"/>
              </a:rPr>
              <a:t>将设计好的算法和模型部署到平台上，完成文本摘要平台的设计（待做）</a:t>
            </a:r>
            <a:endParaRPr lang="en-US" altLang="zh-CN" sz="2400" dirty="0">
              <a:solidFill>
                <a:prstClr val="black"/>
              </a:solidFill>
              <a:sym typeface="+mn-ea"/>
            </a:endParaRPr>
          </a:p>
          <a:p>
            <a:pPr marL="0" indent="0">
              <a:lnSpc>
                <a:spcPct val="150000"/>
              </a:lnSpc>
              <a:buFont typeface="Arial" panose="020B0604020202020204" pitchFamily="34" charset="0"/>
              <a:buNone/>
            </a:pPr>
            <a:endParaRPr lang="zh-CN" altLang="en-US" sz="2400" dirty="0">
              <a:sym typeface="+mn-ea"/>
            </a:endParaRPr>
          </a:p>
        </p:txBody>
      </p:sp>
    </p:spTree>
    <p:custDataLst>
      <p:tags r:id="rId1"/>
    </p:custDataLst>
    <p:extLst>
      <p:ext uri="{BB962C8B-B14F-4D97-AF65-F5344CB8AC3E}">
        <p14:creationId xmlns:p14="http://schemas.microsoft.com/office/powerpoint/2010/main" val="382869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clrChange>
              <a:clrFrom>
                <a:srgbClr val="FFFFFF"/>
              </a:clrFrom>
              <a:clrTo>
                <a:srgbClr val="FFFFFF">
                  <a:alpha val="0"/>
                </a:srgbClr>
              </a:clrTo>
            </a:clrChange>
            <a:biLevel thresh="50000"/>
            <a:extLst>
              <a:ext uri="{BEBA8EAE-BF5A-486C-A8C5-ECC9F3942E4B}">
                <a14:imgProps xmlns:a14="http://schemas.microsoft.com/office/drawing/2010/main">
                  <a14:imgLayer r:embed="rId4">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rcRect l="7721" t="45442" r="4115" b="13605"/>
          <a:stretch>
            <a:fillRect/>
          </a:stretch>
        </p:blipFill>
        <p:spPr>
          <a:xfrm>
            <a:off x="223936" y="214603"/>
            <a:ext cx="2528596" cy="880912"/>
          </a:xfrm>
          <a:prstGeom prst="rect">
            <a:avLst/>
          </a:prstGeom>
        </p:spPr>
      </p:pic>
      <p:grpSp>
        <p:nvGrpSpPr>
          <p:cNvPr id="19" name="组合 18"/>
          <p:cNvGrpSpPr/>
          <p:nvPr/>
        </p:nvGrpSpPr>
        <p:grpSpPr>
          <a:xfrm>
            <a:off x="1066930" y="2759214"/>
            <a:ext cx="1914395" cy="1131451"/>
            <a:chOff x="1066930" y="2759214"/>
            <a:chExt cx="1914395" cy="1131451"/>
          </a:xfrm>
        </p:grpSpPr>
        <p:sp>
          <p:nvSpPr>
            <p:cNvPr id="5" name="文本框 4"/>
            <p:cNvSpPr txBox="1"/>
            <p:nvPr/>
          </p:nvSpPr>
          <p:spPr>
            <a:xfrm>
              <a:off x="1066930" y="2759214"/>
              <a:ext cx="1914395" cy="707886"/>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 </a:t>
              </a:r>
              <a:r>
                <a:rPr lang="en-US" alt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sz="4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录</a:t>
              </a:r>
            </a:p>
          </p:txBody>
        </p:sp>
        <p:sp>
          <p:nvSpPr>
            <p:cNvPr id="6" name="文本框 5"/>
            <p:cNvSpPr txBox="1"/>
            <p:nvPr/>
          </p:nvSpPr>
          <p:spPr>
            <a:xfrm>
              <a:off x="1231641" y="3429000"/>
              <a:ext cx="1614196" cy="46166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contents</a:t>
              </a:r>
              <a:endParaRPr 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endParaRPr>
            </a:p>
          </p:txBody>
        </p:sp>
      </p:grpSp>
      <p:sp>
        <p:nvSpPr>
          <p:cNvPr id="8" name="文本框 7"/>
          <p:cNvSpPr txBox="1"/>
          <p:nvPr/>
        </p:nvSpPr>
        <p:spPr>
          <a:xfrm>
            <a:off x="5017770" y="2038208"/>
            <a:ext cx="4558665" cy="521970"/>
          </a:xfrm>
          <a:prstGeom prst="rect">
            <a:avLst/>
          </a:prstGeom>
          <a:noFill/>
        </p:spPr>
        <p:txBody>
          <a:bodyPr wrap="square" rtlCol="0">
            <a:spAutoFit/>
          </a:bodyPr>
          <a:lstStyle/>
          <a:p>
            <a:pPr algn="l"/>
            <a:r>
              <a:rPr lang="en-US" altLang="zh-CN" sz="2800" dirty="0">
                <a:solidFill>
                  <a:srgbClr val="735B9E"/>
                </a:solidFill>
                <a:latin typeface="微软雅黑" panose="020B0503020204020204" charset="-122"/>
                <a:ea typeface="微软雅黑" panose="020B0503020204020204" charset="-122"/>
              </a:rPr>
              <a:t>1    </a:t>
            </a:r>
            <a:r>
              <a:rPr lang="zh-CN" altLang="en-US" sz="2800" dirty="0">
                <a:solidFill>
                  <a:srgbClr val="735B9E"/>
                </a:solidFill>
                <a:latin typeface="微软雅黑" panose="020B0503020204020204" charset="-122"/>
                <a:ea typeface="微软雅黑" panose="020B0503020204020204" charset="-122"/>
              </a:rPr>
              <a:t>研究背景与内容</a:t>
            </a:r>
          </a:p>
        </p:txBody>
      </p:sp>
      <p:sp>
        <p:nvSpPr>
          <p:cNvPr id="12" name="文本框 11"/>
          <p:cNvSpPr txBox="1"/>
          <p:nvPr/>
        </p:nvSpPr>
        <p:spPr>
          <a:xfrm>
            <a:off x="5017770" y="2809098"/>
            <a:ext cx="5934075" cy="521970"/>
          </a:xfrm>
          <a:prstGeom prst="rect">
            <a:avLst/>
          </a:prstGeom>
          <a:noFill/>
        </p:spPr>
        <p:txBody>
          <a:bodyPr wrap="square" rtlCol="0">
            <a:spAutoFit/>
          </a:bodyPr>
          <a:lstStyle/>
          <a:p>
            <a:r>
              <a:rPr lang="en-US" altLang="zh-CN"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2    </a:t>
            </a:r>
            <a:r>
              <a:rPr lang="zh-CN" altLang="en-US" sz="2800" b="1" dirty="0">
                <a:solidFill>
                  <a:srgbClr val="735B9E"/>
                </a:solidFill>
                <a:effectLst>
                  <a:outerShdw blurRad="38100" dist="38100" dir="2700000" algn="tl">
                    <a:srgbClr val="000000">
                      <a:alpha val="43137"/>
                    </a:srgbClr>
                  </a:outerShdw>
                </a:effectLst>
                <a:latin typeface="微软雅黑" panose="020B0503020204020204" charset="-122"/>
                <a:ea typeface="微软雅黑" panose="020B0503020204020204" charset="-122"/>
              </a:rPr>
              <a:t>方案设计</a:t>
            </a:r>
          </a:p>
        </p:txBody>
      </p:sp>
      <p:sp>
        <p:nvSpPr>
          <p:cNvPr id="14" name="文本框 13"/>
          <p:cNvSpPr txBox="1"/>
          <p:nvPr/>
        </p:nvSpPr>
        <p:spPr>
          <a:xfrm>
            <a:off x="5017770" y="3579988"/>
            <a:ext cx="6676390" cy="521970"/>
          </a:xfrm>
          <a:prstGeom prst="rect">
            <a:avLst/>
          </a:prstGeom>
          <a:noFill/>
        </p:spPr>
        <p:txBody>
          <a:bodyPr wrap="square" rtlCol="0">
            <a:spAutoFit/>
          </a:bodyPr>
          <a:lstStyle/>
          <a:p>
            <a:r>
              <a:rPr lang="en-US" altLang="zh-CN" sz="2800" dirty="0">
                <a:solidFill>
                  <a:srgbClr val="735B9E"/>
                </a:solidFill>
                <a:latin typeface="微软雅黑" panose="020B0503020204020204" charset="-122"/>
                <a:ea typeface="微软雅黑" panose="020B0503020204020204" charset="-122"/>
              </a:rPr>
              <a:t>3    </a:t>
            </a:r>
            <a:r>
              <a:rPr lang="zh-CN" altLang="en-US" sz="2800" dirty="0">
                <a:solidFill>
                  <a:srgbClr val="735B9E"/>
                </a:solidFill>
                <a:latin typeface="微软雅黑" panose="020B0503020204020204" charset="-122"/>
                <a:ea typeface="微软雅黑" panose="020B0503020204020204" charset="-122"/>
              </a:rPr>
              <a:t>实验结果</a:t>
            </a:r>
          </a:p>
        </p:txBody>
      </p:sp>
      <p:sp>
        <p:nvSpPr>
          <p:cNvPr id="3" name="文本框 2"/>
          <p:cNvSpPr txBox="1"/>
          <p:nvPr/>
        </p:nvSpPr>
        <p:spPr>
          <a:xfrm>
            <a:off x="5017770" y="4350878"/>
            <a:ext cx="6676390" cy="521970"/>
          </a:xfrm>
          <a:prstGeom prst="rect">
            <a:avLst/>
          </a:prstGeom>
          <a:noFill/>
        </p:spPr>
        <p:txBody>
          <a:bodyPr wrap="square" rtlCol="0">
            <a:spAutoFit/>
          </a:bodyPr>
          <a:lstStyle/>
          <a:p>
            <a:pPr algn="l"/>
            <a:r>
              <a:rPr lang="en-US" altLang="zh-CN" sz="2800" dirty="0">
                <a:solidFill>
                  <a:srgbClr val="735B9E"/>
                </a:solidFill>
                <a:latin typeface="微软雅黑" panose="020B0503020204020204" charset="-122"/>
                <a:ea typeface="微软雅黑" panose="020B0503020204020204" charset="-122"/>
              </a:rPr>
              <a:t>4    </a:t>
            </a:r>
            <a:r>
              <a:rPr lang="zh-CN" altLang="en-US" sz="2800" dirty="0">
                <a:solidFill>
                  <a:srgbClr val="735B9E"/>
                </a:solidFill>
                <a:latin typeface="微软雅黑" panose="020B0503020204020204" charset="-122"/>
                <a:ea typeface="微软雅黑" panose="020B0503020204020204" charset="-122"/>
              </a:rPr>
              <a:t>下一步工作</a:t>
            </a:r>
          </a:p>
        </p:txBody>
      </p:sp>
    </p:spTree>
    <p:extLst>
      <p:ext uri="{BB962C8B-B14F-4D97-AF65-F5344CB8AC3E}">
        <p14:creationId xmlns:p14="http://schemas.microsoft.com/office/powerpoint/2010/main" val="29058479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86297" y="1130754"/>
            <a:ext cx="10465205" cy="4747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dirty="0">
                <a:sym typeface="+mn-ea"/>
              </a:rPr>
              <a:t>baseline1</a:t>
            </a:r>
            <a:r>
              <a:rPr lang="zh-CN" altLang="en-US" sz="2400" dirty="0">
                <a:sym typeface="+mn-ea"/>
              </a:rPr>
              <a:t>：在最大输入长度处截断，利用</a:t>
            </a:r>
            <a:r>
              <a:rPr lang="en-US" altLang="zh-CN" sz="2400" dirty="0">
                <a:sym typeface="+mn-ea"/>
              </a:rPr>
              <a:t>BART</a:t>
            </a:r>
            <a:r>
              <a:rPr lang="zh-CN" altLang="en-US" sz="2400" dirty="0">
                <a:sym typeface="+mn-ea"/>
              </a:rPr>
              <a:t>生成摘要作为最终结果</a:t>
            </a:r>
            <a:endParaRPr lang="en-US" altLang="zh-CN" sz="2400" dirty="0">
              <a:sym typeface="+mn-ea"/>
            </a:endParaRPr>
          </a:p>
          <a:p>
            <a:pPr marL="0" indent="0">
              <a:lnSpc>
                <a:spcPct val="150000"/>
              </a:lnSpc>
              <a:buNone/>
            </a:pPr>
            <a:endParaRPr lang="en-US" altLang="zh-CN" sz="2400" dirty="0">
              <a:solidFill>
                <a:prstClr val="black"/>
              </a:solidFill>
              <a:sym typeface="+mn-ea"/>
            </a:endParaRPr>
          </a:p>
          <a:p>
            <a:pPr marL="0" indent="0">
              <a:lnSpc>
                <a:spcPct val="150000"/>
              </a:lnSpc>
              <a:buNone/>
            </a:pPr>
            <a:endParaRPr lang="en-US" altLang="zh-CN" sz="2400" dirty="0">
              <a:solidFill>
                <a:prstClr val="black"/>
              </a:solidFill>
              <a:sym typeface="+mn-ea"/>
            </a:endParaRPr>
          </a:p>
          <a:p>
            <a:pPr marL="0" indent="0">
              <a:lnSpc>
                <a:spcPct val="150000"/>
              </a:lnSpc>
              <a:buNone/>
            </a:pPr>
            <a:endParaRPr lang="en-US" altLang="zh-CN" sz="2400" dirty="0">
              <a:solidFill>
                <a:prstClr val="black"/>
              </a:solidFill>
              <a:sym typeface="+mn-ea"/>
            </a:endParaRPr>
          </a:p>
          <a:p>
            <a:pPr>
              <a:lnSpc>
                <a:spcPct val="150000"/>
              </a:lnSpc>
            </a:pPr>
            <a:r>
              <a:rPr lang="en-US" altLang="zh-CN" sz="2400" dirty="0">
                <a:solidFill>
                  <a:prstClr val="black"/>
                </a:solidFill>
                <a:sym typeface="+mn-ea"/>
              </a:rPr>
              <a:t>baseline2</a:t>
            </a:r>
            <a:r>
              <a:rPr lang="zh-CN" altLang="en-US" sz="2400" dirty="0">
                <a:solidFill>
                  <a:prstClr val="black"/>
                </a:solidFill>
                <a:sym typeface="+mn-ea"/>
              </a:rPr>
              <a:t>：基于</a:t>
            </a:r>
            <a:r>
              <a:rPr lang="en-US" altLang="zh-CN" sz="2400" dirty="0">
                <a:solidFill>
                  <a:prstClr val="black"/>
                </a:solidFill>
                <a:sym typeface="+mn-ea"/>
              </a:rPr>
              <a:t>SUMM^N</a:t>
            </a:r>
            <a:r>
              <a:rPr lang="zh-CN" altLang="en-US" sz="2400" dirty="0">
                <a:solidFill>
                  <a:prstClr val="black"/>
                </a:solidFill>
                <a:sym typeface="+mn-ea"/>
              </a:rPr>
              <a:t>的长文本处理框架，底层模型同样使用</a:t>
            </a:r>
            <a:r>
              <a:rPr lang="en-US" altLang="zh-CN" sz="2400" dirty="0">
                <a:solidFill>
                  <a:prstClr val="black"/>
                </a:solidFill>
                <a:sym typeface="+mn-ea"/>
              </a:rPr>
              <a:t>BART</a:t>
            </a:r>
          </a:p>
          <a:p>
            <a:pPr marL="0" indent="0">
              <a:lnSpc>
                <a:spcPct val="150000"/>
              </a:lnSpc>
              <a:buNone/>
            </a:pPr>
            <a:r>
              <a:rPr lang="en-US" altLang="zh-CN" sz="2400" dirty="0">
                <a:solidFill>
                  <a:prstClr val="black"/>
                </a:solidFill>
                <a:sym typeface="+mn-ea"/>
              </a:rPr>
              <a:t>   </a:t>
            </a:r>
            <a:r>
              <a:rPr lang="zh-CN" altLang="en-US" sz="2000" dirty="0">
                <a:solidFill>
                  <a:prstClr val="black"/>
                </a:solidFill>
                <a:sym typeface="+mn-ea"/>
              </a:rPr>
              <a:t>毕设的方案改进基于</a:t>
            </a:r>
            <a:r>
              <a:rPr lang="en-US" altLang="zh-CN" sz="2000" dirty="0">
                <a:solidFill>
                  <a:prstClr val="black"/>
                </a:solidFill>
                <a:sym typeface="+mn-ea"/>
              </a:rPr>
              <a:t>baseline2</a:t>
            </a:r>
            <a:r>
              <a:rPr lang="zh-CN" altLang="en-US" sz="2000" dirty="0">
                <a:solidFill>
                  <a:prstClr val="black"/>
                </a:solidFill>
                <a:sym typeface="+mn-ea"/>
              </a:rPr>
              <a:t>进行</a:t>
            </a:r>
            <a:endParaRPr lang="zh-CN" altLang="en-US" sz="2000" dirty="0">
              <a:sym typeface="+mn-ea"/>
            </a:endParaRPr>
          </a:p>
        </p:txBody>
      </p:sp>
    </p:spTree>
    <p:custDataLst>
      <p:tags r:id="rId1"/>
    </p:custDataLst>
    <p:extLst>
      <p:ext uri="{BB962C8B-B14F-4D97-AF65-F5344CB8AC3E}">
        <p14:creationId xmlns:p14="http://schemas.microsoft.com/office/powerpoint/2010/main" val="144807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7010" y="165100"/>
            <a:ext cx="11574780" cy="709930"/>
          </a:xfrm>
        </p:spPr>
        <p:txBody>
          <a:bodyPr>
            <a:normAutofit/>
          </a:bodyPr>
          <a:lstStyle/>
          <a:p>
            <a:r>
              <a:rPr lang="zh-CN" altLang="en-US" dirty="0"/>
              <a:t>基线方法</a:t>
            </a:r>
            <a:endParaRPr 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BB1159-F33B-4F51-A37E-882176CB88A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黑体" panose="0201060906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endParaRPr>
          </a:p>
        </p:txBody>
      </p:sp>
      <p:sp>
        <p:nvSpPr>
          <p:cNvPr id="4" name="灯片编号占位符 1"/>
          <p:cNvSpPr>
            <a:spLocks noGrp="1"/>
          </p:cNvSpPr>
          <p:nvPr/>
        </p:nvSpPr>
        <p:spPr>
          <a:xfrm>
            <a:off x="5069840" y="6440805"/>
            <a:ext cx="184658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Times New Roman" panose="02020603050405020304"/>
                <a:ea typeface="黑体" panose="02010609060101010101" charset="-122"/>
                <a:cs typeface="+mn-cs"/>
              </a:rPr>
              <a:t>清华大学电子工程系</a:t>
            </a:r>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96F153E9-B54A-46FF-B73C-829B11D2670D}"/>
                  </a:ext>
                </a:extLst>
              </p:cNvPr>
              <p:cNvSpPr txBox="1">
                <a:spLocks/>
              </p:cNvSpPr>
              <p:nvPr/>
            </p:nvSpPr>
            <p:spPr>
              <a:xfrm>
                <a:off x="348975" y="1130753"/>
                <a:ext cx="10465205" cy="47475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黑体"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0" lang="en-US" altLang="zh-CN" sz="2600" b="0" i="0" u="none" strike="noStrike" kern="1200" cap="none" spc="0" normalizeH="0" baseline="0" noProof="0" dirty="0">
                    <a:ln>
                      <a:noFill/>
                    </a:ln>
                    <a:solidFill>
                      <a:prstClr val="black"/>
                    </a:solidFill>
                    <a:effectLst/>
                    <a:uLnTx/>
                    <a:uFillTx/>
                    <a:latin typeface="Times New Roman"/>
                    <a:ea typeface="黑体"/>
                    <a:cs typeface="+mn-cs"/>
                    <a:sym typeface="+mn-ea"/>
                  </a:rPr>
                  <a:t>SUMM^N</a:t>
                </a:r>
                <a:r>
                  <a:rPr kumimoji="0" lang="zh-CN" altLang="en-US" sz="2600" b="0" i="0" u="none" strike="noStrike" kern="1200" cap="none" spc="0" normalizeH="0" baseline="0" noProof="0" dirty="0">
                    <a:ln>
                      <a:noFill/>
                    </a:ln>
                    <a:solidFill>
                      <a:prstClr val="black"/>
                    </a:solidFill>
                    <a:effectLst/>
                    <a:uLnTx/>
                    <a:uFillTx/>
                    <a:latin typeface="Times New Roman"/>
                    <a:ea typeface="黑体"/>
                    <a:cs typeface="+mn-cs"/>
                    <a:sym typeface="+mn-ea"/>
                  </a:rPr>
                  <a:t>中训练样本的设计</a:t>
                </a:r>
                <a:endParaRPr kumimoji="0" lang="en-US" altLang="zh-CN" sz="2600" b="0" i="0" u="none" strike="noStrike" kern="1200" cap="none" spc="0" normalizeH="0" baseline="0" noProof="0" dirty="0">
                  <a:ln>
                    <a:noFill/>
                  </a:ln>
                  <a:solidFill>
                    <a:prstClr val="black"/>
                  </a:solidFill>
                  <a:effectLst/>
                  <a:uLnTx/>
                  <a:uFillTx/>
                  <a:latin typeface="Times New Roman"/>
                  <a:ea typeface="黑体"/>
                  <a:cs typeface="+mn-cs"/>
                  <a:sym typeface="+mn-ea"/>
                </a:endParaRPr>
              </a:p>
              <a:p>
                <a:pPr marL="0" indent="0">
                  <a:lnSpc>
                    <a:spcPct val="150000"/>
                  </a:lnSpc>
                  <a:buNone/>
                </a:pPr>
                <a:r>
                  <a:rPr lang="zh-CN" altLang="en-US" sz="2000" dirty="0">
                    <a:sym typeface="+mn-ea"/>
                  </a:rPr>
                  <a:t>贪心算法：</a:t>
                </a:r>
                <a:r>
                  <a:rPr lang="zh-CN" altLang="en-US" sz="2000" dirty="0"/>
                  <a:t>从摘要</a:t>
                </a:r>
                <a14:m>
                  <m:oMath xmlns:m="http://schemas.openxmlformats.org/officeDocument/2006/math">
                    <m:r>
                      <a:rPr lang="en-US" altLang="zh-CN" sz="2000" b="0" i="1" smtClean="0">
                        <a:solidFill>
                          <a:prstClr val="black"/>
                        </a:solidFill>
                        <a:latin typeface="Cambria Math" panose="02040503050406030204" pitchFamily="18" charset="0"/>
                      </a:rPr>
                      <m:t>𝑇</m:t>
                    </m:r>
                    <m:r>
                      <a:rPr lang="en-US" altLang="zh-CN" sz="2000" i="1">
                        <a:solidFill>
                          <a:prstClr val="black"/>
                        </a:solidFill>
                        <a:latin typeface="Cambria Math" panose="02040503050406030204" pitchFamily="18" charset="0"/>
                      </a:rPr>
                      <m:t>=</m:t>
                    </m:r>
                    <m:d>
                      <m:dPr>
                        <m:begChr m:val="{"/>
                        <m:endChr m:val="}"/>
                        <m:ctrlPr>
                          <a:rPr lang="en-US" altLang="zh-CN" sz="2000" i="1">
                            <a:solidFill>
                              <a:prstClr val="black"/>
                            </a:solidFill>
                            <a:latin typeface="Cambria Math" panose="02040503050406030204" pitchFamily="18" charset="0"/>
                          </a:rPr>
                        </m:ctrlPr>
                      </m:dPr>
                      <m:e>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1</m:t>
                            </m:r>
                          </m:sub>
                        </m:sSub>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2</m:t>
                            </m:r>
                          </m:sub>
                        </m:sSub>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𝑇</m:t>
                            </m:r>
                          </m:e>
                          <m:sub>
                            <m:r>
                              <m:rPr>
                                <m:sty m:val="p"/>
                              </m:rPr>
                              <a:rPr lang="en-US" altLang="zh-CN" sz="2000" i="1" smtClean="0">
                                <a:solidFill>
                                  <a:prstClr val="black"/>
                                </a:solidFill>
                                <a:latin typeface="Cambria Math" panose="02040503050406030204" pitchFamily="18" charset="0"/>
                              </a:rPr>
                              <m:t>k</m:t>
                            </m:r>
                          </m:sub>
                        </m:sSub>
                      </m:e>
                    </m:d>
                  </m:oMath>
                </a14:m>
                <a:r>
                  <a:rPr lang="zh-CN" altLang="en-US" sz="2000" dirty="0">
                    <a:sym typeface="+mn-ea"/>
                  </a:rPr>
                  <a:t>中依次选出对于文本片段</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oMath>
                </a14:m>
                <a:r>
                  <a:rPr lang="en-US" altLang="zh-CN" sz="2000" dirty="0">
                    <a:sym typeface="+mn-ea"/>
                  </a:rPr>
                  <a:t> ROUGE</a:t>
                </a:r>
                <a:r>
                  <a:rPr lang="zh-CN" altLang="en-US" sz="2000" dirty="0">
                    <a:sym typeface="+mn-ea"/>
                  </a:rPr>
                  <a:t>分数增益最大的句子，直到这样的句子不存在为止</a:t>
                </a:r>
                <a:endParaRPr lang="en-US" altLang="zh-CN" sz="2000" dirty="0">
                  <a:sym typeface="+mn-ea"/>
                </a:endParaRPr>
              </a:p>
            </p:txBody>
          </p:sp>
        </mc:Choice>
        <mc:Fallback xmlns="">
          <p:sp>
            <p:nvSpPr>
              <p:cNvPr id="9" name="内容占位符 2">
                <a:extLst>
                  <a:ext uri="{FF2B5EF4-FFF2-40B4-BE49-F238E27FC236}">
                    <a16:creationId xmlns:a16="http://schemas.microsoft.com/office/drawing/2014/main" id="{96F153E9-B54A-46FF-B73C-829B11D2670D}"/>
                  </a:ext>
                </a:extLst>
              </p:cNvPr>
              <p:cNvSpPr txBox="1">
                <a:spLocks noRot="1" noChangeAspect="1" noMove="1" noResize="1" noEditPoints="1" noAdjustHandles="1" noChangeArrowheads="1" noChangeShapeType="1" noTextEdit="1"/>
              </p:cNvSpPr>
              <p:nvPr/>
            </p:nvSpPr>
            <p:spPr>
              <a:xfrm>
                <a:off x="348975" y="1130753"/>
                <a:ext cx="10465205" cy="4747532"/>
              </a:xfrm>
              <a:prstGeom prst="rect">
                <a:avLst/>
              </a:prstGeom>
              <a:blipFill>
                <a:blip r:embed="rId4"/>
                <a:stretch>
                  <a:fillRect l="-757"/>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A2164B0-26E6-4499-B982-8920E85230B8}"/>
              </a:ext>
            </a:extLst>
          </p:cNvPr>
          <p:cNvPicPr>
            <a:picLocks noChangeAspect="1"/>
          </p:cNvPicPr>
          <p:nvPr/>
        </p:nvPicPr>
        <p:blipFill>
          <a:blip r:embed="rId5"/>
          <a:stretch>
            <a:fillRect/>
          </a:stretch>
        </p:blipFill>
        <p:spPr>
          <a:xfrm>
            <a:off x="1802098" y="2794773"/>
            <a:ext cx="7323242" cy="3168830"/>
          </a:xfrm>
          <a:prstGeom prst="rect">
            <a:avLst/>
          </a:prstGeom>
        </p:spPr>
      </p:pic>
    </p:spTree>
    <p:custDataLst>
      <p:tags r:id="rId1"/>
    </p:custDataLst>
    <p:extLst>
      <p:ext uri="{BB962C8B-B14F-4D97-AF65-F5344CB8AC3E}">
        <p14:creationId xmlns:p14="http://schemas.microsoft.com/office/powerpoint/2010/main" val="3186940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1.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2.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3.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4.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5.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6.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7.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8.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19.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0.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1.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2.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3.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4.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25.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3.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4.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5.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6.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7.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8.xml><?xml version="1.0" encoding="utf-8"?>
<p:tagLst xmlns:a="http://schemas.openxmlformats.org/drawingml/2006/main" xmlns:r="http://schemas.openxmlformats.org/officeDocument/2006/relationships" xmlns:p="http://schemas.openxmlformats.org/presentationml/2006/main">
  <p:tag name="TIMING" val="|1.9|5.3|12.9|16.3|1.3|5.1|5.1"/>
</p:tagLst>
</file>

<file path=ppt/tags/tag9.xml><?xml version="1.0" encoding="utf-8"?>
<p:tagLst xmlns:a="http://schemas.openxmlformats.org/drawingml/2006/main" xmlns:r="http://schemas.openxmlformats.org/officeDocument/2006/relationships" xmlns:p="http://schemas.openxmlformats.org/presentationml/2006/main">
  <p:tag name="TIMING" val="|1.9|5.3|12.9|16.3|1.3|5.1|5.1"/>
</p:tagLst>
</file>

<file path=ppt/theme/theme1.xml><?xml version="1.0" encoding="utf-8"?>
<a:theme xmlns:a="http://schemas.openxmlformats.org/drawingml/2006/main" name="wsx_白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3640</TotalTime>
  <Words>1834</Words>
  <Application>Microsoft Office PowerPoint</Application>
  <PresentationFormat>宽屏</PresentationFormat>
  <Paragraphs>401</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方正综艺简体</vt:lpstr>
      <vt:lpstr>微软雅黑</vt:lpstr>
      <vt:lpstr>Arial</vt:lpstr>
      <vt:lpstr>Calibri</vt:lpstr>
      <vt:lpstr>Cambria Math</vt:lpstr>
      <vt:lpstr>Times New Roman</vt:lpstr>
      <vt:lpstr>wsx_白板</vt:lpstr>
      <vt:lpstr>PowerPoint 演示文稿</vt:lpstr>
      <vt:lpstr>PowerPoint 演示文稿</vt:lpstr>
      <vt:lpstr>研究背景</vt:lpstr>
      <vt:lpstr>当前文本分割方法存在的不足</vt:lpstr>
      <vt:lpstr>当前文本分割方法存在的不足</vt:lpstr>
      <vt:lpstr>研究内容</vt:lpstr>
      <vt:lpstr>PowerPoint 演示文稿</vt:lpstr>
      <vt:lpstr>基线方法</vt:lpstr>
      <vt:lpstr>基线方法</vt:lpstr>
      <vt:lpstr>基线方法</vt:lpstr>
      <vt:lpstr>基线方法</vt:lpstr>
      <vt:lpstr>基线方法</vt:lpstr>
      <vt:lpstr>基线方法</vt:lpstr>
      <vt:lpstr>基线方法</vt:lpstr>
      <vt:lpstr>方案设计</vt:lpstr>
      <vt:lpstr>方案设计</vt:lpstr>
      <vt:lpstr>方案设计</vt:lpstr>
      <vt:lpstr>方案设计</vt:lpstr>
      <vt:lpstr>方案设计</vt:lpstr>
      <vt:lpstr>方案设计</vt:lpstr>
      <vt:lpstr>方案设计</vt:lpstr>
      <vt:lpstr>方案设计</vt:lpstr>
      <vt:lpstr>方案设计</vt:lpstr>
      <vt:lpstr>PowerPoint 演示文稿</vt:lpstr>
      <vt:lpstr>实验结果</vt:lpstr>
      <vt:lpstr>实验结果</vt:lpstr>
      <vt:lpstr>PowerPoint 演示文稿</vt:lpstr>
      <vt:lpstr>进展总结</vt:lpstr>
      <vt:lpstr>下一步工作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隐写安全性框架</dc:title>
  <dc:creator>yangzl</dc:creator>
  <cp:lastModifiedBy>etsurin</cp:lastModifiedBy>
  <cp:revision>3655</cp:revision>
  <dcterms:created xsi:type="dcterms:W3CDTF">2019-02-26T03:47:00Z</dcterms:created>
  <dcterms:modified xsi:type="dcterms:W3CDTF">2022-04-11T16:07:07Z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959EC3FF74E84CA896E692C059096209</vt:lpwstr>
  </property>
</Properties>
</file>