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8" r:id="rId2"/>
    <p:sldId id="652" r:id="rId3"/>
    <p:sldId id="578" r:id="rId4"/>
    <p:sldId id="649" r:id="rId5"/>
    <p:sldId id="655" r:id="rId6"/>
    <p:sldId id="644" r:id="rId7"/>
    <p:sldId id="645" r:id="rId8"/>
    <p:sldId id="647" r:id="rId9"/>
    <p:sldId id="648" r:id="rId10"/>
    <p:sldId id="654" r:id="rId11"/>
    <p:sldId id="575" r:id="rId12"/>
    <p:sldId id="611" r:id="rId13"/>
    <p:sldId id="653" r:id="rId14"/>
    <p:sldId id="609" r:id="rId15"/>
    <p:sldId id="573" r:id="rId16"/>
    <p:sldId id="560" r:id="rId17"/>
    <p:sldId id="646" r:id="rId18"/>
    <p:sldId id="4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软用户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5B9E"/>
    <a:srgbClr val="F3BF09"/>
    <a:srgbClr val="DB247E"/>
    <a:srgbClr val="E0402B"/>
    <a:srgbClr val="735B9F"/>
    <a:srgbClr val="CBC3DC"/>
    <a:srgbClr val="DFDAEA"/>
    <a:srgbClr val="FFFF99"/>
    <a:srgbClr val="A9632F"/>
    <a:srgbClr val="D34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6190B-5BF5-4BF4-BF73-B38D11ED0A8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555B8-6DB6-4537-992D-08F84CBD1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17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0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文献调研我调整了一下，之前引的是计划做改进所提到的论文，现在改成了</a:t>
            </a:r>
            <a:r>
              <a:rPr lang="en-US" altLang="zh-CN" dirty="0">
                <a:sym typeface="+mn-ea"/>
              </a:rPr>
              <a:t>ppt</a:t>
            </a:r>
            <a:r>
              <a:rPr lang="zh-CN" altLang="en-US" dirty="0">
                <a:sym typeface="+mn-ea"/>
              </a:rPr>
              <a:t>所有应该引的论文，包括数据集模型等等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接下来我将分这</a:t>
            </a:r>
            <a:r>
              <a:rPr lang="en-US" altLang="zh-CN"/>
              <a:t>6</a:t>
            </a:r>
            <a:r>
              <a:rPr lang="zh-CN" altLang="en-US"/>
              <a:t>个部分介绍我要进行的课题</a:t>
            </a:r>
          </a:p>
        </p:txBody>
      </p:sp>
    </p:spTree>
    <p:extLst>
      <p:ext uri="{BB962C8B-B14F-4D97-AF65-F5344CB8AC3E}">
        <p14:creationId xmlns:p14="http://schemas.microsoft.com/office/powerpoint/2010/main" val="93254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同样的新闻，在一天的下午和第二天的上午重复出现，热搜标题中却不注明。更有其他媒体采用吸引注意力但没有实际信息的标题。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6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接下来我将分这</a:t>
            </a:r>
            <a:r>
              <a:rPr lang="en-US" altLang="zh-CN"/>
              <a:t>6</a:t>
            </a:r>
            <a:r>
              <a:rPr lang="zh-CN" altLang="en-US"/>
              <a:t>个部分介绍我要进行的课题</a:t>
            </a:r>
          </a:p>
        </p:txBody>
      </p:sp>
    </p:spTree>
    <p:extLst>
      <p:ext uri="{BB962C8B-B14F-4D97-AF65-F5344CB8AC3E}">
        <p14:creationId xmlns:p14="http://schemas.microsoft.com/office/powerpoint/2010/main" val="287932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555B8-6DB6-4537-992D-08F84CBD1AC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wsx_白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6356350"/>
            <a:ext cx="12192000" cy="571988"/>
          </a:xfrm>
          <a:prstGeom prst="rect">
            <a:avLst/>
          </a:prstGeom>
          <a:solidFill>
            <a:srgbClr val="735B9F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0458"/>
            <a:ext cx="10515600" cy="70978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7030A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25941"/>
            <a:ext cx="10515600" cy="51510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4080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6751A7-6E55-41DF-8EE8-0BB688AE9A8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2021/12/30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40804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Lab of New Generation Network Technology &amp; Application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40805"/>
            <a:ext cx="66738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89415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12"/>
    </mc:Choice>
    <mc:Fallback xmlns="">
      <p:transition spd="slow" advTm="85512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095551-6AE5-46D6-B81A-1E75E3C5C36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2021/12/30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Lab of New Generation Network Technology &amp; Application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12"/>
    </mc:Choice>
    <mc:Fallback xmlns="">
      <p:transition spd="slow" advTm="85512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5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CA1809-FE3A-40F9-943A-4F88F0FE982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2021/12/30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Lab of New Generation Network Technology &amp; Application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12"/>
    </mc:Choice>
    <mc:Fallback xmlns="">
      <p:transition spd="slow" advTm="85512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CA1809-FE3A-40F9-943A-4F88F0FE982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2021/12/30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Lab of New Generation Network Technology &amp; Application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12"/>
    </mc:Choice>
    <mc:Fallback xmlns="">
      <p:transition spd="slow" advTm="85512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2"/>
          <a:stretch>
            <a:fillRect/>
          </a:stretch>
        </p:blipFill>
        <p:spPr>
          <a:xfrm>
            <a:off x="0" y="0"/>
            <a:ext cx="4254759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4254500" cy="6858000"/>
          </a:xfrm>
          <a:prstGeom prst="rect">
            <a:avLst/>
          </a:prstGeom>
          <a:solidFill>
            <a:srgbClr val="735B9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977702" y="3151944"/>
            <a:ext cx="554111" cy="554111"/>
          </a:xfrm>
          <a:prstGeom prst="ellipse">
            <a:avLst/>
          </a:prstGeom>
          <a:solidFill>
            <a:srgbClr val="735B9F">
              <a:alpha val="99000"/>
            </a:srgbClr>
          </a:solidFill>
          <a:ln w="571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635"/>
            <a:ext cx="12192000" cy="6858635"/>
          </a:xfrm>
          <a:prstGeom prst="rect">
            <a:avLst/>
          </a:prstGeom>
          <a:solidFill>
            <a:srgbClr val="735B9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90486" y="3197165"/>
            <a:ext cx="463670" cy="463670"/>
          </a:xfrm>
          <a:prstGeom prst="ellipse">
            <a:avLst/>
          </a:prstGeom>
          <a:solidFill>
            <a:srgbClr val="735B9F">
              <a:alpha val="99000"/>
            </a:srgbClr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5"/>
          <p:cNvSpPr/>
          <p:nvPr userDrawn="1"/>
        </p:nvSpPr>
        <p:spPr>
          <a:xfrm>
            <a:off x="0" y="14605"/>
            <a:ext cx="8238932" cy="6858000"/>
          </a:xfrm>
          <a:custGeom>
            <a:avLst/>
            <a:gdLst>
              <a:gd name="connsiteX0" fmla="*/ 0 w 7675927"/>
              <a:gd name="connsiteY0" fmla="*/ 0 h 6858000"/>
              <a:gd name="connsiteX1" fmla="*/ 7675927 w 7675927"/>
              <a:gd name="connsiteY1" fmla="*/ 0 h 6858000"/>
              <a:gd name="connsiteX2" fmla="*/ 7675927 w 7675927"/>
              <a:gd name="connsiteY2" fmla="*/ 6858000 h 6858000"/>
              <a:gd name="connsiteX3" fmla="*/ 0 w 7675927"/>
              <a:gd name="connsiteY3" fmla="*/ 6858000 h 6858000"/>
              <a:gd name="connsiteX4" fmla="*/ 0 w 7675927"/>
              <a:gd name="connsiteY4" fmla="*/ 0 h 6858000"/>
              <a:gd name="connsiteX0-1" fmla="*/ 0 w 7675927"/>
              <a:gd name="connsiteY0-2" fmla="*/ 0 h 6858000"/>
              <a:gd name="connsiteX1-3" fmla="*/ 7675927 w 7675927"/>
              <a:gd name="connsiteY1-4" fmla="*/ 0 h 6858000"/>
              <a:gd name="connsiteX2-5" fmla="*/ 7669764 w 7675927"/>
              <a:gd name="connsiteY2-6" fmla="*/ 3433665 h 6858000"/>
              <a:gd name="connsiteX3-7" fmla="*/ 7675927 w 7675927"/>
              <a:gd name="connsiteY3-8" fmla="*/ 6858000 h 6858000"/>
              <a:gd name="connsiteX4-9" fmla="*/ 0 w 7675927"/>
              <a:gd name="connsiteY4-10" fmla="*/ 6858000 h 6858000"/>
              <a:gd name="connsiteX5" fmla="*/ 0 w 7675927"/>
              <a:gd name="connsiteY5" fmla="*/ 0 h 6858000"/>
              <a:gd name="connsiteX0-11" fmla="*/ 0 w 9181326"/>
              <a:gd name="connsiteY0-12" fmla="*/ 0 h 6858000"/>
              <a:gd name="connsiteX1-13" fmla="*/ 7675927 w 9181326"/>
              <a:gd name="connsiteY1-14" fmla="*/ 0 h 6858000"/>
              <a:gd name="connsiteX2-15" fmla="*/ 9181324 w 9181326"/>
              <a:gd name="connsiteY2-16" fmla="*/ 3461657 h 6858000"/>
              <a:gd name="connsiteX3-17" fmla="*/ 7675927 w 9181326"/>
              <a:gd name="connsiteY3-18" fmla="*/ 6858000 h 6858000"/>
              <a:gd name="connsiteX4-19" fmla="*/ 0 w 9181326"/>
              <a:gd name="connsiteY4-20" fmla="*/ 6858000 h 6858000"/>
              <a:gd name="connsiteX5-21" fmla="*/ 0 w 9181326"/>
              <a:gd name="connsiteY5-22" fmla="*/ 0 h 6858000"/>
              <a:gd name="connsiteX0-23" fmla="*/ 0 w 9181328"/>
              <a:gd name="connsiteY0-24" fmla="*/ 0 h 6858000"/>
              <a:gd name="connsiteX1-25" fmla="*/ 7675927 w 9181328"/>
              <a:gd name="connsiteY1-26" fmla="*/ 0 h 6858000"/>
              <a:gd name="connsiteX2-27" fmla="*/ 9181324 w 9181328"/>
              <a:gd name="connsiteY2-28" fmla="*/ 3461657 h 6858000"/>
              <a:gd name="connsiteX3-29" fmla="*/ 7675927 w 9181328"/>
              <a:gd name="connsiteY3-30" fmla="*/ 6858000 h 6858000"/>
              <a:gd name="connsiteX4-31" fmla="*/ 0 w 9181328"/>
              <a:gd name="connsiteY4-32" fmla="*/ 6858000 h 6858000"/>
              <a:gd name="connsiteX5-33" fmla="*/ 0 w 9181328"/>
              <a:gd name="connsiteY5-34" fmla="*/ 0 h 6858000"/>
              <a:gd name="connsiteX0-35" fmla="*/ 0 w 9153337"/>
              <a:gd name="connsiteY0-36" fmla="*/ 0 h 6858000"/>
              <a:gd name="connsiteX1-37" fmla="*/ 7675927 w 9153337"/>
              <a:gd name="connsiteY1-38" fmla="*/ 0 h 6858000"/>
              <a:gd name="connsiteX2-39" fmla="*/ 9153333 w 9153337"/>
              <a:gd name="connsiteY2-40" fmla="*/ 3582955 h 6858000"/>
              <a:gd name="connsiteX3-41" fmla="*/ 7675927 w 9153337"/>
              <a:gd name="connsiteY3-42" fmla="*/ 6858000 h 6858000"/>
              <a:gd name="connsiteX4-43" fmla="*/ 0 w 9153337"/>
              <a:gd name="connsiteY4-44" fmla="*/ 6858000 h 6858000"/>
              <a:gd name="connsiteX5-45" fmla="*/ 0 w 9153337"/>
              <a:gd name="connsiteY5-46" fmla="*/ 0 h 6858000"/>
              <a:gd name="connsiteX0-47" fmla="*/ 0 w 9153339"/>
              <a:gd name="connsiteY0-48" fmla="*/ 0 h 6858000"/>
              <a:gd name="connsiteX1-49" fmla="*/ 7675927 w 9153339"/>
              <a:gd name="connsiteY1-50" fmla="*/ 0 h 6858000"/>
              <a:gd name="connsiteX2-51" fmla="*/ 9153333 w 9153339"/>
              <a:gd name="connsiteY2-52" fmla="*/ 3582955 h 6858000"/>
              <a:gd name="connsiteX3-53" fmla="*/ 7675927 w 9153339"/>
              <a:gd name="connsiteY3-54" fmla="*/ 6858000 h 6858000"/>
              <a:gd name="connsiteX4-55" fmla="*/ 0 w 9153339"/>
              <a:gd name="connsiteY4-56" fmla="*/ 6858000 h 6858000"/>
              <a:gd name="connsiteX5-57" fmla="*/ 0 w 9153339"/>
              <a:gd name="connsiteY5-58" fmla="*/ 0 h 6858000"/>
              <a:gd name="connsiteX0-59" fmla="*/ 0 w 9144008"/>
              <a:gd name="connsiteY0-60" fmla="*/ 0 h 6858000"/>
              <a:gd name="connsiteX1-61" fmla="*/ 7675927 w 9144008"/>
              <a:gd name="connsiteY1-62" fmla="*/ 0 h 6858000"/>
              <a:gd name="connsiteX2-63" fmla="*/ 9144002 w 9144008"/>
              <a:gd name="connsiteY2-64" fmla="*/ 3433665 h 6858000"/>
              <a:gd name="connsiteX3-65" fmla="*/ 7675927 w 9144008"/>
              <a:gd name="connsiteY3-66" fmla="*/ 6858000 h 6858000"/>
              <a:gd name="connsiteX4-67" fmla="*/ 0 w 9144008"/>
              <a:gd name="connsiteY4-68" fmla="*/ 6858000 h 6858000"/>
              <a:gd name="connsiteX5-69" fmla="*/ 0 w 9144008"/>
              <a:gd name="connsiteY5-70" fmla="*/ 0 h 6858000"/>
              <a:gd name="connsiteX0-71" fmla="*/ 0 w 9153339"/>
              <a:gd name="connsiteY0-72" fmla="*/ 0 h 6858000"/>
              <a:gd name="connsiteX1-73" fmla="*/ 7675927 w 9153339"/>
              <a:gd name="connsiteY1-74" fmla="*/ 0 h 6858000"/>
              <a:gd name="connsiteX2-75" fmla="*/ 9153333 w 9153339"/>
              <a:gd name="connsiteY2-76" fmla="*/ 3480318 h 6858000"/>
              <a:gd name="connsiteX3-77" fmla="*/ 7675927 w 9153339"/>
              <a:gd name="connsiteY3-78" fmla="*/ 6858000 h 6858000"/>
              <a:gd name="connsiteX4-79" fmla="*/ 0 w 9153339"/>
              <a:gd name="connsiteY4-80" fmla="*/ 6858000 h 6858000"/>
              <a:gd name="connsiteX5-81" fmla="*/ 0 w 9153339"/>
              <a:gd name="connsiteY5-82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53339" h="6858000">
                <a:moveTo>
                  <a:pt x="0" y="0"/>
                </a:moveTo>
                <a:lnTo>
                  <a:pt x="7675927" y="0"/>
                </a:lnTo>
                <a:cubicBezTo>
                  <a:pt x="8644256" y="1088571"/>
                  <a:pt x="9155387" y="2335763"/>
                  <a:pt x="9153333" y="3480318"/>
                </a:cubicBezTo>
                <a:cubicBezTo>
                  <a:pt x="9155387" y="4621763"/>
                  <a:pt x="8485636" y="6024465"/>
                  <a:pt x="76759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35B9F">
              <a:alpha val="9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7961876" y="3151944"/>
            <a:ext cx="554111" cy="554111"/>
          </a:xfrm>
          <a:prstGeom prst="ellipse">
            <a:avLst/>
          </a:prstGeom>
          <a:solidFill>
            <a:srgbClr val="735B9F">
              <a:alpha val="99000"/>
            </a:srgbClr>
          </a:solidFill>
          <a:ln w="571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CA1809-FE3A-40F9-943A-4F88F0FE982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2021/12/30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Lab of New Generation Network Technology &amp; Application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Tm="85512"/>
    </mc:Choice>
    <mc:Fallback xmlns="">
      <p:transition spd="slow" advTm="85512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hyperlink" Target="https://huggingface.co/models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9899" y="2171700"/>
            <a:ext cx="635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长文本摘要平台的设计与实现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4155" y="6322695"/>
            <a:ext cx="7042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2022.1.6</a:t>
            </a:r>
          </a:p>
        </p:txBody>
      </p:sp>
      <p:sp>
        <p:nvSpPr>
          <p:cNvPr id="4" name="矩形 3"/>
          <p:cNvSpPr/>
          <p:nvPr/>
        </p:nvSpPr>
        <p:spPr>
          <a:xfrm>
            <a:off x="1752741" y="4155390"/>
            <a:ext cx="46951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无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87	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王悦纶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指导教师： 黄永峰 教授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66930" y="2759214"/>
            <a:ext cx="1914395" cy="1131451"/>
            <a:chOff x="1066930" y="2759214"/>
            <a:chExt cx="1914395" cy="1131451"/>
          </a:xfrm>
        </p:grpSpPr>
        <p:sp>
          <p:nvSpPr>
            <p:cNvPr id="5" name="文本框 4"/>
            <p:cNvSpPr txBox="1"/>
            <p:nvPr/>
          </p:nvSpPr>
          <p:spPr>
            <a:xfrm>
              <a:off x="1066930" y="2759214"/>
              <a:ext cx="1914395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目 </a:t>
              </a:r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31641" y="3429000"/>
              <a:ext cx="161419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contents</a:t>
              </a:r>
              <a:endParaRPr 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17770" y="1267318"/>
            <a:ext cx="4558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1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研究背景与意义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7770" y="2038208"/>
            <a:ext cx="541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2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国内外研究现状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17770" y="2809098"/>
            <a:ext cx="593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35B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    </a:t>
            </a:r>
            <a:r>
              <a:rPr lang="zh-CN" altLang="en-US" sz="2800" b="1" dirty="0">
                <a:solidFill>
                  <a:srgbClr val="735B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研究目标与内容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17770" y="3579988"/>
            <a:ext cx="667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4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目前进展与进度安排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7770" y="4350878"/>
            <a:ext cx="667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5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文献调研</a:t>
            </a:r>
          </a:p>
        </p:txBody>
      </p:sp>
    </p:spTree>
    <p:extLst>
      <p:ext uri="{BB962C8B-B14F-4D97-AF65-F5344CB8AC3E}">
        <p14:creationId xmlns:p14="http://schemas.microsoft.com/office/powerpoint/2010/main" val="42914244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574780" cy="709930"/>
          </a:xfrm>
        </p:spPr>
        <p:txBody>
          <a:bodyPr>
            <a:normAutofit/>
          </a:bodyPr>
          <a:lstStyle/>
          <a:p>
            <a:r>
              <a:rPr lang="zh-CN" altLang="en-US" dirty="0"/>
              <a:t>研究目标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2607" y="1060680"/>
            <a:ext cx="11106785" cy="830997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sz="2400" dirty="0">
                <a:solidFill>
                  <a:schemeClr val="tx1"/>
                </a:solidFill>
                <a:sym typeface="+mn-ea"/>
              </a:rPr>
              <a:t>总体目标：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针对非结构化的实用性文本</a:t>
            </a:r>
            <a:r>
              <a:rPr lang="zh-CN" altLang="en-US" sz="2400" dirty="0">
                <a:sym typeface="+mn-ea"/>
              </a:rPr>
              <a:t>设计支持长文本、兼顾全文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的文本摘要设计平台</a:t>
            </a:r>
            <a:endParaRPr lang="zh-CN" altLang="en-US" sz="2400" dirty="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5123790"/>
              </p:ext>
            </p:extLst>
          </p:nvPr>
        </p:nvGraphicFramePr>
        <p:xfrm>
          <a:off x="523874" y="2052541"/>
          <a:ext cx="11293751" cy="395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13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dirty="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要点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dirty="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4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 dirty="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非结构化的实用性文本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目前很多长文本数据集都是有小标题的，且以非日常话题为主。一般读者接触到的还是内容浅显，无结构划分的文本。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28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支持长文本</a:t>
                      </a:r>
                      <a:endParaRPr lang="zh-CN" altLang="en-US" sz="1800" b="0" spc="13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spc="13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能够处理长度超过模型限制（以</a:t>
                      </a:r>
                      <a:r>
                        <a:rPr lang="en-US" altLang="zh-CN" sz="1800" b="0" spc="13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BART</a:t>
                      </a:r>
                      <a:r>
                        <a:rPr lang="zh-CN" altLang="en-US" sz="1800" b="0" spc="13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基线模型为例，即</a:t>
                      </a:r>
                      <a:r>
                        <a:rPr lang="en-US" altLang="zh-CN" sz="1800" b="0" spc="13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1024</a:t>
                      </a:r>
                      <a:r>
                        <a:rPr lang="zh-CN" altLang="en-US" sz="1800" b="0" spc="13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长度）的文本，并生成摘要。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spc="130" dirty="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兼顾全文</a:t>
                      </a:r>
                      <a:endParaRPr lang="zh-CN" altLang="en-US" sz="1800" b="0" spc="13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确保框架对完整文本进行处理，且不改变模型全注意力的结构。</a:t>
                      </a:r>
                      <a:endParaRPr lang="zh-CN" altLang="en-US" sz="1800" b="0" spc="13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7321" y="165200"/>
            <a:ext cx="10982174" cy="709786"/>
          </a:xfrm>
        </p:spPr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207194" y="1061043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）文本摘要平台的设计与实现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F6A5B28-EC59-4C42-85A2-ADDCC7268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706" y="1654810"/>
            <a:ext cx="11146155" cy="1325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模型部署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交互设计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715A81-3870-47E1-BA11-2273DF35CD77}"/>
              </a:ext>
            </a:extLst>
          </p:cNvPr>
          <p:cNvSpPr/>
          <p:nvPr/>
        </p:nvSpPr>
        <p:spPr>
          <a:xfrm>
            <a:off x="207194" y="3182046"/>
            <a:ext cx="102463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）长文本摘要生成算法的设计</a:t>
            </a:r>
            <a:endParaRPr lang="en-US" altLang="zh-CN" sz="2400" dirty="0"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针对“支持长文本” 、“兼顾全文” 的特点设计解决方案，如：文本分割，级联网络结构</a:t>
            </a:r>
            <a:r>
              <a:rPr lang="en-US" altLang="zh-CN" sz="2400" dirty="0">
                <a:sym typeface="+mn-ea"/>
              </a:rPr>
              <a:t>(HAT-BART</a:t>
            </a:r>
            <a:r>
              <a:rPr lang="en-US" altLang="zh-CN" sz="2400" baseline="30000" dirty="0">
                <a:sym typeface="+mn-ea"/>
              </a:rPr>
              <a:t>[10])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extractor-generator</a:t>
            </a:r>
            <a:r>
              <a:rPr lang="zh-CN" altLang="en-US" sz="2400" dirty="0">
                <a:sym typeface="+mn-ea"/>
              </a:rPr>
              <a:t>结构</a:t>
            </a:r>
            <a:r>
              <a:rPr lang="en-US" altLang="zh-CN" sz="2400" dirty="0">
                <a:sym typeface="+mn-ea"/>
              </a:rPr>
              <a:t>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）模型的微调以及数据集测试，并与现有结果作对比</a:t>
            </a:r>
            <a:endParaRPr lang="en-US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12"/>
    </mc:Choice>
    <mc:Fallback xmlns="">
      <p:transition spd="slow" advTm="855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66930" y="2759214"/>
            <a:ext cx="1914395" cy="1131451"/>
            <a:chOff x="1066930" y="2759214"/>
            <a:chExt cx="1914395" cy="1131451"/>
          </a:xfrm>
        </p:grpSpPr>
        <p:sp>
          <p:nvSpPr>
            <p:cNvPr id="5" name="文本框 4"/>
            <p:cNvSpPr txBox="1"/>
            <p:nvPr/>
          </p:nvSpPr>
          <p:spPr>
            <a:xfrm>
              <a:off x="1066930" y="2759214"/>
              <a:ext cx="1914395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目 </a:t>
              </a:r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31641" y="3429000"/>
              <a:ext cx="161419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contents</a:t>
              </a:r>
              <a:endParaRPr 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17770" y="1267318"/>
            <a:ext cx="4558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1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研究背景与意义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7770" y="2038208"/>
            <a:ext cx="541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2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国内外研究现状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17770" y="2809098"/>
            <a:ext cx="593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3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研究目标与内容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17770" y="3579988"/>
            <a:ext cx="667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35B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800" b="1" dirty="0">
                <a:solidFill>
                  <a:srgbClr val="735B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目前进展与进度安排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7770" y="4350878"/>
            <a:ext cx="667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5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文献调研</a:t>
            </a:r>
          </a:p>
        </p:txBody>
      </p:sp>
    </p:spTree>
    <p:extLst>
      <p:ext uri="{BB962C8B-B14F-4D97-AF65-F5344CB8AC3E}">
        <p14:creationId xmlns:p14="http://schemas.microsoft.com/office/powerpoint/2010/main" val="34074986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861165" cy="70993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目前进展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  <p:sp>
        <p:nvSpPr>
          <p:cNvPr id="14" name="矩形 13"/>
          <p:cNvSpPr/>
          <p:nvPr/>
        </p:nvSpPr>
        <p:spPr>
          <a:xfrm>
            <a:off x="563429" y="1167723"/>
            <a:ext cx="111657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已获取的实用性文本数据集</a:t>
            </a:r>
            <a:endParaRPr lang="en-US" altLang="zh-CN" sz="2800" dirty="0">
              <a:sym typeface="+mn-ea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-CNN/DM</a:t>
            </a:r>
            <a:r>
              <a:rPr lang="en-US" altLang="zh-CN" sz="2400" baseline="30000" dirty="0">
                <a:solidFill>
                  <a:schemeClr val="tx1"/>
                </a:solidFill>
                <a:sym typeface="+mn-ea"/>
              </a:rPr>
              <a:t>[11]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数据集：新闻</a:t>
            </a:r>
            <a:r>
              <a:rPr lang="zh-CN" altLang="en-US" sz="2400" dirty="0">
                <a:sym typeface="+mn-ea"/>
              </a:rPr>
              <a:t>数据集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，平均长度为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781</a:t>
            </a:r>
          </a:p>
          <a:p>
            <a:pPr algn="l"/>
            <a:r>
              <a:rPr lang="en-US" altLang="zh-CN" sz="2400" dirty="0">
                <a:sym typeface="+mn-ea"/>
              </a:rPr>
              <a:t>-big patent</a:t>
            </a:r>
            <a:r>
              <a:rPr lang="en-US" altLang="zh-CN" sz="2400" baseline="30000" dirty="0">
                <a:sym typeface="+mn-ea"/>
              </a:rPr>
              <a:t>[12]</a:t>
            </a:r>
            <a:r>
              <a:rPr lang="zh-CN" altLang="en-US" sz="2400" dirty="0">
                <a:sym typeface="+mn-ea"/>
              </a:rPr>
              <a:t>数据集：多领域的专利文章数据集，平均长度为</a:t>
            </a:r>
            <a:r>
              <a:rPr lang="en-US" altLang="zh-CN" sz="2400" dirty="0">
                <a:sym typeface="+mn-ea"/>
              </a:rPr>
              <a:t>3573</a:t>
            </a:r>
          </a:p>
          <a:p>
            <a:pPr algn="l"/>
            <a:endParaRPr lang="en-US" altLang="zh-CN" sz="24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通过文献调研，对现有开源预训练模型有了初步了解</a:t>
            </a:r>
            <a:endParaRPr lang="en-US" altLang="zh-CN" sz="28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algn="l"/>
            <a:endParaRPr lang="zh-C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针对研究目标完成了待改进的</a:t>
            </a:r>
            <a:r>
              <a:rPr lang="en-US" altLang="zh-CN" sz="2800" dirty="0">
                <a:sym typeface="+mn-ea"/>
              </a:rPr>
              <a:t>demo</a:t>
            </a:r>
            <a:r>
              <a:rPr lang="zh-CN" altLang="en-US" sz="2800" dirty="0">
                <a:sym typeface="+mn-ea"/>
              </a:rPr>
              <a:t>程序。能够实现简单的文本预处理以及摘要生成任务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861165" cy="709930"/>
          </a:xfrm>
        </p:spPr>
        <p:txBody>
          <a:bodyPr>
            <a:normAutofit/>
          </a:bodyPr>
          <a:lstStyle/>
          <a:p>
            <a:r>
              <a:rPr lang="zh-CN" altLang="en-US" dirty="0"/>
              <a:t>进度安排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19735" y="1354455"/>
            <a:ext cx="10934065" cy="4351655"/>
          </a:xfrm>
        </p:spPr>
        <p:txBody>
          <a:bodyPr/>
          <a:lstStyle/>
          <a:p>
            <a:r>
              <a:rPr lang="zh-CN" dirty="0"/>
              <a:t>第</a:t>
            </a:r>
            <a:r>
              <a:rPr lang="en-US" altLang="zh-CN" dirty="0"/>
              <a:t>1~3</a:t>
            </a:r>
            <a:r>
              <a:rPr lang="zh-CN" altLang="en-US" dirty="0"/>
              <a:t>周，构建文本摘要平台的基础框架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4~5</a:t>
            </a:r>
            <a:r>
              <a:rPr lang="zh-CN" altLang="en-US" dirty="0"/>
              <a:t>周，完成长文本摘要生成算法的设计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6~8</a:t>
            </a:r>
            <a:r>
              <a:rPr lang="zh-CN" altLang="en-US" dirty="0"/>
              <a:t>周，针对选择的数据集对模型进行微调并测试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9~10</a:t>
            </a:r>
            <a:r>
              <a:rPr lang="zh-CN" altLang="en-US" dirty="0"/>
              <a:t>周，与已有的基线模型进行对比和分析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11~16</a:t>
            </a:r>
            <a:r>
              <a:rPr lang="zh-CN" altLang="en-US" dirty="0"/>
              <a:t>周，继续改进提出的算法，完成论文的撰写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861165" cy="70993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五、文献调研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07010" y="1218989"/>
            <a:ext cx="11589879" cy="4820568"/>
          </a:xfrm>
        </p:spPr>
        <p:txBody>
          <a:bodyPr>
            <a:normAutofit fontScale="77500" lnSpcReduction="20000"/>
          </a:bodyPr>
          <a:lstStyle/>
          <a:p>
            <a:pPr marL="0" lvl="0" indent="0" algn="l">
              <a:buNone/>
            </a:pPr>
            <a:r>
              <a:rPr lang="zh-CN" altLang="en-US" dirty="0"/>
              <a:t>[1]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2020</a:t>
            </a:r>
            <a:r>
              <a:rPr lang="zh-CN" altLang="en-US" dirty="0">
                <a:sym typeface="+mn-ea"/>
              </a:rPr>
              <a:t>年全国新闻出版业基本情况，国家新闻出版署，</a:t>
            </a:r>
            <a:r>
              <a:rPr lang="en-US" altLang="zh-CN" dirty="0">
                <a:sym typeface="+mn-ea"/>
              </a:rPr>
              <a:t>2021.12</a:t>
            </a:r>
            <a:endParaRPr lang="zh-CN" altLang="en-US" dirty="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dirty="0"/>
              <a:t>[</a:t>
            </a:r>
            <a:r>
              <a:rPr lang="en-US" altLang="zh-CN" dirty="0"/>
              <a:t>2</a:t>
            </a:r>
            <a:r>
              <a:rPr lang="zh-CN" altLang="en-US" dirty="0"/>
              <a:t>]侯圣峦</a:t>
            </a:r>
            <a:r>
              <a:rPr lang="en-US" altLang="zh-CN" dirty="0"/>
              <a:t>,</a:t>
            </a:r>
            <a:r>
              <a:rPr lang="zh-CN" altLang="en-US" dirty="0"/>
              <a:t>张书涵</a:t>
            </a:r>
            <a:r>
              <a:rPr lang="en-US" altLang="zh-CN" dirty="0"/>
              <a:t>,</a:t>
            </a:r>
            <a:r>
              <a:rPr lang="zh-CN" altLang="en-US" dirty="0"/>
              <a:t>费超群</a:t>
            </a:r>
            <a:r>
              <a:rPr lang="en-US" altLang="zh-CN" dirty="0"/>
              <a:t>.</a:t>
            </a:r>
            <a:r>
              <a:rPr lang="zh-CN" altLang="en-US" dirty="0"/>
              <a:t>文本摘要常用数据集和方法研究综述</a:t>
            </a:r>
            <a:r>
              <a:rPr lang="en-US" altLang="zh-CN" dirty="0"/>
              <a:t>[J].</a:t>
            </a:r>
            <a:r>
              <a:rPr lang="zh-CN" altLang="en-US" dirty="0"/>
              <a:t>中文信息学报</a:t>
            </a:r>
            <a:r>
              <a:rPr lang="en-US" altLang="zh-CN" dirty="0"/>
              <a:t>,2019,33(05):1-16.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dirty="0"/>
              <a:t>[3]Rada </a:t>
            </a:r>
            <a:r>
              <a:rPr lang="en-US" altLang="zh-CN" dirty="0" err="1"/>
              <a:t>Mihalcea</a:t>
            </a:r>
            <a:r>
              <a:rPr lang="en-US" altLang="zh-CN" dirty="0"/>
              <a:t> and Paul </a:t>
            </a:r>
            <a:r>
              <a:rPr lang="en-US" altLang="zh-CN" dirty="0" err="1"/>
              <a:t>Tarau</a:t>
            </a:r>
            <a:r>
              <a:rPr lang="en-US" altLang="zh-CN" dirty="0"/>
              <a:t>. 2004. </a:t>
            </a:r>
            <a:r>
              <a:rPr lang="en-US" altLang="zh-CN" dirty="0" err="1"/>
              <a:t>TextRank</a:t>
            </a:r>
            <a:r>
              <a:rPr lang="en-US" altLang="zh-CN" dirty="0"/>
              <a:t>: Bringing order into text. In Proceedings of the 2004 Conference on Empirical Methods in Natural Language Processing, pages 404–411, Barcelona, Spain. Association for Computational Linguistics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dirty="0"/>
              <a:t>[4]Mike Lewis, </a:t>
            </a:r>
            <a:r>
              <a:rPr lang="en-US" altLang="zh-CN" dirty="0" err="1"/>
              <a:t>Yinhan</a:t>
            </a:r>
            <a:r>
              <a:rPr lang="en-US" altLang="zh-CN" dirty="0"/>
              <a:t> Liu, Naman Goyal, </a:t>
            </a:r>
            <a:r>
              <a:rPr lang="en-US" altLang="zh-CN" dirty="0" err="1"/>
              <a:t>Marjan</a:t>
            </a:r>
            <a:r>
              <a:rPr lang="en-US" altLang="zh-CN" dirty="0"/>
              <a:t> </a:t>
            </a:r>
            <a:r>
              <a:rPr lang="en-US" altLang="zh-CN" dirty="0" err="1"/>
              <a:t>Ghazvininejad</a:t>
            </a:r>
            <a:r>
              <a:rPr lang="en-US" altLang="zh-CN" dirty="0"/>
              <a:t>, Abdelrahman Mohamed, Omer Levy, </a:t>
            </a:r>
            <a:r>
              <a:rPr lang="en-US" altLang="zh-CN" dirty="0" err="1"/>
              <a:t>Veselin</a:t>
            </a:r>
            <a:r>
              <a:rPr lang="en-US" altLang="zh-CN" dirty="0"/>
              <a:t> </a:t>
            </a:r>
            <a:r>
              <a:rPr lang="en-US" altLang="zh-CN" dirty="0" err="1"/>
              <a:t>Stoyanov</a:t>
            </a:r>
            <a:r>
              <a:rPr lang="en-US" altLang="zh-CN" dirty="0"/>
              <a:t>, and Luke </a:t>
            </a:r>
            <a:r>
              <a:rPr lang="en-US" altLang="zh-CN" dirty="0" err="1"/>
              <a:t>Zettlemoyer</a:t>
            </a:r>
            <a:r>
              <a:rPr lang="en-US" altLang="zh-CN" dirty="0"/>
              <a:t>. 2020. BART: Denoising sequence-to-sequence pretraining for natural language generation, translation, and comprehension. In Proceedings of the 58th Annual Meeting of the Association for Computational Linguistics, pages 7871–7880, Online. Association for Computational Linguistics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dirty="0"/>
              <a:t>[5]</a:t>
            </a:r>
            <a:r>
              <a:rPr lang="en-US" altLang="zh-CN" dirty="0" err="1"/>
              <a:t>Jingqing</a:t>
            </a:r>
            <a:r>
              <a:rPr lang="en-US" altLang="zh-CN" dirty="0"/>
              <a:t> Zhang, Yao Zhao, Mohammad Saleh, and Peter J. Liu. 2019. Pegasus: Pre-training with extracted gap-sentences for abstractive summarization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[</a:t>
            </a:r>
            <a:r>
              <a:rPr lang="en-US" altLang="zh-CN" dirty="0"/>
              <a:t>6</a:t>
            </a:r>
            <a:r>
              <a:rPr lang="zh-CN" altLang="en-US" dirty="0"/>
              <a:t>]</a:t>
            </a:r>
            <a:r>
              <a:rPr lang="de-DE" altLang="zh-CN" dirty="0"/>
              <a:t> Potsawee Manakul, Mark J. F. Gales.</a:t>
            </a:r>
            <a:r>
              <a:rPr lang="en-US" altLang="zh-CN" dirty="0"/>
              <a:t> Long-Span Summarization via Local Attention and Content Selection   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arXiv:2105.03801.</a:t>
            </a: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861165" cy="70993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五、文献调研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07010" y="1252855"/>
            <a:ext cx="11137900" cy="488830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[7] Yusen Zhang, </a:t>
            </a:r>
            <a:r>
              <a:rPr lang="en-US" altLang="zh-CN" dirty="0" err="1"/>
              <a:t>Ansong</a:t>
            </a:r>
            <a:r>
              <a:rPr lang="en-US" altLang="zh-CN" dirty="0"/>
              <a:t> Ni, et al. </a:t>
            </a:r>
            <a:r>
              <a:rPr lang="en-US" altLang="zh-CN" dirty="0" err="1"/>
              <a:t>Summ^N</a:t>
            </a:r>
            <a:r>
              <a:rPr lang="en-US" altLang="zh-CN" dirty="0"/>
              <a:t>: A Multi-Stage Summarization Framework for Long Input Dialogues and Documents   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arXiv:2110.10150.</a:t>
            </a:r>
          </a:p>
          <a:p>
            <a:pPr marL="0" lvl="0" indent="0" fontAlgn="auto">
              <a:lnSpc>
                <a:spcPct val="100000"/>
              </a:lnSpc>
              <a:buNone/>
            </a:pPr>
            <a:r>
              <a:rPr lang="en-US" altLang="zh-CN" dirty="0"/>
              <a:t>[8]</a:t>
            </a:r>
            <a:r>
              <a:rPr lang="de-DE" altLang="zh-CN" dirty="0"/>
              <a:t> Ziming Mao, Chen Henry Wu, et al. </a:t>
            </a:r>
            <a:r>
              <a:rPr lang="en-US" altLang="zh-CN" dirty="0"/>
              <a:t>DYLE: Dynamic Latent Extraction for Abstractive Long-Input Summarization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arXiv:2110.08168.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[9] Yusen Zhang, </a:t>
            </a:r>
            <a:r>
              <a:rPr lang="en-US" altLang="zh-CN" dirty="0" err="1"/>
              <a:t>Ansong</a:t>
            </a:r>
            <a:r>
              <a:rPr lang="en-US" altLang="zh-CN" dirty="0"/>
              <a:t> Ni, et al. An Exploratory Study on Long Dialogue Summarization: What Works and What's Next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arXiv:2109.04609.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[10]Tobias Rohde, Xiaoxia Wu, and </a:t>
            </a:r>
            <a:r>
              <a:rPr lang="en-US" altLang="zh-CN" dirty="0" err="1"/>
              <a:t>Yinhan</a:t>
            </a:r>
            <a:r>
              <a:rPr lang="en-US" altLang="zh-CN" dirty="0"/>
              <a:t> Liu. 2021. Hierarchical learning for generation with long source sequences.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arXiv:2104.07545.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[11]Karl Moritz Hermann, Tomas </a:t>
            </a:r>
            <a:r>
              <a:rPr lang="en-US" altLang="zh-CN" dirty="0" err="1"/>
              <a:t>Kocisky</a:t>
            </a:r>
            <a:r>
              <a:rPr lang="en-US" altLang="zh-CN" dirty="0"/>
              <a:t>, Edward </a:t>
            </a:r>
            <a:r>
              <a:rPr lang="en-US" altLang="zh-CN" dirty="0" err="1"/>
              <a:t>Grefenstette</a:t>
            </a:r>
            <a:r>
              <a:rPr lang="en-US" altLang="zh-CN" dirty="0"/>
              <a:t>, Lasse </a:t>
            </a:r>
            <a:r>
              <a:rPr lang="en-US" altLang="zh-CN" dirty="0" err="1"/>
              <a:t>Espeholt</a:t>
            </a:r>
            <a:r>
              <a:rPr lang="en-US" altLang="zh-CN" dirty="0"/>
              <a:t>, Will Kay, Mustafa Suleyman, and Phil </a:t>
            </a:r>
            <a:r>
              <a:rPr lang="en-US" altLang="zh-CN" dirty="0" err="1"/>
              <a:t>Blunsom</a:t>
            </a:r>
            <a:r>
              <a:rPr lang="en-US" altLang="zh-CN" dirty="0"/>
              <a:t>. 2015. Teaching machines to read and comprehend. In Advances in Neural Information Processing Systems, volume 28, pages 1693– 1701. Curran Associates, Inc.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[12]Eva Sharma, Chen Li, and Lu Wang. 2019. </a:t>
            </a:r>
            <a:r>
              <a:rPr lang="en-US" altLang="zh-CN" dirty="0" err="1"/>
              <a:t>Bigpatent</a:t>
            </a:r>
            <a:r>
              <a:rPr lang="en-US" altLang="zh-CN" dirty="0"/>
              <a:t>: A large-scale dataset for abstractive and coherent summarization. In Proceedings of the 57th Annual Meeting of the Association for Computational Linguistics, pages 2204–2213.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6474" y="2695409"/>
            <a:ext cx="76919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感谢聆听，请老师批评指导</a:t>
            </a:r>
            <a:endParaRPr lang="zh-CN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52725" y="3678555"/>
            <a:ext cx="16992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Q&amp;A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66930" y="2759214"/>
            <a:ext cx="1914395" cy="1131451"/>
            <a:chOff x="1066930" y="2759214"/>
            <a:chExt cx="1914395" cy="1131451"/>
          </a:xfrm>
        </p:grpSpPr>
        <p:sp>
          <p:nvSpPr>
            <p:cNvPr id="5" name="文本框 4"/>
            <p:cNvSpPr txBox="1"/>
            <p:nvPr/>
          </p:nvSpPr>
          <p:spPr>
            <a:xfrm>
              <a:off x="1066930" y="2759214"/>
              <a:ext cx="1914395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目 </a:t>
              </a:r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31641" y="3429000"/>
              <a:ext cx="161419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contents</a:t>
              </a:r>
              <a:endParaRPr 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17770" y="1267318"/>
            <a:ext cx="4558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735B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    </a:t>
            </a:r>
            <a:r>
              <a:rPr lang="zh-CN" altLang="en-US" sz="2800" b="1" dirty="0">
                <a:solidFill>
                  <a:srgbClr val="735B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研究背景与意义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7770" y="2038208"/>
            <a:ext cx="541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2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国内外研究现状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17770" y="2809098"/>
            <a:ext cx="593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3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研究目标与内容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17770" y="3579988"/>
            <a:ext cx="667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4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目前进展与进度安排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7770" y="4350878"/>
            <a:ext cx="667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5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文献调研</a:t>
            </a:r>
          </a:p>
        </p:txBody>
      </p:sp>
    </p:spTree>
    <p:extLst>
      <p:ext uri="{BB962C8B-B14F-4D97-AF65-F5344CB8AC3E}">
        <p14:creationId xmlns:p14="http://schemas.microsoft.com/office/powerpoint/2010/main" val="19971880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574780" cy="709930"/>
          </a:xfrm>
        </p:spPr>
        <p:txBody>
          <a:bodyPr>
            <a:normAutofit/>
          </a:bodyPr>
          <a:lstStyle/>
          <a:p>
            <a:r>
              <a:rPr lang="zh-CN" altLang="en-US" dirty="0"/>
              <a:t>一、研究背景与意义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89280" y="1751965"/>
            <a:ext cx="38842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我们生活在一个信息量激增的时代。期刊，图书，报纸，网页</a:t>
            </a:r>
            <a:r>
              <a:rPr lang="en-US" altLang="zh-CN" sz="2400" dirty="0"/>
              <a:t>…</a:t>
            </a:r>
            <a:r>
              <a:rPr lang="zh-CN" altLang="en-US" sz="2400" dirty="0"/>
              <a:t>各种文本载体种类繁多。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信息量激增的时代使得人们每天都要阅读大量的文本信息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6437630"/>
            <a:ext cx="657103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dirty="0">
                <a:solidFill>
                  <a:prstClr val="black"/>
                </a:solidFill>
                <a:latin typeface="Arial" panose="020B0604020202020204"/>
                <a:ea typeface="黑体" panose="02010609060101010101" charset="-122"/>
                <a:sym typeface="+mn-ea"/>
              </a:rPr>
              <a:t>[1]2020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黑体" panose="02010609060101010101" charset="-122"/>
                <a:sym typeface="+mn-ea"/>
              </a:rPr>
              <a:t>年全国新闻出版业基本情况，国家新闻出版署，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/>
                <a:ea typeface="黑体" panose="02010609060101010101" charset="-122"/>
                <a:sym typeface="+mn-ea"/>
              </a:rPr>
              <a:t>2021.12</a:t>
            </a:r>
            <a:endParaRPr lang="zh-CN" altLang="en-US" i="1" dirty="0">
              <a:sym typeface="+mn-ea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6B5CDC7-FA90-4FA9-9EBD-858D51836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69922" y="1857710"/>
            <a:ext cx="6537404" cy="882951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3EC70D-A226-4B69-A090-82C6741DA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922" y="2819400"/>
            <a:ext cx="5709915" cy="565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FA669E1-E84C-4AEF-87AD-2D4828E78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9922" y="3463827"/>
            <a:ext cx="6383878" cy="98146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E10667D-66E8-4AE7-9B4C-A4FD86AE9DAA}"/>
              </a:ext>
            </a:extLst>
          </p:cNvPr>
          <p:cNvSpPr/>
          <p:nvPr/>
        </p:nvSpPr>
        <p:spPr>
          <a:xfrm>
            <a:off x="7673589" y="1845698"/>
            <a:ext cx="866729" cy="426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23CC04-7371-43AF-B900-B0620114F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8294" y="2867527"/>
            <a:ext cx="1012024" cy="4694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0B0FC6F-27E6-46EC-AB93-0D3DDBA53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4879" y="3502112"/>
            <a:ext cx="768706" cy="4694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3E0286-88B2-4ECE-9C70-C04E796A1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9922" y="4571999"/>
            <a:ext cx="6105525" cy="10953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09E0509-4D6F-44B8-BE05-493C3C482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166" y="5290051"/>
            <a:ext cx="923701" cy="1932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574780" cy="709930"/>
          </a:xfrm>
        </p:spPr>
        <p:txBody>
          <a:bodyPr>
            <a:normAutofit/>
          </a:bodyPr>
          <a:lstStyle/>
          <a:p>
            <a:r>
              <a:rPr lang="zh-CN" altLang="en-US" dirty="0"/>
              <a:t>一、研究背景与意义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75201" y="1301965"/>
            <a:ext cx="388429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信息量激增带来的问题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000" dirty="0"/>
              <a:t>-</a:t>
            </a:r>
            <a:r>
              <a:rPr lang="zh-CN" altLang="en-US" sz="2000" dirty="0"/>
              <a:t>内容繁杂，人们总是在接受重复信息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-</a:t>
            </a:r>
            <a:r>
              <a:rPr lang="zh-CN" altLang="en-US" sz="2000" dirty="0"/>
              <a:t>信息媒体众多，竞争激烈。标题不仅是文本重要信息的再现，更是获取阅读量的工具。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-</a:t>
            </a:r>
            <a:r>
              <a:rPr lang="zh-CN" altLang="en-US" sz="2000" dirty="0"/>
              <a:t>获取信息更加便捷，但是处理信息的效率却越来越低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文本摘要技术可以帮助读者快速获取文本重要信息，具有很高的实用价值。</a:t>
            </a:r>
            <a:endParaRPr lang="en-US" altLang="zh-CN" sz="24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8ECEEFB-8ACA-4AED-97FA-849FFF913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87970" y="3150137"/>
            <a:ext cx="6368353" cy="1258860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9BA342-F5BE-49C9-B1C2-F9DE3C9C1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826" y="1150522"/>
            <a:ext cx="6164167" cy="19996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C1A6356-2C86-4DBD-81A0-5131A921FD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928" r="638" b="1006"/>
          <a:stretch/>
        </p:blipFill>
        <p:spPr>
          <a:xfrm>
            <a:off x="5518746" y="4327841"/>
            <a:ext cx="3884296" cy="19473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48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66930" y="2759214"/>
            <a:ext cx="1914395" cy="1131451"/>
            <a:chOff x="1066930" y="2759214"/>
            <a:chExt cx="1914395" cy="1131451"/>
          </a:xfrm>
        </p:grpSpPr>
        <p:sp>
          <p:nvSpPr>
            <p:cNvPr id="5" name="文本框 4"/>
            <p:cNvSpPr txBox="1"/>
            <p:nvPr/>
          </p:nvSpPr>
          <p:spPr>
            <a:xfrm>
              <a:off x="1066930" y="2759214"/>
              <a:ext cx="1914395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目 </a:t>
              </a:r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31641" y="3429000"/>
              <a:ext cx="161419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contents</a:t>
              </a:r>
              <a:endParaRPr 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17770" y="1267318"/>
            <a:ext cx="4558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1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研究背景与意义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7770" y="2038208"/>
            <a:ext cx="541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35B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    </a:t>
            </a:r>
            <a:r>
              <a:rPr lang="zh-CN" altLang="en-US" sz="2800" b="1" dirty="0">
                <a:solidFill>
                  <a:srgbClr val="735B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国内外研究现状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17770" y="2809098"/>
            <a:ext cx="5934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3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研究目标与内容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17770" y="3579988"/>
            <a:ext cx="667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4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目前进展与进度安排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7770" y="4350878"/>
            <a:ext cx="6676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5    </a:t>
            </a:r>
            <a:r>
              <a:rPr lang="zh-CN" altLang="en-US" sz="2800" dirty="0">
                <a:solidFill>
                  <a:srgbClr val="735B9E"/>
                </a:solidFill>
                <a:latin typeface="微软雅黑" panose="020B0503020204020204" charset="-122"/>
                <a:ea typeface="微软雅黑" panose="020B0503020204020204" charset="-122"/>
              </a:rPr>
              <a:t>文献调研</a:t>
            </a:r>
          </a:p>
        </p:txBody>
      </p:sp>
    </p:spTree>
    <p:extLst>
      <p:ext uri="{BB962C8B-B14F-4D97-AF65-F5344CB8AC3E}">
        <p14:creationId xmlns:p14="http://schemas.microsoft.com/office/powerpoint/2010/main" val="39931359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574780" cy="709930"/>
          </a:xfrm>
        </p:spPr>
        <p:txBody>
          <a:bodyPr>
            <a:normAutofit/>
          </a:bodyPr>
          <a:lstStyle/>
          <a:p>
            <a:r>
              <a:rPr lang="zh-CN" altLang="en-US" dirty="0"/>
              <a:t>文本摘要生成分类</a:t>
            </a:r>
            <a:r>
              <a:rPr lang="en-US" altLang="zh-CN" baseline="30000" dirty="0"/>
              <a:t>[2]</a:t>
            </a:r>
            <a:endParaRPr lang="zh-CN" altLang="en-US" baseline="30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4005" y="1566811"/>
                <a:ext cx="11727180" cy="2031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endParaRPr lang="en-US" altLang="zh-CN" dirty="0"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>
                    <a:sym typeface="+mn-ea"/>
                  </a:rPr>
                  <a:t>通常以句子为单位，</a:t>
                </a:r>
                <a:r>
                  <a:rPr lang="zh-CN" altLang="en-US" dirty="0"/>
                  <a:t>直接从原文本中不加修改地抽取组成摘要</a:t>
                </a:r>
                <a:endParaRPr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输入文本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lang="zh-CN" altLang="en-US" dirty="0">
                  <a:sym typeface="+mn-ea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5" y="1566811"/>
                <a:ext cx="11727180" cy="2031325"/>
              </a:xfrm>
              <a:prstGeom prst="rect">
                <a:avLst/>
              </a:prstGeom>
              <a:blipFill>
                <a:blip r:embed="rId4"/>
                <a:stretch>
                  <a:fillRect l="-4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F5D4D5-1B10-40FD-9D6F-C6F76FEAB02C}"/>
              </a:ext>
            </a:extLst>
          </p:cNvPr>
          <p:cNvCxnSpPr>
            <a:cxnSpLocks/>
          </p:cNvCxnSpPr>
          <p:nvPr/>
        </p:nvCxnSpPr>
        <p:spPr>
          <a:xfrm>
            <a:off x="3147449" y="2614811"/>
            <a:ext cx="46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A7FB8B6-36DA-4341-9EE6-D11372341AC2}"/>
              </a:ext>
            </a:extLst>
          </p:cNvPr>
          <p:cNvSpPr/>
          <p:nvPr/>
        </p:nvSpPr>
        <p:spPr>
          <a:xfrm>
            <a:off x="3854309" y="2473700"/>
            <a:ext cx="1636889" cy="2822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6B64352-CE05-4699-BAD8-5C6B88D6F9CE}"/>
              </a:ext>
            </a:extLst>
          </p:cNvPr>
          <p:cNvCxnSpPr>
            <a:cxnSpLocks/>
          </p:cNvCxnSpPr>
          <p:nvPr/>
        </p:nvCxnSpPr>
        <p:spPr>
          <a:xfrm>
            <a:off x="5694750" y="2614811"/>
            <a:ext cx="46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1D9611-4F56-4A14-9046-BC401FB065F1}"/>
                  </a:ext>
                </a:extLst>
              </p:cNvPr>
              <p:cNvSpPr txBox="1"/>
              <p:nvPr/>
            </p:nvSpPr>
            <p:spPr>
              <a:xfrm>
                <a:off x="6505472" y="2155757"/>
                <a:ext cx="50335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代表第</a:t>
                </a:r>
                <a:r>
                  <a:rPr lang="en-US" altLang="zh-CN" dirty="0" err="1"/>
                  <a:t>i</a:t>
                </a:r>
                <a:r>
                  <a:rPr lang="zh-CN" altLang="en-US" b="0" dirty="0"/>
                  <a:t>个单位的重要程度（分数值），根据值大小筛选出重要的句子组成摘要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21D9611-4F56-4A14-9046-BC401FB06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472" y="2155757"/>
                <a:ext cx="5033572" cy="1200329"/>
              </a:xfrm>
              <a:prstGeom prst="rect">
                <a:avLst/>
              </a:prstGeom>
              <a:blipFill>
                <a:blip r:embed="rId5"/>
                <a:stretch>
                  <a:fillRect l="-969" t="-4061" r="-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008AE30-9C06-4A94-86EC-13EA701429F6}"/>
              </a:ext>
            </a:extLst>
          </p:cNvPr>
          <p:cNvSpPr txBox="1"/>
          <p:nvPr/>
        </p:nvSpPr>
        <p:spPr>
          <a:xfrm>
            <a:off x="235585" y="1043685"/>
            <a:ext cx="6101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抽取式摘要</a:t>
            </a: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C3207D0E-8F1F-4430-A309-0492C952DB25}"/>
              </a:ext>
            </a:extLst>
          </p:cNvPr>
          <p:cNvSpPr/>
          <p:nvPr/>
        </p:nvSpPr>
        <p:spPr>
          <a:xfrm rot="13550648">
            <a:off x="3822998" y="3122316"/>
            <a:ext cx="1670243" cy="1694249"/>
          </a:xfrm>
          <a:prstGeom prst="leftUpArrow">
            <a:avLst>
              <a:gd name="adj1" fmla="val 5309"/>
              <a:gd name="adj2" fmla="val 5615"/>
              <a:gd name="adj3" fmla="val 104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2DFD2F-0EA8-465C-9B98-89A2EF360859}"/>
              </a:ext>
            </a:extLst>
          </p:cNvPr>
          <p:cNvSpPr txBox="1"/>
          <p:nvPr/>
        </p:nvSpPr>
        <p:spPr>
          <a:xfrm>
            <a:off x="571625" y="4211327"/>
            <a:ext cx="3736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无监督算法例：基于图模型的</a:t>
            </a:r>
            <a:r>
              <a:rPr lang="en-US" altLang="zh-CN" dirty="0" err="1"/>
              <a:t>TextRank</a:t>
            </a:r>
            <a:r>
              <a:rPr lang="en-US" altLang="zh-CN" baseline="30000" dirty="0"/>
              <a:t>[3]</a:t>
            </a:r>
            <a:r>
              <a:rPr lang="zh-CN" altLang="en-US" dirty="0"/>
              <a:t>，以句子为节点，句子间相似度为权重构建图，迭代计算得到权值较大的句子构成摘要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AED74E-AC59-4AEC-AE9A-345295F869FA}"/>
              </a:ext>
            </a:extLst>
          </p:cNvPr>
          <p:cNvSpPr txBox="1"/>
          <p:nvPr/>
        </p:nvSpPr>
        <p:spPr>
          <a:xfrm>
            <a:off x="5491198" y="4211327"/>
            <a:ext cx="3736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监督算法例：简化为二分类问题，即“是否保留作为摘要”。利用</a:t>
            </a:r>
            <a:r>
              <a:rPr lang="en-US" altLang="zh-CN" dirty="0"/>
              <a:t>RNN</a:t>
            </a:r>
            <a:r>
              <a:rPr lang="zh-CN" altLang="en-US" dirty="0"/>
              <a:t>和分类层</a:t>
            </a:r>
            <a:r>
              <a:rPr lang="en-US" altLang="zh-CN" dirty="0"/>
              <a:t>(classification layer)</a:t>
            </a:r>
            <a:r>
              <a:rPr lang="zh-CN" altLang="en-US" dirty="0"/>
              <a:t>用作训练</a:t>
            </a:r>
            <a:r>
              <a:rPr lang="en-US" altLang="zh-CN" baseline="30000" dirty="0"/>
              <a:t>[6]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574780" cy="709930"/>
          </a:xfrm>
        </p:spPr>
        <p:txBody>
          <a:bodyPr>
            <a:normAutofit/>
          </a:bodyPr>
          <a:lstStyle/>
          <a:p>
            <a:r>
              <a:rPr lang="zh-CN" altLang="en-US" dirty="0"/>
              <a:t>文本摘要生成分类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7009" y="1029081"/>
            <a:ext cx="448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400" noProof="0" dirty="0">
                <a:solidFill>
                  <a:srgbClr val="7030A0"/>
                </a:solidFill>
                <a:latin typeface="Times New Roman" panose="02020603050405020304"/>
                <a:ea typeface="黑体" panose="02010609060101010101" charset="-122"/>
              </a:rPr>
              <a:t>生成式摘要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74F6A5-6F24-4C74-9CDF-D3DA84C50643}"/>
                  </a:ext>
                </a:extLst>
              </p:cNvPr>
              <p:cNvSpPr txBox="1"/>
              <p:nvPr/>
            </p:nvSpPr>
            <p:spPr>
              <a:xfrm>
                <a:off x="207009" y="1481242"/>
                <a:ext cx="856445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endParaRPr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/>
                  <a:t>利用模型重新组织句子形成摘要，其形式一般要比抽取式摘要更加精简</a:t>
                </a:r>
                <a:endParaRPr lang="en-US" altLang="zh-CN" dirty="0"/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dirty="0">
                  <a:sym typeface="+mn-ea"/>
                </a:endParaRPr>
              </a:p>
              <a:p>
                <a:r>
                  <a:rPr lang="zh-CN" altLang="en-US" dirty="0">
                    <a:sym typeface="+mn-ea"/>
                  </a:rPr>
                  <a:t>输入文本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74F6A5-6F24-4C74-9CDF-D3DA84C5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9" y="1481242"/>
                <a:ext cx="8564457" cy="1200329"/>
              </a:xfrm>
              <a:prstGeom prst="rect">
                <a:avLst/>
              </a:prstGeom>
              <a:blipFill>
                <a:blip r:embed="rId4"/>
                <a:stretch>
                  <a:fillRect l="-641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C08CFB-A7B7-4907-9EC8-0CA02CA86946}"/>
              </a:ext>
            </a:extLst>
          </p:cNvPr>
          <p:cNvCxnSpPr>
            <a:cxnSpLocks/>
          </p:cNvCxnSpPr>
          <p:nvPr/>
        </p:nvCxnSpPr>
        <p:spPr>
          <a:xfrm>
            <a:off x="3181986" y="2479216"/>
            <a:ext cx="46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4ED603C-B434-4645-8659-AB24AFA97485}"/>
              </a:ext>
            </a:extLst>
          </p:cNvPr>
          <p:cNvSpPr/>
          <p:nvPr/>
        </p:nvSpPr>
        <p:spPr>
          <a:xfrm>
            <a:off x="3792150" y="2338105"/>
            <a:ext cx="1636889" cy="2822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8E7482-D722-4376-8B63-1F0E8F4E88AB}"/>
              </a:ext>
            </a:extLst>
          </p:cNvPr>
          <p:cNvCxnSpPr>
            <a:cxnSpLocks/>
          </p:cNvCxnSpPr>
          <p:nvPr/>
        </p:nvCxnSpPr>
        <p:spPr>
          <a:xfrm>
            <a:off x="5585249" y="2463716"/>
            <a:ext cx="46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1B920A1-71DF-478F-941F-F2DE9CA4C862}"/>
              </a:ext>
            </a:extLst>
          </p:cNvPr>
          <p:cNvSpPr/>
          <p:nvPr/>
        </p:nvSpPr>
        <p:spPr>
          <a:xfrm>
            <a:off x="6297260" y="2338105"/>
            <a:ext cx="1636889" cy="2822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3A7F3F-A478-4408-9E82-D0E830080AE6}"/>
              </a:ext>
            </a:extLst>
          </p:cNvPr>
          <p:cNvCxnSpPr>
            <a:cxnSpLocks/>
          </p:cNvCxnSpPr>
          <p:nvPr/>
        </p:nvCxnSpPr>
        <p:spPr>
          <a:xfrm>
            <a:off x="8153471" y="2463716"/>
            <a:ext cx="462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82136E-A11F-4A8D-BF2F-C16C3F0DC21F}"/>
                  </a:ext>
                </a:extLst>
              </p:cNvPr>
              <p:cNvSpPr txBox="1"/>
              <p:nvPr/>
            </p:nvSpPr>
            <p:spPr>
              <a:xfrm>
                <a:off x="8666900" y="2279050"/>
                <a:ext cx="2947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输出摘要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82136E-A11F-4A8D-BF2F-C16C3F0DC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00" y="2279050"/>
                <a:ext cx="2947885" cy="369332"/>
              </a:xfrm>
              <a:prstGeom prst="rect">
                <a:avLst/>
              </a:prstGeom>
              <a:blipFill>
                <a:blip r:embed="rId5"/>
                <a:stretch>
                  <a:fillRect l="-1863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87C0ACD-FEA4-40ED-9B8A-C1CB049D95FF}"/>
              </a:ext>
            </a:extLst>
          </p:cNvPr>
          <p:cNvSpPr txBox="1"/>
          <p:nvPr/>
        </p:nvSpPr>
        <p:spPr>
          <a:xfrm>
            <a:off x="207009" y="3664045"/>
            <a:ext cx="10619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这里的编解码一般都需要用到预训练模型，预训练基于语料库，其规模远大于文本摘要任务的数据集。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对于生成式文本摘要任务，其工作流程大致都是先将文本编码得到隐藏状态，从隐藏状态中根据概率等特征解码得到摘要。目前预训练模型在抽取式摘要任务当中也有广泛的应用。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给定特定数据集，可以对预训练模型在数据集上进行微调</a:t>
            </a:r>
            <a:r>
              <a:rPr lang="en-US" altLang="zh-CN" dirty="0"/>
              <a:t>(fine-tune)</a:t>
            </a:r>
            <a:r>
              <a:rPr lang="zh-CN" altLang="en-US" dirty="0"/>
              <a:t>以获得更好的表现。目前，对抗学习，问答，实体标注等机制的引入也使得研究方向更加多样化。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574780" cy="709930"/>
          </a:xfrm>
        </p:spPr>
        <p:txBody>
          <a:bodyPr>
            <a:normAutofit/>
          </a:bodyPr>
          <a:lstStyle/>
          <a:p>
            <a:r>
              <a:rPr lang="zh-CN" altLang="en-US" dirty="0"/>
              <a:t>文本摘要预训练模型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B1D15F-2698-424B-B63E-51399371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48" y="1322401"/>
            <a:ext cx="7538642" cy="419469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F0AB7CA-D042-47DB-9A23-68D93A2C5D04}"/>
              </a:ext>
            </a:extLst>
          </p:cNvPr>
          <p:cNvSpPr txBox="1"/>
          <p:nvPr/>
        </p:nvSpPr>
        <p:spPr>
          <a:xfrm>
            <a:off x="207010" y="1322401"/>
            <a:ext cx="426339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-BART(Bidirectional and Auto-Regressive Transformers)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[4]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PEGASUS</a:t>
            </a:r>
            <a:r>
              <a:rPr lang="en-US" altLang="zh-CN" sz="2400" baseline="30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[5]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在文本生成任务上有优异的表现，在目前文本摘要生成技术研究中应用广泛。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charset="-122"/>
                <a:sym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-https://huggingface.co/models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上集成了众多在数据集上微调过的模型，可以直接使用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7010" y="165100"/>
            <a:ext cx="11574780" cy="709930"/>
          </a:xfrm>
        </p:spPr>
        <p:txBody>
          <a:bodyPr>
            <a:normAutofit/>
          </a:bodyPr>
          <a:lstStyle/>
          <a:p>
            <a:r>
              <a:rPr lang="zh-CN" altLang="en-US" dirty="0"/>
              <a:t>预训练模型存在的问题</a:t>
            </a:r>
            <a:endParaRPr 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BB1159-F33B-4F51-A37E-882176CB88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charset="-122"/>
              <a:cs typeface="+mn-cs"/>
            </a:endParaRPr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5069840" y="6440805"/>
            <a:ext cx="18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清华大学电子工程系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0052" y="1930951"/>
            <a:ext cx="10933748" cy="42796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内存问题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-BART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等模型最多只能处理长度为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1024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的文本。模型对于长文本的输入会采取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截断的方法，这会使得输入信息缺失。</a:t>
            </a:r>
            <a:endParaRPr lang="en-US" altLang="zh-CN" sz="2000" dirty="0">
              <a:solidFill>
                <a:prstClr val="black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性能问题</a:t>
            </a:r>
            <a:endParaRPr lang="en-US" altLang="zh-CN" sz="24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  <a:sym typeface="+mn-ea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sym typeface="+mn-ea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  <a:sym typeface="+mn-ea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  <a:sym typeface="+mn-ea"/>
              </a:rPr>
              <a:t>采用稀疏注意力，局部注意力等机制可以实现模型的扩容，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但这是牺牲表现的做法</a:t>
            </a:r>
            <a:r>
              <a:rPr lang="en-US" altLang="zh-CN" sz="2000" baseline="30000" dirty="0">
                <a:solidFill>
                  <a:prstClr val="black"/>
                </a:solidFill>
                <a:sym typeface="+mn-ea"/>
              </a:rPr>
              <a:t>[7,9]</a:t>
            </a:r>
            <a:r>
              <a:rPr lang="zh-CN" altLang="en-US" sz="2000" dirty="0">
                <a:solidFill>
                  <a:prstClr val="black"/>
                </a:solidFill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9332B9-AD5D-44C3-BA03-44C186E4D287}"/>
              </a:ext>
            </a:extLst>
          </p:cNvPr>
          <p:cNvSpPr txBox="1"/>
          <p:nvPr/>
        </p:nvSpPr>
        <p:spPr>
          <a:xfrm>
            <a:off x="420052" y="1141380"/>
            <a:ext cx="6101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/>
                <a:ea typeface="黑体" panose="02010609060101010101" charset="-122"/>
                <a:cs typeface="+mn-cs"/>
              </a:rPr>
              <a:t>长文本给预训练模型带来挑战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fd2ac6-fa28-4587-8c4b-776cbb6725b7}"/>
  <p:tag name="TABLE_ENDDRAG_ORIGIN_RECT" val="894*230"/>
  <p:tag name="TABLE_ENDDRAG_RECT" val="34*191*894*230"/>
  <p:tag name="TABLE_RECT" val="36*163.117*888*320.2"/>
  <p:tag name="TABLE_EMPHASIZE_COLOR" val="6579300"/>
  <p:tag name="TABLE_ONEKEY_SKIN_IDX" val="0"/>
  <p:tag name="TABLE_SKINIDX" val="-1"/>
  <p:tag name="TABLE_COLORIDX" val="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3|12.9|16.3|1.3|5.1|5.1"/>
</p:tagLst>
</file>

<file path=ppt/theme/theme1.xml><?xml version="1.0" encoding="utf-8"?>
<a:theme xmlns:a="http://schemas.openxmlformats.org/drawingml/2006/main" name="wsx_白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1659</Words>
  <Application>Microsoft Office PowerPoint</Application>
  <PresentationFormat>宽屏</PresentationFormat>
  <Paragraphs>178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方正综艺简体</vt:lpstr>
      <vt:lpstr>微软雅黑</vt:lpstr>
      <vt:lpstr>Arial</vt:lpstr>
      <vt:lpstr>Calibri</vt:lpstr>
      <vt:lpstr>Cambria Math</vt:lpstr>
      <vt:lpstr>Times New Roman</vt:lpstr>
      <vt:lpstr>Wingdings</vt:lpstr>
      <vt:lpstr>wsx_白板</vt:lpstr>
      <vt:lpstr>PowerPoint 演示文稿</vt:lpstr>
      <vt:lpstr>PowerPoint 演示文稿</vt:lpstr>
      <vt:lpstr>一、研究背景与意义</vt:lpstr>
      <vt:lpstr>一、研究背景与意义</vt:lpstr>
      <vt:lpstr>PowerPoint 演示文稿</vt:lpstr>
      <vt:lpstr>文本摘要生成分类[2]</vt:lpstr>
      <vt:lpstr>文本摘要生成分类</vt:lpstr>
      <vt:lpstr>文本摘要预训练模型</vt:lpstr>
      <vt:lpstr>预训练模型存在的问题</vt:lpstr>
      <vt:lpstr>PowerPoint 演示文稿</vt:lpstr>
      <vt:lpstr>研究目标</vt:lpstr>
      <vt:lpstr>研究内容</vt:lpstr>
      <vt:lpstr>PowerPoint 演示文稿</vt:lpstr>
      <vt:lpstr>目前进展</vt:lpstr>
      <vt:lpstr>进度安排</vt:lpstr>
      <vt:lpstr>五、文献调研</vt:lpstr>
      <vt:lpstr>五、文献调研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隐写安全性框架</dc:title>
  <dc:creator>yangzl</dc:creator>
  <cp:lastModifiedBy>etsurin</cp:lastModifiedBy>
  <cp:revision>3598</cp:revision>
  <dcterms:created xsi:type="dcterms:W3CDTF">2019-02-26T03:47:00Z</dcterms:created>
  <dcterms:modified xsi:type="dcterms:W3CDTF">2021-12-30T05:06:49Z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959EC3FF74E84CA896E692C059096209</vt:lpwstr>
  </property>
</Properties>
</file>