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66" r:id="rId2"/>
    <p:sldId id="328" r:id="rId3"/>
    <p:sldId id="428" r:id="rId4"/>
    <p:sldId id="329" r:id="rId5"/>
    <p:sldId id="330" r:id="rId6"/>
    <p:sldId id="404" r:id="rId7"/>
    <p:sldId id="405" r:id="rId8"/>
    <p:sldId id="406" r:id="rId9"/>
    <p:sldId id="407" r:id="rId10"/>
    <p:sldId id="408" r:id="rId11"/>
    <p:sldId id="409" r:id="rId12"/>
    <p:sldId id="410" r:id="rId13"/>
    <p:sldId id="411" r:id="rId14"/>
    <p:sldId id="412" r:id="rId15"/>
    <p:sldId id="340" r:id="rId16"/>
    <p:sldId id="341"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386" r:id="rId33"/>
    <p:sldId id="331" r:id="rId34"/>
    <p:sldId id="332" r:id="rId35"/>
    <p:sldId id="334" r:id="rId36"/>
    <p:sldId id="335" r:id="rId37"/>
    <p:sldId id="336" r:id="rId38"/>
    <p:sldId id="337" r:id="rId39"/>
    <p:sldId id="338" r:id="rId40"/>
    <p:sldId id="339" r:id="rId41"/>
    <p:sldId id="342" r:id="rId42"/>
    <p:sldId id="343" r:id="rId43"/>
    <p:sldId id="344" r:id="rId44"/>
    <p:sldId id="400" r:id="rId45"/>
  </p:sldIdLst>
  <p:sldSz cx="9144000" cy="6858000" type="screen4x3"/>
  <p:notesSz cx="6797675" cy="987425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1F1F1"/>
    <a:srgbClr val="FAE600"/>
    <a:srgbClr val="B4B4B4"/>
    <a:srgbClr val="FFD200"/>
    <a:srgbClr val="000000"/>
    <a:srgbClr val="3333CC"/>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8" autoAdjust="0"/>
    <p:restoredTop sz="98125" autoAdjust="0"/>
  </p:normalViewPr>
  <p:slideViewPr>
    <p:cSldViewPr>
      <p:cViewPr varScale="1">
        <p:scale>
          <a:sx n="67" d="100"/>
          <a:sy n="67" d="100"/>
        </p:scale>
        <p:origin x="1432"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60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8" name="Rectangle 6"/>
          <p:cNvSpPr>
            <a:spLocks noChangeArrowheads="1"/>
          </p:cNvSpPr>
          <p:nvPr/>
        </p:nvSpPr>
        <p:spPr bwMode="auto">
          <a:xfrm>
            <a:off x="152400" y="9586913"/>
            <a:ext cx="1236663" cy="150812"/>
          </a:xfrm>
          <a:prstGeom prst="rect">
            <a:avLst/>
          </a:prstGeom>
          <a:noFill/>
          <a:ln w="9525">
            <a:noFill/>
            <a:miter lim="800000"/>
            <a:headEnd/>
            <a:tailEnd/>
          </a:ln>
          <a:effectLst/>
        </p:spPr>
        <p:txBody>
          <a:bodyPr lIns="0" tIns="0" rIns="0" bIns="0"/>
          <a:lstStyle/>
          <a:p>
            <a:pPr>
              <a:defRPr/>
            </a:pPr>
            <a:r>
              <a:rPr lang="en-US" sz="1100">
                <a:cs typeface="Arial" charset="0"/>
              </a:rPr>
              <a:t>May 22, 2008</a:t>
            </a:r>
          </a:p>
        </p:txBody>
      </p:sp>
      <p:sp>
        <p:nvSpPr>
          <p:cNvPr id="69639" name="Rectangle 7"/>
          <p:cNvSpPr>
            <a:spLocks noChangeArrowheads="1"/>
          </p:cNvSpPr>
          <p:nvPr/>
        </p:nvSpPr>
        <p:spPr bwMode="auto">
          <a:xfrm>
            <a:off x="2379663" y="9586913"/>
            <a:ext cx="1973262" cy="204787"/>
          </a:xfrm>
          <a:prstGeom prst="rect">
            <a:avLst/>
          </a:prstGeom>
          <a:noFill/>
          <a:ln w="9525">
            <a:noFill/>
            <a:miter lim="800000"/>
            <a:headEnd/>
            <a:tailEnd/>
          </a:ln>
          <a:effectLst/>
        </p:spPr>
        <p:txBody>
          <a:bodyPr lIns="0" tIns="0" rIns="0" bIns="0"/>
          <a:lstStyle/>
          <a:p>
            <a:pPr>
              <a:defRPr/>
            </a:pPr>
            <a:r>
              <a:rPr lang="en-US" sz="1100">
                <a:cs typeface="Arial" charset="0"/>
              </a:rPr>
              <a:t>Presentation title</a:t>
            </a:r>
          </a:p>
        </p:txBody>
      </p:sp>
      <p:sp>
        <p:nvSpPr>
          <p:cNvPr id="69640" name="Rectangle 8"/>
          <p:cNvSpPr>
            <a:spLocks noChangeArrowheads="1"/>
          </p:cNvSpPr>
          <p:nvPr/>
        </p:nvSpPr>
        <p:spPr bwMode="auto">
          <a:xfrm>
            <a:off x="1568450" y="9586913"/>
            <a:ext cx="636588" cy="204787"/>
          </a:xfrm>
          <a:prstGeom prst="rect">
            <a:avLst/>
          </a:prstGeom>
          <a:noFill/>
          <a:ln w="9525">
            <a:noFill/>
            <a:miter lim="800000"/>
            <a:headEnd/>
            <a:tailEnd/>
          </a:ln>
          <a:effectLst/>
        </p:spPr>
        <p:txBody>
          <a:bodyPr lIns="0" tIns="0" rIns="0" bIns="0"/>
          <a:lstStyle/>
          <a:p>
            <a:pPr>
              <a:defRPr/>
            </a:pPr>
            <a:r>
              <a:rPr lang="en-US" sz="1100">
                <a:cs typeface="Arial" charset="0"/>
              </a:rPr>
              <a:t>Page </a:t>
            </a:r>
            <a:fld id="{289D6F77-2B2F-42DE-9D31-BECE7B468712}" type="slidenum">
              <a:rPr lang="en-US" sz="1100">
                <a:cs typeface="Arial" charset="0"/>
              </a:rPr>
              <a:pPr>
                <a:defRPr/>
              </a:pPr>
              <a:t>‹#›</a:t>
            </a:fld>
            <a:endParaRPr lang="en-US" sz="1100">
              <a:cs typeface="Arial" charset="0"/>
            </a:endParaRPr>
          </a:p>
        </p:txBody>
      </p:sp>
      <p:pic>
        <p:nvPicPr>
          <p:cNvPr id="176133" name="Picture 9" descr="logo_tagblack"/>
          <p:cNvPicPr>
            <a:picLocks noChangeAspect="1" noChangeArrowheads="1"/>
          </p:cNvPicPr>
          <p:nvPr/>
        </p:nvPicPr>
        <p:blipFill>
          <a:blip r:embed="rId2" cstate="print"/>
          <a:srcRect/>
          <a:stretch>
            <a:fillRect/>
          </a:stretch>
        </p:blipFill>
        <p:spPr bwMode="auto">
          <a:xfrm>
            <a:off x="5240338" y="9394825"/>
            <a:ext cx="1425575" cy="349250"/>
          </a:xfrm>
          <a:prstGeom prst="rect">
            <a:avLst/>
          </a:prstGeom>
          <a:noFill/>
          <a:ln w="9525">
            <a:noFill/>
            <a:miter lim="800000"/>
            <a:headEnd/>
            <a:tailEnd/>
          </a:ln>
        </p:spPr>
      </p:pic>
    </p:spTree>
    <p:extLst>
      <p:ext uri="{BB962C8B-B14F-4D97-AF65-F5344CB8AC3E}">
        <p14:creationId xmlns:p14="http://schemas.microsoft.com/office/powerpoint/2010/main" val="1867820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200" name="Rectangle 8"/>
          <p:cNvSpPr>
            <a:spLocks noChangeArrowheads="1"/>
          </p:cNvSpPr>
          <p:nvPr/>
        </p:nvSpPr>
        <p:spPr bwMode="auto">
          <a:xfrm>
            <a:off x="152400" y="9586913"/>
            <a:ext cx="1236663" cy="150812"/>
          </a:xfrm>
          <a:prstGeom prst="rect">
            <a:avLst/>
          </a:prstGeom>
          <a:noFill/>
          <a:ln w="9525">
            <a:noFill/>
            <a:miter lim="800000"/>
            <a:headEnd/>
            <a:tailEnd/>
          </a:ln>
          <a:effectLst/>
        </p:spPr>
        <p:txBody>
          <a:bodyPr lIns="0" tIns="0" rIns="0" bIns="0"/>
          <a:lstStyle/>
          <a:p>
            <a:pPr>
              <a:defRPr/>
            </a:pPr>
            <a:r>
              <a:rPr lang="en-US" sz="1100">
                <a:cs typeface="Arial" charset="0"/>
              </a:rPr>
              <a:t>May 22, 2008</a:t>
            </a:r>
          </a:p>
        </p:txBody>
      </p:sp>
      <p:sp>
        <p:nvSpPr>
          <p:cNvPr id="8201" name="Rectangle 9"/>
          <p:cNvSpPr>
            <a:spLocks noChangeArrowheads="1"/>
          </p:cNvSpPr>
          <p:nvPr/>
        </p:nvSpPr>
        <p:spPr bwMode="auto">
          <a:xfrm>
            <a:off x="2379663" y="9586913"/>
            <a:ext cx="1973262" cy="204787"/>
          </a:xfrm>
          <a:prstGeom prst="rect">
            <a:avLst/>
          </a:prstGeom>
          <a:noFill/>
          <a:ln w="9525">
            <a:noFill/>
            <a:miter lim="800000"/>
            <a:headEnd/>
            <a:tailEnd/>
          </a:ln>
          <a:effectLst/>
        </p:spPr>
        <p:txBody>
          <a:bodyPr lIns="0" tIns="0" rIns="0" bIns="0"/>
          <a:lstStyle/>
          <a:p>
            <a:pPr>
              <a:defRPr/>
            </a:pPr>
            <a:r>
              <a:rPr lang="en-US" sz="1100">
                <a:cs typeface="Arial" charset="0"/>
              </a:rPr>
              <a:t>Presentation title</a:t>
            </a:r>
          </a:p>
        </p:txBody>
      </p:sp>
      <p:sp>
        <p:nvSpPr>
          <p:cNvPr id="8202" name="Rectangle 10"/>
          <p:cNvSpPr>
            <a:spLocks noChangeArrowheads="1"/>
          </p:cNvSpPr>
          <p:nvPr/>
        </p:nvSpPr>
        <p:spPr bwMode="auto">
          <a:xfrm>
            <a:off x="1568450" y="9586913"/>
            <a:ext cx="636588" cy="204787"/>
          </a:xfrm>
          <a:prstGeom prst="rect">
            <a:avLst/>
          </a:prstGeom>
          <a:noFill/>
          <a:ln w="9525">
            <a:noFill/>
            <a:miter lim="800000"/>
            <a:headEnd/>
            <a:tailEnd/>
          </a:ln>
          <a:effectLst/>
        </p:spPr>
        <p:txBody>
          <a:bodyPr lIns="0" tIns="0" rIns="0" bIns="0"/>
          <a:lstStyle/>
          <a:p>
            <a:pPr>
              <a:defRPr/>
            </a:pPr>
            <a:r>
              <a:rPr lang="en-US" sz="1100">
                <a:cs typeface="Arial" charset="0"/>
              </a:rPr>
              <a:t>Page </a:t>
            </a:r>
            <a:fld id="{67FEE740-7508-4022-AFE4-8ED7550DEF66}" type="slidenum">
              <a:rPr lang="en-US" sz="1100">
                <a:cs typeface="Arial" charset="0"/>
              </a:rPr>
              <a:pPr>
                <a:defRPr/>
              </a:pPr>
              <a:t>‹#›</a:t>
            </a:fld>
            <a:endParaRPr lang="en-US" sz="1100">
              <a:cs typeface="Arial" charset="0"/>
            </a:endParaRPr>
          </a:p>
        </p:txBody>
      </p:sp>
      <p:pic>
        <p:nvPicPr>
          <p:cNvPr id="92167" name="Picture 11" descr="logo_tagblack"/>
          <p:cNvPicPr>
            <a:picLocks noChangeAspect="1" noChangeArrowheads="1"/>
          </p:cNvPicPr>
          <p:nvPr/>
        </p:nvPicPr>
        <p:blipFill>
          <a:blip r:embed="rId2"/>
          <a:srcRect/>
          <a:stretch>
            <a:fillRect/>
          </a:stretch>
        </p:blipFill>
        <p:spPr bwMode="auto">
          <a:xfrm>
            <a:off x="5240338" y="9394825"/>
            <a:ext cx="1425575" cy="349250"/>
          </a:xfrm>
          <a:prstGeom prst="rect">
            <a:avLst/>
          </a:prstGeom>
          <a:noFill/>
          <a:ln w="9525">
            <a:noFill/>
            <a:miter lim="800000"/>
            <a:headEnd/>
            <a:tailEnd/>
          </a:ln>
        </p:spPr>
      </p:pic>
    </p:spTree>
    <p:extLst>
      <p:ext uri="{BB962C8B-B14F-4D97-AF65-F5344CB8AC3E}">
        <p14:creationId xmlns:p14="http://schemas.microsoft.com/office/powerpoint/2010/main" val="3989958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lr>
        <a:srgbClr val="FFD200"/>
      </a:buClr>
      <a:buSzPct val="75000"/>
      <a:buFont typeface="Arial" charset="0"/>
      <a:defRPr sz="1200" kern="1200">
        <a:solidFill>
          <a:schemeClr val="tx1"/>
        </a:solidFill>
        <a:latin typeface="Arial" charset="0"/>
        <a:ea typeface="+mn-ea"/>
        <a:cs typeface="+mn-cs"/>
      </a:defRPr>
    </a:lvl1pPr>
    <a:lvl2pPr marL="1588" indent="179388" algn="l" rtl="0" eaLnBrk="0" fontAlgn="base" hangingPunct="0">
      <a:spcBef>
        <a:spcPct val="30000"/>
      </a:spcBef>
      <a:spcAft>
        <a:spcPct val="0"/>
      </a:spcAft>
      <a:buClr>
        <a:srgbClr val="FFD200"/>
      </a:buClr>
      <a:buSzPct val="75000"/>
      <a:buFont typeface="Arial" charset="0"/>
      <a:buChar char="►"/>
      <a:defRPr sz="1200" kern="1200">
        <a:solidFill>
          <a:schemeClr val="tx1"/>
        </a:solidFill>
        <a:latin typeface="Arial" charset="0"/>
        <a:ea typeface="+mn-ea"/>
        <a:cs typeface="+mn-cs"/>
      </a:defRPr>
    </a:lvl2pPr>
    <a:lvl3pPr marL="360363" indent="190500" algn="l" rtl="0" eaLnBrk="0" fontAlgn="base" hangingPunct="0">
      <a:spcBef>
        <a:spcPct val="30000"/>
      </a:spcBef>
      <a:spcAft>
        <a:spcPct val="0"/>
      </a:spcAft>
      <a:buClr>
        <a:srgbClr val="FFD200"/>
      </a:buClr>
      <a:buSzPct val="75000"/>
      <a:buFont typeface="Arial" charset="0"/>
      <a:buChar char="►"/>
      <a:defRPr sz="1200" kern="1200">
        <a:solidFill>
          <a:schemeClr val="tx1"/>
        </a:solidFill>
        <a:latin typeface="Arial" charset="0"/>
        <a:ea typeface="+mn-ea"/>
        <a:cs typeface="+mn-cs"/>
      </a:defRPr>
    </a:lvl3pPr>
    <a:lvl4pPr marL="723900" indent="177800" algn="l" rtl="0" eaLnBrk="0" fontAlgn="base" hangingPunct="0">
      <a:spcBef>
        <a:spcPct val="30000"/>
      </a:spcBef>
      <a:spcAft>
        <a:spcPct val="0"/>
      </a:spcAft>
      <a:buClr>
        <a:srgbClr val="FFD200"/>
      </a:buClr>
      <a:buSzPct val="75000"/>
      <a:buFont typeface="Arial" charset="0"/>
      <a:buChar char="►"/>
      <a:defRPr sz="1200" kern="1200">
        <a:solidFill>
          <a:schemeClr val="tx1"/>
        </a:solidFill>
        <a:latin typeface="Arial" charset="0"/>
        <a:ea typeface="+mn-ea"/>
        <a:cs typeface="+mn-cs"/>
      </a:defRPr>
    </a:lvl4pPr>
    <a:lvl5pPr marL="1081088" indent="176213" algn="l" rtl="0" eaLnBrk="0" fontAlgn="base" hangingPunct="0">
      <a:spcBef>
        <a:spcPct val="30000"/>
      </a:spcBef>
      <a:spcAft>
        <a:spcPct val="0"/>
      </a:spcAft>
      <a:buClr>
        <a:srgbClr val="FFD200"/>
      </a:buClr>
      <a:buSzPct val="75000"/>
      <a:buFont typeface="Arial"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12838" y="887413"/>
            <a:ext cx="4572000" cy="3429000"/>
          </a:xfrm>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11250" y="885825"/>
            <a:ext cx="4578350" cy="3433763"/>
          </a:xfrm>
          <a:ln/>
        </p:spPr>
      </p:sp>
      <p:sp>
        <p:nvSpPr>
          <p:cNvPr id="131075"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11250" y="885825"/>
            <a:ext cx="4578350" cy="3433763"/>
          </a:xfrm>
          <a:ln/>
        </p:spPr>
      </p:sp>
      <p:sp>
        <p:nvSpPr>
          <p:cNvPr id="132099"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11250" y="885825"/>
            <a:ext cx="4578350" cy="3433763"/>
          </a:xfrm>
          <a:ln/>
        </p:spPr>
      </p:sp>
      <p:sp>
        <p:nvSpPr>
          <p:cNvPr id="133123"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11250" y="885825"/>
            <a:ext cx="4578350" cy="3433763"/>
          </a:xfrm>
          <a:ln/>
        </p:spPr>
      </p:sp>
      <p:sp>
        <p:nvSpPr>
          <p:cNvPr id="120835"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extLst>
      <p:ext uri="{BB962C8B-B14F-4D97-AF65-F5344CB8AC3E}">
        <p14:creationId xmlns:p14="http://schemas.microsoft.com/office/powerpoint/2010/main" val="707266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11250" y="885825"/>
            <a:ext cx="4578350" cy="3433763"/>
          </a:xfrm>
          <a:ln/>
        </p:spPr>
      </p:sp>
      <p:sp>
        <p:nvSpPr>
          <p:cNvPr id="121859"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extLst>
      <p:ext uri="{BB962C8B-B14F-4D97-AF65-F5344CB8AC3E}">
        <p14:creationId xmlns:p14="http://schemas.microsoft.com/office/powerpoint/2010/main" val="2397434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11250" y="885825"/>
            <a:ext cx="4578350" cy="3433763"/>
          </a:xfrm>
          <a:ln/>
        </p:spPr>
      </p:sp>
      <p:sp>
        <p:nvSpPr>
          <p:cNvPr id="134147"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11250" y="885825"/>
            <a:ext cx="4578350" cy="3433763"/>
          </a:xfrm>
          <a:ln/>
        </p:spPr>
      </p:sp>
      <p:sp>
        <p:nvSpPr>
          <p:cNvPr id="135171"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11250" y="885825"/>
            <a:ext cx="4578350" cy="3433763"/>
          </a:xfrm>
          <a:ln/>
        </p:spPr>
      </p:sp>
      <p:sp>
        <p:nvSpPr>
          <p:cNvPr id="136195"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11250" y="885825"/>
            <a:ext cx="4578350" cy="3433763"/>
          </a:xfrm>
          <a:ln/>
        </p:spPr>
      </p:sp>
      <p:sp>
        <p:nvSpPr>
          <p:cNvPr id="137219"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111250" y="885825"/>
            <a:ext cx="4578350" cy="3433763"/>
          </a:xfrm>
          <a:ln/>
        </p:spPr>
      </p:sp>
      <p:sp>
        <p:nvSpPr>
          <p:cNvPr id="138243"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939800" y="747713"/>
            <a:ext cx="4918075" cy="3689350"/>
          </a:xfrm>
          <a:ln w="12700" cap="flat">
            <a:solidFill>
              <a:schemeClr val="tx1"/>
            </a:solidFill>
          </a:ln>
        </p:spPr>
      </p:sp>
      <p:sp>
        <p:nvSpPr>
          <p:cNvPr id="109571" name="Rectangle 3"/>
          <p:cNvSpPr>
            <a:spLocks noGrp="1" noChangeArrowheads="1"/>
          </p:cNvSpPr>
          <p:nvPr>
            <p:ph type="body" idx="1"/>
          </p:nvPr>
        </p:nvSpPr>
        <p:spPr>
          <a:xfrm>
            <a:off x="904875" y="4691063"/>
            <a:ext cx="4987925" cy="4443412"/>
          </a:xfrm>
          <a:noFill/>
          <a:ln/>
        </p:spPr>
        <p:txBody>
          <a:bodyPr lIns="90763" tIns="46179" rIns="90763" bIns="46179"/>
          <a:lstStyle/>
          <a:p>
            <a:pPr eaLnBrk="1" hangingPunct="1"/>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11250" y="885825"/>
            <a:ext cx="4578350" cy="3433763"/>
          </a:xfrm>
          <a:ln/>
        </p:spPr>
      </p:sp>
      <p:sp>
        <p:nvSpPr>
          <p:cNvPr id="139267"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09663" y="887413"/>
            <a:ext cx="4578350" cy="3433762"/>
          </a:xfrm>
          <a:ln/>
        </p:spPr>
      </p:sp>
      <p:sp>
        <p:nvSpPr>
          <p:cNvPr id="140291"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09663" y="887413"/>
            <a:ext cx="4578350" cy="3433762"/>
          </a:xfrm>
          <a:ln/>
        </p:spPr>
      </p:sp>
      <p:sp>
        <p:nvSpPr>
          <p:cNvPr id="141315"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109663" y="887413"/>
            <a:ext cx="4578350" cy="3433762"/>
          </a:xfrm>
          <a:ln/>
        </p:spPr>
      </p:sp>
      <p:sp>
        <p:nvSpPr>
          <p:cNvPr id="142339"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09663" y="887413"/>
            <a:ext cx="4578350" cy="3433762"/>
          </a:xfrm>
          <a:ln/>
        </p:spPr>
      </p:sp>
      <p:sp>
        <p:nvSpPr>
          <p:cNvPr id="143363"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109663" y="887413"/>
            <a:ext cx="4578350" cy="3433762"/>
          </a:xfrm>
          <a:ln/>
        </p:spPr>
      </p:sp>
      <p:sp>
        <p:nvSpPr>
          <p:cNvPr id="144387"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09663" y="887413"/>
            <a:ext cx="4578350" cy="3433762"/>
          </a:xfrm>
          <a:ln/>
        </p:spPr>
      </p:sp>
      <p:sp>
        <p:nvSpPr>
          <p:cNvPr id="145411"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109663" y="887413"/>
            <a:ext cx="4578350" cy="3433762"/>
          </a:xfrm>
          <a:ln/>
        </p:spPr>
      </p:sp>
      <p:sp>
        <p:nvSpPr>
          <p:cNvPr id="146435"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09663" y="887413"/>
            <a:ext cx="4578350" cy="3433762"/>
          </a:xfrm>
          <a:ln/>
        </p:spPr>
      </p:sp>
      <p:sp>
        <p:nvSpPr>
          <p:cNvPr id="147459" name="Rectangle 3"/>
          <p:cNvSpPr>
            <a:spLocks noGrp="1" noChangeArrowheads="1"/>
          </p:cNvSpPr>
          <p:nvPr>
            <p:ph type="body" idx="1"/>
          </p:nvPr>
        </p:nvSpPr>
        <p:spPr>
          <a:xfrm>
            <a:off x="920750" y="4702175"/>
            <a:ext cx="4956175" cy="4465638"/>
          </a:xfrm>
          <a:noFill/>
          <a:ln/>
        </p:spPr>
        <p:txBody>
          <a:bodyPr/>
          <a:lstStyle/>
          <a:p>
            <a:pPr eaLnBrk="1" hangingPunct="1"/>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11250" y="885825"/>
            <a:ext cx="4578350" cy="3433763"/>
          </a:xfrm>
          <a:ln/>
        </p:spPr>
      </p:sp>
      <p:sp>
        <p:nvSpPr>
          <p:cNvPr id="112643"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11250" y="885825"/>
            <a:ext cx="4578350" cy="3433763"/>
          </a:xfrm>
          <a:ln/>
        </p:spPr>
      </p:sp>
      <p:sp>
        <p:nvSpPr>
          <p:cNvPr id="110595"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11250" y="885825"/>
            <a:ext cx="4578350" cy="3433763"/>
          </a:xfrm>
          <a:ln/>
        </p:spPr>
      </p:sp>
      <p:sp>
        <p:nvSpPr>
          <p:cNvPr id="113667"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11250" y="885825"/>
            <a:ext cx="4578350" cy="3433763"/>
          </a:xfrm>
          <a:ln/>
        </p:spPr>
      </p:sp>
      <p:sp>
        <p:nvSpPr>
          <p:cNvPr id="114691"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11250" y="885825"/>
            <a:ext cx="4578350" cy="3433763"/>
          </a:xfrm>
          <a:ln/>
        </p:spPr>
      </p:sp>
      <p:sp>
        <p:nvSpPr>
          <p:cNvPr id="115715"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11250" y="885825"/>
            <a:ext cx="4578350" cy="3433763"/>
          </a:xfrm>
          <a:ln/>
        </p:spPr>
      </p:sp>
      <p:sp>
        <p:nvSpPr>
          <p:cNvPr id="116739"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11250" y="885825"/>
            <a:ext cx="4578350" cy="3433763"/>
          </a:xfrm>
          <a:ln/>
        </p:spPr>
      </p:sp>
      <p:sp>
        <p:nvSpPr>
          <p:cNvPr id="117763"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11250" y="885825"/>
            <a:ext cx="4578350" cy="3433763"/>
          </a:xfrm>
          <a:ln/>
        </p:spPr>
      </p:sp>
      <p:sp>
        <p:nvSpPr>
          <p:cNvPr id="118787"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11250" y="885825"/>
            <a:ext cx="4578350" cy="3433763"/>
          </a:xfrm>
          <a:ln/>
        </p:spPr>
      </p:sp>
      <p:sp>
        <p:nvSpPr>
          <p:cNvPr id="119811"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11250" y="885825"/>
            <a:ext cx="4578350" cy="3433763"/>
          </a:xfrm>
          <a:ln/>
        </p:spPr>
      </p:sp>
      <p:sp>
        <p:nvSpPr>
          <p:cNvPr id="122883"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11250" y="885825"/>
            <a:ext cx="4578350" cy="3433763"/>
          </a:xfrm>
          <a:ln/>
        </p:spPr>
      </p:sp>
      <p:sp>
        <p:nvSpPr>
          <p:cNvPr id="123907"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11250" y="885825"/>
            <a:ext cx="4578350" cy="3433763"/>
          </a:xfrm>
          <a:ln/>
        </p:spPr>
      </p:sp>
      <p:sp>
        <p:nvSpPr>
          <p:cNvPr id="124931"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11250" y="885825"/>
            <a:ext cx="4578350" cy="3433763"/>
          </a:xfrm>
          <a:ln/>
        </p:spPr>
      </p:sp>
      <p:sp>
        <p:nvSpPr>
          <p:cNvPr id="111619"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11250" y="885825"/>
            <a:ext cx="4578350" cy="3433763"/>
          </a:xfrm>
          <a:ln/>
        </p:spPr>
      </p:sp>
      <p:sp>
        <p:nvSpPr>
          <p:cNvPr id="125955"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11250" y="885825"/>
            <a:ext cx="4578350" cy="3433763"/>
          </a:xfrm>
          <a:ln/>
        </p:spPr>
      </p:sp>
      <p:sp>
        <p:nvSpPr>
          <p:cNvPr id="126979"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11250" y="885825"/>
            <a:ext cx="4578350" cy="3433763"/>
          </a:xfrm>
          <a:ln/>
        </p:spPr>
      </p:sp>
      <p:sp>
        <p:nvSpPr>
          <p:cNvPr id="128003"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11250" y="885825"/>
            <a:ext cx="4578350" cy="3433763"/>
          </a:xfrm>
          <a:ln/>
        </p:spPr>
      </p:sp>
      <p:sp>
        <p:nvSpPr>
          <p:cNvPr id="129027"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11250" y="885825"/>
            <a:ext cx="4578350" cy="3433763"/>
          </a:xfrm>
          <a:ln/>
        </p:spPr>
      </p:sp>
      <p:sp>
        <p:nvSpPr>
          <p:cNvPr id="130051" name="Rectangle 3"/>
          <p:cNvSpPr>
            <a:spLocks noGrp="1" noChangeArrowheads="1"/>
          </p:cNvSpPr>
          <p:nvPr>
            <p:ph type="body" idx="1"/>
          </p:nvPr>
        </p:nvSpPr>
        <p:spPr>
          <a:xfrm>
            <a:off x="920750" y="4700588"/>
            <a:ext cx="4956175" cy="4468812"/>
          </a:xfrm>
          <a:noFill/>
          <a:ln/>
        </p:spPr>
        <p:txBody>
          <a:bodyPr lIns="88407" tIns="44204" rIns="88407" bIns="44204"/>
          <a:lstStyle/>
          <a:p>
            <a:pPr eaLnBrk="1" hangingPunct="1"/>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Freeform 20"/>
          <p:cNvSpPr>
            <a:spLocks/>
          </p:cNvSpPr>
          <p:nvPr/>
        </p:nvSpPr>
        <p:spPr bwMode="auto">
          <a:xfrm>
            <a:off x="3079750" y="552450"/>
            <a:ext cx="6057900" cy="2590800"/>
          </a:xfrm>
          <a:custGeom>
            <a:avLst/>
            <a:gdLst/>
            <a:ahLst/>
            <a:cxnLst>
              <a:cxn ang="0">
                <a:pos x="0" y="1632"/>
              </a:cxn>
              <a:cxn ang="0">
                <a:pos x="3816" y="0"/>
              </a:cxn>
              <a:cxn ang="0">
                <a:pos x="3816" y="496"/>
              </a:cxn>
              <a:cxn ang="0">
                <a:pos x="0" y="1632"/>
              </a:cxn>
            </a:cxnLst>
            <a:rect l="0" t="0" r="r" b="b"/>
            <a:pathLst>
              <a:path w="3816" h="1632">
                <a:moveTo>
                  <a:pt x="0" y="1632"/>
                </a:moveTo>
                <a:lnTo>
                  <a:pt x="3816" y="0"/>
                </a:lnTo>
                <a:lnTo>
                  <a:pt x="3816" y="496"/>
                </a:lnTo>
                <a:lnTo>
                  <a:pt x="0" y="1632"/>
                </a:lnTo>
                <a:close/>
              </a:path>
            </a:pathLst>
          </a:custGeom>
          <a:solidFill>
            <a:schemeClr val="accent2"/>
          </a:solidFill>
          <a:ln w="9525">
            <a:noFill/>
            <a:round/>
            <a:headEnd/>
            <a:tailEnd/>
          </a:ln>
          <a:effectLst/>
        </p:spPr>
        <p:txBody>
          <a:bodyPr/>
          <a:lstStyle/>
          <a:p>
            <a:pPr>
              <a:defRPr/>
            </a:pPr>
            <a:endParaRPr lang="en-US"/>
          </a:p>
        </p:txBody>
      </p:sp>
      <p:sp>
        <p:nvSpPr>
          <p:cNvPr id="6" name="AutoShape 19"/>
          <p:cNvSpPr>
            <a:spLocks noChangeArrowheads="1"/>
          </p:cNvSpPr>
          <p:nvPr/>
        </p:nvSpPr>
        <p:spPr bwMode="auto">
          <a:xfrm rot="5400000">
            <a:off x="-120649" y="1274762"/>
            <a:ext cx="3313112" cy="3071813"/>
          </a:xfrm>
          <a:prstGeom prst="triangle">
            <a:avLst>
              <a:gd name="adj" fmla="val 60227"/>
            </a:avLst>
          </a:prstGeom>
          <a:blipFill dpi="0" rotWithShape="0">
            <a:blip r:embed="rId2" cstate="print"/>
            <a:srcRect/>
            <a:stretch>
              <a:fillRect r="-11536"/>
            </a:stretch>
          </a:blipFill>
          <a:ln w="9525">
            <a:noFill/>
            <a:miter lim="800000"/>
            <a:headEnd/>
            <a:tailEnd/>
          </a:ln>
          <a:effectLst/>
        </p:spPr>
        <p:txBody>
          <a:bodyPr wrap="none" anchor="ctr"/>
          <a:lstStyle/>
          <a:p>
            <a:pPr>
              <a:defRPr/>
            </a:pPr>
            <a:endParaRPr lang="en-US"/>
          </a:p>
        </p:txBody>
      </p:sp>
      <p:sp>
        <p:nvSpPr>
          <p:cNvPr id="3074" name="Rectangle 2"/>
          <p:cNvSpPr>
            <a:spLocks noGrp="1" noChangeArrowheads="1"/>
          </p:cNvSpPr>
          <p:nvPr>
            <p:ph type="ctrTitle"/>
          </p:nvPr>
        </p:nvSpPr>
        <p:spPr>
          <a:xfrm>
            <a:off x="3059113" y="3457575"/>
            <a:ext cx="5541962" cy="908050"/>
          </a:xfrm>
        </p:spPr>
        <p:txBody>
          <a:bodyPr tIns="0"/>
          <a:lstStyle>
            <a:lvl1pPr>
              <a:defRPr/>
            </a:lvl1pPr>
          </a:lstStyle>
          <a:p>
            <a:r>
              <a:rPr lang="en-US"/>
              <a:t>Click to edit Master title style</a:t>
            </a:r>
          </a:p>
        </p:txBody>
      </p:sp>
      <p:sp>
        <p:nvSpPr>
          <p:cNvPr id="3075" name="Rectangle 3"/>
          <p:cNvSpPr>
            <a:spLocks noGrp="1" noChangeArrowheads="1"/>
          </p:cNvSpPr>
          <p:nvPr>
            <p:ph type="subTitle" idx="1"/>
          </p:nvPr>
        </p:nvSpPr>
        <p:spPr>
          <a:xfrm>
            <a:off x="3062288" y="4354513"/>
            <a:ext cx="5541962" cy="1019175"/>
          </a:xfrm>
        </p:spPr>
        <p:txBody>
          <a:bodyPr/>
          <a:lstStyle>
            <a:lvl1pPr marL="0" indent="0">
              <a:lnSpc>
                <a:spcPct val="85000"/>
              </a:lnSpc>
              <a:buFont typeface="Arial" charset="0"/>
              <a:buNone/>
              <a:defRPr sz="2000"/>
            </a:lvl1pPr>
          </a:lstStyle>
          <a:p>
            <a:r>
              <a:rPr lang="en-US"/>
              <a:t>Click to edit Master subtitle style</a:t>
            </a:r>
          </a:p>
        </p:txBody>
      </p:sp>
      <p:pic>
        <p:nvPicPr>
          <p:cNvPr id="7" name="Picture 2"/>
          <p:cNvPicPr>
            <a:picLocks noChangeAspect="1" noChangeArrowheads="1"/>
          </p:cNvPicPr>
          <p:nvPr userDrawn="1"/>
        </p:nvPicPr>
        <p:blipFill>
          <a:blip r:embed="rId3" cstate="print"/>
          <a:srcRect/>
          <a:stretch>
            <a:fillRect/>
          </a:stretch>
        </p:blipFill>
        <p:spPr bwMode="auto">
          <a:xfrm>
            <a:off x="7308304" y="5686225"/>
            <a:ext cx="983483" cy="74520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575" y="200025"/>
            <a:ext cx="2057400" cy="57324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00025"/>
            <a:ext cx="6024562" cy="5732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412875"/>
            <a:ext cx="4040187"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04177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AF6CA95-C48E-4302-82DF-50BB0F3EEE25}"/>
              </a:ext>
            </a:extLst>
          </p:cNvPr>
          <p:cNvGraphicFramePr>
            <a:graphicFrameLocks noChangeAspect="1"/>
          </p:cNvGraphicFramePr>
          <p:nvPr userDrawn="1">
            <p:custDataLst>
              <p:tags r:id="rId14"/>
            </p:custDataLst>
            <p:extLst>
              <p:ext uri="{D42A27DB-BD31-4B8C-83A1-F6EECF244321}">
                <p14:modId xmlns:p14="http://schemas.microsoft.com/office/powerpoint/2010/main" val="2553374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15" imgW="395" imgH="396" progId="TCLayout.ActiveDocument.1">
                  <p:embed/>
                </p:oleObj>
              </mc:Choice>
              <mc:Fallback>
                <p:oleObj name="think-cell Slide" r:id="rId15" imgW="395" imgH="396"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12290" name="Rectangle 2"/>
          <p:cNvSpPr>
            <a:spLocks noGrp="1" noChangeArrowheads="1"/>
          </p:cNvSpPr>
          <p:nvPr>
            <p:ph type="title"/>
          </p:nvPr>
        </p:nvSpPr>
        <p:spPr bwMode="auto">
          <a:xfrm>
            <a:off x="457200" y="200025"/>
            <a:ext cx="8232775" cy="863600"/>
          </a:xfrm>
          <a:prstGeom prst="rect">
            <a:avLst/>
          </a:prstGeom>
          <a:noFill/>
          <a:ln w="9525">
            <a:noFill/>
            <a:miter lim="800000"/>
            <a:headEnd/>
            <a:tailEnd/>
          </a:ln>
        </p:spPr>
        <p:txBody>
          <a:bodyPr vert="horz" wrap="square" lIns="0" tIns="36000" rIns="0" bIns="0" numCol="1" anchor="t" anchorCtr="0" compatLnSpc="1">
            <a:prstTxWarp prst="textNoShape">
              <a:avLst/>
            </a:prstTxWarp>
          </a:bodyPr>
          <a:lstStyle/>
          <a:p>
            <a:pPr lvl="0"/>
            <a:r>
              <a:rPr lang="en-US"/>
              <a:t>Click to edit Master title style</a:t>
            </a:r>
          </a:p>
        </p:txBody>
      </p:sp>
      <p:sp>
        <p:nvSpPr>
          <p:cNvPr id="12291" name="Rectangle 3"/>
          <p:cNvSpPr>
            <a:spLocks noGrp="1" noChangeArrowheads="1"/>
          </p:cNvSpPr>
          <p:nvPr>
            <p:ph type="body" idx="1"/>
          </p:nvPr>
        </p:nvSpPr>
        <p:spPr bwMode="auto">
          <a:xfrm>
            <a:off x="455613" y="1412875"/>
            <a:ext cx="8234362" cy="4519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3" name="Rectangle 9"/>
          <p:cNvSpPr>
            <a:spLocks noChangeArrowheads="1"/>
          </p:cNvSpPr>
          <p:nvPr/>
        </p:nvSpPr>
        <p:spPr bwMode="auto">
          <a:xfrm>
            <a:off x="523875" y="6419850"/>
            <a:ext cx="663575" cy="196850"/>
          </a:xfrm>
          <a:prstGeom prst="rect">
            <a:avLst/>
          </a:prstGeom>
          <a:noFill/>
          <a:ln w="9525">
            <a:noFill/>
            <a:miter lim="800000"/>
            <a:headEnd/>
            <a:tailEnd/>
          </a:ln>
          <a:effectLst/>
        </p:spPr>
        <p:txBody>
          <a:bodyPr lIns="0" tIns="0" rIns="0" bIns="0"/>
          <a:lstStyle/>
          <a:p>
            <a:pPr>
              <a:defRPr/>
            </a:pPr>
            <a:r>
              <a:rPr lang="en-US" sz="1100">
                <a:solidFill>
                  <a:srgbClr val="000000"/>
                </a:solidFill>
                <a:cs typeface="Arial" charset="0"/>
              </a:rPr>
              <a:t>Page </a:t>
            </a:r>
            <a:fld id="{96410DB4-1CAD-4761-A0CB-FAECCFA7AFF7}" type="slidenum">
              <a:rPr lang="en-US" sz="1100">
                <a:solidFill>
                  <a:srgbClr val="000000"/>
                </a:solidFill>
                <a:cs typeface="Arial" charset="0"/>
              </a:rPr>
              <a:pPr>
                <a:defRPr/>
              </a:pPr>
              <a:t>‹#›</a:t>
            </a:fld>
            <a:endParaRPr lang="en-US" sz="1100">
              <a:solidFill>
                <a:srgbClr val="000000"/>
              </a:solidFill>
              <a:cs typeface="Arial" charset="0"/>
            </a:endParaRPr>
          </a:p>
        </p:txBody>
      </p:sp>
      <p:sp>
        <p:nvSpPr>
          <p:cNvPr id="1034" name="Line 10"/>
          <p:cNvSpPr>
            <a:spLocks noChangeShapeType="1"/>
          </p:cNvSpPr>
          <p:nvPr/>
        </p:nvSpPr>
        <p:spPr bwMode="auto">
          <a:xfrm>
            <a:off x="455613" y="1042988"/>
            <a:ext cx="8229600" cy="0"/>
          </a:xfrm>
          <a:prstGeom prst="line">
            <a:avLst/>
          </a:prstGeom>
          <a:noFill/>
          <a:ln w="12700">
            <a:solidFill>
              <a:srgbClr val="FFD200"/>
            </a:solidFill>
            <a:round/>
            <a:headEnd/>
            <a:tailEnd/>
          </a:ln>
          <a:effectLst/>
        </p:spPr>
        <p:txBody>
          <a:bodyPr wrap="none" anchor="ctr"/>
          <a:lstStyle/>
          <a:p>
            <a:pPr>
              <a:defRPr/>
            </a:pPr>
            <a:endParaRPr lang="en-US"/>
          </a:p>
        </p:txBody>
      </p:sp>
      <p:sp>
        <p:nvSpPr>
          <p:cNvPr id="1035" name="Line 11"/>
          <p:cNvSpPr>
            <a:spLocks noChangeShapeType="1"/>
          </p:cNvSpPr>
          <p:nvPr/>
        </p:nvSpPr>
        <p:spPr bwMode="auto">
          <a:xfrm>
            <a:off x="455613" y="6243638"/>
            <a:ext cx="8229600" cy="0"/>
          </a:xfrm>
          <a:prstGeom prst="line">
            <a:avLst/>
          </a:prstGeom>
          <a:noFill/>
          <a:ln w="3175">
            <a:solidFill>
              <a:srgbClr val="646464"/>
            </a:solidFill>
            <a:round/>
            <a:headEnd/>
            <a:tailEnd/>
          </a:ln>
          <a:effectLst/>
        </p:spPr>
        <p:txBody>
          <a:bodyPr wrap="none" anchor="ctr"/>
          <a:lstStyle/>
          <a:p>
            <a:pPr>
              <a:defRPr/>
            </a:pPr>
            <a:endParaRPr lang="en-US"/>
          </a:p>
        </p:txBody>
      </p:sp>
      <p:sp>
        <p:nvSpPr>
          <p:cNvPr id="1036" name="Line 12"/>
          <p:cNvSpPr>
            <a:spLocks noChangeShapeType="1"/>
          </p:cNvSpPr>
          <p:nvPr/>
        </p:nvSpPr>
        <p:spPr bwMode="auto">
          <a:xfrm>
            <a:off x="455613" y="200025"/>
            <a:ext cx="8229600" cy="0"/>
          </a:xfrm>
          <a:prstGeom prst="line">
            <a:avLst/>
          </a:prstGeom>
          <a:noFill/>
          <a:ln w="6350">
            <a:solidFill>
              <a:srgbClr val="646464"/>
            </a:solidFill>
            <a:round/>
            <a:headEnd/>
            <a:tailEnd/>
          </a:ln>
          <a:effectLst/>
        </p:spPr>
        <p:txBody>
          <a:bodyPr wrap="none" anchor="ctr"/>
          <a:lstStyle/>
          <a:p>
            <a:pPr>
              <a:defRPr/>
            </a:pPr>
            <a:endParaRPr lang="en-US"/>
          </a:p>
        </p:txBody>
      </p:sp>
      <p:pic>
        <p:nvPicPr>
          <p:cNvPr id="9" name="Picture 2"/>
          <p:cNvPicPr>
            <a:picLocks noChangeAspect="1" noChangeArrowheads="1"/>
          </p:cNvPicPr>
          <p:nvPr userDrawn="1"/>
        </p:nvPicPr>
        <p:blipFill>
          <a:blip r:embed="rId17" cstate="print"/>
          <a:srcRect/>
          <a:stretch>
            <a:fillRect/>
          </a:stretch>
        </p:blipFill>
        <p:spPr bwMode="auto">
          <a:xfrm>
            <a:off x="8018256" y="6314648"/>
            <a:ext cx="658200" cy="49872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lnSpc>
          <a:spcPct val="85000"/>
        </a:lnSpc>
        <a:spcBef>
          <a:spcPct val="0"/>
        </a:spcBef>
        <a:spcAft>
          <a:spcPct val="0"/>
        </a:spcAft>
        <a:defRPr sz="3000" b="1">
          <a:solidFill>
            <a:srgbClr val="646464"/>
          </a:solidFill>
          <a:latin typeface="+mj-lt"/>
          <a:ea typeface="+mj-ea"/>
          <a:cs typeface="+mj-cs"/>
        </a:defRPr>
      </a:lvl1pPr>
      <a:lvl2pPr algn="l" rtl="0" eaLnBrk="0" fontAlgn="base" hangingPunct="0">
        <a:lnSpc>
          <a:spcPct val="85000"/>
        </a:lnSpc>
        <a:spcBef>
          <a:spcPct val="0"/>
        </a:spcBef>
        <a:spcAft>
          <a:spcPct val="0"/>
        </a:spcAft>
        <a:defRPr sz="3000" b="1">
          <a:solidFill>
            <a:srgbClr val="646464"/>
          </a:solidFill>
          <a:latin typeface="Arial" charset="0"/>
        </a:defRPr>
      </a:lvl2pPr>
      <a:lvl3pPr algn="l" rtl="0" eaLnBrk="0" fontAlgn="base" hangingPunct="0">
        <a:lnSpc>
          <a:spcPct val="85000"/>
        </a:lnSpc>
        <a:spcBef>
          <a:spcPct val="0"/>
        </a:spcBef>
        <a:spcAft>
          <a:spcPct val="0"/>
        </a:spcAft>
        <a:defRPr sz="3000" b="1">
          <a:solidFill>
            <a:srgbClr val="646464"/>
          </a:solidFill>
          <a:latin typeface="Arial" charset="0"/>
        </a:defRPr>
      </a:lvl3pPr>
      <a:lvl4pPr algn="l" rtl="0" eaLnBrk="0" fontAlgn="base" hangingPunct="0">
        <a:lnSpc>
          <a:spcPct val="85000"/>
        </a:lnSpc>
        <a:spcBef>
          <a:spcPct val="0"/>
        </a:spcBef>
        <a:spcAft>
          <a:spcPct val="0"/>
        </a:spcAft>
        <a:defRPr sz="3000" b="1">
          <a:solidFill>
            <a:srgbClr val="646464"/>
          </a:solidFill>
          <a:latin typeface="Arial" charset="0"/>
        </a:defRPr>
      </a:lvl4pPr>
      <a:lvl5pPr algn="l" rtl="0" eaLnBrk="0" fontAlgn="base" hangingPunct="0">
        <a:lnSpc>
          <a:spcPct val="85000"/>
        </a:lnSpc>
        <a:spcBef>
          <a:spcPct val="0"/>
        </a:spcBef>
        <a:spcAft>
          <a:spcPct val="0"/>
        </a:spcAft>
        <a:defRPr sz="3000" b="1">
          <a:solidFill>
            <a:srgbClr val="646464"/>
          </a:solidFill>
          <a:latin typeface="Arial" charset="0"/>
        </a:defRPr>
      </a:lvl5pPr>
      <a:lvl6pPr marL="457200" algn="l" rtl="0" fontAlgn="base">
        <a:lnSpc>
          <a:spcPct val="85000"/>
        </a:lnSpc>
        <a:spcBef>
          <a:spcPct val="0"/>
        </a:spcBef>
        <a:spcAft>
          <a:spcPct val="0"/>
        </a:spcAft>
        <a:defRPr sz="3000" b="1">
          <a:solidFill>
            <a:srgbClr val="646464"/>
          </a:solidFill>
          <a:latin typeface="Arial" charset="0"/>
        </a:defRPr>
      </a:lvl6pPr>
      <a:lvl7pPr marL="914400" algn="l" rtl="0" fontAlgn="base">
        <a:lnSpc>
          <a:spcPct val="85000"/>
        </a:lnSpc>
        <a:spcBef>
          <a:spcPct val="0"/>
        </a:spcBef>
        <a:spcAft>
          <a:spcPct val="0"/>
        </a:spcAft>
        <a:defRPr sz="3000" b="1">
          <a:solidFill>
            <a:srgbClr val="646464"/>
          </a:solidFill>
          <a:latin typeface="Arial" charset="0"/>
        </a:defRPr>
      </a:lvl7pPr>
      <a:lvl8pPr marL="1371600" algn="l" rtl="0" fontAlgn="base">
        <a:lnSpc>
          <a:spcPct val="85000"/>
        </a:lnSpc>
        <a:spcBef>
          <a:spcPct val="0"/>
        </a:spcBef>
        <a:spcAft>
          <a:spcPct val="0"/>
        </a:spcAft>
        <a:defRPr sz="3000" b="1">
          <a:solidFill>
            <a:srgbClr val="646464"/>
          </a:solidFill>
          <a:latin typeface="Arial" charset="0"/>
        </a:defRPr>
      </a:lvl8pPr>
      <a:lvl9pPr marL="1828800" algn="l" rtl="0" fontAlgn="base">
        <a:lnSpc>
          <a:spcPct val="85000"/>
        </a:lnSpc>
        <a:spcBef>
          <a:spcPct val="0"/>
        </a:spcBef>
        <a:spcAft>
          <a:spcPct val="0"/>
        </a:spcAft>
        <a:defRPr sz="3000" b="1">
          <a:solidFill>
            <a:srgbClr val="646464"/>
          </a:solidFill>
          <a:latin typeface="Arial" charset="0"/>
        </a:defRPr>
      </a:lvl9pPr>
    </p:titleStyle>
    <p:bodyStyle>
      <a:lvl1pPr marL="360363" indent="-360363" algn="l" rtl="0" eaLnBrk="0" fontAlgn="base" hangingPunct="0">
        <a:spcBef>
          <a:spcPct val="20000"/>
        </a:spcBef>
        <a:spcAft>
          <a:spcPct val="0"/>
        </a:spcAft>
        <a:buClr>
          <a:srgbClr val="FFD200"/>
        </a:buClr>
        <a:buSzPct val="75000"/>
        <a:buFont typeface="Arial" charset="0"/>
        <a:buChar char="►"/>
        <a:defRPr sz="2400">
          <a:solidFill>
            <a:srgbClr val="646464"/>
          </a:solidFill>
          <a:latin typeface="+mn-lt"/>
          <a:ea typeface="+mn-ea"/>
          <a:cs typeface="+mn-cs"/>
        </a:defRPr>
      </a:lvl1pPr>
      <a:lvl2pPr marL="717550" indent="-355600" algn="l" rtl="0" eaLnBrk="0" fontAlgn="base" hangingPunct="0">
        <a:spcBef>
          <a:spcPct val="20000"/>
        </a:spcBef>
        <a:spcAft>
          <a:spcPct val="0"/>
        </a:spcAft>
        <a:buClr>
          <a:srgbClr val="FFD200"/>
        </a:buClr>
        <a:buSzPct val="75000"/>
        <a:buFont typeface="Arial" charset="0"/>
        <a:buChar char="►"/>
        <a:defRPr sz="2000">
          <a:solidFill>
            <a:srgbClr val="646464"/>
          </a:solidFill>
          <a:latin typeface="+mn-lt"/>
        </a:defRPr>
      </a:lvl2pPr>
      <a:lvl3pPr marL="1081088" indent="-361950" algn="l" rtl="0" eaLnBrk="0" fontAlgn="base" hangingPunct="0">
        <a:spcBef>
          <a:spcPct val="20000"/>
        </a:spcBef>
        <a:spcAft>
          <a:spcPct val="0"/>
        </a:spcAft>
        <a:buClr>
          <a:srgbClr val="FFD200"/>
        </a:buClr>
        <a:buSzPct val="75000"/>
        <a:buFont typeface="Arial" charset="0"/>
        <a:buChar char="►"/>
        <a:defRPr>
          <a:solidFill>
            <a:srgbClr val="646464"/>
          </a:solidFill>
          <a:latin typeface="+mn-lt"/>
        </a:defRPr>
      </a:lvl3pPr>
      <a:lvl4pPr marL="1441450" indent="-358775" algn="l" rtl="0" eaLnBrk="0" fontAlgn="base" hangingPunct="0">
        <a:spcBef>
          <a:spcPct val="20000"/>
        </a:spcBef>
        <a:spcAft>
          <a:spcPct val="0"/>
        </a:spcAft>
        <a:buClr>
          <a:srgbClr val="FFD200"/>
        </a:buClr>
        <a:buSzPct val="75000"/>
        <a:buFont typeface="Arial" charset="0"/>
        <a:buChar char="►"/>
        <a:defRPr sz="1600">
          <a:solidFill>
            <a:srgbClr val="646464"/>
          </a:solidFill>
          <a:latin typeface="+mn-lt"/>
        </a:defRPr>
      </a:lvl4pPr>
      <a:lvl5pPr marL="1800225" indent="-357188" algn="l" rtl="0" eaLnBrk="0" fontAlgn="base" hangingPunct="0">
        <a:spcBef>
          <a:spcPct val="20000"/>
        </a:spcBef>
        <a:spcAft>
          <a:spcPct val="0"/>
        </a:spcAft>
        <a:buClr>
          <a:srgbClr val="FFD200"/>
        </a:buClr>
        <a:buSzPct val="75000"/>
        <a:buFont typeface="Arial" charset="0"/>
        <a:buChar char="►"/>
        <a:defRPr sz="1600">
          <a:solidFill>
            <a:srgbClr val="646464"/>
          </a:solidFill>
          <a:latin typeface="+mn-lt"/>
        </a:defRPr>
      </a:lvl5pPr>
      <a:lvl6pPr marL="2257425" indent="-357188" algn="l" rtl="0" fontAlgn="base">
        <a:spcBef>
          <a:spcPct val="20000"/>
        </a:spcBef>
        <a:spcAft>
          <a:spcPct val="0"/>
        </a:spcAft>
        <a:buClr>
          <a:srgbClr val="FFD200"/>
        </a:buClr>
        <a:buSzPct val="75000"/>
        <a:buFont typeface="Arial" charset="0"/>
        <a:buChar char="►"/>
        <a:defRPr sz="1600">
          <a:solidFill>
            <a:srgbClr val="646464"/>
          </a:solidFill>
          <a:latin typeface="+mn-lt"/>
        </a:defRPr>
      </a:lvl6pPr>
      <a:lvl7pPr marL="2714625" indent="-357188" algn="l" rtl="0" fontAlgn="base">
        <a:spcBef>
          <a:spcPct val="20000"/>
        </a:spcBef>
        <a:spcAft>
          <a:spcPct val="0"/>
        </a:spcAft>
        <a:buClr>
          <a:srgbClr val="FFD200"/>
        </a:buClr>
        <a:buSzPct val="75000"/>
        <a:buFont typeface="Arial" charset="0"/>
        <a:buChar char="►"/>
        <a:defRPr sz="1600">
          <a:solidFill>
            <a:srgbClr val="646464"/>
          </a:solidFill>
          <a:latin typeface="+mn-lt"/>
        </a:defRPr>
      </a:lvl7pPr>
      <a:lvl8pPr marL="3171825" indent="-357188" algn="l" rtl="0" fontAlgn="base">
        <a:spcBef>
          <a:spcPct val="20000"/>
        </a:spcBef>
        <a:spcAft>
          <a:spcPct val="0"/>
        </a:spcAft>
        <a:buClr>
          <a:srgbClr val="FFD200"/>
        </a:buClr>
        <a:buSzPct val="75000"/>
        <a:buFont typeface="Arial" charset="0"/>
        <a:buChar char="►"/>
        <a:defRPr sz="1600">
          <a:solidFill>
            <a:srgbClr val="646464"/>
          </a:solidFill>
          <a:latin typeface="+mn-lt"/>
        </a:defRPr>
      </a:lvl8pPr>
      <a:lvl9pPr marL="3629025" indent="-357188" algn="l" rtl="0" fontAlgn="base">
        <a:spcBef>
          <a:spcPct val="20000"/>
        </a:spcBef>
        <a:spcAft>
          <a:spcPct val="0"/>
        </a:spcAft>
        <a:buClr>
          <a:srgbClr val="FFD200"/>
        </a:buClr>
        <a:buSzPct val="75000"/>
        <a:buFont typeface="Arial" charset="0"/>
        <a:buChar char="►"/>
        <a:defRPr sz="1600">
          <a:solidFill>
            <a:srgbClr val="64646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e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670D461-834B-4539-82C6-9291CE79D532}"/>
              </a:ext>
            </a:extLst>
          </p:cNvPr>
          <p:cNvGraphicFramePr>
            <a:graphicFrameLocks noChangeAspect="1"/>
          </p:cNvGraphicFramePr>
          <p:nvPr>
            <p:custDataLst>
              <p:tags r:id="rId2"/>
            </p:custDataLst>
            <p:extLst>
              <p:ext uri="{D42A27DB-BD31-4B8C-83A1-F6EECF244321}">
                <p14:modId xmlns:p14="http://schemas.microsoft.com/office/powerpoint/2010/main" val="40044102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338" name="Rectangle 11"/>
          <p:cNvSpPr>
            <a:spLocks noGrp="1" noChangeArrowheads="1"/>
          </p:cNvSpPr>
          <p:nvPr>
            <p:ph type="ctrTitle"/>
          </p:nvPr>
        </p:nvSpPr>
        <p:spPr/>
        <p:txBody>
          <a:bodyPr vert="horz"/>
          <a:lstStyle/>
          <a:p>
            <a:pPr eaLnBrk="1" hangingPunct="1"/>
            <a:r>
              <a:rPr lang="it-IT" dirty="0" err="1"/>
              <a:t>Valuation</a:t>
            </a:r>
            <a:r>
              <a:rPr lang="it-IT" dirty="0"/>
              <a:t>, </a:t>
            </a:r>
            <a:r>
              <a:rPr lang="it-IT" dirty="0" err="1"/>
              <a:t>Modeling</a:t>
            </a:r>
            <a:r>
              <a:rPr lang="it-IT" dirty="0"/>
              <a:t> &amp; </a:t>
            </a:r>
            <a:r>
              <a:rPr lang="it-IT" dirty="0" err="1"/>
              <a:t>Economics</a:t>
            </a:r>
            <a:endParaRPr lang="it-IT" dirty="0"/>
          </a:p>
        </p:txBody>
      </p:sp>
      <p:sp>
        <p:nvSpPr>
          <p:cNvPr id="14339" name="Rectangle 12"/>
          <p:cNvSpPr>
            <a:spLocks noGrp="1" noChangeArrowheads="1"/>
          </p:cNvSpPr>
          <p:nvPr>
            <p:ph type="subTitle" idx="1"/>
          </p:nvPr>
        </p:nvSpPr>
        <p:spPr/>
        <p:txBody>
          <a:bodyPr/>
          <a:lstStyle/>
          <a:p>
            <a:pPr eaLnBrk="1" hangingPunct="1"/>
            <a:r>
              <a:rPr lang="it-IT" dirty="0" err="1"/>
              <a:t>Valuation</a:t>
            </a:r>
            <a:r>
              <a:rPr lang="it-IT" dirty="0"/>
              <a:t> </a:t>
            </a:r>
            <a:r>
              <a:rPr lang="it-IT" dirty="0" err="1"/>
              <a:t>methods</a:t>
            </a:r>
            <a:r>
              <a:rPr lang="it-IT" dirty="0"/>
              <a:t> - «The </a:t>
            </a:r>
            <a:r>
              <a:rPr lang="it-IT" dirty="0" err="1"/>
              <a:t>Pillars</a:t>
            </a:r>
            <a:r>
              <a:rPr lang="it-IT"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6"/>
          <p:cNvSpPr>
            <a:spLocks noGrp="1" noChangeArrowheads="1"/>
          </p:cNvSpPr>
          <p:nvPr>
            <p:ph type="title"/>
          </p:nvPr>
        </p:nvSpPr>
        <p:spPr/>
        <p:txBody>
          <a:bodyPr/>
          <a:lstStyle/>
          <a:p>
            <a:pPr eaLnBrk="1" hangingPunct="1"/>
            <a:r>
              <a:rPr lang="it-IT" dirty="0"/>
              <a:t>Criteri dei flussi </a:t>
            </a:r>
            <a:br>
              <a:rPr lang="it-IT" dirty="0"/>
            </a:br>
            <a:r>
              <a:rPr lang="it-IT" sz="2400" dirty="0"/>
              <a:t>Metodo finanziario </a:t>
            </a:r>
            <a:r>
              <a:rPr lang="it-IT" sz="2400" dirty="0" err="1"/>
              <a:t>unlevered</a:t>
            </a:r>
            <a:r>
              <a:rPr lang="it-IT" sz="2400" dirty="0"/>
              <a:t> (</a:t>
            </a:r>
            <a:r>
              <a:rPr lang="it-IT" sz="2400" dirty="0" err="1"/>
              <a:t>cont</a:t>
            </a:r>
            <a:r>
              <a:rPr lang="it-IT" sz="2400" dirty="0"/>
              <a:t>.)</a:t>
            </a:r>
          </a:p>
        </p:txBody>
      </p:sp>
      <p:sp>
        <p:nvSpPr>
          <p:cNvPr id="9221" name="Rectangle 7"/>
          <p:cNvSpPr>
            <a:spLocks noGrp="1" noChangeArrowheads="1"/>
          </p:cNvSpPr>
          <p:nvPr>
            <p:ph type="body" idx="1"/>
          </p:nvPr>
        </p:nvSpPr>
        <p:spPr/>
        <p:txBody>
          <a:bodyPr/>
          <a:lstStyle/>
          <a:p>
            <a:pPr eaLnBrk="1" hangingPunct="1"/>
            <a:r>
              <a:rPr lang="it-IT" sz="1800"/>
              <a:t>In termini matematici:</a:t>
            </a:r>
          </a:p>
          <a:p>
            <a:pPr eaLnBrk="1" hangingPunct="1"/>
            <a:endParaRPr lang="it-IT" sz="1800"/>
          </a:p>
          <a:p>
            <a:pPr eaLnBrk="1" hangingPunct="1">
              <a:buFont typeface="Arial" charset="0"/>
              <a:buNone/>
            </a:pPr>
            <a:br>
              <a:rPr lang="it-IT" sz="1800"/>
            </a:br>
            <a:endParaRPr lang="it-IT" sz="1800"/>
          </a:p>
          <a:p>
            <a:pPr eaLnBrk="1" hangingPunct="1"/>
            <a:endParaRPr lang="it-IT" sz="1800"/>
          </a:p>
          <a:p>
            <a:pPr lvl="1" eaLnBrk="1" hangingPunct="1"/>
            <a:endParaRPr lang="it-IT" sz="1600"/>
          </a:p>
          <a:p>
            <a:pPr lvl="1" eaLnBrk="1" hangingPunct="1">
              <a:buFont typeface="Arial" charset="0"/>
              <a:buNone/>
            </a:pPr>
            <a:r>
              <a:rPr lang="it-IT" sz="1600"/>
              <a:t>dove:</a:t>
            </a:r>
          </a:p>
          <a:p>
            <a:pPr lvl="2" eaLnBrk="1" hangingPunct="1">
              <a:buFont typeface="Arial" charset="0"/>
              <a:buNone/>
            </a:pPr>
            <a:r>
              <a:rPr lang="it-IT" sz="1400" b="1"/>
              <a:t>W</a:t>
            </a:r>
            <a:r>
              <a:rPr lang="it-IT" sz="1400"/>
              <a:t>		Valore del capitale economico della società oggetto di valutazione</a:t>
            </a:r>
          </a:p>
          <a:p>
            <a:pPr lvl="2" eaLnBrk="1" hangingPunct="1">
              <a:buFont typeface="Arial" charset="0"/>
              <a:buNone/>
            </a:pPr>
            <a:r>
              <a:rPr lang="it-IT" sz="1400" b="1"/>
              <a:t>Vo</a:t>
            </a:r>
            <a:r>
              <a:rPr lang="it-IT" sz="1400"/>
              <a:t>		Valore “operativo” del capitale strumentale investito nella società</a:t>
            </a:r>
          </a:p>
          <a:p>
            <a:pPr lvl="2" eaLnBrk="1" hangingPunct="1">
              <a:buFont typeface="Arial" charset="0"/>
              <a:buNone/>
            </a:pPr>
            <a:r>
              <a:rPr lang="it-IT" sz="1400" b="1"/>
              <a:t>F(t)	</a:t>
            </a:r>
            <a:r>
              <a:rPr lang="it-IT" sz="1400"/>
              <a:t>	Flussi finanziari “</a:t>
            </a:r>
            <a:r>
              <a:rPr lang="it-IT" sz="1400" i="1"/>
              <a:t>unlevered</a:t>
            </a:r>
            <a:r>
              <a:rPr lang="it-IT" sz="1400"/>
              <a:t>” per ciascuno degli n anni considerati nel periodo di 	proiezione esplicita</a:t>
            </a:r>
          </a:p>
          <a:p>
            <a:pPr lvl="2" eaLnBrk="1" hangingPunct="1">
              <a:buFont typeface="Arial" charset="0"/>
              <a:buNone/>
            </a:pPr>
            <a:r>
              <a:rPr lang="it-IT" sz="1400" b="1"/>
              <a:t>F(n)	</a:t>
            </a:r>
            <a:r>
              <a:rPr lang="it-IT" sz="1400"/>
              <a:t>	Valore residuo della sola attività operativa del complesso aziendale alla fine 	dell’ultimo periodo di previsione esplicita</a:t>
            </a:r>
          </a:p>
          <a:p>
            <a:pPr lvl="2" eaLnBrk="1" hangingPunct="1">
              <a:buFont typeface="Arial" charset="0"/>
              <a:buNone/>
            </a:pPr>
            <a:r>
              <a:rPr lang="it-IT" sz="1400" b="1"/>
              <a:t>WACC</a:t>
            </a:r>
            <a:r>
              <a:rPr lang="it-IT" sz="1400"/>
              <a:t>	Costo medio ponderato del capitale investito</a:t>
            </a:r>
          </a:p>
          <a:p>
            <a:pPr lvl="2" eaLnBrk="1" hangingPunct="1">
              <a:buFont typeface="Arial" charset="0"/>
              <a:buNone/>
            </a:pPr>
            <a:r>
              <a:rPr lang="it-IT" sz="1400" b="1"/>
              <a:t>SA</a:t>
            </a:r>
            <a:r>
              <a:rPr lang="it-IT" sz="1400"/>
              <a:t>		Valore attribuito ai beni non strumentali (“</a:t>
            </a:r>
            <a:r>
              <a:rPr lang="it-IT" sz="1400" i="1"/>
              <a:t>Surplus Assets</a:t>
            </a:r>
            <a:r>
              <a:rPr lang="it-IT" sz="1400"/>
              <a:t>”)</a:t>
            </a:r>
          </a:p>
          <a:p>
            <a:pPr lvl="2" eaLnBrk="1" hangingPunct="1">
              <a:buFont typeface="Arial" charset="0"/>
              <a:buNone/>
            </a:pPr>
            <a:r>
              <a:rPr lang="it-IT" sz="1400" b="1"/>
              <a:t>L	</a:t>
            </a:r>
            <a:r>
              <a:rPr lang="it-IT" sz="1400"/>
              <a:t>	Consistenza dei debiti onerosi alla data di riferimento</a:t>
            </a:r>
          </a:p>
        </p:txBody>
      </p:sp>
      <p:graphicFrame>
        <p:nvGraphicFramePr>
          <p:cNvPr id="9218" name="Object 4"/>
          <p:cNvGraphicFramePr>
            <a:graphicFrameLocks/>
          </p:cNvGraphicFramePr>
          <p:nvPr/>
        </p:nvGraphicFramePr>
        <p:xfrm>
          <a:off x="1966913" y="2397125"/>
          <a:ext cx="5268912" cy="671513"/>
        </p:xfrm>
        <a:graphic>
          <a:graphicData uri="http://schemas.openxmlformats.org/presentationml/2006/ole">
            <mc:AlternateContent xmlns:mc="http://schemas.openxmlformats.org/markup-compatibility/2006">
              <mc:Choice xmlns:v="urn:schemas-microsoft-com:vml" Requires="v">
                <p:oleObj spid="_x0000_s12308" name="Equation" r:id="rId4" imgW="3848040" imgH="533160" progId="Equation.3">
                  <p:embed/>
                </p:oleObj>
              </mc:Choice>
              <mc:Fallback>
                <p:oleObj name="Equation" r:id="rId4" imgW="3848040" imgH="5331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913" y="2397125"/>
                        <a:ext cx="5268912" cy="671513"/>
                      </a:xfrm>
                      <a:prstGeom prst="rect">
                        <a:avLst/>
                      </a:prstGeom>
                      <a:solidFill>
                        <a:schemeClr val="bg1"/>
                      </a:solidFill>
                      <a:effectLst>
                        <a:outerShdw dist="35921" dir="2700000" algn="ctr" rotWithShape="0">
                          <a:srgbClr val="808080"/>
                        </a:outerShdw>
                      </a:effectLst>
                    </p:spPr>
                  </p:pic>
                </p:oleObj>
              </mc:Fallback>
            </mc:AlternateContent>
          </a:graphicData>
        </a:graphic>
      </p:graphicFrame>
      <p:graphicFrame>
        <p:nvGraphicFramePr>
          <p:cNvPr id="9219" name="Object 5"/>
          <p:cNvGraphicFramePr>
            <a:graphicFrameLocks noChangeAspect="1"/>
          </p:cNvGraphicFramePr>
          <p:nvPr/>
        </p:nvGraphicFramePr>
        <p:xfrm>
          <a:off x="3860800" y="1670050"/>
          <a:ext cx="1412875" cy="319088"/>
        </p:xfrm>
        <a:graphic>
          <a:graphicData uri="http://schemas.openxmlformats.org/presentationml/2006/ole">
            <mc:AlternateContent xmlns:mc="http://schemas.openxmlformats.org/markup-compatibility/2006">
              <mc:Choice xmlns:v="urn:schemas-microsoft-com:vml" Requires="v">
                <p:oleObj spid="_x0000_s12309" name="Equation" r:id="rId6" imgW="1091880" imgH="228600" progId="Equation.3">
                  <p:embed/>
                </p:oleObj>
              </mc:Choice>
              <mc:Fallback>
                <p:oleObj name="Equation" r:id="rId6" imgW="1091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0800" y="1670050"/>
                        <a:ext cx="1412875" cy="319088"/>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345249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p:txBody>
          <a:bodyPr/>
          <a:lstStyle/>
          <a:p>
            <a:pPr eaLnBrk="1" hangingPunct="1"/>
            <a:r>
              <a:rPr lang="it-IT" dirty="0"/>
              <a:t>Criteri dei flussi </a:t>
            </a:r>
            <a:br>
              <a:rPr lang="it-IT" dirty="0"/>
            </a:br>
            <a:r>
              <a:rPr lang="it-IT" sz="2400" dirty="0"/>
              <a:t>Metodo finanziario </a:t>
            </a:r>
            <a:r>
              <a:rPr lang="it-IT" sz="2400" dirty="0" err="1"/>
              <a:t>unlevered</a:t>
            </a:r>
            <a:r>
              <a:rPr lang="it-IT" sz="2400" dirty="0"/>
              <a:t> (</a:t>
            </a:r>
            <a:r>
              <a:rPr lang="it-IT" sz="2400" dirty="0" err="1"/>
              <a:t>cont</a:t>
            </a:r>
            <a:r>
              <a:rPr lang="it-IT" sz="2400" dirty="0"/>
              <a:t>.)</a:t>
            </a:r>
          </a:p>
        </p:txBody>
      </p:sp>
      <p:sp>
        <p:nvSpPr>
          <p:cNvPr id="46083" name="Rectangle 6"/>
          <p:cNvSpPr>
            <a:spLocks noGrp="1" noChangeArrowheads="1"/>
          </p:cNvSpPr>
          <p:nvPr>
            <p:ph type="body" idx="1"/>
          </p:nvPr>
        </p:nvSpPr>
        <p:spPr/>
        <p:txBody>
          <a:bodyPr/>
          <a:lstStyle/>
          <a:p>
            <a:pPr eaLnBrk="1" hangingPunct="1">
              <a:lnSpc>
                <a:spcPct val="90000"/>
              </a:lnSpc>
            </a:pPr>
            <a:r>
              <a:rPr lang="it-IT" sz="1800"/>
              <a:t>In sintesi, i principali passi applicativi del metodo dell’UDCF sono:</a:t>
            </a:r>
          </a:p>
          <a:p>
            <a:pPr lvl="1" eaLnBrk="1" hangingPunct="1">
              <a:lnSpc>
                <a:spcPct val="90000"/>
              </a:lnSpc>
            </a:pPr>
            <a:r>
              <a:rPr lang="it-IT" sz="1600"/>
              <a:t>Definizione dell’orizzonte temporale di previsione esplicita</a:t>
            </a:r>
          </a:p>
          <a:p>
            <a:pPr lvl="1" eaLnBrk="1" hangingPunct="1">
              <a:lnSpc>
                <a:spcPct val="90000"/>
              </a:lnSpc>
            </a:pPr>
            <a:r>
              <a:rPr lang="it-IT" sz="1600"/>
              <a:t>Previsione dei flussi di cassa (</a:t>
            </a:r>
            <a:r>
              <a:rPr lang="it-IT" sz="1600" i="1"/>
              <a:t>FCFs</a:t>
            </a:r>
            <a:r>
              <a:rPr lang="it-IT" sz="1600"/>
              <a:t>) disponibili per il periodo di proiezione esplicita</a:t>
            </a:r>
          </a:p>
          <a:p>
            <a:pPr lvl="2" eaLnBrk="1" hangingPunct="1">
              <a:lnSpc>
                <a:spcPct val="90000"/>
              </a:lnSpc>
            </a:pPr>
            <a:r>
              <a:rPr lang="it-IT" sz="1400"/>
              <a:t>Identificazione delle componenti del </a:t>
            </a:r>
            <a:r>
              <a:rPr lang="it-IT" sz="1400" i="1"/>
              <a:t>cash flow</a:t>
            </a:r>
            <a:r>
              <a:rPr lang="it-IT" sz="1400"/>
              <a:t> disponibile</a:t>
            </a:r>
          </a:p>
          <a:p>
            <a:pPr lvl="2" eaLnBrk="1" hangingPunct="1">
              <a:lnSpc>
                <a:spcPct val="90000"/>
              </a:lnSpc>
            </a:pPr>
            <a:r>
              <a:rPr lang="it-IT" sz="1400"/>
              <a:t>Sviluppo di una prospettiva storica integrata</a:t>
            </a:r>
          </a:p>
          <a:p>
            <a:pPr lvl="2" eaLnBrk="1" hangingPunct="1">
              <a:lnSpc>
                <a:spcPct val="90000"/>
              </a:lnSpc>
            </a:pPr>
            <a:r>
              <a:rPr lang="it-IT" sz="1400"/>
              <a:t>Determinazione di ipotesi e scenari per la previsione</a:t>
            </a:r>
          </a:p>
          <a:p>
            <a:pPr lvl="1" eaLnBrk="1" hangingPunct="1">
              <a:lnSpc>
                <a:spcPct val="90000"/>
              </a:lnSpc>
            </a:pPr>
            <a:r>
              <a:rPr lang="it-IT" sz="1600"/>
              <a:t>Stima del costo medio ponderato del capitale (</a:t>
            </a:r>
            <a:r>
              <a:rPr lang="it-IT" sz="1600" i="1"/>
              <a:t>WACC</a:t>
            </a:r>
            <a:r>
              <a:rPr lang="it-IT" sz="1600"/>
              <a:t>)</a:t>
            </a:r>
          </a:p>
          <a:p>
            <a:pPr lvl="2" eaLnBrk="1" hangingPunct="1">
              <a:lnSpc>
                <a:spcPct val="90000"/>
              </a:lnSpc>
            </a:pPr>
            <a:r>
              <a:rPr lang="it-IT" sz="1400"/>
              <a:t>Stima del costo del finanziamento non azionario</a:t>
            </a:r>
          </a:p>
          <a:p>
            <a:pPr lvl="2" eaLnBrk="1" hangingPunct="1">
              <a:lnSpc>
                <a:spcPct val="90000"/>
              </a:lnSpc>
            </a:pPr>
            <a:r>
              <a:rPr lang="it-IT" sz="1400"/>
              <a:t>Stima del costo del finanziamento azionario</a:t>
            </a:r>
          </a:p>
          <a:p>
            <a:pPr lvl="2" eaLnBrk="1" hangingPunct="1">
              <a:lnSpc>
                <a:spcPct val="90000"/>
              </a:lnSpc>
            </a:pPr>
            <a:r>
              <a:rPr lang="it-IT" sz="1400"/>
              <a:t>Sviluppo dei pesi obiettivo della struttura finanziaria</a:t>
            </a:r>
          </a:p>
          <a:p>
            <a:pPr lvl="1" eaLnBrk="1" hangingPunct="1">
              <a:lnSpc>
                <a:spcPct val="90000"/>
              </a:lnSpc>
            </a:pPr>
            <a:r>
              <a:rPr lang="it-IT" sz="1600"/>
              <a:t>Stima del valore residuo (</a:t>
            </a:r>
            <a:r>
              <a:rPr lang="it-IT" sz="1600" i="1"/>
              <a:t>i.e. continuing = terminal = residual value</a:t>
            </a:r>
            <a:r>
              <a:rPr lang="it-IT" sz="1600"/>
              <a:t>)</a:t>
            </a:r>
          </a:p>
          <a:p>
            <a:pPr lvl="1" eaLnBrk="1" hangingPunct="1">
              <a:lnSpc>
                <a:spcPct val="90000"/>
              </a:lnSpc>
            </a:pPr>
            <a:r>
              <a:rPr lang="it-IT" sz="1600"/>
              <a:t>Attualizzazione dei </a:t>
            </a:r>
            <a:r>
              <a:rPr lang="it-IT" sz="1600" i="1"/>
              <a:t>FCFs</a:t>
            </a:r>
            <a:r>
              <a:rPr lang="it-IT" sz="1600"/>
              <a:t> e del valore residuo alla data di riferimento della valutazione</a:t>
            </a:r>
          </a:p>
          <a:p>
            <a:pPr lvl="1" eaLnBrk="1" hangingPunct="1">
              <a:lnSpc>
                <a:spcPct val="90000"/>
              </a:lnSpc>
            </a:pPr>
            <a:r>
              <a:rPr lang="it-IT" sz="1600"/>
              <a:t>Calcolo del valore dei “</a:t>
            </a:r>
            <a:r>
              <a:rPr lang="it-IT" sz="1600" i="1"/>
              <a:t>Surplus Assets</a:t>
            </a:r>
            <a:r>
              <a:rPr lang="it-IT" sz="1600"/>
              <a:t>” </a:t>
            </a:r>
          </a:p>
          <a:p>
            <a:pPr lvl="1" eaLnBrk="1" hangingPunct="1">
              <a:lnSpc>
                <a:spcPct val="90000"/>
              </a:lnSpc>
            </a:pPr>
            <a:r>
              <a:rPr lang="it-IT" sz="1600"/>
              <a:t>Calcolo del valore dei debiti onerosi (Interest bearing liabilities)</a:t>
            </a:r>
          </a:p>
          <a:p>
            <a:pPr lvl="1" eaLnBrk="1" hangingPunct="1">
              <a:lnSpc>
                <a:spcPct val="90000"/>
              </a:lnSpc>
            </a:pPr>
            <a:r>
              <a:rPr lang="it-IT" sz="1600"/>
              <a:t>Interpretazione dei risultati</a:t>
            </a:r>
          </a:p>
        </p:txBody>
      </p:sp>
      <p:sp>
        <p:nvSpPr>
          <p:cNvPr id="46084" name="AutoShape 4"/>
          <p:cNvSpPr>
            <a:spLocks noChangeArrowheads="1"/>
          </p:cNvSpPr>
          <p:nvPr/>
        </p:nvSpPr>
        <p:spPr bwMode="auto">
          <a:xfrm>
            <a:off x="490538" y="5494338"/>
            <a:ext cx="8153400" cy="671512"/>
          </a:xfrm>
          <a:prstGeom prst="roundRect">
            <a:avLst>
              <a:gd name="adj" fmla="val 12495"/>
            </a:avLst>
          </a:prstGeom>
          <a:solidFill>
            <a:schemeClr val="accent2"/>
          </a:solidFill>
          <a:ln w="12700">
            <a:solidFill>
              <a:schemeClr val="tx1"/>
            </a:solidFill>
            <a:round/>
            <a:headEnd/>
            <a:tailEnd/>
          </a:ln>
        </p:spPr>
        <p:txBody>
          <a:bodyPr lIns="92075" tIns="46038" rIns="92075" bIns="46038">
            <a:spAutoFit/>
          </a:bodyPr>
          <a:lstStyle/>
          <a:p>
            <a:pPr algn="ctr" eaLnBrk="0" hangingPunct="0">
              <a:lnSpc>
                <a:spcPct val="85000"/>
              </a:lnSpc>
              <a:spcBef>
                <a:spcPct val="45000"/>
              </a:spcBef>
            </a:pPr>
            <a:r>
              <a:rPr lang="it-IT" sz="1600" b="1">
                <a:solidFill>
                  <a:schemeClr val="bg2"/>
                </a:solidFill>
              </a:rPr>
              <a:t>Deve essere mantenuta la coerenza complessiva nell’applicazione del modello</a:t>
            </a:r>
          </a:p>
          <a:p>
            <a:pPr algn="ctr" eaLnBrk="0" hangingPunct="0">
              <a:lnSpc>
                <a:spcPct val="85000"/>
              </a:lnSpc>
              <a:spcBef>
                <a:spcPct val="45000"/>
              </a:spcBef>
            </a:pPr>
            <a:r>
              <a:rPr lang="it-IT" sz="1600" b="1">
                <a:solidFill>
                  <a:schemeClr val="bg2"/>
                </a:solidFill>
              </a:rPr>
              <a:t>I flussi generati debbono essere quadrati con le fonti di finanziamento</a:t>
            </a:r>
          </a:p>
        </p:txBody>
      </p:sp>
    </p:spTree>
    <p:extLst>
      <p:ext uri="{BB962C8B-B14F-4D97-AF65-F5344CB8AC3E}">
        <p14:creationId xmlns:p14="http://schemas.microsoft.com/office/powerpoint/2010/main" val="349226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r>
              <a:rPr lang="it-IT" dirty="0"/>
              <a:t>Criteri dei flussi </a:t>
            </a:r>
            <a:br>
              <a:rPr lang="it-IT" sz="2600" dirty="0"/>
            </a:br>
            <a:r>
              <a:rPr lang="it-IT" sz="2400" dirty="0"/>
              <a:t>Orizzonte temporale e flussi di previsione esplicita</a:t>
            </a:r>
          </a:p>
        </p:txBody>
      </p:sp>
      <p:sp>
        <p:nvSpPr>
          <p:cNvPr id="47107" name="Rectangle 7"/>
          <p:cNvSpPr>
            <a:spLocks noGrp="1" noChangeArrowheads="1"/>
          </p:cNvSpPr>
          <p:nvPr>
            <p:ph type="body" idx="1"/>
          </p:nvPr>
        </p:nvSpPr>
        <p:spPr>
          <a:xfrm>
            <a:off x="455613" y="1125538"/>
            <a:ext cx="8234362" cy="4519612"/>
          </a:xfrm>
        </p:spPr>
        <p:txBody>
          <a:bodyPr/>
          <a:lstStyle/>
          <a:p>
            <a:pPr eaLnBrk="1" hangingPunct="1"/>
            <a:r>
              <a:rPr lang="it-IT" sz="1800"/>
              <a:t>Il periodo n da considerare ai fini del calcolo dei flussi di previsione esplicita deve essere esteso fino a quando la società raggiunge una posizione di equilibrio sul mercato, ossia:</a:t>
            </a:r>
          </a:p>
          <a:p>
            <a:pPr lvl="1" eaLnBrk="1" hangingPunct="1"/>
            <a:r>
              <a:rPr lang="it-IT" sz="1600"/>
              <a:t>L’azienda produce margini costanti, mantiene un tasso di rotazione del capitale investito costante e, pertanto, genera un tasso di rendimento sul capitale investito costante</a:t>
            </a:r>
          </a:p>
          <a:p>
            <a:pPr lvl="1" eaLnBrk="1" hangingPunct="1"/>
            <a:r>
              <a:rPr lang="it-IT" sz="1600"/>
              <a:t>L’azienda cresce a tassi costanti e reinveste nell’attività operativa la stessa proporzione dei flussi lordi generati annualmente</a:t>
            </a:r>
          </a:p>
          <a:p>
            <a:pPr lvl="1" eaLnBrk="1" hangingPunct="1"/>
            <a:r>
              <a:rPr lang="it-IT" sz="1600"/>
              <a:t>L’azienda ottiene un tasso di rendimento costante su tutti i nuovi investimenti</a:t>
            </a:r>
          </a:p>
          <a:p>
            <a:pPr eaLnBrk="1" hangingPunct="1"/>
            <a:endParaRPr lang="it-IT" sz="1800"/>
          </a:p>
          <a:p>
            <a:pPr eaLnBrk="1" hangingPunct="1"/>
            <a:r>
              <a:rPr lang="it-IT" sz="1800"/>
              <a:t>I flussi da considerare (</a:t>
            </a:r>
            <a:r>
              <a:rPr lang="it-IT" sz="1800" i="1"/>
              <a:t>FCFs</a:t>
            </a:r>
            <a:r>
              <a:rPr lang="it-IT" sz="1800"/>
              <a:t>) nel periodo di previsione esplicita debbono essere i flussi </a:t>
            </a:r>
            <a:r>
              <a:rPr lang="it-IT" sz="1800" i="1"/>
              <a:t>unlevered</a:t>
            </a:r>
            <a:r>
              <a:rPr lang="it-IT" sz="1800"/>
              <a:t>, ossia i flussi:</a:t>
            </a:r>
          </a:p>
          <a:p>
            <a:pPr lvl="1" eaLnBrk="1" hangingPunct="1"/>
            <a:r>
              <a:rPr lang="it-IT" sz="1600"/>
              <a:t>Resi disponibili dalla sola attività operativa dell’azienda;  e</a:t>
            </a:r>
          </a:p>
          <a:p>
            <a:pPr lvl="1" eaLnBrk="1" hangingPunct="1"/>
            <a:r>
              <a:rPr lang="it-IT" sz="1600"/>
              <a:t>Destinati al servizio di tutte le fonti di capitale, quali:</a:t>
            </a:r>
          </a:p>
          <a:p>
            <a:pPr lvl="2" eaLnBrk="1" hangingPunct="1"/>
            <a:r>
              <a:rPr lang="it-IT" sz="1400"/>
              <a:t>Capitale di rischio (dividendi, rimborsi e aumenti di capitale)</a:t>
            </a:r>
          </a:p>
          <a:p>
            <a:pPr lvl="2" eaLnBrk="1" hangingPunct="1"/>
            <a:r>
              <a:rPr lang="it-IT" sz="1400"/>
              <a:t>Capitale di debito oneroso (interessi, accensione e rimborsi di debiti)</a:t>
            </a:r>
          </a:p>
          <a:p>
            <a:pPr lvl="1" eaLnBrk="1" hangingPunct="1">
              <a:buFont typeface="Arial" charset="0"/>
              <a:buNone/>
            </a:pPr>
            <a:endParaRPr lang="it-IT" sz="1600"/>
          </a:p>
          <a:p>
            <a:pPr lvl="1" eaLnBrk="1" hangingPunct="1"/>
            <a:endParaRPr lang="it-IT" sz="1600"/>
          </a:p>
          <a:p>
            <a:pPr eaLnBrk="1" hangingPunct="1"/>
            <a:endParaRPr lang="it-IT" sz="1200"/>
          </a:p>
        </p:txBody>
      </p:sp>
    </p:spTree>
    <p:extLst>
      <p:ext uri="{BB962C8B-B14F-4D97-AF65-F5344CB8AC3E}">
        <p14:creationId xmlns:p14="http://schemas.microsoft.com/office/powerpoint/2010/main" val="342794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title"/>
          </p:nvPr>
        </p:nvSpPr>
        <p:spPr/>
        <p:txBody>
          <a:bodyPr/>
          <a:lstStyle/>
          <a:p>
            <a:pPr eaLnBrk="1" hangingPunct="1"/>
            <a:r>
              <a:rPr lang="it-IT" dirty="0"/>
              <a:t>Criteri dei flussi </a:t>
            </a:r>
            <a:br>
              <a:rPr lang="it-IT" sz="2600" dirty="0"/>
            </a:br>
            <a:r>
              <a:rPr lang="it-IT" sz="2400" dirty="0"/>
              <a:t>Determinazione degli </a:t>
            </a:r>
            <a:r>
              <a:rPr lang="it-IT" sz="2400" i="1" dirty="0" err="1"/>
              <a:t>unlevered</a:t>
            </a:r>
            <a:r>
              <a:rPr lang="it-IT" sz="2400" i="1" dirty="0"/>
              <a:t> free cash flow</a:t>
            </a:r>
          </a:p>
        </p:txBody>
      </p:sp>
      <p:sp>
        <p:nvSpPr>
          <p:cNvPr id="1236995" name="AutoShape 3"/>
          <p:cNvSpPr>
            <a:spLocks noGrp="1" noChangeArrowheads="1"/>
          </p:cNvSpPr>
          <p:nvPr>
            <p:ph type="body" idx="4294967295"/>
          </p:nvPr>
        </p:nvSpPr>
        <p:spPr>
          <a:xfrm>
            <a:off x="171450" y="1412875"/>
            <a:ext cx="4752975" cy="4519613"/>
          </a:xfrm>
          <a:prstGeom prst="roundRect">
            <a:avLst>
              <a:gd name="adj" fmla="val 12495"/>
            </a:avLst>
          </a:prstGeom>
          <a:solidFill>
            <a:schemeClr val="accent2"/>
          </a:solidFill>
          <a:ln w="12700" cap="flat">
            <a:solidFill>
              <a:schemeClr val="tx1"/>
            </a:solidFill>
            <a:round/>
          </a:ln>
          <a:effectLst>
            <a:outerShdw dist="35921" dir="2700000" algn="ctr" rotWithShape="0">
              <a:schemeClr val="bg2"/>
            </a:outerShdw>
          </a:effectLst>
        </p:spPr>
        <p:txBody>
          <a:bodyPr lIns="92075" tIns="46038" rIns="92075" bIns="46038"/>
          <a:lstStyle/>
          <a:p>
            <a:pPr marL="279400" indent="-279400" defTabSz="895350" eaLnBrk="1" hangingPunct="1">
              <a:lnSpc>
                <a:spcPct val="70000"/>
              </a:lnSpc>
              <a:buFont typeface="Arial" charset="0"/>
              <a:buNone/>
              <a:tabLst>
                <a:tab pos="1338263" algn="l"/>
              </a:tabLst>
              <a:defRPr/>
            </a:pPr>
            <a:r>
              <a:rPr lang="it-IT" sz="1800" b="1"/>
              <a:t>Reddito operativo (EBIT)</a:t>
            </a:r>
          </a:p>
          <a:p>
            <a:pPr marL="755650" lvl="1" indent="-285750" defTabSz="895350" eaLnBrk="1" hangingPunct="1">
              <a:lnSpc>
                <a:spcPct val="70000"/>
              </a:lnSpc>
              <a:buFont typeface="Arial" charset="0"/>
              <a:buNone/>
              <a:tabLst>
                <a:tab pos="1338263" algn="l"/>
              </a:tabLst>
              <a:defRPr/>
            </a:pPr>
            <a:r>
              <a:rPr lang="it-IT" sz="1600"/>
              <a:t>Meno:  	Imposte sul reddito operativo</a:t>
            </a:r>
          </a:p>
          <a:p>
            <a:pPr marL="279400" indent="-279400" defTabSz="895350" eaLnBrk="1" hangingPunct="1">
              <a:lnSpc>
                <a:spcPct val="70000"/>
              </a:lnSpc>
              <a:buFont typeface="Arial" charset="0"/>
              <a:buNone/>
              <a:tabLst>
                <a:tab pos="1338263" algn="l"/>
              </a:tabLst>
              <a:defRPr/>
            </a:pPr>
            <a:r>
              <a:rPr lang="it-IT" sz="1800" b="1"/>
              <a:t>=	NOPLAT (</a:t>
            </a:r>
            <a:r>
              <a:rPr lang="it-IT" sz="1800" b="1" i="1"/>
              <a:t>Net operating profit less adjusted taxes</a:t>
            </a:r>
            <a:r>
              <a:rPr lang="it-IT" sz="1800" b="1"/>
              <a:t>)</a:t>
            </a:r>
          </a:p>
          <a:p>
            <a:pPr marL="755650" lvl="1" indent="-285750" defTabSz="895350" eaLnBrk="1" hangingPunct="1">
              <a:lnSpc>
                <a:spcPct val="70000"/>
              </a:lnSpc>
              <a:buFont typeface="Arial" charset="0"/>
              <a:buNone/>
              <a:tabLst>
                <a:tab pos="1338263" algn="l"/>
              </a:tabLst>
              <a:defRPr/>
            </a:pPr>
            <a:r>
              <a:rPr lang="it-IT" sz="1600"/>
              <a:t>Più:		Ammortamenti</a:t>
            </a:r>
          </a:p>
          <a:p>
            <a:pPr marL="755650" lvl="1" indent="-285750" defTabSz="895350" eaLnBrk="1" hangingPunct="1">
              <a:lnSpc>
                <a:spcPct val="70000"/>
              </a:lnSpc>
              <a:buFont typeface="Arial" charset="0"/>
              <a:buNone/>
              <a:tabLst>
                <a:tab pos="1338263" algn="l"/>
              </a:tabLst>
              <a:defRPr/>
            </a:pPr>
            <a:r>
              <a:rPr lang="it-IT" sz="1600"/>
              <a:t>Più/(meno):Altre partite non monetarie</a:t>
            </a:r>
          </a:p>
          <a:p>
            <a:pPr marL="279400" indent="-279400" defTabSz="895350" eaLnBrk="1" hangingPunct="1">
              <a:lnSpc>
                <a:spcPct val="70000"/>
              </a:lnSpc>
              <a:buFont typeface="Arial" charset="0"/>
              <a:buNone/>
              <a:tabLst>
                <a:tab pos="1338263" algn="l"/>
              </a:tabLst>
              <a:defRPr/>
            </a:pPr>
            <a:r>
              <a:rPr lang="it-IT" sz="1800" b="1"/>
              <a:t>=	Gross cash flow</a:t>
            </a:r>
          </a:p>
          <a:p>
            <a:pPr marL="755650" lvl="1" indent="-285750" defTabSz="895350" eaLnBrk="1" hangingPunct="1">
              <a:lnSpc>
                <a:spcPct val="70000"/>
              </a:lnSpc>
              <a:buFont typeface="Arial" charset="0"/>
              <a:buNone/>
              <a:tabLst>
                <a:tab pos="1338263" algn="l"/>
              </a:tabLst>
              <a:defRPr/>
            </a:pPr>
            <a:r>
              <a:rPr lang="it-IT" sz="1600"/>
              <a:t>Più/(meno):Investimenti e disinvestimenti 	   in capitale circolante (esclusi           	   </a:t>
            </a:r>
            <a:r>
              <a:rPr lang="it-IT" sz="1600" i="1"/>
              <a:t>surplus assets</a:t>
            </a:r>
            <a:r>
              <a:rPr lang="it-IT" sz="1600"/>
              <a:t> e debiti 		   onerosi)</a:t>
            </a:r>
          </a:p>
          <a:p>
            <a:pPr marL="755650" lvl="1" indent="-285750" defTabSz="895350" eaLnBrk="1" hangingPunct="1">
              <a:lnSpc>
                <a:spcPct val="70000"/>
              </a:lnSpc>
              <a:buFont typeface="Arial" charset="0"/>
              <a:buNone/>
              <a:tabLst>
                <a:tab pos="1338263" algn="l"/>
              </a:tabLst>
              <a:defRPr/>
            </a:pPr>
            <a:r>
              <a:rPr lang="it-IT" sz="1600"/>
              <a:t>Meno:	   Investimenti lordi per il 	   mantenimento delle normali 	   condizioni operative</a:t>
            </a:r>
          </a:p>
          <a:p>
            <a:pPr marL="755650" lvl="1" indent="-285750" defTabSz="895350" eaLnBrk="1" hangingPunct="1">
              <a:lnSpc>
                <a:spcPct val="70000"/>
              </a:lnSpc>
              <a:buFont typeface="Arial" charset="0"/>
              <a:buNone/>
              <a:tabLst>
                <a:tab pos="1338263" algn="l"/>
              </a:tabLst>
              <a:defRPr/>
            </a:pPr>
            <a:r>
              <a:rPr lang="it-IT" sz="1600"/>
              <a:t>Meno:	   Variazione delle altre attività     	   operative nette</a:t>
            </a:r>
          </a:p>
          <a:p>
            <a:pPr marL="279400" indent="-279400" defTabSz="895350" eaLnBrk="1" hangingPunct="1">
              <a:lnSpc>
                <a:spcPct val="70000"/>
              </a:lnSpc>
              <a:buFont typeface="Arial" charset="0"/>
              <a:buNone/>
              <a:tabLst>
                <a:tab pos="1338263" algn="l"/>
              </a:tabLst>
              <a:defRPr/>
            </a:pPr>
            <a:r>
              <a:rPr lang="it-IT" sz="1800" b="1"/>
              <a:t>=	</a:t>
            </a:r>
            <a:r>
              <a:rPr lang="it-IT" sz="1800" b="1" i="1"/>
              <a:t>Unlevered free cash flow</a:t>
            </a:r>
            <a:r>
              <a:rPr lang="it-IT" sz="1800" b="1"/>
              <a:t> (</a:t>
            </a:r>
            <a:r>
              <a:rPr lang="it-IT" sz="1800" b="1" i="1"/>
              <a:t>FCFs</a:t>
            </a:r>
            <a:r>
              <a:rPr lang="it-IT" sz="1800" b="1"/>
              <a:t>)</a:t>
            </a:r>
          </a:p>
        </p:txBody>
      </p:sp>
      <p:sp>
        <p:nvSpPr>
          <p:cNvPr id="48132" name="Rectangle 4"/>
          <p:cNvSpPr>
            <a:spLocks noChangeArrowheads="1"/>
          </p:cNvSpPr>
          <p:nvPr/>
        </p:nvSpPr>
        <p:spPr bwMode="auto">
          <a:xfrm>
            <a:off x="5003800" y="1538288"/>
            <a:ext cx="3889375" cy="4495800"/>
          </a:xfrm>
          <a:prstGeom prst="rect">
            <a:avLst/>
          </a:prstGeom>
          <a:noFill/>
          <a:ln w="9525">
            <a:noFill/>
            <a:miter lim="800000"/>
            <a:headEnd/>
            <a:tailEnd/>
          </a:ln>
        </p:spPr>
        <p:txBody>
          <a:bodyPr lIns="92075" tIns="46038" rIns="92075" bIns="46038"/>
          <a:lstStyle/>
          <a:p>
            <a:pPr marL="196850" indent="-196850" defTabSz="895350" eaLnBrk="0" hangingPunct="0">
              <a:lnSpc>
                <a:spcPct val="70000"/>
              </a:lnSpc>
              <a:spcBef>
                <a:spcPct val="50000"/>
              </a:spcBef>
              <a:spcAft>
                <a:spcPts val="400"/>
              </a:spcAft>
              <a:buClr>
                <a:schemeClr val="tx2"/>
              </a:buClr>
            </a:pPr>
            <a:r>
              <a:rPr lang="it-IT" sz="1400" i="1">
                <a:solidFill>
                  <a:schemeClr val="bg2"/>
                </a:solidFill>
              </a:rPr>
              <a:t>Note</a:t>
            </a:r>
            <a:r>
              <a:rPr lang="it-IT" sz="1400">
                <a:solidFill>
                  <a:schemeClr val="bg2"/>
                </a:solidFill>
              </a:rPr>
              <a:t>:</a:t>
            </a:r>
          </a:p>
          <a:p>
            <a:pPr marL="196850" indent="-196850" defTabSz="895350" eaLnBrk="0" hangingPunct="0">
              <a:lnSpc>
                <a:spcPct val="70000"/>
              </a:lnSpc>
              <a:spcBef>
                <a:spcPct val="50000"/>
              </a:spcBef>
              <a:spcAft>
                <a:spcPts val="400"/>
              </a:spcAft>
              <a:buClr>
                <a:schemeClr val="tx2"/>
              </a:buClr>
              <a:buFontTx/>
              <a:buChar char="•"/>
            </a:pPr>
            <a:r>
              <a:rPr lang="it-IT" sz="1400">
                <a:solidFill>
                  <a:schemeClr val="bg2"/>
                </a:solidFill>
              </a:rPr>
              <a:t>Imposte sul reddito operativo</a:t>
            </a:r>
          </a:p>
          <a:p>
            <a:pPr marL="196850" indent="-196850" algn="ctr" defTabSz="895350" eaLnBrk="0" hangingPunct="0">
              <a:lnSpc>
                <a:spcPct val="70000"/>
              </a:lnSpc>
              <a:spcBef>
                <a:spcPct val="50000"/>
              </a:spcBef>
              <a:spcAft>
                <a:spcPts val="400"/>
              </a:spcAft>
              <a:buClr>
                <a:schemeClr val="tx2"/>
              </a:buClr>
            </a:pPr>
            <a:r>
              <a:rPr lang="it-IT" sz="1400">
                <a:solidFill>
                  <a:schemeClr val="bg2"/>
                </a:solidFill>
              </a:rPr>
              <a:t>	</a:t>
            </a:r>
            <a:r>
              <a:rPr lang="it-IT" sz="1200" i="1">
                <a:solidFill>
                  <a:schemeClr val="bg2"/>
                </a:solidFill>
              </a:rPr>
              <a:t>Cash taxes</a:t>
            </a:r>
            <a:r>
              <a:rPr lang="it-IT" sz="1200">
                <a:solidFill>
                  <a:schemeClr val="bg2"/>
                </a:solidFill>
              </a:rPr>
              <a:t> on EBIT = t</a:t>
            </a:r>
            <a:r>
              <a:rPr lang="it-IT" sz="1200" baseline="-25000">
                <a:solidFill>
                  <a:schemeClr val="bg2"/>
                </a:solidFill>
              </a:rPr>
              <a:t>c</a:t>
            </a:r>
            <a:r>
              <a:rPr lang="it-IT" sz="1200">
                <a:solidFill>
                  <a:schemeClr val="bg2"/>
                </a:solidFill>
              </a:rPr>
              <a:t> </a:t>
            </a:r>
            <a:r>
              <a:rPr lang="it-IT" sz="1200">
                <a:solidFill>
                  <a:schemeClr val="bg2"/>
                </a:solidFill>
                <a:latin typeface="Times New Roman" pitchFamily="18" charset="0"/>
                <a:cs typeface="Times New Roman" pitchFamily="18" charset="0"/>
                <a:sym typeface="Symbol" pitchFamily="18" charset="2"/>
              </a:rPr>
              <a:t></a:t>
            </a:r>
            <a:r>
              <a:rPr lang="en-US" sz="1200">
                <a:solidFill>
                  <a:schemeClr val="bg2"/>
                </a:solidFill>
              </a:rPr>
              <a:t> </a:t>
            </a:r>
            <a:r>
              <a:rPr lang="it-IT" sz="1200">
                <a:solidFill>
                  <a:schemeClr val="bg2"/>
                </a:solidFill>
              </a:rPr>
              <a:t> EBIT</a:t>
            </a:r>
          </a:p>
          <a:p>
            <a:pPr marL="196850" indent="-196850" defTabSz="895350" eaLnBrk="0" hangingPunct="0">
              <a:lnSpc>
                <a:spcPct val="70000"/>
              </a:lnSpc>
              <a:spcBef>
                <a:spcPct val="50000"/>
              </a:spcBef>
              <a:spcAft>
                <a:spcPts val="400"/>
              </a:spcAft>
              <a:buClr>
                <a:schemeClr val="tx2"/>
              </a:buClr>
              <a:buFontTx/>
              <a:buChar char="•"/>
            </a:pPr>
            <a:r>
              <a:rPr lang="it-IT" sz="1400">
                <a:solidFill>
                  <a:schemeClr val="bg2"/>
                </a:solidFill>
              </a:rPr>
              <a:t>Ammortamenti e altre partite non monetarie</a:t>
            </a:r>
          </a:p>
          <a:p>
            <a:pPr marL="196850" indent="-196850" defTabSz="895350" eaLnBrk="0" hangingPunct="0">
              <a:lnSpc>
                <a:spcPct val="70000"/>
              </a:lnSpc>
              <a:spcBef>
                <a:spcPct val="50000"/>
              </a:spcBef>
              <a:spcAft>
                <a:spcPts val="400"/>
              </a:spcAft>
              <a:buClr>
                <a:schemeClr val="tx2"/>
              </a:buClr>
            </a:pPr>
            <a:r>
              <a:rPr lang="it-IT" sz="1400">
                <a:solidFill>
                  <a:schemeClr val="bg2"/>
                </a:solidFill>
              </a:rPr>
              <a:t>	</a:t>
            </a:r>
            <a:r>
              <a:rPr lang="it-IT" sz="1200">
                <a:solidFill>
                  <a:schemeClr val="bg2"/>
                </a:solidFill>
              </a:rPr>
              <a:t>Non costituiscono flussi di cassa in uscita e devono essere quindi aggiunti. D’altro canto, se ed in quanto deducibili fiscalmente, il carico fiscale della società risulta ridotto</a:t>
            </a:r>
          </a:p>
          <a:p>
            <a:pPr marL="196850" indent="-196850" defTabSz="895350" eaLnBrk="0" hangingPunct="0">
              <a:lnSpc>
                <a:spcPct val="70000"/>
              </a:lnSpc>
              <a:spcBef>
                <a:spcPct val="50000"/>
              </a:spcBef>
              <a:spcAft>
                <a:spcPts val="400"/>
              </a:spcAft>
              <a:buClr>
                <a:schemeClr val="tx2"/>
              </a:buClr>
              <a:buFontTx/>
              <a:buChar char="•"/>
            </a:pPr>
            <a:r>
              <a:rPr lang="it-IT" sz="1400">
                <a:solidFill>
                  <a:schemeClr val="bg2"/>
                </a:solidFill>
              </a:rPr>
              <a:t>Investimenti/disinvestimenti in capitale circolante</a:t>
            </a:r>
          </a:p>
          <a:p>
            <a:pPr marL="196850" indent="-196850" defTabSz="895350" eaLnBrk="0" hangingPunct="0">
              <a:lnSpc>
                <a:spcPct val="70000"/>
              </a:lnSpc>
              <a:spcBef>
                <a:spcPct val="50000"/>
              </a:spcBef>
              <a:spcAft>
                <a:spcPts val="400"/>
              </a:spcAft>
              <a:buClr>
                <a:schemeClr val="tx2"/>
              </a:buClr>
            </a:pPr>
            <a:r>
              <a:rPr lang="it-IT" sz="1400">
                <a:solidFill>
                  <a:schemeClr val="bg2"/>
                </a:solidFill>
              </a:rPr>
              <a:t>	</a:t>
            </a:r>
            <a:r>
              <a:rPr lang="it-IT" sz="1200">
                <a:solidFill>
                  <a:schemeClr val="bg2"/>
                </a:solidFill>
              </a:rPr>
              <a:t>Pari alle variazioni da un periodo all’altro di:</a:t>
            </a:r>
          </a:p>
          <a:p>
            <a:pPr marL="196850" indent="-196850" algn="ctr" defTabSz="895350" eaLnBrk="0" hangingPunct="0">
              <a:lnSpc>
                <a:spcPct val="70000"/>
              </a:lnSpc>
              <a:spcBef>
                <a:spcPct val="50000"/>
              </a:spcBef>
              <a:spcAft>
                <a:spcPts val="400"/>
              </a:spcAft>
              <a:buClr>
                <a:schemeClr val="tx2"/>
              </a:buClr>
            </a:pPr>
            <a:r>
              <a:rPr lang="it-IT" sz="1200">
                <a:solidFill>
                  <a:schemeClr val="bg2"/>
                </a:solidFill>
              </a:rPr>
              <a:t>	(Cassa operativa + Crediti commerciali + Magazzino + Ratei e risconti attivi)</a:t>
            </a:r>
            <a:br>
              <a:rPr lang="it-IT" sz="1200">
                <a:solidFill>
                  <a:schemeClr val="bg2"/>
                </a:solidFill>
              </a:rPr>
            </a:br>
            <a:r>
              <a:rPr lang="it-IT" sz="1200">
                <a:solidFill>
                  <a:schemeClr val="bg2"/>
                </a:solidFill>
              </a:rPr>
              <a:t> –</a:t>
            </a:r>
            <a:br>
              <a:rPr lang="it-IT" sz="1200">
                <a:solidFill>
                  <a:schemeClr val="bg2"/>
                </a:solidFill>
              </a:rPr>
            </a:br>
            <a:r>
              <a:rPr lang="it-IT" sz="1200">
                <a:solidFill>
                  <a:schemeClr val="bg2"/>
                </a:solidFill>
              </a:rPr>
              <a:t>(Debiti commerciali + Ratei e risconti passivi)</a:t>
            </a:r>
          </a:p>
          <a:p>
            <a:pPr marL="196850" indent="-196850" defTabSz="895350" eaLnBrk="0" hangingPunct="0">
              <a:lnSpc>
                <a:spcPct val="70000"/>
              </a:lnSpc>
              <a:spcBef>
                <a:spcPct val="50000"/>
              </a:spcBef>
              <a:spcAft>
                <a:spcPts val="400"/>
              </a:spcAft>
              <a:buClr>
                <a:schemeClr val="tx2"/>
              </a:buClr>
              <a:buFontTx/>
              <a:buChar char="•"/>
            </a:pPr>
            <a:r>
              <a:rPr lang="it-IT" sz="1400">
                <a:solidFill>
                  <a:schemeClr val="bg2"/>
                </a:solidFill>
              </a:rPr>
              <a:t>Investimenti lordi </a:t>
            </a:r>
          </a:p>
          <a:p>
            <a:pPr marL="196850" indent="-196850" algn="ctr" defTabSz="895350" eaLnBrk="0" hangingPunct="0">
              <a:lnSpc>
                <a:spcPct val="70000"/>
              </a:lnSpc>
              <a:spcBef>
                <a:spcPct val="50000"/>
              </a:spcBef>
              <a:spcAft>
                <a:spcPts val="400"/>
              </a:spcAft>
              <a:buClr>
                <a:schemeClr val="tx2"/>
              </a:buClr>
            </a:pPr>
            <a:r>
              <a:rPr lang="it-IT" sz="1200">
                <a:solidFill>
                  <a:schemeClr val="bg2"/>
                </a:solidFill>
              </a:rPr>
              <a:t>Variazione di </a:t>
            </a:r>
            <a:r>
              <a:rPr lang="it-IT" sz="1200" i="1">
                <a:solidFill>
                  <a:schemeClr val="bg2"/>
                </a:solidFill>
              </a:rPr>
              <a:t>PPE</a:t>
            </a:r>
            <a:r>
              <a:rPr lang="it-IT" sz="1200">
                <a:solidFill>
                  <a:schemeClr val="bg2"/>
                </a:solidFill>
              </a:rPr>
              <a:t> (</a:t>
            </a:r>
            <a:r>
              <a:rPr lang="it-IT" sz="1200" i="1">
                <a:solidFill>
                  <a:schemeClr val="bg2"/>
                </a:solidFill>
              </a:rPr>
              <a:t>Property, Plant &amp; Equipment</a:t>
            </a:r>
            <a:r>
              <a:rPr lang="it-IT" sz="1200">
                <a:solidFill>
                  <a:schemeClr val="bg2"/>
                </a:solidFill>
              </a:rPr>
              <a:t>)</a:t>
            </a:r>
            <a:br>
              <a:rPr lang="it-IT" sz="1200">
                <a:solidFill>
                  <a:schemeClr val="bg2"/>
                </a:solidFill>
              </a:rPr>
            </a:br>
            <a:r>
              <a:rPr lang="it-IT" sz="1200">
                <a:solidFill>
                  <a:schemeClr val="bg2"/>
                </a:solidFill>
              </a:rPr>
              <a:t>+</a:t>
            </a:r>
            <a:br>
              <a:rPr lang="it-IT" sz="1200">
                <a:solidFill>
                  <a:schemeClr val="bg2"/>
                </a:solidFill>
              </a:rPr>
            </a:br>
            <a:r>
              <a:rPr lang="it-IT" sz="1200">
                <a:solidFill>
                  <a:schemeClr val="bg2"/>
                </a:solidFill>
              </a:rPr>
              <a:t>Ammortamenti</a:t>
            </a:r>
            <a:br>
              <a:rPr lang="it-IT" sz="1200">
                <a:solidFill>
                  <a:schemeClr val="bg2"/>
                </a:solidFill>
              </a:rPr>
            </a:br>
            <a:r>
              <a:rPr lang="it-IT" sz="1200">
                <a:solidFill>
                  <a:schemeClr val="bg2"/>
                </a:solidFill>
              </a:rPr>
              <a:t>–</a:t>
            </a:r>
            <a:br>
              <a:rPr lang="it-IT" sz="1200">
                <a:solidFill>
                  <a:schemeClr val="bg2"/>
                </a:solidFill>
              </a:rPr>
            </a:br>
            <a:r>
              <a:rPr lang="it-IT" sz="1200">
                <a:solidFill>
                  <a:schemeClr val="bg2"/>
                </a:solidFill>
              </a:rPr>
              <a:t>Variazione delle riserve di rivalutazione</a:t>
            </a:r>
          </a:p>
        </p:txBody>
      </p:sp>
    </p:spTree>
    <p:extLst>
      <p:ext uri="{BB962C8B-B14F-4D97-AF65-F5344CB8AC3E}">
        <p14:creationId xmlns:p14="http://schemas.microsoft.com/office/powerpoint/2010/main" val="43067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Grp="1" noChangeArrowheads="1"/>
          </p:cNvSpPr>
          <p:nvPr>
            <p:ph type="title"/>
          </p:nvPr>
        </p:nvSpPr>
        <p:spPr>
          <a:noFill/>
          <a:ln w="9525">
            <a:noFill/>
            <a:miter lim="800000"/>
            <a:headEnd/>
            <a:tailEnd/>
          </a:ln>
        </p:spPr>
        <p:txBody>
          <a:bodyPr vert="horz" wrap="square" lIns="0" tIns="36000" rIns="0" bIns="0" numCol="1" anchor="t" anchorCtr="0" compatLnSpc="1">
            <a:prstTxWarp prst="textNoShape">
              <a:avLst/>
            </a:prstTxWarp>
          </a:bodyPr>
          <a:lstStyle/>
          <a:p>
            <a:pPr eaLnBrk="1" hangingPunct="1"/>
            <a:r>
              <a:rPr lang="it-IT" dirty="0"/>
              <a:t>Criteri dei flussi </a:t>
            </a:r>
            <a:br>
              <a:rPr lang="it-IT" dirty="0"/>
            </a:br>
            <a:r>
              <a:rPr lang="it-IT" sz="2400" dirty="0"/>
              <a:t>WACC</a:t>
            </a:r>
          </a:p>
        </p:txBody>
      </p:sp>
      <p:sp>
        <p:nvSpPr>
          <p:cNvPr id="10244" name="Rectangle 6"/>
          <p:cNvSpPr>
            <a:spLocks noGrp="1" noChangeArrowheads="1"/>
          </p:cNvSpPr>
          <p:nvPr>
            <p:ph type="body" idx="1"/>
          </p:nvPr>
        </p:nvSpPr>
        <p:spPr/>
        <p:txBody>
          <a:bodyPr/>
          <a:lstStyle/>
          <a:p>
            <a:pPr eaLnBrk="1" hangingPunct="1"/>
            <a:r>
              <a:rPr lang="it-IT" sz="1800"/>
              <a:t>Il </a:t>
            </a:r>
            <a:r>
              <a:rPr lang="it-IT" sz="1800" i="1"/>
              <a:t>Weighted Average Cost of Capital</a:t>
            </a:r>
            <a:r>
              <a:rPr lang="it-IT" sz="1800"/>
              <a:t> è il tasso al quale scontare i </a:t>
            </a:r>
            <a:r>
              <a:rPr lang="it-IT" sz="1800" i="1"/>
              <a:t>FCFs</a:t>
            </a:r>
            <a:r>
              <a:rPr lang="it-IT" sz="1800"/>
              <a:t> operativi</a:t>
            </a:r>
          </a:p>
          <a:p>
            <a:pPr eaLnBrk="1" hangingPunct="1"/>
            <a:r>
              <a:rPr lang="it-IT" sz="1800"/>
              <a:t>Riflette … </a:t>
            </a:r>
          </a:p>
          <a:p>
            <a:pPr lvl="1" eaLnBrk="1" hangingPunct="1"/>
            <a:r>
              <a:rPr lang="it-IT" sz="1600"/>
              <a:t>Rischio aziendale (</a:t>
            </a:r>
            <a:r>
              <a:rPr lang="it-IT" sz="1600" i="1"/>
              <a:t>business risk</a:t>
            </a:r>
            <a:r>
              <a:rPr lang="it-IT" sz="1600"/>
              <a:t>)</a:t>
            </a:r>
          </a:p>
          <a:p>
            <a:pPr lvl="1" eaLnBrk="1" hangingPunct="1"/>
            <a:r>
              <a:rPr lang="it-IT" sz="1600"/>
              <a:t>Capacità tendenziale di indebitamento (</a:t>
            </a:r>
            <a:r>
              <a:rPr lang="it-IT" sz="1600" i="1"/>
              <a:t>target debt capacity</a:t>
            </a:r>
            <a:r>
              <a:rPr lang="it-IT" sz="1600"/>
              <a:t>)</a:t>
            </a:r>
          </a:p>
          <a:p>
            <a:pPr eaLnBrk="1" hangingPunct="1">
              <a:buFont typeface="Arial" charset="0"/>
              <a:buNone/>
            </a:pPr>
            <a:r>
              <a:rPr lang="it-IT" sz="1800"/>
              <a:t>	… del progetto o dell’azienda oggetto di valutazione</a:t>
            </a:r>
          </a:p>
          <a:p>
            <a:pPr eaLnBrk="1" hangingPunct="1"/>
            <a:r>
              <a:rPr lang="it-IT" sz="1800"/>
              <a:t>Il WACC è il costo medio delle varie fonti di finanziamento dell’azienda  </a:t>
            </a:r>
          </a:p>
          <a:p>
            <a:pPr eaLnBrk="1" hangingPunct="1">
              <a:buFont typeface="Arial" charset="0"/>
              <a:buNone/>
            </a:pPr>
            <a:r>
              <a:rPr lang="it-IT" sz="1800"/>
              <a:t>	In termini matematici:</a:t>
            </a:r>
          </a:p>
          <a:p>
            <a:pPr eaLnBrk="1" hangingPunct="1"/>
            <a:endParaRPr lang="it-IT" sz="1800"/>
          </a:p>
          <a:p>
            <a:pPr eaLnBrk="1" hangingPunct="1">
              <a:buFont typeface="Arial" charset="0"/>
              <a:buNone/>
            </a:pPr>
            <a:r>
              <a:rPr lang="it-IT" sz="1800"/>
              <a:t>	</a:t>
            </a:r>
          </a:p>
          <a:p>
            <a:pPr eaLnBrk="1" hangingPunct="1">
              <a:buFont typeface="Arial" charset="0"/>
              <a:buNone/>
            </a:pPr>
            <a:r>
              <a:rPr lang="it-IT" sz="1800"/>
              <a:t>dove:</a:t>
            </a:r>
          </a:p>
          <a:p>
            <a:pPr lvl="2" eaLnBrk="1" hangingPunct="1">
              <a:buFont typeface="Arial" charset="0"/>
              <a:buNone/>
            </a:pPr>
            <a:r>
              <a:rPr lang="it-IT" sz="1400" b="1"/>
              <a:t>we</a:t>
            </a:r>
            <a:r>
              <a:rPr lang="it-IT" sz="1400"/>
              <a:t>		Peso attribuito al capitale proprio</a:t>
            </a:r>
          </a:p>
          <a:p>
            <a:pPr lvl="2" eaLnBrk="1" hangingPunct="1">
              <a:buFont typeface="Arial" charset="0"/>
              <a:buNone/>
            </a:pPr>
            <a:r>
              <a:rPr lang="it-IT" sz="1400" b="1"/>
              <a:t>ie </a:t>
            </a:r>
            <a:r>
              <a:rPr lang="it-IT" sz="1400"/>
              <a:t>	 	Costo del capitale proprio </a:t>
            </a:r>
          </a:p>
          <a:p>
            <a:pPr lvl="2" eaLnBrk="1" hangingPunct="1">
              <a:buFont typeface="Arial" charset="0"/>
              <a:buNone/>
            </a:pPr>
            <a:r>
              <a:rPr lang="it-IT" sz="1400" b="1"/>
              <a:t>wd</a:t>
            </a:r>
            <a:r>
              <a:rPr lang="it-IT" sz="1400"/>
              <a:t>		Peso attribuito al capitale di debito</a:t>
            </a:r>
          </a:p>
          <a:p>
            <a:pPr lvl="2" eaLnBrk="1" hangingPunct="1">
              <a:buFont typeface="Arial" charset="0"/>
              <a:buNone/>
            </a:pPr>
            <a:r>
              <a:rPr lang="it-IT" sz="1400" b="1"/>
              <a:t>id</a:t>
            </a:r>
            <a:r>
              <a:rPr lang="it-IT" sz="1400"/>
              <a:t>		Costo pre-tax del capitale di debito</a:t>
            </a:r>
          </a:p>
          <a:p>
            <a:pPr lvl="2" eaLnBrk="1" hangingPunct="1">
              <a:buFont typeface="Arial" charset="0"/>
              <a:buNone/>
            </a:pPr>
            <a:r>
              <a:rPr lang="it-IT" sz="1400" b="1"/>
              <a:t>tc</a:t>
            </a:r>
            <a:r>
              <a:rPr lang="it-IT" sz="1400"/>
              <a:t>		Aliquota fiscale media della società</a:t>
            </a:r>
          </a:p>
          <a:p>
            <a:pPr eaLnBrk="1" hangingPunct="1">
              <a:buFont typeface="Arial" charset="0"/>
              <a:buNone/>
            </a:pPr>
            <a:r>
              <a:rPr lang="it-IT" sz="1800"/>
              <a:t>	</a:t>
            </a:r>
          </a:p>
        </p:txBody>
      </p:sp>
      <p:graphicFrame>
        <p:nvGraphicFramePr>
          <p:cNvPr id="10242" name="Object 4"/>
          <p:cNvGraphicFramePr>
            <a:graphicFrameLocks noChangeAspect="1"/>
          </p:cNvGraphicFramePr>
          <p:nvPr/>
        </p:nvGraphicFramePr>
        <p:xfrm>
          <a:off x="3235325" y="4117975"/>
          <a:ext cx="2662238" cy="319088"/>
        </p:xfrm>
        <a:graphic>
          <a:graphicData uri="http://schemas.openxmlformats.org/presentationml/2006/ole">
            <mc:AlternateContent xmlns:mc="http://schemas.openxmlformats.org/markup-compatibility/2006">
              <mc:Choice xmlns:v="urn:schemas-microsoft-com:vml" Requires="v">
                <p:oleObj spid="_x0000_s13323" name="Equation" r:id="rId4" imgW="2057400" imgH="228600" progId="Equation.3">
                  <p:embed/>
                </p:oleObj>
              </mc:Choice>
              <mc:Fallback>
                <p:oleObj name="Equation" r:id="rId4" imgW="2057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325" y="4117975"/>
                        <a:ext cx="2662238" cy="319088"/>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231455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8"/>
          <p:cNvSpPr>
            <a:spLocks noGrp="1" noChangeArrowheads="1"/>
          </p:cNvSpPr>
          <p:nvPr>
            <p:ph type="title"/>
          </p:nvPr>
        </p:nvSpPr>
        <p:spPr/>
        <p:txBody>
          <a:bodyPr/>
          <a:lstStyle/>
          <a:p>
            <a:pPr eaLnBrk="1" hangingPunct="1"/>
            <a:r>
              <a:rPr lang="it-IT" dirty="0"/>
              <a:t>Criteri dei flussi </a:t>
            </a:r>
            <a:br>
              <a:rPr lang="it-IT" dirty="0"/>
            </a:br>
            <a:r>
              <a:rPr lang="it-IT" sz="2400" dirty="0"/>
              <a:t>Capital </a:t>
            </a:r>
            <a:r>
              <a:rPr lang="it-IT" sz="2400" dirty="0" err="1"/>
              <a:t>Asset</a:t>
            </a:r>
            <a:r>
              <a:rPr lang="it-IT" sz="2400" dirty="0"/>
              <a:t> </a:t>
            </a:r>
            <a:r>
              <a:rPr lang="it-IT" sz="2400" dirty="0" err="1"/>
              <a:t>Pricing</a:t>
            </a:r>
            <a:r>
              <a:rPr lang="it-IT" sz="2400" dirty="0"/>
              <a:t> Model (CAPM)</a:t>
            </a:r>
          </a:p>
        </p:txBody>
      </p:sp>
      <p:sp>
        <p:nvSpPr>
          <p:cNvPr id="6149" name="Rectangle 9"/>
          <p:cNvSpPr>
            <a:spLocks noGrp="1" noChangeArrowheads="1"/>
          </p:cNvSpPr>
          <p:nvPr>
            <p:ph type="body" idx="1"/>
          </p:nvPr>
        </p:nvSpPr>
        <p:spPr/>
        <p:txBody>
          <a:bodyPr/>
          <a:lstStyle/>
          <a:p>
            <a:pPr eaLnBrk="1" hangingPunct="1"/>
            <a:r>
              <a:rPr lang="it-IT" sz="2000" i="1"/>
              <a:t>Capital Asset Pricing Model</a:t>
            </a:r>
          </a:p>
          <a:p>
            <a:pPr lvl="1" eaLnBrk="1" hangingPunct="1"/>
            <a:r>
              <a:rPr lang="it-IT" sz="1800"/>
              <a:t>È l’equazione che descrive il trade-off tra il tasso atteso di rendimento (</a:t>
            </a:r>
            <a:r>
              <a:rPr lang="it-IT" sz="1800" i="1"/>
              <a:t>expected return</a:t>
            </a:r>
            <a:r>
              <a:rPr lang="it-IT" sz="1800"/>
              <a:t>) e il rischio non diversificabile (</a:t>
            </a:r>
            <a:r>
              <a:rPr lang="it-IT" sz="1800" i="1"/>
              <a:t>systematic risk</a:t>
            </a:r>
            <a:r>
              <a:rPr lang="it-IT" sz="1800"/>
              <a:t>)</a:t>
            </a:r>
          </a:p>
          <a:p>
            <a:pPr lvl="1" eaLnBrk="1" hangingPunct="1"/>
            <a:r>
              <a:rPr lang="it-IT" sz="1800"/>
              <a:t>In termini matematici:</a:t>
            </a:r>
          </a:p>
          <a:p>
            <a:pPr lvl="1" eaLnBrk="1" hangingPunct="1"/>
            <a:endParaRPr lang="it-IT" sz="1800"/>
          </a:p>
          <a:p>
            <a:pPr eaLnBrk="1" hangingPunct="1"/>
            <a:r>
              <a:rPr lang="it-IT" sz="2000"/>
              <a:t>dove:</a:t>
            </a:r>
          </a:p>
          <a:p>
            <a:pPr lvl="2" eaLnBrk="1" hangingPunct="1"/>
            <a:endParaRPr lang="it-IT" sz="1600"/>
          </a:p>
          <a:p>
            <a:pPr lvl="2" eaLnBrk="1" hangingPunct="1">
              <a:buFont typeface="Arial" charset="0"/>
              <a:buNone/>
            </a:pPr>
            <a:r>
              <a:rPr lang="it-IT" sz="1600"/>
              <a:t>ie		Tasso di rendimento normale</a:t>
            </a:r>
          </a:p>
          <a:p>
            <a:pPr lvl="2" eaLnBrk="1" hangingPunct="1">
              <a:buFont typeface="Arial" charset="0"/>
              <a:buNone/>
            </a:pPr>
            <a:r>
              <a:rPr lang="it-IT" sz="1600"/>
              <a:t>rf		</a:t>
            </a:r>
            <a:r>
              <a:rPr lang="it-IT" sz="1600" i="1"/>
              <a:t>Risk free rate</a:t>
            </a:r>
            <a:r>
              <a:rPr lang="it-IT" sz="1600"/>
              <a:t> (nominale o reale)</a:t>
            </a:r>
          </a:p>
          <a:p>
            <a:pPr lvl="2" eaLnBrk="1" hangingPunct="1">
              <a:buFont typeface="Arial" charset="0"/>
              <a:buNone/>
            </a:pPr>
            <a:r>
              <a:rPr lang="it-IT" sz="1600"/>
              <a:t>(rm - rf)	Premio per il rischio di mercato</a:t>
            </a:r>
          </a:p>
          <a:p>
            <a:pPr lvl="2" eaLnBrk="1" hangingPunct="1">
              <a:buFont typeface="Arial" charset="0"/>
              <a:buNone/>
            </a:pPr>
            <a:r>
              <a:rPr lang="el-GR" sz="1600"/>
              <a:t>β</a:t>
            </a:r>
            <a:r>
              <a:rPr lang="it-IT" sz="1600"/>
              <a:t>		         Coefficiente beta del settore in cui l’azienda opera. </a:t>
            </a:r>
          </a:p>
          <a:p>
            <a:pPr lvl="2" eaLnBrk="1" hangingPunct="1">
              <a:buFont typeface="Arial" charset="0"/>
              <a:buNone/>
            </a:pPr>
            <a:r>
              <a:rPr lang="it-IT" sz="1600"/>
              <a:t>                            Misura il rischio non diversificabile dell’azienda, espresso dalla 		         volatilità del suo rendimento rispetto a quello dell’intero mercato.</a:t>
            </a:r>
          </a:p>
          <a:p>
            <a:pPr lvl="2" eaLnBrk="1" hangingPunct="1">
              <a:buFont typeface="Arial" charset="0"/>
              <a:buNone/>
            </a:pPr>
            <a:r>
              <a:rPr lang="it-IT" sz="1600"/>
              <a:t>                            Per definizione, il rischio di mercato è pari a uno</a:t>
            </a:r>
          </a:p>
        </p:txBody>
      </p:sp>
      <p:graphicFrame>
        <p:nvGraphicFramePr>
          <p:cNvPr id="6146" name="Object 4"/>
          <p:cNvGraphicFramePr>
            <a:graphicFrameLocks/>
          </p:cNvGraphicFramePr>
          <p:nvPr/>
        </p:nvGraphicFramePr>
        <p:xfrm>
          <a:off x="1331913" y="4873625"/>
          <a:ext cx="1081087" cy="500063"/>
        </p:xfrm>
        <a:graphic>
          <a:graphicData uri="http://schemas.openxmlformats.org/presentationml/2006/ole">
            <mc:AlternateContent xmlns:mc="http://schemas.openxmlformats.org/markup-compatibility/2006">
              <mc:Choice xmlns:v="urn:schemas-microsoft-com:vml" Requires="v">
                <p:oleObj spid="_x0000_s15364" name="Equation" r:id="rId4" imgW="965160" imgH="431640" progId="Equation.3">
                  <p:embed/>
                </p:oleObj>
              </mc:Choice>
              <mc:Fallback>
                <p:oleObj name="Equation" r:id="rId4" imgW="965160" imgH="431640" progId="Equation.3">
                  <p:embed/>
                  <p:pic>
                    <p:nvPicPr>
                      <p:cNvPr id="6146"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873625"/>
                        <a:ext cx="1081087" cy="500063"/>
                      </a:xfrm>
                      <a:prstGeom prst="rect">
                        <a:avLst/>
                      </a:prstGeom>
                      <a:solidFill>
                        <a:schemeClr val="bg1"/>
                      </a:solidFill>
                      <a:effectLst>
                        <a:outerShdw dist="35921" dir="2700000" algn="ctr" rotWithShape="0">
                          <a:srgbClr val="808080"/>
                        </a:outerShdw>
                      </a:effectLst>
                    </p:spPr>
                  </p:pic>
                </p:oleObj>
              </mc:Fallback>
            </mc:AlternateContent>
          </a:graphicData>
        </a:graphic>
      </p:graphicFrame>
      <p:graphicFrame>
        <p:nvGraphicFramePr>
          <p:cNvPr id="6147" name="Object 5"/>
          <p:cNvGraphicFramePr>
            <a:graphicFrameLocks noChangeAspect="1"/>
          </p:cNvGraphicFramePr>
          <p:nvPr/>
        </p:nvGraphicFramePr>
        <p:xfrm>
          <a:off x="3421063" y="2708275"/>
          <a:ext cx="2046287" cy="331788"/>
        </p:xfrm>
        <a:graphic>
          <a:graphicData uri="http://schemas.openxmlformats.org/presentationml/2006/ole">
            <mc:AlternateContent xmlns:mc="http://schemas.openxmlformats.org/markup-compatibility/2006">
              <mc:Choice xmlns:v="urn:schemas-microsoft-com:vml" Requires="v">
                <p:oleObj spid="_x0000_s15365" name="Equation" r:id="rId6" imgW="1409400" imgH="228600" progId="Equation.3">
                  <p:embed/>
                </p:oleObj>
              </mc:Choice>
              <mc:Fallback>
                <p:oleObj name="Equation" r:id="rId6" imgW="1409400" imgH="228600" progId="Equation.3">
                  <p:embed/>
                  <p:pic>
                    <p:nvPicPr>
                      <p:cNvPr id="614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1063" y="2708275"/>
                        <a:ext cx="2046287" cy="331788"/>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427655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nvPr>
        </p:nvSpPr>
        <p:spPr/>
        <p:txBody>
          <a:bodyPr/>
          <a:lstStyle/>
          <a:p>
            <a:pPr eaLnBrk="1" hangingPunct="1"/>
            <a:r>
              <a:rPr lang="it-IT" dirty="0"/>
              <a:t>Criteri dei flussi </a:t>
            </a:r>
            <a:br>
              <a:rPr lang="it-IT" dirty="0"/>
            </a:br>
            <a:r>
              <a:rPr lang="it-IT" sz="2400" dirty="0"/>
              <a:t>Eventuali rettifiche al tasso</a:t>
            </a:r>
          </a:p>
        </p:txBody>
      </p:sp>
      <p:sp>
        <p:nvSpPr>
          <p:cNvPr id="7172" name="Rectangle 6"/>
          <p:cNvSpPr>
            <a:spLocks noGrp="1" noChangeArrowheads="1"/>
          </p:cNvSpPr>
          <p:nvPr>
            <p:ph type="body" idx="1"/>
          </p:nvPr>
        </p:nvSpPr>
        <p:spPr/>
        <p:txBody>
          <a:bodyPr/>
          <a:lstStyle/>
          <a:p>
            <a:pPr eaLnBrk="1" hangingPunct="1">
              <a:lnSpc>
                <a:spcPct val="80000"/>
              </a:lnSpc>
            </a:pPr>
            <a:r>
              <a:rPr lang="it-IT" sz="1600"/>
              <a:t>Il tasso di rendimento normale deve essere determinato sulla base delle variabili precedenti</a:t>
            </a:r>
          </a:p>
          <a:p>
            <a:pPr eaLnBrk="1" hangingPunct="1">
              <a:lnSpc>
                <a:spcPct val="80000"/>
              </a:lnSpc>
            </a:pPr>
            <a:r>
              <a:rPr lang="it-IT" sz="1600"/>
              <a:t>Il risultato può essere quindi opportunamente rettificato (maggiorato) per tenere conto di:</a:t>
            </a:r>
          </a:p>
          <a:p>
            <a:pPr lvl="1" eaLnBrk="1" hangingPunct="1">
              <a:lnSpc>
                <a:spcPct val="80000"/>
              </a:lnSpc>
            </a:pPr>
            <a:r>
              <a:rPr lang="it-IT" sz="1400"/>
              <a:t>Peculiarità della nicchia in cui l’azienda opera rispetto al settore preso a riferimento per il calcolo del tasso (effettiva comparabilità del campione)</a:t>
            </a:r>
          </a:p>
          <a:p>
            <a:pPr lvl="1" eaLnBrk="1" hangingPunct="1">
              <a:lnSpc>
                <a:spcPct val="80000"/>
              </a:lnSpc>
            </a:pPr>
            <a:r>
              <a:rPr lang="it-IT" sz="1400"/>
              <a:t>Caratteristica dei flussi (expected vs. promised)</a:t>
            </a:r>
          </a:p>
          <a:p>
            <a:pPr lvl="1" eaLnBrk="1" hangingPunct="1">
              <a:lnSpc>
                <a:spcPct val="80000"/>
              </a:lnSpc>
            </a:pPr>
            <a:r>
              <a:rPr lang="it-IT" sz="1400"/>
              <a:t>Liquidità/liquidabilità dell’asset oggetto di valutazione</a:t>
            </a:r>
          </a:p>
          <a:p>
            <a:pPr eaLnBrk="1" hangingPunct="1">
              <a:lnSpc>
                <a:spcPct val="80000"/>
              </a:lnSpc>
            </a:pPr>
            <a:r>
              <a:rPr lang="it-IT" sz="1600"/>
              <a:t>A tale fine si ritengono accettabili rettifiche per:</a:t>
            </a:r>
          </a:p>
          <a:p>
            <a:pPr lvl="1" eaLnBrk="1" hangingPunct="1">
              <a:lnSpc>
                <a:spcPct val="80000"/>
              </a:lnSpc>
            </a:pPr>
            <a:r>
              <a:rPr lang="it-IT" sz="1400"/>
              <a:t>Small company risk premium (liquidity)	 		2% - 4%</a:t>
            </a:r>
          </a:p>
          <a:p>
            <a:pPr lvl="1" eaLnBrk="1" hangingPunct="1">
              <a:lnSpc>
                <a:spcPct val="80000"/>
              </a:lnSpc>
            </a:pPr>
            <a:r>
              <a:rPr lang="it-IT" sz="1400"/>
              <a:t>Other qualitative adjustments (evitando double counting) 		variabili</a:t>
            </a:r>
          </a:p>
          <a:p>
            <a:pPr eaLnBrk="1" hangingPunct="1">
              <a:lnSpc>
                <a:spcPct val="80000"/>
              </a:lnSpc>
            </a:pPr>
            <a:r>
              <a:rPr lang="it-IT" sz="1600"/>
              <a:t>Il tutto deve essere opportunamente motivato, anche facendo riferimento a benchmark di mercato</a:t>
            </a:r>
          </a:p>
          <a:p>
            <a:pPr eaLnBrk="1" hangingPunct="1">
              <a:lnSpc>
                <a:spcPct val="80000"/>
              </a:lnSpc>
            </a:pPr>
            <a:r>
              <a:rPr lang="it-IT" sz="1600"/>
              <a:t>In tale caso, peraltro, la formula di determinazione del costo dell’equity è:</a:t>
            </a:r>
          </a:p>
          <a:p>
            <a:pPr lvl="4" eaLnBrk="1" hangingPunct="1">
              <a:lnSpc>
                <a:spcPct val="80000"/>
              </a:lnSpc>
            </a:pPr>
            <a:endParaRPr lang="it-IT" sz="1000"/>
          </a:p>
          <a:p>
            <a:pPr lvl="4" eaLnBrk="1" hangingPunct="1">
              <a:lnSpc>
                <a:spcPct val="80000"/>
              </a:lnSpc>
            </a:pPr>
            <a:endParaRPr lang="it-IT" sz="1000"/>
          </a:p>
          <a:p>
            <a:pPr lvl="4" eaLnBrk="1" hangingPunct="1">
              <a:lnSpc>
                <a:spcPct val="80000"/>
              </a:lnSpc>
            </a:pPr>
            <a:endParaRPr lang="it-IT" sz="1000"/>
          </a:p>
          <a:p>
            <a:pPr eaLnBrk="1" hangingPunct="1">
              <a:lnSpc>
                <a:spcPct val="80000"/>
              </a:lnSpc>
            </a:pPr>
            <a:r>
              <a:rPr lang="it-IT" sz="1600"/>
              <a:t>Nella rappresentazione del modello CAPM, la componente additiva a “premio per il rischio specifico” è una variabile rappresentabile come lo scostamento registrato dal tasso di rendimento ex post ottenuto dell’azienda rispetto al tasso di rendimento ex ante previsto dal modello</a:t>
            </a:r>
          </a:p>
        </p:txBody>
      </p:sp>
      <p:graphicFrame>
        <p:nvGraphicFramePr>
          <p:cNvPr id="7170" name="Object 4"/>
          <p:cNvGraphicFramePr>
            <a:graphicFrameLocks noChangeAspect="1"/>
          </p:cNvGraphicFramePr>
          <p:nvPr/>
        </p:nvGraphicFramePr>
        <p:xfrm>
          <a:off x="3381375" y="4465638"/>
          <a:ext cx="2378075" cy="331787"/>
        </p:xfrm>
        <a:graphic>
          <a:graphicData uri="http://schemas.openxmlformats.org/presentationml/2006/ole">
            <mc:AlternateContent xmlns:mc="http://schemas.openxmlformats.org/markup-compatibility/2006">
              <mc:Choice xmlns:v="urn:schemas-microsoft-com:vml" Requires="v">
                <p:oleObj spid="_x0000_s16387" name="Equation" r:id="rId4" imgW="1638000" imgH="228600" progId="Equation.3">
                  <p:embed/>
                </p:oleObj>
              </mc:Choice>
              <mc:Fallback>
                <p:oleObj name="Equation" r:id="rId4" imgW="1638000" imgH="228600" progId="Equation.3">
                  <p:embed/>
                  <p:pic>
                    <p:nvPicPr>
                      <p:cNvPr id="71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4465638"/>
                        <a:ext cx="2378075" cy="331787"/>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376463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it-IT" dirty="0"/>
              <a:t>Criteri dei flussi </a:t>
            </a:r>
            <a:br>
              <a:rPr lang="it-IT" dirty="0"/>
            </a:br>
            <a:r>
              <a:rPr lang="it-IT" sz="2400" dirty="0"/>
              <a:t>Struttura finanziaria</a:t>
            </a:r>
          </a:p>
        </p:txBody>
      </p:sp>
      <p:sp>
        <p:nvSpPr>
          <p:cNvPr id="49155" name="Rectangle 5"/>
          <p:cNvSpPr>
            <a:spLocks noGrp="1" noChangeArrowheads="1"/>
          </p:cNvSpPr>
          <p:nvPr>
            <p:ph type="body" idx="1"/>
          </p:nvPr>
        </p:nvSpPr>
        <p:spPr/>
        <p:txBody>
          <a:bodyPr/>
          <a:lstStyle/>
          <a:p>
            <a:pPr eaLnBrk="1" hangingPunct="1"/>
            <a:r>
              <a:rPr lang="it-IT" sz="1600"/>
              <a:t>I tassi sopra definiti, rappresentando il costo opportunità di tutte le componenti del capitale, azionario e di debito, devono essere ponderati in relazione alla struttura finanziaria della società</a:t>
            </a:r>
            <a:r>
              <a:rPr lang="en-GB" sz="1600"/>
              <a:t> </a:t>
            </a:r>
            <a:endParaRPr lang="it-IT" sz="1600"/>
          </a:p>
          <a:p>
            <a:pPr eaLnBrk="1" hangingPunct="1"/>
            <a:r>
              <a:rPr lang="it-IT" sz="1600"/>
              <a:t>Ai fini della stima della struttura finanziaria della Società, ossia della definizione dei pesi we e wd, diversi approcci alternativi sono proposti dalla dottrina e dalla prassi professionale</a:t>
            </a:r>
          </a:p>
          <a:p>
            <a:pPr lvl="1" eaLnBrk="1" hangingPunct="1"/>
            <a:r>
              <a:rPr lang="it-IT" sz="1400"/>
              <a:t>Struttura finanziaria della società alla data di riferimento della valutazione, utilizzando i valori di mercato del capitale proprio e del capitale di terzi. </a:t>
            </a:r>
          </a:p>
          <a:p>
            <a:pPr lvl="1" eaLnBrk="1" hangingPunct="1"/>
            <a:r>
              <a:rPr lang="it-IT" sz="1400"/>
              <a:t>Struttura finanziaria prospettica della società, che può essere a sua volta definita sulla base di:  </a:t>
            </a:r>
          </a:p>
          <a:p>
            <a:pPr lvl="2" eaLnBrk="1" hangingPunct="1"/>
            <a:r>
              <a:rPr lang="it-IT" sz="1200"/>
              <a:t>Valori medi di mercato del capitale proprio e del capitale di terzi, rilevati sulla base di un campione di imprese comparabili</a:t>
            </a:r>
          </a:p>
          <a:p>
            <a:pPr lvl="2" eaLnBrk="1" hangingPunct="1"/>
            <a:r>
              <a:rPr lang="it-IT" sz="1200"/>
              <a:t>Valori medi del capitale proprio e del capitale di terzi previsti dal management della società ed incorporati nelle ipotesi di piano.</a:t>
            </a:r>
          </a:p>
          <a:p>
            <a:pPr eaLnBrk="1" hangingPunct="1"/>
            <a:r>
              <a:rPr lang="it-IT" sz="1600"/>
              <a:t>Si consideri che, in base a quanto precede, è preferibile – e suggerito dalla dottrina prevalente – fare riferimento ai valori di mercato del capitale proprio e del capitale di debito</a:t>
            </a:r>
          </a:p>
        </p:txBody>
      </p:sp>
    </p:spTree>
    <p:extLst>
      <p:ext uri="{BB962C8B-B14F-4D97-AF65-F5344CB8AC3E}">
        <p14:creationId xmlns:p14="http://schemas.microsoft.com/office/powerpoint/2010/main" val="116323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it-IT" dirty="0"/>
              <a:t>Criteri dei flussi </a:t>
            </a:r>
            <a:br>
              <a:rPr lang="it-IT" dirty="0"/>
            </a:br>
            <a:r>
              <a:rPr lang="it-IT" sz="2400" dirty="0"/>
              <a:t>Valore residuo</a:t>
            </a:r>
          </a:p>
        </p:txBody>
      </p:sp>
      <p:sp>
        <p:nvSpPr>
          <p:cNvPr id="50179" name="Rectangle 5"/>
          <p:cNvSpPr>
            <a:spLocks noGrp="1" noChangeArrowheads="1"/>
          </p:cNvSpPr>
          <p:nvPr>
            <p:ph type="body" idx="1"/>
          </p:nvPr>
        </p:nvSpPr>
        <p:spPr/>
        <p:txBody>
          <a:bodyPr/>
          <a:lstStyle/>
          <a:p>
            <a:pPr eaLnBrk="1" hangingPunct="1"/>
            <a:r>
              <a:rPr lang="it-IT" sz="1600"/>
              <a:t>La dottrina e la prassi professionale propongono e adottano approcci alternativi di stima del valore residuo:</a:t>
            </a:r>
          </a:p>
          <a:p>
            <a:pPr lvl="2" eaLnBrk="1" hangingPunct="1">
              <a:buFont typeface="Arial" charset="0"/>
              <a:buNone/>
            </a:pPr>
            <a:endParaRPr lang="it-IT" sz="1200"/>
          </a:p>
          <a:p>
            <a:pPr lvl="1" eaLnBrk="1" hangingPunct="1"/>
            <a:r>
              <a:rPr lang="it-IT" sz="1400"/>
              <a:t>Valore corrispondente alla capitalizzazione del flusso finanziario prospettico medio (di seguito analizzato) </a:t>
            </a:r>
          </a:p>
          <a:p>
            <a:pPr lvl="1" eaLnBrk="1" hangingPunct="1"/>
            <a:r>
              <a:rPr lang="it-IT" sz="1400"/>
              <a:t>Valore corrispondente alla capitalizzazione illimitata del reddito operativo netto</a:t>
            </a:r>
          </a:p>
          <a:p>
            <a:pPr lvl="1" eaLnBrk="1" hangingPunct="1"/>
            <a:r>
              <a:rPr lang="it-IT" sz="1400"/>
              <a:t>Valore derivante dall’impiego di moltiplicatori di uscita </a:t>
            </a:r>
          </a:p>
          <a:p>
            <a:pPr lvl="1" eaLnBrk="1" hangingPunct="1"/>
            <a:r>
              <a:rPr lang="it-IT" sz="1400"/>
              <a:t>Valore di liquidazione dell’attivo, al netto dei debiti residui alla fine del periodo di proiezione esplicita  (raramente applicato)</a:t>
            </a:r>
          </a:p>
          <a:p>
            <a:pPr lvl="2" eaLnBrk="1" hangingPunct="1">
              <a:buFont typeface="Arial" charset="0"/>
              <a:buNone/>
            </a:pPr>
            <a:endParaRPr lang="it-IT" sz="1200"/>
          </a:p>
          <a:p>
            <a:pPr eaLnBrk="1" hangingPunct="1"/>
            <a:r>
              <a:rPr lang="it-IT" sz="1600"/>
              <a:t>Nell’applicazione di tali approcci deve essere mantenuta la coerenza con:</a:t>
            </a:r>
          </a:p>
          <a:p>
            <a:pPr lvl="1" eaLnBrk="1" hangingPunct="1"/>
            <a:r>
              <a:rPr lang="it-IT" sz="1400"/>
              <a:t>Le rimanenti parti del modello</a:t>
            </a:r>
          </a:p>
          <a:p>
            <a:pPr lvl="1" eaLnBrk="1" hangingPunct="1"/>
            <a:r>
              <a:rPr lang="it-IT" sz="1400"/>
              <a:t>La sostenibilità delle grandezze</a:t>
            </a:r>
          </a:p>
        </p:txBody>
      </p:sp>
    </p:spTree>
    <p:extLst>
      <p:ext uri="{BB962C8B-B14F-4D97-AF65-F5344CB8AC3E}">
        <p14:creationId xmlns:p14="http://schemas.microsoft.com/office/powerpoint/2010/main" val="15369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p:cNvSpPr>
            <a:spLocks noGrp="1" noChangeArrowheads="1"/>
          </p:cNvSpPr>
          <p:nvPr>
            <p:ph type="title"/>
          </p:nvPr>
        </p:nvSpPr>
        <p:spPr/>
        <p:txBody>
          <a:bodyPr/>
          <a:lstStyle/>
          <a:p>
            <a:pPr eaLnBrk="1" hangingPunct="1"/>
            <a:r>
              <a:rPr lang="it-IT" dirty="0"/>
              <a:t>Criteri dei flussi </a:t>
            </a:r>
            <a:br>
              <a:rPr lang="it-IT" dirty="0"/>
            </a:br>
            <a:r>
              <a:rPr lang="it-IT" sz="2400" dirty="0" err="1"/>
              <a:t>Growing</a:t>
            </a:r>
            <a:r>
              <a:rPr lang="it-IT" sz="2400" dirty="0"/>
              <a:t> FCF </a:t>
            </a:r>
            <a:r>
              <a:rPr lang="it-IT" sz="2400" dirty="0" err="1"/>
              <a:t>perpetuity</a:t>
            </a:r>
            <a:r>
              <a:rPr lang="it-IT" sz="2400" dirty="0"/>
              <a:t> formula</a:t>
            </a:r>
          </a:p>
        </p:txBody>
      </p:sp>
      <p:graphicFrame>
        <p:nvGraphicFramePr>
          <p:cNvPr id="11266" name="Object 4"/>
          <p:cNvGraphicFramePr>
            <a:graphicFrameLocks/>
          </p:cNvGraphicFramePr>
          <p:nvPr/>
        </p:nvGraphicFramePr>
        <p:xfrm>
          <a:off x="3482975" y="3170238"/>
          <a:ext cx="1385888" cy="546100"/>
        </p:xfrm>
        <a:graphic>
          <a:graphicData uri="http://schemas.openxmlformats.org/presentationml/2006/ole">
            <mc:AlternateContent xmlns:mc="http://schemas.openxmlformats.org/markup-compatibility/2006">
              <mc:Choice xmlns:v="urn:schemas-microsoft-com:vml" Requires="v">
                <p:oleObj spid="_x0000_s14347" name="Equation" r:id="rId4" imgW="1079280" imgH="444240" progId="Equation.3">
                  <p:embed/>
                </p:oleObj>
              </mc:Choice>
              <mc:Fallback>
                <p:oleObj name="Equation" r:id="rId4" imgW="1079280" imgH="4442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975" y="3170238"/>
                        <a:ext cx="1385888" cy="546100"/>
                      </a:xfrm>
                      <a:prstGeom prst="rect">
                        <a:avLst/>
                      </a:prstGeom>
                      <a:solidFill>
                        <a:schemeClr val="bg1"/>
                      </a:solidFill>
                      <a:effectLst>
                        <a:outerShdw dist="35921" dir="2700000" algn="ctr" rotWithShape="0">
                          <a:srgbClr val="808080"/>
                        </a:outerShdw>
                      </a:effectLst>
                    </p:spPr>
                  </p:pic>
                </p:oleObj>
              </mc:Fallback>
            </mc:AlternateContent>
          </a:graphicData>
        </a:graphic>
      </p:graphicFrame>
      <p:sp>
        <p:nvSpPr>
          <p:cNvPr id="11268" name="Rectangle 8"/>
          <p:cNvSpPr>
            <a:spLocks noGrp="1" noChangeArrowheads="1"/>
          </p:cNvSpPr>
          <p:nvPr>
            <p:ph type="body" idx="1"/>
          </p:nvPr>
        </p:nvSpPr>
        <p:spPr>
          <a:noFill/>
        </p:spPr>
        <p:txBody>
          <a:bodyPr/>
          <a:lstStyle/>
          <a:p>
            <a:pPr eaLnBrk="1" hangingPunct="1">
              <a:lnSpc>
                <a:spcPct val="80000"/>
              </a:lnSpc>
            </a:pPr>
            <a:r>
              <a:rPr lang="it-IT" i="1"/>
              <a:t>Growing FCF perpetuity formula</a:t>
            </a:r>
          </a:p>
          <a:p>
            <a:pPr lvl="1" eaLnBrk="1" hangingPunct="1">
              <a:lnSpc>
                <a:spcPct val="80000"/>
              </a:lnSpc>
            </a:pPr>
            <a:r>
              <a:rPr lang="it-IT"/>
              <a:t>Viene ipotizzato che il FCF della società (stimato nell’ultimo periodo di proiezione esplicita) cresca a un tasso costante per tutto il periodo terminale</a:t>
            </a:r>
          </a:p>
          <a:p>
            <a:pPr lvl="1" eaLnBrk="1" hangingPunct="1">
              <a:lnSpc>
                <a:spcPct val="80000"/>
              </a:lnSpc>
            </a:pPr>
            <a:r>
              <a:rPr lang="it-IT"/>
              <a:t>In termini matematici:</a:t>
            </a:r>
          </a:p>
          <a:p>
            <a:pPr lvl="1" eaLnBrk="1" hangingPunct="1">
              <a:lnSpc>
                <a:spcPct val="80000"/>
              </a:lnSpc>
            </a:pPr>
            <a:endParaRPr lang="it-IT"/>
          </a:p>
          <a:p>
            <a:pPr lvl="1" eaLnBrk="1" hangingPunct="1">
              <a:lnSpc>
                <a:spcPct val="80000"/>
              </a:lnSpc>
            </a:pPr>
            <a:endParaRPr lang="it-IT"/>
          </a:p>
          <a:p>
            <a:pPr lvl="1" eaLnBrk="1" hangingPunct="1">
              <a:lnSpc>
                <a:spcPct val="80000"/>
              </a:lnSpc>
            </a:pPr>
            <a:r>
              <a:rPr lang="it-IT"/>
              <a:t>	dove:</a:t>
            </a:r>
          </a:p>
          <a:p>
            <a:pPr lvl="1" eaLnBrk="1" hangingPunct="1">
              <a:lnSpc>
                <a:spcPct val="80000"/>
              </a:lnSpc>
            </a:pPr>
            <a:endParaRPr lang="it-IT"/>
          </a:p>
          <a:p>
            <a:pPr lvl="2" eaLnBrk="1" hangingPunct="1">
              <a:lnSpc>
                <a:spcPct val="80000"/>
              </a:lnSpc>
            </a:pPr>
            <a:r>
              <a:rPr lang="it-IT" b="1"/>
              <a:t>FCF(n+1)</a:t>
            </a:r>
            <a:r>
              <a:rPr lang="it-IT"/>
              <a:t>	     Livello normale del </a:t>
            </a:r>
            <a:r>
              <a:rPr lang="it-IT" i="1"/>
              <a:t>free cash flow</a:t>
            </a:r>
            <a:r>
              <a:rPr lang="it-IT"/>
              <a:t> nel primo anno successivo al 		     periodo di proiezione esplicita (generalmente si assume che gli 		     impieghi in capitale circolante siano nulli e gli investimenti in 		     capitale fisso siano solo di mantenimento, pari agli ammortamenti)</a:t>
            </a:r>
          </a:p>
          <a:p>
            <a:pPr lvl="2" eaLnBrk="1" hangingPunct="1">
              <a:lnSpc>
                <a:spcPct val="80000"/>
              </a:lnSpc>
            </a:pPr>
            <a:r>
              <a:rPr lang="it-IT" b="1"/>
              <a:t>WACC</a:t>
            </a:r>
            <a:r>
              <a:rPr lang="it-IT"/>
              <a:t>	     Costo medio ponderato del capitale investito</a:t>
            </a:r>
          </a:p>
          <a:p>
            <a:pPr lvl="2" eaLnBrk="1" hangingPunct="1">
              <a:lnSpc>
                <a:spcPct val="80000"/>
              </a:lnSpc>
            </a:pPr>
            <a:r>
              <a:rPr lang="it-IT" b="1"/>
              <a:t>g</a:t>
            </a:r>
            <a:r>
              <a:rPr lang="it-IT"/>
              <a:t>	     Tasso di crescita all’infinito dei </a:t>
            </a:r>
            <a:r>
              <a:rPr lang="it-IT" i="1"/>
              <a:t>free cash flows</a:t>
            </a:r>
          </a:p>
        </p:txBody>
      </p:sp>
    </p:spTree>
    <p:extLst>
      <p:ext uri="{BB962C8B-B14F-4D97-AF65-F5344CB8AC3E}">
        <p14:creationId xmlns:p14="http://schemas.microsoft.com/office/powerpoint/2010/main" val="207231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5"/>
          <p:cNvSpPr>
            <a:spLocks noGrp="1" noChangeArrowheads="1"/>
          </p:cNvSpPr>
          <p:nvPr>
            <p:ph type="body" idx="1"/>
          </p:nvPr>
        </p:nvSpPr>
        <p:spPr>
          <a:noFill/>
        </p:spPr>
        <p:txBody>
          <a:bodyPr/>
          <a:lstStyle/>
          <a:p>
            <a:pPr eaLnBrk="1" hangingPunct="1">
              <a:lnSpc>
                <a:spcPct val="120000"/>
              </a:lnSpc>
            </a:pPr>
            <a:r>
              <a:rPr lang="it-IT" sz="2000" dirty="0"/>
              <a:t>Tecniche di valutazione					pag. 3</a:t>
            </a:r>
          </a:p>
          <a:p>
            <a:pPr eaLnBrk="1" hangingPunct="1">
              <a:lnSpc>
                <a:spcPct val="120000"/>
              </a:lnSpc>
            </a:pPr>
            <a:r>
              <a:rPr lang="it-IT" sz="2000" dirty="0"/>
              <a:t>Criteri dei flussi: metodo finanziario (DCF)			pag. 6</a:t>
            </a:r>
          </a:p>
          <a:p>
            <a:pPr eaLnBrk="1" hangingPunct="1">
              <a:lnSpc>
                <a:spcPct val="120000"/>
              </a:lnSpc>
            </a:pPr>
            <a:r>
              <a:rPr lang="it-IT" sz="2000" dirty="0"/>
              <a:t>Criteri di mercato: multipli di borsa				pag. 21</a:t>
            </a:r>
          </a:p>
          <a:p>
            <a:pPr eaLnBrk="1" hangingPunct="1">
              <a:lnSpc>
                <a:spcPct val="120000"/>
              </a:lnSpc>
            </a:pPr>
            <a:r>
              <a:rPr lang="it-IT" sz="2000" dirty="0"/>
              <a:t>Altri criteri di valutazione: costo, reddituale e misto		pag. 30</a:t>
            </a:r>
          </a:p>
          <a:p>
            <a:pPr eaLnBrk="1" hangingPunct="1">
              <a:lnSpc>
                <a:spcPct val="120000"/>
              </a:lnSpc>
            </a:pPr>
            <a:r>
              <a:rPr lang="it-IT" sz="2000" dirty="0"/>
              <a:t>Case </a:t>
            </a:r>
            <a:r>
              <a:rPr lang="it-IT" sz="2000" dirty="0" err="1"/>
              <a:t>studies</a:t>
            </a:r>
            <a:endParaRPr lang="it-IT" sz="2000" dirty="0"/>
          </a:p>
          <a:p>
            <a:pPr eaLnBrk="1" hangingPunct="1">
              <a:lnSpc>
                <a:spcPct val="120000"/>
              </a:lnSpc>
            </a:pPr>
            <a:r>
              <a:rPr lang="it-IT" sz="2000" dirty="0"/>
              <a:t>Q&amp;A</a:t>
            </a:r>
          </a:p>
          <a:p>
            <a:pPr eaLnBrk="1" hangingPunct="1">
              <a:lnSpc>
                <a:spcPct val="120000"/>
              </a:lnSpc>
            </a:pPr>
            <a:endParaRPr lang="it-IT" sz="2000" dirty="0"/>
          </a:p>
          <a:p>
            <a:pPr eaLnBrk="1" hangingPunct="1">
              <a:lnSpc>
                <a:spcPct val="120000"/>
              </a:lnSpc>
            </a:pPr>
            <a:endParaRPr lang="it-IT" sz="1800" dirty="0"/>
          </a:p>
        </p:txBody>
      </p:sp>
      <p:sp>
        <p:nvSpPr>
          <p:cNvPr id="29699" name="Rectangle 9"/>
          <p:cNvSpPr>
            <a:spLocks noGrp="1" noChangeArrowheads="1"/>
          </p:cNvSpPr>
          <p:nvPr>
            <p:ph type="title"/>
          </p:nvPr>
        </p:nvSpPr>
        <p:spPr/>
        <p:txBody>
          <a:bodyPr/>
          <a:lstStyle/>
          <a:p>
            <a:pPr eaLnBrk="1" hangingPunct="1"/>
            <a:r>
              <a:rPr lang="en-US" dirty="0"/>
              <a:t>Agenda del Corso</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p:txBody>
          <a:bodyPr/>
          <a:lstStyle/>
          <a:p>
            <a:pPr eaLnBrk="1" hangingPunct="1"/>
            <a:r>
              <a:rPr lang="it-IT" dirty="0"/>
              <a:t>Criteri dei flussi </a:t>
            </a:r>
            <a:br>
              <a:rPr lang="it-IT" dirty="0"/>
            </a:br>
            <a:r>
              <a:rPr lang="it-IT" sz="2400" dirty="0"/>
              <a:t>Tasso di crescita g</a:t>
            </a:r>
          </a:p>
        </p:txBody>
      </p:sp>
      <p:sp>
        <p:nvSpPr>
          <p:cNvPr id="51203" name="Rectangle 6"/>
          <p:cNvSpPr>
            <a:spLocks noGrp="1" noChangeArrowheads="1"/>
          </p:cNvSpPr>
          <p:nvPr>
            <p:ph type="body" idx="1"/>
          </p:nvPr>
        </p:nvSpPr>
        <p:spPr/>
        <p:txBody>
          <a:bodyPr/>
          <a:lstStyle/>
          <a:p>
            <a:pPr eaLnBrk="1" hangingPunct="1"/>
            <a:r>
              <a:rPr lang="it-IT" sz="1600"/>
              <a:t>Sul piano operativo, il tasso g può essere stimato in due differenti metodi:</a:t>
            </a:r>
          </a:p>
          <a:p>
            <a:pPr lvl="1" eaLnBrk="1" hangingPunct="1"/>
            <a:r>
              <a:rPr lang="it-IT" sz="1400"/>
              <a:t>Sulla base dei dati storici. Questo procedimento implica che:</a:t>
            </a:r>
          </a:p>
          <a:p>
            <a:pPr lvl="2" eaLnBrk="1" hangingPunct="1"/>
            <a:r>
              <a:rPr lang="it-IT" sz="1200"/>
              <a:t>La redditività delle nuove iniziative di investimento non si differenzi significativamente da quella del periodo di riferimento;</a:t>
            </a:r>
          </a:p>
          <a:p>
            <a:pPr lvl="2" eaLnBrk="1" hangingPunct="1"/>
            <a:r>
              <a:rPr lang="it-IT" sz="1200"/>
              <a:t>La redditività dell’azienda oggetto della valutazione sia allineata a quella del settore</a:t>
            </a:r>
          </a:p>
          <a:p>
            <a:pPr eaLnBrk="1" hangingPunct="1"/>
            <a:r>
              <a:rPr lang="it-IT" sz="1600"/>
              <a:t>Entrambi i procedimenti richiedono una serie di analisi volte a controllare la compatibilità di g con …</a:t>
            </a:r>
          </a:p>
          <a:p>
            <a:pPr lvl="1" eaLnBrk="1" hangingPunct="1"/>
            <a:r>
              <a:rPr lang="it-IT" sz="1400"/>
              <a:t>Il tasso di sviluppo del mercato </a:t>
            </a:r>
          </a:p>
          <a:p>
            <a:pPr lvl="1" eaLnBrk="1" hangingPunct="1"/>
            <a:r>
              <a:rPr lang="it-IT" sz="1400"/>
              <a:t>Le politiche dei concorrenti</a:t>
            </a:r>
          </a:p>
          <a:p>
            <a:pPr lvl="1" eaLnBrk="1" hangingPunct="1"/>
            <a:r>
              <a:rPr lang="it-IT" sz="1400"/>
              <a:t>La disponibilità di risorse aziendali (tecnologia, capacità di management, ecc.)</a:t>
            </a:r>
          </a:p>
          <a:p>
            <a:pPr eaLnBrk="1" hangingPunct="1"/>
            <a:r>
              <a:rPr lang="it-IT" sz="1600"/>
              <a:t>… che possano rendere credibile il tasso di crescita assunto ai fini della valutazione</a:t>
            </a:r>
          </a:p>
        </p:txBody>
      </p:sp>
    </p:spTree>
    <p:extLst>
      <p:ext uri="{BB962C8B-B14F-4D97-AF65-F5344CB8AC3E}">
        <p14:creationId xmlns:p14="http://schemas.microsoft.com/office/powerpoint/2010/main" val="199129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it-IT" dirty="0"/>
              <a:t>Criteri dei flussi </a:t>
            </a:r>
            <a:br>
              <a:rPr lang="it-IT" dirty="0"/>
            </a:br>
            <a:r>
              <a:rPr lang="it-IT" sz="2400" dirty="0"/>
              <a:t>Surplus </a:t>
            </a:r>
            <a:r>
              <a:rPr lang="it-IT" sz="2400" dirty="0" err="1"/>
              <a:t>assets</a:t>
            </a:r>
            <a:endParaRPr lang="it-IT" sz="2400" dirty="0"/>
          </a:p>
        </p:txBody>
      </p:sp>
      <p:sp>
        <p:nvSpPr>
          <p:cNvPr id="52227" name="Rectangle 5"/>
          <p:cNvSpPr>
            <a:spLocks noGrp="1" noChangeArrowheads="1"/>
          </p:cNvSpPr>
          <p:nvPr>
            <p:ph type="body" idx="1"/>
          </p:nvPr>
        </p:nvSpPr>
        <p:spPr>
          <a:xfrm>
            <a:off x="455613" y="1412875"/>
            <a:ext cx="8364537" cy="4519613"/>
          </a:xfrm>
        </p:spPr>
        <p:txBody>
          <a:bodyPr/>
          <a:lstStyle/>
          <a:p>
            <a:pPr eaLnBrk="1" hangingPunct="1">
              <a:lnSpc>
                <a:spcPct val="110000"/>
              </a:lnSpc>
            </a:pPr>
            <a:r>
              <a:rPr lang="it-IT" sz="1800"/>
              <a:t>Si tratta delle attività accessorie non strategiche o strumentali, quali:</a:t>
            </a:r>
          </a:p>
          <a:p>
            <a:pPr lvl="1" eaLnBrk="1" hangingPunct="1">
              <a:lnSpc>
                <a:spcPct val="110000"/>
              </a:lnSpc>
            </a:pPr>
            <a:r>
              <a:rPr lang="it-IT" sz="1600"/>
              <a:t>Immobili o partecipazioni non strumentali</a:t>
            </a:r>
          </a:p>
          <a:p>
            <a:pPr lvl="1" eaLnBrk="1" hangingPunct="1">
              <a:lnSpc>
                <a:spcPct val="110000"/>
              </a:lnSpc>
            </a:pPr>
            <a:r>
              <a:rPr lang="it-IT" sz="1600" i="1"/>
              <a:t>Crediti fiscali per perdite pregresse</a:t>
            </a:r>
          </a:p>
          <a:p>
            <a:pPr lvl="1" eaLnBrk="1" hangingPunct="1">
              <a:lnSpc>
                <a:spcPct val="110000"/>
              </a:lnSpc>
            </a:pPr>
            <a:r>
              <a:rPr lang="it-IT" sz="1600"/>
              <a:t>Altre attività non strumentali</a:t>
            </a:r>
          </a:p>
          <a:p>
            <a:pPr eaLnBrk="1" hangingPunct="1">
              <a:lnSpc>
                <a:spcPct val="110000"/>
              </a:lnSpc>
            </a:pPr>
            <a:r>
              <a:rPr lang="it-IT" sz="1800"/>
              <a:t>I flussi relativi a tali attività (o il loro impatto sul rapporto D/E) debbono essere eliminati per il calcolo del valore operativo</a:t>
            </a:r>
          </a:p>
          <a:p>
            <a:pPr eaLnBrk="1" hangingPunct="1">
              <a:lnSpc>
                <a:spcPct val="110000"/>
              </a:lnSpc>
            </a:pPr>
            <a:r>
              <a:rPr lang="it-IT" sz="1800"/>
              <a:t>I </a:t>
            </a:r>
            <a:r>
              <a:rPr lang="it-IT" sz="1800" i="1"/>
              <a:t>surplus assets</a:t>
            </a:r>
            <a:r>
              <a:rPr lang="it-IT" sz="1800"/>
              <a:t> debbono essere considerati al loro </a:t>
            </a:r>
            <a:r>
              <a:rPr lang="it-IT" sz="1800" i="1"/>
              <a:t>market value</a:t>
            </a:r>
            <a:r>
              <a:rPr lang="it-IT" sz="1800"/>
              <a:t> (calcolato, se del caso, sulla base di opportuni tassi di rendimento atteso) e, quindi, sommati al valore operativo della società oggetto di valutazione precedentemente determinato</a:t>
            </a:r>
          </a:p>
        </p:txBody>
      </p:sp>
    </p:spTree>
    <p:extLst>
      <p:ext uri="{BB962C8B-B14F-4D97-AF65-F5344CB8AC3E}">
        <p14:creationId xmlns:p14="http://schemas.microsoft.com/office/powerpoint/2010/main" val="419978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it-IT" dirty="0"/>
              <a:t>Criteri dei flussi </a:t>
            </a:r>
            <a:br>
              <a:rPr lang="it-IT" dirty="0"/>
            </a:br>
            <a:r>
              <a:rPr lang="it-IT" sz="2400" dirty="0"/>
              <a:t>Posizione finanziaria netta</a:t>
            </a:r>
          </a:p>
        </p:txBody>
      </p:sp>
      <p:sp>
        <p:nvSpPr>
          <p:cNvPr id="53251" name="Rectangle 5"/>
          <p:cNvSpPr>
            <a:spLocks noGrp="1" noChangeArrowheads="1"/>
          </p:cNvSpPr>
          <p:nvPr>
            <p:ph type="body" idx="1"/>
          </p:nvPr>
        </p:nvSpPr>
        <p:spPr/>
        <p:txBody>
          <a:bodyPr/>
          <a:lstStyle/>
          <a:p>
            <a:pPr eaLnBrk="1" hangingPunct="1"/>
            <a:r>
              <a:rPr lang="it-IT" sz="2000"/>
              <a:t>Al fine di ottenere l’“</a:t>
            </a:r>
            <a:r>
              <a:rPr lang="it-IT" sz="2000" i="1"/>
              <a:t>Equity Value</a:t>
            </a:r>
            <a:r>
              <a:rPr lang="it-IT" sz="2000"/>
              <a:t>”, la posizione finanziaria netta (debiti onerosi esistenti al netto delle disponibilità liquide) alla data di riferimento della valutazione deve essere dedotta dall’“</a:t>
            </a:r>
            <a:r>
              <a:rPr lang="it-IT" sz="2000" i="1"/>
              <a:t>Enterprise Value</a:t>
            </a:r>
            <a:r>
              <a:rPr lang="it-IT" sz="2000"/>
              <a:t>”…</a:t>
            </a:r>
          </a:p>
          <a:p>
            <a:pPr eaLnBrk="1" hangingPunct="1">
              <a:buFont typeface="Arial" charset="0"/>
              <a:buNone/>
            </a:pPr>
            <a:r>
              <a:rPr lang="it-IT" sz="2000"/>
              <a:t>	</a:t>
            </a:r>
          </a:p>
          <a:p>
            <a:pPr eaLnBrk="1" hangingPunct="1"/>
            <a:r>
              <a:rPr lang="it-IT" sz="2000"/>
              <a:t>Tipici debiti onerosi sono:</a:t>
            </a:r>
          </a:p>
          <a:p>
            <a:pPr lvl="1" eaLnBrk="1" hangingPunct="1"/>
            <a:r>
              <a:rPr lang="it-IT" sz="1800"/>
              <a:t>Finanziamenti bancari</a:t>
            </a:r>
          </a:p>
          <a:p>
            <a:pPr lvl="1" eaLnBrk="1" hangingPunct="1"/>
            <a:r>
              <a:rPr lang="it-IT" sz="1800"/>
              <a:t>Finanziamenti a medio lungo termine</a:t>
            </a:r>
          </a:p>
          <a:p>
            <a:pPr lvl="1" eaLnBrk="1" hangingPunct="1"/>
            <a:r>
              <a:rPr lang="it-IT" sz="1800"/>
              <a:t>Obbligazioni</a:t>
            </a:r>
          </a:p>
          <a:p>
            <a:pPr lvl="1" eaLnBrk="1" hangingPunct="1"/>
            <a:r>
              <a:rPr lang="it-IT" sz="1800"/>
              <a:t>Altri titoli a breve</a:t>
            </a:r>
          </a:p>
          <a:p>
            <a:pPr lvl="1" eaLnBrk="1" hangingPunct="1"/>
            <a:r>
              <a:rPr lang="it-IT" sz="1800"/>
              <a:t>Obbligazioni convertibili</a:t>
            </a:r>
          </a:p>
          <a:p>
            <a:pPr lvl="1" eaLnBrk="1" hangingPunct="1"/>
            <a:r>
              <a:rPr lang="it-IT" sz="1800"/>
              <a:t>Etc. </a:t>
            </a:r>
          </a:p>
        </p:txBody>
      </p:sp>
    </p:spTree>
    <p:extLst>
      <p:ext uri="{BB962C8B-B14F-4D97-AF65-F5344CB8AC3E}">
        <p14:creationId xmlns:p14="http://schemas.microsoft.com/office/powerpoint/2010/main" val="2090982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552450" y="2827338"/>
            <a:ext cx="8094663" cy="601662"/>
            <a:chOff x="339" y="2894"/>
            <a:chExt cx="5099" cy="379"/>
          </a:xfrm>
        </p:grpSpPr>
        <p:sp>
          <p:nvSpPr>
            <p:cNvPr id="1336323" name="AutoShape 3"/>
            <p:cNvSpPr>
              <a:spLocks noChangeArrowheads="1"/>
            </p:cNvSpPr>
            <p:nvPr/>
          </p:nvSpPr>
          <p:spPr bwMode="auto">
            <a:xfrm>
              <a:off x="456" y="2894"/>
              <a:ext cx="4928" cy="379"/>
            </a:xfrm>
            <a:prstGeom prst="roundRect">
              <a:avLst>
                <a:gd name="adj" fmla="val 16667"/>
              </a:avLst>
            </a:prstGeom>
            <a:solidFill>
              <a:schemeClr val="bg1"/>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54276" name="Rectangle 4"/>
            <p:cNvSpPr>
              <a:spLocks noChangeArrowheads="1"/>
            </p:cNvSpPr>
            <p:nvPr/>
          </p:nvSpPr>
          <p:spPr bwMode="auto">
            <a:xfrm>
              <a:off x="339" y="2909"/>
              <a:ext cx="5099" cy="314"/>
            </a:xfrm>
            <a:prstGeom prst="rect">
              <a:avLst/>
            </a:prstGeom>
            <a:noFill/>
            <a:ln w="9525">
              <a:noFill/>
              <a:miter lim="800000"/>
              <a:headEnd/>
              <a:tailEnd/>
            </a:ln>
          </p:spPr>
          <p:txBody>
            <a:bodyPr lIns="92075" tIns="46038" rIns="92075" bIns="46038"/>
            <a:lstStyle/>
            <a:p>
              <a:pPr marL="287338" indent="-287338" algn="ctr" defTabSz="895350" eaLnBrk="0" hangingPunct="0">
                <a:lnSpc>
                  <a:spcPct val="85000"/>
                </a:lnSpc>
                <a:spcBef>
                  <a:spcPct val="45000"/>
                </a:spcBef>
                <a:buClr>
                  <a:srgbClr val="990000"/>
                </a:buClr>
                <a:buSzPct val="100000"/>
                <a:buFont typeface="EYIfont" pitchFamily="2" charset="0"/>
                <a:buNone/>
              </a:pPr>
              <a:r>
                <a:rPr lang="it-IT" sz="3200" b="1" dirty="0"/>
                <a:t>Criteri di mercato: multipli di borsa</a:t>
              </a:r>
            </a:p>
          </p:txBody>
        </p:sp>
      </p:grpSp>
    </p:spTree>
    <p:extLst>
      <p:ext uri="{BB962C8B-B14F-4D97-AF65-F5344CB8AC3E}">
        <p14:creationId xmlns:p14="http://schemas.microsoft.com/office/powerpoint/2010/main" val="716320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it-IT"/>
              <a:t>Criteri di mercato</a:t>
            </a:r>
            <a:br>
              <a:rPr lang="it-IT"/>
            </a:br>
            <a:r>
              <a:rPr lang="it-IT" sz="2400"/>
              <a:t>Metodo di borsa</a:t>
            </a:r>
          </a:p>
        </p:txBody>
      </p:sp>
      <p:sp>
        <p:nvSpPr>
          <p:cNvPr id="55299" name="Rectangle 3"/>
          <p:cNvSpPr>
            <a:spLocks noGrp="1" noChangeArrowheads="1"/>
          </p:cNvSpPr>
          <p:nvPr>
            <p:ph type="body" idx="1"/>
          </p:nvPr>
        </p:nvSpPr>
        <p:spPr>
          <a:xfrm>
            <a:off x="454025" y="1189038"/>
            <a:ext cx="8223250" cy="4149725"/>
          </a:xfrm>
        </p:spPr>
        <p:txBody>
          <a:bodyPr/>
          <a:lstStyle/>
          <a:p>
            <a:pPr algn="just" eaLnBrk="1" hangingPunct="1">
              <a:lnSpc>
                <a:spcPct val="80000"/>
              </a:lnSpc>
            </a:pPr>
            <a:r>
              <a:rPr lang="it-IT" sz="1800"/>
              <a:t>Il metodo di borsa consiste nel riconoscere all’azienda un valore pari a quello attribuitole dal mercato borsistico nel quale le azioni della società stessa sono trattate </a:t>
            </a:r>
          </a:p>
          <a:p>
            <a:pPr algn="just" eaLnBrk="1" hangingPunct="1">
              <a:lnSpc>
                <a:spcPct val="80000"/>
              </a:lnSpc>
            </a:pPr>
            <a:r>
              <a:rPr lang="it-IT" sz="1800"/>
              <a:t>Esso si colloca nella categoria dei c.d. metodi di valutazione “diretti”, ossia di metodi che fanno riferimento agli effettivi prezzi espressi dal mercato in transazioni aventi ad oggetto quote di capitale dell’azienda oggetto di valutazione </a:t>
            </a:r>
          </a:p>
          <a:p>
            <a:pPr algn="just" eaLnBrk="1" hangingPunct="1">
              <a:lnSpc>
                <a:spcPct val="80000"/>
              </a:lnSpc>
            </a:pPr>
            <a:r>
              <a:rPr lang="it-IT" sz="1800"/>
              <a:t>Secondo tali metodi il problema della valutazione viene pertanto affrontato con una metodologia diversa rispetto ai c.d. metodi tradizionali basati su esplicite ipotesi del valutatore in merito ai flussi futuri attesi, alla loro tempistica e al “valore d’uso dei mezzi finanziari” </a:t>
            </a:r>
          </a:p>
          <a:p>
            <a:pPr algn="just" eaLnBrk="1" hangingPunct="1">
              <a:lnSpc>
                <a:spcPct val="80000"/>
              </a:lnSpc>
            </a:pPr>
            <a:r>
              <a:rPr lang="it-IT" sz="1800"/>
              <a:t>I valori scaturenti dai prezzi di borsa, infatti, rappresentano la sintesi delle attese (e dei conseguenti giudizi di valore) della totalità degli investitori in merito alla società oggetto di valutazione </a:t>
            </a:r>
          </a:p>
        </p:txBody>
      </p:sp>
    </p:spTree>
    <p:extLst>
      <p:ext uri="{BB962C8B-B14F-4D97-AF65-F5344CB8AC3E}">
        <p14:creationId xmlns:p14="http://schemas.microsoft.com/office/powerpoint/2010/main" val="197069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it-IT"/>
              <a:t>Criteri di mercato </a:t>
            </a:r>
            <a:br>
              <a:rPr lang="it-IT"/>
            </a:br>
            <a:r>
              <a:rPr lang="it-IT" sz="2400"/>
              <a:t>Significatività dei prezzi di borsa</a:t>
            </a:r>
          </a:p>
        </p:txBody>
      </p:sp>
      <p:sp>
        <p:nvSpPr>
          <p:cNvPr id="56323" name="Rectangle 3"/>
          <p:cNvSpPr>
            <a:spLocks noGrp="1" noChangeArrowheads="1"/>
          </p:cNvSpPr>
          <p:nvPr>
            <p:ph type="body" idx="1"/>
          </p:nvPr>
        </p:nvSpPr>
        <p:spPr>
          <a:xfrm>
            <a:off x="454025" y="1160463"/>
            <a:ext cx="8223250" cy="4149725"/>
          </a:xfrm>
        </p:spPr>
        <p:txBody>
          <a:bodyPr/>
          <a:lstStyle/>
          <a:p>
            <a:pPr algn="just" eaLnBrk="1" hangingPunct="1"/>
            <a:r>
              <a:rPr lang="it-IT" sz="1800"/>
              <a:t>Se i mercati fossero perfetti le indicazioni di prezzo desumibili dal mercato dovrebbero esaurire i processi valutativi. Tuttavia, le imperfezioni che caratterizzano i mercati borsistici possono condizionare la significatività dei prezzi fatti sul mercato</a:t>
            </a:r>
          </a:p>
          <a:p>
            <a:pPr algn="just" eaLnBrk="1" hangingPunct="1"/>
            <a:r>
              <a:rPr lang="it-IT" sz="1800"/>
              <a:t>Per verificare la significatività del riferimento ai prezzi fatti sul mercato è pertanto necessario affrontare in via preliminare alcune tematiche :</a:t>
            </a:r>
            <a:r>
              <a:rPr lang="it-IT" sz="2000"/>
              <a:t>  </a:t>
            </a:r>
          </a:p>
          <a:p>
            <a:pPr lvl="1" algn="just" eaLnBrk="1" hangingPunct="1"/>
            <a:r>
              <a:rPr lang="it-IT" sz="1800"/>
              <a:t>Significatività dei prezzi espressi dal mercato su cui il titolo oggetto di valutazione è trattato </a:t>
            </a:r>
          </a:p>
          <a:p>
            <a:pPr lvl="1" algn="just" eaLnBrk="1" hangingPunct="1"/>
            <a:r>
              <a:rPr lang="it-IT" sz="1800"/>
              <a:t>Significatività dei prezzi espressi dal mercato per le azioni della società in esame </a:t>
            </a:r>
          </a:p>
          <a:p>
            <a:pPr lvl="2" algn="just" eaLnBrk="1" hangingPunct="1"/>
            <a:r>
              <a:rPr lang="it-IT" sz="1600"/>
              <a:t>Dimensione del flottante c.d. teorico della società</a:t>
            </a:r>
          </a:p>
          <a:p>
            <a:pPr lvl="2" algn="just" eaLnBrk="1" hangingPunct="1"/>
            <a:r>
              <a:rPr lang="it-IT" sz="1600"/>
              <a:t>Effettivo volume degli scambi sul titolo</a:t>
            </a:r>
          </a:p>
          <a:p>
            <a:pPr lvl="1" algn="just" eaLnBrk="1" hangingPunct="1"/>
            <a:r>
              <a:rPr lang="it-IT" sz="1800"/>
              <a:t>Esistenza di prezzi “comparabili” per un orizzonte temporale sufficientemente ampio delle azioni della Società in esame</a:t>
            </a:r>
            <a:r>
              <a:rPr lang="it-IT"/>
              <a:t> </a:t>
            </a:r>
          </a:p>
        </p:txBody>
      </p:sp>
    </p:spTree>
    <p:extLst>
      <p:ext uri="{BB962C8B-B14F-4D97-AF65-F5344CB8AC3E}">
        <p14:creationId xmlns:p14="http://schemas.microsoft.com/office/powerpoint/2010/main" val="788247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t>Criteri di mercato </a:t>
            </a:r>
            <a:br>
              <a:rPr lang="it-IT"/>
            </a:br>
            <a:r>
              <a:rPr lang="it-IT" sz="2400"/>
              <a:t>Determinazione delle grandezze</a:t>
            </a:r>
          </a:p>
        </p:txBody>
      </p:sp>
      <p:sp>
        <p:nvSpPr>
          <p:cNvPr id="57347" name="Rectangle 3"/>
          <p:cNvSpPr>
            <a:spLocks noGrp="1" noChangeArrowheads="1"/>
          </p:cNvSpPr>
          <p:nvPr>
            <p:ph type="body" idx="1"/>
          </p:nvPr>
        </p:nvSpPr>
        <p:spPr>
          <a:xfrm>
            <a:off x="454025" y="1238250"/>
            <a:ext cx="8223250" cy="4781550"/>
          </a:xfrm>
        </p:spPr>
        <p:txBody>
          <a:bodyPr/>
          <a:lstStyle/>
          <a:p>
            <a:pPr algn="just" eaLnBrk="1" hangingPunct="1">
              <a:lnSpc>
                <a:spcPct val="80000"/>
              </a:lnSpc>
            </a:pPr>
            <a:r>
              <a:rPr lang="it-IT" sz="1800"/>
              <a:t>Una volta accertata la possibilità di applicare razionalmente il metodo di mercato per la determinazione del valore teorico della Società, sotto il profilo applicativo, il metodo in questione richiede la stima di un “prezzo medio”</a:t>
            </a:r>
          </a:p>
          <a:p>
            <a:pPr algn="just" eaLnBrk="1" hangingPunct="1">
              <a:lnSpc>
                <a:spcPct val="80000"/>
              </a:lnSpc>
            </a:pPr>
            <a:r>
              <a:rPr lang="it-IT" sz="1800"/>
              <a:t>Ai fini della determinazione del “prezzo medio” le seguenti tematiche devono essere affrontate: </a:t>
            </a:r>
          </a:p>
          <a:p>
            <a:pPr lvl="1" algn="just" eaLnBrk="1" hangingPunct="1">
              <a:lnSpc>
                <a:spcPct val="80000"/>
              </a:lnSpc>
            </a:pPr>
            <a:r>
              <a:rPr lang="it-IT" sz="1800"/>
              <a:t>Scelta dell’orizzonte temporale con riguardo al quale osservare i prezzi da porre a base della costruzione del valore medio</a:t>
            </a:r>
            <a:r>
              <a:rPr lang="it-IT"/>
              <a:t> </a:t>
            </a:r>
          </a:p>
          <a:p>
            <a:pPr lvl="2" algn="just" eaLnBrk="1" hangingPunct="1">
              <a:lnSpc>
                <a:spcPct val="80000"/>
              </a:lnSpc>
            </a:pPr>
            <a:r>
              <a:rPr lang="it-IT" sz="1600"/>
              <a:t>In generale, la dottrina e la prassi professionale prevalenti suggeriscono che il periodo preso a riferimento sia sufficientemente lungo per superare la variabilità tipica del breve termine e la ridotta attendibilità dei corsi per la presenza di eventuali componenti congiunturali ed emotive.  </a:t>
            </a:r>
          </a:p>
          <a:p>
            <a:pPr lvl="1" algn="just" eaLnBrk="1" hangingPunct="1">
              <a:lnSpc>
                <a:spcPct val="80000"/>
              </a:lnSpc>
            </a:pPr>
            <a:r>
              <a:rPr lang="it-IT" sz="1800"/>
              <a:t>Scelta del tipo di media da utilizzare</a:t>
            </a:r>
            <a:r>
              <a:rPr lang="it-IT"/>
              <a:t> </a:t>
            </a:r>
          </a:p>
          <a:p>
            <a:pPr lvl="2" algn="just" eaLnBrk="1" hangingPunct="1">
              <a:lnSpc>
                <a:spcPct val="80000"/>
              </a:lnSpc>
            </a:pPr>
            <a:r>
              <a:rPr lang="it-IT" sz="1600"/>
              <a:t>Per la composizione di grandezze assolute in valori di sintesi (quali, ad esempio, “prezzi fatti” su titoli azionari), dottrina e prassi professionale indicano come alternative le medie aritmetiche nelle due versioni semplice e ponderata</a:t>
            </a:r>
          </a:p>
          <a:p>
            <a:pPr lvl="2" algn="just" eaLnBrk="1" hangingPunct="1">
              <a:lnSpc>
                <a:spcPct val="80000"/>
              </a:lnSpc>
            </a:pPr>
            <a:r>
              <a:rPr lang="it-IT" sz="1600"/>
              <a:t>In particolare, nel caso di stima di “prezzi fatti”, la media ponderata è ritenuta generalmente più adeguata in quanto i prezzi che concorrono a formarla assumono nel conteggio finale un diverso peso in funzione della circostanza che essi si formino a seguito di un maggior volume di scambi, ovvero che essi siano il frutto di incontri di flussi di domanda e di offerta del titolo aventi natura contingente </a:t>
            </a:r>
          </a:p>
        </p:txBody>
      </p:sp>
    </p:spTree>
    <p:extLst>
      <p:ext uri="{BB962C8B-B14F-4D97-AF65-F5344CB8AC3E}">
        <p14:creationId xmlns:p14="http://schemas.microsoft.com/office/powerpoint/2010/main" val="72430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it-IT"/>
              <a:t>Criteri di mercato</a:t>
            </a:r>
            <a:br>
              <a:rPr lang="it-IT"/>
            </a:br>
            <a:r>
              <a:rPr lang="it-IT" sz="2400"/>
              <a:t>Metodo dei multipli di borsa</a:t>
            </a:r>
          </a:p>
        </p:txBody>
      </p:sp>
      <p:grpSp>
        <p:nvGrpSpPr>
          <p:cNvPr id="58371" name="Group 3"/>
          <p:cNvGrpSpPr>
            <a:grpSpLocks/>
          </p:cNvGrpSpPr>
          <p:nvPr/>
        </p:nvGrpSpPr>
        <p:grpSpPr bwMode="auto">
          <a:xfrm>
            <a:off x="609600" y="3581400"/>
            <a:ext cx="7959725" cy="2362200"/>
            <a:chOff x="384" y="2256"/>
            <a:chExt cx="5014" cy="1488"/>
          </a:xfrm>
        </p:grpSpPr>
        <p:sp>
          <p:nvSpPr>
            <p:cNvPr id="58375" name="AutoShape 4"/>
            <p:cNvSpPr>
              <a:spLocks noChangeArrowheads="1"/>
            </p:cNvSpPr>
            <p:nvPr/>
          </p:nvSpPr>
          <p:spPr bwMode="auto">
            <a:xfrm>
              <a:off x="3455" y="2272"/>
              <a:ext cx="1943" cy="1472"/>
            </a:xfrm>
            <a:prstGeom prst="homePlate">
              <a:avLst>
                <a:gd name="adj" fmla="val 26803"/>
              </a:avLst>
            </a:prstGeom>
            <a:gradFill rotWithShape="0">
              <a:gsLst>
                <a:gs pos="0">
                  <a:srgbClr val="B2B2B2"/>
                </a:gs>
                <a:gs pos="100000">
                  <a:srgbClr val="969696"/>
                </a:gs>
              </a:gsLst>
              <a:lin ang="0" scaled="1"/>
            </a:gradFill>
            <a:ln w="12700">
              <a:solidFill>
                <a:schemeClr val="bg2"/>
              </a:solidFill>
              <a:miter lim="800000"/>
              <a:headEnd/>
              <a:tailEnd/>
            </a:ln>
          </p:spPr>
          <p:txBody>
            <a:bodyPr wrap="none" anchor="ctr"/>
            <a:lstStyle/>
            <a:p>
              <a:endParaRPr lang="it-IT"/>
            </a:p>
          </p:txBody>
        </p:sp>
        <p:sp>
          <p:nvSpPr>
            <p:cNvPr id="58376" name="Rectangle 5"/>
            <p:cNvSpPr>
              <a:spLocks noChangeArrowheads="1"/>
            </p:cNvSpPr>
            <p:nvPr/>
          </p:nvSpPr>
          <p:spPr bwMode="auto">
            <a:xfrm>
              <a:off x="3821" y="2270"/>
              <a:ext cx="1363" cy="1267"/>
            </a:xfrm>
            <a:prstGeom prst="rect">
              <a:avLst/>
            </a:prstGeom>
            <a:noFill/>
            <a:ln w="9525">
              <a:noFill/>
              <a:miter lim="800000"/>
              <a:headEnd/>
              <a:tailEnd/>
            </a:ln>
          </p:spPr>
          <p:txBody>
            <a:bodyPr lIns="92075" tIns="46038" rIns="92075" bIns="46038">
              <a:spAutoFit/>
            </a:bodyPr>
            <a:lstStyle/>
            <a:p>
              <a:pPr marL="187325" indent="-187325" algn="ctr" eaLnBrk="0" hangingPunct="0">
                <a:lnSpc>
                  <a:spcPct val="110000"/>
                </a:lnSpc>
                <a:spcBef>
                  <a:spcPct val="45000"/>
                </a:spcBef>
                <a:buSzPct val="100000"/>
              </a:pPr>
              <a:r>
                <a:rPr lang="it-IT" sz="1600" b="1"/>
                <a:t>Conclusioni</a:t>
              </a:r>
            </a:p>
            <a:p>
              <a:pPr marL="187325" indent="-187325" algn="just" eaLnBrk="0" hangingPunct="0">
                <a:lnSpc>
                  <a:spcPct val="110000"/>
                </a:lnSpc>
                <a:spcBef>
                  <a:spcPct val="45000"/>
                </a:spcBef>
                <a:buClr>
                  <a:schemeClr val="tx2"/>
                </a:buClr>
                <a:buSzPct val="100000"/>
                <a:buFontTx/>
                <a:buChar char="•"/>
              </a:pPr>
              <a:r>
                <a:rPr lang="it-IT" sz="1000" b="1"/>
                <a:t>Valutazione dell’azienda sulla base di un appropriato range di multipli</a:t>
              </a:r>
            </a:p>
            <a:p>
              <a:pPr marL="187325" indent="-187325" algn="just" eaLnBrk="0" hangingPunct="0">
                <a:lnSpc>
                  <a:spcPct val="110000"/>
                </a:lnSpc>
                <a:spcBef>
                  <a:spcPct val="45000"/>
                </a:spcBef>
                <a:buClr>
                  <a:schemeClr val="tx2"/>
                </a:buClr>
                <a:buSzPct val="100000"/>
                <a:buFontTx/>
                <a:buChar char="•"/>
              </a:pPr>
              <a:r>
                <a:rPr lang="it-IT" sz="1000" b="1"/>
                <a:t>I multipli sono calcolati sulla base delle proiezioni ove possibile, o perlomeno con i risultati storici più recenti (gli ultimi conosciuti dal mercato)</a:t>
              </a:r>
              <a:r>
                <a:rPr lang="it-IT" sz="1000"/>
                <a:t> </a:t>
              </a:r>
            </a:p>
          </p:txBody>
        </p:sp>
        <p:sp>
          <p:nvSpPr>
            <p:cNvPr id="58377" name="AutoShape 6"/>
            <p:cNvSpPr>
              <a:spLocks noChangeArrowheads="1"/>
            </p:cNvSpPr>
            <p:nvPr/>
          </p:nvSpPr>
          <p:spPr bwMode="auto">
            <a:xfrm>
              <a:off x="1826" y="2272"/>
              <a:ext cx="2071" cy="1472"/>
            </a:xfrm>
            <a:prstGeom prst="homePlate">
              <a:avLst>
                <a:gd name="adj" fmla="val 28139"/>
              </a:avLst>
            </a:prstGeom>
            <a:gradFill rotWithShape="0">
              <a:gsLst>
                <a:gs pos="0">
                  <a:srgbClr val="DDDDDD"/>
                </a:gs>
                <a:gs pos="100000">
                  <a:srgbClr val="B2B2B2"/>
                </a:gs>
              </a:gsLst>
              <a:lin ang="0" scaled="1"/>
            </a:gradFill>
            <a:ln w="12700">
              <a:solidFill>
                <a:schemeClr val="bg2"/>
              </a:solidFill>
              <a:miter lim="800000"/>
              <a:headEnd/>
              <a:tailEnd/>
            </a:ln>
          </p:spPr>
          <p:txBody>
            <a:bodyPr wrap="none" anchor="ctr"/>
            <a:lstStyle/>
            <a:p>
              <a:endParaRPr lang="it-IT"/>
            </a:p>
          </p:txBody>
        </p:sp>
        <p:sp>
          <p:nvSpPr>
            <p:cNvPr id="58378" name="AutoShape 7"/>
            <p:cNvSpPr>
              <a:spLocks noChangeArrowheads="1"/>
            </p:cNvSpPr>
            <p:nvPr/>
          </p:nvSpPr>
          <p:spPr bwMode="auto">
            <a:xfrm>
              <a:off x="1610" y="2388"/>
              <a:ext cx="565" cy="1308"/>
            </a:xfrm>
            <a:prstGeom prst="homePlate">
              <a:avLst>
                <a:gd name="adj" fmla="val 62505"/>
              </a:avLst>
            </a:prstGeom>
            <a:solidFill>
              <a:schemeClr val="bg1"/>
            </a:solidFill>
            <a:ln w="9525">
              <a:noFill/>
              <a:miter lim="800000"/>
              <a:headEnd/>
              <a:tailEnd/>
            </a:ln>
          </p:spPr>
          <p:txBody>
            <a:bodyPr wrap="none" anchor="ctr"/>
            <a:lstStyle/>
            <a:p>
              <a:endParaRPr lang="it-IT"/>
            </a:p>
          </p:txBody>
        </p:sp>
        <p:sp>
          <p:nvSpPr>
            <p:cNvPr id="58379" name="Rectangle 8"/>
            <p:cNvSpPr>
              <a:spLocks noChangeArrowheads="1"/>
            </p:cNvSpPr>
            <p:nvPr/>
          </p:nvSpPr>
          <p:spPr bwMode="auto">
            <a:xfrm>
              <a:off x="1983" y="2276"/>
              <a:ext cx="1646" cy="1465"/>
            </a:xfrm>
            <a:prstGeom prst="rect">
              <a:avLst/>
            </a:prstGeom>
            <a:noFill/>
            <a:ln w="9525">
              <a:noFill/>
              <a:miter lim="800000"/>
              <a:headEnd/>
              <a:tailEnd/>
            </a:ln>
          </p:spPr>
          <p:txBody>
            <a:bodyPr lIns="92075" tIns="46038" rIns="92075" bIns="46038">
              <a:spAutoFit/>
            </a:bodyPr>
            <a:lstStyle/>
            <a:p>
              <a:pPr marL="187325" indent="-187325" algn="ctr" eaLnBrk="0" hangingPunct="0">
                <a:lnSpc>
                  <a:spcPct val="65000"/>
                </a:lnSpc>
                <a:spcBef>
                  <a:spcPct val="45000"/>
                </a:spcBef>
                <a:buSzPct val="100000"/>
              </a:pPr>
              <a:endParaRPr lang="it-IT" sz="100" b="1"/>
            </a:p>
            <a:p>
              <a:pPr marL="187325" indent="-187325" algn="ctr" eaLnBrk="0" hangingPunct="0">
                <a:lnSpc>
                  <a:spcPct val="55000"/>
                </a:lnSpc>
                <a:spcBef>
                  <a:spcPct val="45000"/>
                </a:spcBef>
                <a:buSzPct val="100000"/>
              </a:pPr>
              <a:r>
                <a:rPr lang="it-IT" sz="1600" b="1"/>
                <a:t>Scelta dei moltiplicatori</a:t>
              </a:r>
            </a:p>
            <a:p>
              <a:pPr marL="187325" indent="-187325" algn="just" eaLnBrk="0" hangingPunct="0">
                <a:spcBef>
                  <a:spcPct val="45000"/>
                </a:spcBef>
                <a:buClr>
                  <a:schemeClr val="tx2"/>
                </a:buClr>
                <a:buSzPct val="100000"/>
                <a:buFontTx/>
                <a:buChar char="•"/>
              </a:pPr>
              <a:r>
                <a:rPr lang="it-IT" sz="1000" b="1"/>
                <a:t>Individuazione di opportuni rapporti tra ...</a:t>
              </a:r>
            </a:p>
            <a:p>
              <a:pPr marL="568325" lvl="1" indent="-190500" algn="just" eaLnBrk="0" hangingPunct="0">
                <a:spcBef>
                  <a:spcPct val="45000"/>
                </a:spcBef>
                <a:buClr>
                  <a:schemeClr val="tx2"/>
                </a:buClr>
                <a:buSzPct val="100000"/>
                <a:buFont typeface="Arial" charset="0"/>
                <a:buChar char="−"/>
              </a:pPr>
              <a:r>
                <a:rPr lang="it-IT" sz="900" b="1"/>
                <a:t>Valori espressi dal mercato (</a:t>
              </a:r>
              <a:r>
                <a:rPr lang="it-IT" sz="900" b="1" i="1"/>
                <a:t>Equity value</a:t>
              </a:r>
              <a:r>
                <a:rPr lang="it-IT" sz="900" b="1"/>
                <a:t>, Enterprise value)</a:t>
              </a:r>
            </a:p>
            <a:p>
              <a:pPr marL="568325" lvl="1" indent="-190500" algn="just" eaLnBrk="0" hangingPunct="0">
                <a:spcBef>
                  <a:spcPct val="45000"/>
                </a:spcBef>
                <a:buClr>
                  <a:schemeClr val="tx2"/>
                </a:buClr>
                <a:buSzPct val="100000"/>
                <a:buFont typeface="Arial" charset="0"/>
                <a:buChar char="−"/>
              </a:pPr>
              <a:r>
                <a:rPr lang="it-IT" sz="900" b="1"/>
                <a:t>Grandezze fondamentali delle aziende del campione considerato (patrimonio netto, </a:t>
              </a:r>
              <a:r>
                <a:rPr lang="it-IT" sz="900" b="1" i="1"/>
                <a:t>cash flows</a:t>
              </a:r>
              <a:r>
                <a:rPr lang="it-IT" sz="900" b="1"/>
                <a:t>, fatturato, EBITDA, EBIT, utile netto, etc.)</a:t>
              </a:r>
            </a:p>
            <a:p>
              <a:pPr marL="187325" indent="-187325" algn="just" eaLnBrk="0" hangingPunct="0">
                <a:spcBef>
                  <a:spcPct val="45000"/>
                </a:spcBef>
                <a:buClr>
                  <a:schemeClr val="tx2"/>
                </a:buClr>
                <a:buSzPct val="100000"/>
              </a:pPr>
              <a:r>
                <a:rPr lang="it-IT" sz="1000" b="1"/>
                <a:t>	… tenuto conto della loro signifi-catività nonché della loro coerenza interna e comparabilità esterna</a:t>
              </a:r>
            </a:p>
          </p:txBody>
        </p:sp>
        <p:sp>
          <p:nvSpPr>
            <p:cNvPr id="58380" name="AutoShape 9"/>
            <p:cNvSpPr>
              <a:spLocks noChangeArrowheads="1"/>
            </p:cNvSpPr>
            <p:nvPr/>
          </p:nvSpPr>
          <p:spPr bwMode="auto">
            <a:xfrm>
              <a:off x="384" y="2265"/>
              <a:ext cx="1877" cy="1479"/>
            </a:xfrm>
            <a:prstGeom prst="homePlate">
              <a:avLst>
                <a:gd name="adj" fmla="val 27292"/>
              </a:avLst>
            </a:prstGeom>
            <a:gradFill rotWithShape="0">
              <a:gsLst>
                <a:gs pos="0">
                  <a:srgbClr val="FFFFFF"/>
                </a:gs>
                <a:gs pos="100000">
                  <a:srgbClr val="EAEAEA"/>
                </a:gs>
              </a:gsLst>
              <a:lin ang="0" scaled="1"/>
            </a:gradFill>
            <a:ln w="12700">
              <a:solidFill>
                <a:schemeClr val="bg2"/>
              </a:solidFill>
              <a:miter lim="800000"/>
              <a:headEnd/>
              <a:tailEnd/>
            </a:ln>
          </p:spPr>
          <p:txBody>
            <a:bodyPr wrap="none" anchor="ctr"/>
            <a:lstStyle/>
            <a:p>
              <a:pPr marL="285750" indent="-285750" algn="ctr" eaLnBrk="0" hangingPunct="0"/>
              <a:endParaRPr lang="it-IT" sz="2000">
                <a:solidFill>
                  <a:schemeClr val="bg2"/>
                </a:solidFill>
                <a:latin typeface="Times New Roman" pitchFamily="18" charset="0"/>
              </a:endParaRPr>
            </a:p>
          </p:txBody>
        </p:sp>
        <p:sp>
          <p:nvSpPr>
            <p:cNvPr id="58381" name="Rectangle 10"/>
            <p:cNvSpPr>
              <a:spLocks noChangeArrowheads="1"/>
            </p:cNvSpPr>
            <p:nvPr/>
          </p:nvSpPr>
          <p:spPr bwMode="auto">
            <a:xfrm>
              <a:off x="388" y="2256"/>
              <a:ext cx="1518" cy="1225"/>
            </a:xfrm>
            <a:prstGeom prst="rect">
              <a:avLst/>
            </a:prstGeom>
            <a:noFill/>
            <a:ln w="9525">
              <a:noFill/>
              <a:miter lim="800000"/>
              <a:headEnd/>
              <a:tailEnd/>
            </a:ln>
          </p:spPr>
          <p:txBody>
            <a:bodyPr lIns="92075" tIns="46038" rIns="92075" bIns="46038">
              <a:spAutoFit/>
            </a:bodyPr>
            <a:lstStyle/>
            <a:p>
              <a:pPr marL="187325" indent="-187325" algn="ctr" eaLnBrk="0" hangingPunct="0">
                <a:lnSpc>
                  <a:spcPct val="70000"/>
                </a:lnSpc>
                <a:spcBef>
                  <a:spcPct val="45000"/>
                </a:spcBef>
                <a:buSzPct val="100000"/>
              </a:pPr>
              <a:endParaRPr lang="it-IT" sz="500" b="1"/>
            </a:p>
            <a:p>
              <a:pPr marL="187325" indent="-187325" algn="ctr" eaLnBrk="0" hangingPunct="0">
                <a:lnSpc>
                  <a:spcPct val="70000"/>
                </a:lnSpc>
                <a:spcBef>
                  <a:spcPct val="45000"/>
                </a:spcBef>
                <a:buSzPct val="100000"/>
              </a:pPr>
              <a:r>
                <a:rPr lang="it-IT" sz="1400" b="1"/>
                <a:t>Selezione delle </a:t>
              </a:r>
            </a:p>
            <a:p>
              <a:pPr marL="187325" indent="-187325" algn="ctr" eaLnBrk="0" hangingPunct="0">
                <a:lnSpc>
                  <a:spcPct val="70000"/>
                </a:lnSpc>
                <a:spcBef>
                  <a:spcPct val="45000"/>
                </a:spcBef>
                <a:buSzPct val="100000"/>
              </a:pPr>
              <a:r>
                <a:rPr lang="it-IT" sz="1400" b="1"/>
                <a:t>società comparabili</a:t>
              </a:r>
            </a:p>
            <a:p>
              <a:pPr marL="187325" indent="-187325" algn="ctr" eaLnBrk="0" hangingPunct="0">
                <a:lnSpc>
                  <a:spcPct val="70000"/>
                </a:lnSpc>
                <a:spcBef>
                  <a:spcPct val="45000"/>
                </a:spcBef>
                <a:buSzPct val="100000"/>
              </a:pPr>
              <a:endParaRPr lang="it-IT" sz="1000" b="1"/>
            </a:p>
            <a:p>
              <a:pPr marL="187325" indent="-187325" algn="just" eaLnBrk="0" hangingPunct="0">
                <a:spcBef>
                  <a:spcPct val="45000"/>
                </a:spcBef>
                <a:buClr>
                  <a:schemeClr val="tx2"/>
                </a:buClr>
                <a:buSzPct val="100000"/>
                <a:buFontTx/>
                <a:buChar char="•"/>
              </a:pPr>
              <a:r>
                <a:rPr lang="it-IT" sz="1000" b="1"/>
                <a:t>Identificazione di un campione di aziende dotate di sufficiente omogeneità con l’azienda oggetto di valutazione sulla base di:  settore di appartenenza, dimensione, area geografica di operatività etc.   </a:t>
              </a:r>
            </a:p>
          </p:txBody>
        </p:sp>
      </p:grpSp>
      <p:sp>
        <p:nvSpPr>
          <p:cNvPr id="1343499" name="AutoShape 11"/>
          <p:cNvSpPr>
            <a:spLocks noChangeArrowheads="1"/>
          </p:cNvSpPr>
          <p:nvPr/>
        </p:nvSpPr>
        <p:spPr bwMode="auto">
          <a:xfrm>
            <a:off x="622300" y="1633538"/>
            <a:ext cx="1606550" cy="1454150"/>
          </a:xfrm>
          <a:prstGeom prst="roundRect">
            <a:avLst>
              <a:gd name="adj" fmla="val 12495"/>
            </a:avLst>
          </a:prstGeom>
          <a:solidFill>
            <a:schemeClr val="tx2"/>
          </a:solidFill>
          <a:ln w="12700">
            <a:solidFill>
              <a:schemeClr val="tx1"/>
            </a:solidFill>
            <a:round/>
            <a:headEnd/>
            <a:tailEnd/>
          </a:ln>
          <a:effectLst/>
        </p:spPr>
        <p:txBody>
          <a:bodyPr wrap="none" lIns="92075" tIns="46038" rIns="92075" bIns="46038" anchor="ctr"/>
          <a:lstStyle/>
          <a:p>
            <a:pPr marL="285750" indent="-285750" algn="ctr" eaLnBrk="0" hangingPunct="0">
              <a:lnSpc>
                <a:spcPct val="85000"/>
              </a:lnSpc>
              <a:spcBef>
                <a:spcPct val="45000"/>
              </a:spcBef>
              <a:buSzPct val="100000"/>
              <a:defRPr/>
            </a:pPr>
            <a:r>
              <a:rPr lang="it-IT" sz="1600" b="1" i="1">
                <a:solidFill>
                  <a:schemeClr val="bg1"/>
                </a:solidFill>
                <a:effectLst>
                  <a:outerShdw blurRad="38100" dist="38100" dir="2700000" algn="tl">
                    <a:srgbClr val="000000"/>
                  </a:outerShdw>
                </a:effectLst>
              </a:rPr>
              <a:t>Fondamenti </a:t>
            </a:r>
          </a:p>
          <a:p>
            <a:pPr marL="285750" indent="-285750" algn="ctr" eaLnBrk="0" hangingPunct="0">
              <a:lnSpc>
                <a:spcPct val="85000"/>
              </a:lnSpc>
              <a:spcBef>
                <a:spcPct val="45000"/>
              </a:spcBef>
              <a:buSzPct val="100000"/>
              <a:defRPr/>
            </a:pPr>
            <a:r>
              <a:rPr lang="it-IT" sz="1600" b="1" i="1">
                <a:solidFill>
                  <a:schemeClr val="bg1"/>
                </a:solidFill>
                <a:effectLst>
                  <a:outerShdw blurRad="38100" dist="38100" dir="2700000" algn="tl">
                    <a:srgbClr val="000000"/>
                  </a:outerShdw>
                </a:effectLst>
              </a:rPr>
              <a:t>del metodo</a:t>
            </a:r>
          </a:p>
        </p:txBody>
      </p:sp>
      <p:sp>
        <p:nvSpPr>
          <p:cNvPr id="58373" name="AutoShape 12"/>
          <p:cNvSpPr>
            <a:spLocks noChangeArrowheads="1"/>
          </p:cNvSpPr>
          <p:nvPr/>
        </p:nvSpPr>
        <p:spPr bwMode="auto">
          <a:xfrm>
            <a:off x="3719513" y="1327150"/>
            <a:ext cx="4999037" cy="2065338"/>
          </a:xfrm>
          <a:prstGeom prst="roundRect">
            <a:avLst>
              <a:gd name="adj" fmla="val 12495"/>
            </a:avLst>
          </a:prstGeom>
          <a:solidFill>
            <a:srgbClr val="DDDDDD"/>
          </a:solidFill>
          <a:ln w="12700">
            <a:solidFill>
              <a:schemeClr val="tx1"/>
            </a:solidFill>
            <a:round/>
            <a:headEnd/>
            <a:tailEnd/>
          </a:ln>
        </p:spPr>
        <p:txBody>
          <a:bodyPr lIns="92075" tIns="46038" rIns="92075" bIns="46038">
            <a:spAutoFit/>
          </a:bodyPr>
          <a:lstStyle/>
          <a:p>
            <a:pPr marL="285750" indent="-285750" algn="just" eaLnBrk="0" hangingPunct="0">
              <a:lnSpc>
                <a:spcPct val="85000"/>
              </a:lnSpc>
              <a:spcBef>
                <a:spcPct val="50000"/>
              </a:spcBef>
              <a:buClr>
                <a:schemeClr val="tx2"/>
              </a:buClr>
              <a:buSzPct val="100000"/>
              <a:buFontTx/>
              <a:buChar char="•"/>
            </a:pPr>
            <a:r>
              <a:rPr lang="it-IT" sz="1400" b="1"/>
              <a:t>Il possibile valore di un’azienda è determinato sulla base dell’applicazione di multipli alle grandezze fondamentali dell’azienda oggetto di analisi</a:t>
            </a:r>
          </a:p>
          <a:p>
            <a:pPr marL="285750" indent="-285750" algn="just" eaLnBrk="0" hangingPunct="0">
              <a:lnSpc>
                <a:spcPct val="85000"/>
              </a:lnSpc>
              <a:spcBef>
                <a:spcPct val="50000"/>
              </a:spcBef>
              <a:buClr>
                <a:schemeClr val="tx2"/>
              </a:buClr>
              <a:buSzPct val="100000"/>
              <a:buFontTx/>
              <a:buChar char="•"/>
            </a:pPr>
            <a:r>
              <a:rPr lang="it-IT" sz="1400" b="1"/>
              <a:t>Tali multipli sono determinati con riferimento ai rapporti tra:</a:t>
            </a:r>
          </a:p>
          <a:p>
            <a:pPr marL="669925" lvl="1" indent="-193675" algn="just" eaLnBrk="0" hangingPunct="0">
              <a:lnSpc>
                <a:spcPct val="85000"/>
              </a:lnSpc>
              <a:spcBef>
                <a:spcPct val="50000"/>
              </a:spcBef>
              <a:buClr>
                <a:schemeClr val="tx2"/>
              </a:buClr>
              <a:buSzPct val="100000"/>
              <a:buFont typeface="Arial" charset="0"/>
              <a:buChar char="−"/>
            </a:pPr>
            <a:r>
              <a:rPr lang="it-IT" sz="1200" b="1"/>
              <a:t>Prezzi di mercato di società comparabili le cui azioni sono negoziate in Borsa</a:t>
            </a:r>
          </a:p>
          <a:p>
            <a:pPr marL="669925" lvl="1" indent="-193675" algn="just" eaLnBrk="0" hangingPunct="0">
              <a:lnSpc>
                <a:spcPct val="85000"/>
              </a:lnSpc>
              <a:spcBef>
                <a:spcPct val="50000"/>
              </a:spcBef>
              <a:buClr>
                <a:schemeClr val="tx2"/>
              </a:buClr>
              <a:buSzPct val="100000"/>
              <a:buFont typeface="Arial" charset="0"/>
              <a:buChar char="−"/>
            </a:pPr>
            <a:r>
              <a:rPr lang="it-IT" sz="1200" b="1"/>
              <a:t>Grandezze economico/patrimoniali/finanziarie delle aziende del campione</a:t>
            </a:r>
          </a:p>
        </p:txBody>
      </p:sp>
      <p:sp>
        <p:nvSpPr>
          <p:cNvPr id="58374" name="AutoShape 13"/>
          <p:cNvSpPr>
            <a:spLocks noChangeArrowheads="1"/>
          </p:cNvSpPr>
          <p:nvPr/>
        </p:nvSpPr>
        <p:spPr bwMode="auto">
          <a:xfrm rot="16200000" flipV="1">
            <a:off x="2502694" y="2080419"/>
            <a:ext cx="1204913" cy="561975"/>
          </a:xfrm>
          <a:prstGeom prst="triangle">
            <a:avLst>
              <a:gd name="adj" fmla="val 49944"/>
            </a:avLst>
          </a:prstGeom>
          <a:solidFill>
            <a:schemeClr val="tx2"/>
          </a:solidFill>
          <a:ln w="12700">
            <a:solidFill>
              <a:schemeClr val="tx1"/>
            </a:solidFill>
            <a:miter lim="800000"/>
            <a:headEnd/>
            <a:tailEnd/>
          </a:ln>
        </p:spPr>
        <p:txBody>
          <a:bodyPr wrap="none" anchor="ctr"/>
          <a:lstStyle/>
          <a:p>
            <a:endParaRPr lang="it-IT"/>
          </a:p>
        </p:txBody>
      </p:sp>
    </p:spTree>
    <p:extLst>
      <p:ext uri="{BB962C8B-B14F-4D97-AF65-F5344CB8AC3E}">
        <p14:creationId xmlns:p14="http://schemas.microsoft.com/office/powerpoint/2010/main" val="3936142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it-IT"/>
              <a:t>Criteri di mercato</a:t>
            </a:r>
            <a:br>
              <a:rPr lang="it-IT"/>
            </a:br>
            <a:r>
              <a:rPr lang="it-IT" sz="2400"/>
              <a:t>Metodo dei multipli di borsa (continua)</a:t>
            </a:r>
          </a:p>
        </p:txBody>
      </p:sp>
      <p:sp>
        <p:nvSpPr>
          <p:cNvPr id="59395" name="Rectangle 3"/>
          <p:cNvSpPr>
            <a:spLocks noGrp="1" noChangeArrowheads="1"/>
          </p:cNvSpPr>
          <p:nvPr>
            <p:ph type="body" idx="1"/>
          </p:nvPr>
        </p:nvSpPr>
        <p:spPr>
          <a:xfrm>
            <a:off x="454025" y="1155700"/>
            <a:ext cx="8223250" cy="4033838"/>
          </a:xfrm>
        </p:spPr>
        <p:txBody>
          <a:bodyPr/>
          <a:lstStyle/>
          <a:p>
            <a:pPr algn="just" eaLnBrk="1" hangingPunct="1"/>
            <a:r>
              <a:rPr lang="it-IT" sz="1800"/>
              <a:t>Il valore di un’azienda è determinato sulla base dell’applicazione di multipli alle grandezze fondamentali dell’azienda da valutare</a:t>
            </a:r>
            <a:r>
              <a:rPr lang="it-IT" sz="2000"/>
              <a:t>  </a:t>
            </a:r>
          </a:p>
          <a:p>
            <a:pPr lvl="1" algn="just" eaLnBrk="1" hangingPunct="1"/>
            <a:r>
              <a:rPr lang="it-IT" sz="1800"/>
              <a:t>A tale metodologia, la cui affidabilità cresce di pari passo con l’evoluzione dei mercati finanziari, dottrina e prassi internazionale attribuiscono crescente importanza</a:t>
            </a:r>
          </a:p>
          <a:p>
            <a:pPr algn="just" eaLnBrk="1" hangingPunct="1"/>
            <a:r>
              <a:rPr lang="it-IT" sz="1800"/>
              <a:t>Il metodo dei multipli di borsa evita la formulazione delle ipotesi presenti nel metodo dei flussi di cassa e assume direttamente dal mercato le attese di crescita dei risultati e l’apprezzamento del rischio</a:t>
            </a:r>
          </a:p>
          <a:p>
            <a:pPr lvl="1" algn="just" eaLnBrk="1" hangingPunct="1"/>
            <a:r>
              <a:rPr lang="it-IT" sz="1800"/>
              <a:t>In concreto, il problema della soggettività della stima è solo apparentemente eluso, in quando la selezione del campione di società comparabili comporta comunque un giudizio soggettivo</a:t>
            </a:r>
          </a:p>
          <a:p>
            <a:pPr algn="just" eaLnBrk="1" hangingPunct="1"/>
            <a:r>
              <a:rPr lang="it-IT" sz="1800"/>
              <a:t>Tali multipli sono determinati con riferimento a rapporti tra:</a:t>
            </a:r>
          </a:p>
          <a:p>
            <a:pPr lvl="1" algn="just" eaLnBrk="1" hangingPunct="1"/>
            <a:r>
              <a:rPr lang="it-IT" sz="1800"/>
              <a:t>Prezzi di mercato di società comparabili le cui azioni sono negoziate in borsa </a:t>
            </a:r>
          </a:p>
          <a:p>
            <a:pPr lvl="1" algn="just" eaLnBrk="1" hangingPunct="1"/>
            <a:r>
              <a:rPr lang="it-IT" sz="1800"/>
              <a:t>Grandezze economico/patrimoniali/finanziarie delle aziende oggetto di compravendita</a:t>
            </a:r>
          </a:p>
        </p:txBody>
      </p:sp>
    </p:spTree>
    <p:extLst>
      <p:ext uri="{BB962C8B-B14F-4D97-AF65-F5344CB8AC3E}">
        <p14:creationId xmlns:p14="http://schemas.microsoft.com/office/powerpoint/2010/main" val="1672383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it-IT"/>
              <a:t>Criteri di mercato</a:t>
            </a:r>
            <a:br>
              <a:rPr lang="it-IT"/>
            </a:br>
            <a:r>
              <a:rPr lang="it-IT" sz="2400"/>
              <a:t>Scelta delle società comparabili</a:t>
            </a:r>
          </a:p>
        </p:txBody>
      </p:sp>
      <p:sp>
        <p:nvSpPr>
          <p:cNvPr id="60419" name="Rectangle 3"/>
          <p:cNvSpPr>
            <a:spLocks noGrp="1" noChangeArrowheads="1"/>
          </p:cNvSpPr>
          <p:nvPr>
            <p:ph type="body" idx="1"/>
          </p:nvPr>
        </p:nvSpPr>
        <p:spPr>
          <a:xfrm>
            <a:off x="454025" y="1169988"/>
            <a:ext cx="8223250" cy="4083050"/>
          </a:xfrm>
        </p:spPr>
        <p:txBody>
          <a:bodyPr/>
          <a:lstStyle/>
          <a:p>
            <a:pPr algn="just" eaLnBrk="1" hangingPunct="1"/>
            <a:r>
              <a:rPr lang="it-IT" sz="1800"/>
              <a:t>La scelta delle società comparabili si traduce nell’identificazione di un campione di aziende dotate di sufficiente omogeneità con l’azienda oggetto di valutazione</a:t>
            </a:r>
          </a:p>
          <a:p>
            <a:pPr algn="just" eaLnBrk="1" hangingPunct="1"/>
            <a:r>
              <a:rPr lang="it-IT" sz="1800"/>
              <a:t>A tale proposito, e senza pretese di completezza, i seguenti fattori vengono di norma ritenuti rilevanti ai fini della scelta:  </a:t>
            </a:r>
          </a:p>
          <a:p>
            <a:pPr lvl="1" algn="just" eaLnBrk="1" hangingPunct="1"/>
            <a:r>
              <a:rPr lang="it-IT" sz="1800"/>
              <a:t>Settore di appartenenza (tipo di </a:t>
            </a:r>
            <a:r>
              <a:rPr lang="it-IT" sz="1800" i="1"/>
              <a:t>business</a:t>
            </a:r>
            <a:r>
              <a:rPr lang="it-IT" sz="1800"/>
              <a:t>)</a:t>
            </a:r>
          </a:p>
          <a:p>
            <a:pPr lvl="1" algn="just" eaLnBrk="1" hangingPunct="1"/>
            <a:r>
              <a:rPr lang="it-IT" sz="1800"/>
              <a:t>Dimensione</a:t>
            </a:r>
          </a:p>
          <a:p>
            <a:pPr lvl="1" algn="just" eaLnBrk="1" hangingPunct="1"/>
            <a:r>
              <a:rPr lang="it-IT" sz="1800"/>
              <a:t>Grado di redditività</a:t>
            </a:r>
          </a:p>
          <a:p>
            <a:pPr lvl="1" algn="just" eaLnBrk="1" hangingPunct="1"/>
            <a:r>
              <a:rPr lang="it-IT" sz="1800"/>
              <a:t>Grado di </a:t>
            </a:r>
            <a:r>
              <a:rPr lang="it-IT" sz="1800" i="1"/>
              <a:t>leverage</a:t>
            </a:r>
          </a:p>
          <a:p>
            <a:pPr lvl="1" algn="just" eaLnBrk="1" hangingPunct="1"/>
            <a:r>
              <a:rPr lang="it-IT" sz="1800"/>
              <a:t>Fiscalità</a:t>
            </a:r>
          </a:p>
          <a:p>
            <a:pPr lvl="1" algn="just" eaLnBrk="1" hangingPunct="1"/>
            <a:r>
              <a:rPr lang="it-IT" sz="1800"/>
              <a:t>Attese di crescita</a:t>
            </a:r>
          </a:p>
          <a:p>
            <a:pPr lvl="1" algn="just" eaLnBrk="1" hangingPunct="1"/>
            <a:r>
              <a:rPr lang="it-IT" sz="1800"/>
              <a:t>Area geografica di operatività</a:t>
            </a:r>
          </a:p>
          <a:p>
            <a:pPr lvl="1" algn="just" eaLnBrk="1" hangingPunct="1"/>
            <a:r>
              <a:rPr lang="it-IT" sz="1800"/>
              <a:t>Clientela</a:t>
            </a:r>
          </a:p>
          <a:p>
            <a:pPr lvl="1" algn="just" eaLnBrk="1" hangingPunct="1"/>
            <a:r>
              <a:rPr lang="it-IT" sz="1800"/>
              <a:t>Etc.</a:t>
            </a:r>
          </a:p>
        </p:txBody>
      </p:sp>
    </p:spTree>
    <p:extLst>
      <p:ext uri="{BB962C8B-B14F-4D97-AF65-F5344CB8AC3E}">
        <p14:creationId xmlns:p14="http://schemas.microsoft.com/office/powerpoint/2010/main" val="175837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552450" y="2827338"/>
            <a:ext cx="8094663" cy="601662"/>
            <a:chOff x="339" y="2894"/>
            <a:chExt cx="5099" cy="379"/>
          </a:xfrm>
        </p:grpSpPr>
        <p:sp>
          <p:nvSpPr>
            <p:cNvPr id="1333251" name="AutoShape 3"/>
            <p:cNvSpPr>
              <a:spLocks noChangeArrowheads="1"/>
            </p:cNvSpPr>
            <p:nvPr/>
          </p:nvSpPr>
          <p:spPr bwMode="auto">
            <a:xfrm>
              <a:off x="456" y="2894"/>
              <a:ext cx="4928" cy="379"/>
            </a:xfrm>
            <a:prstGeom prst="roundRect">
              <a:avLst>
                <a:gd name="adj" fmla="val 16667"/>
              </a:avLst>
            </a:prstGeom>
            <a:solidFill>
              <a:schemeClr val="bg1"/>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41988" name="Rectangle 4"/>
            <p:cNvSpPr>
              <a:spLocks noChangeArrowheads="1"/>
            </p:cNvSpPr>
            <p:nvPr/>
          </p:nvSpPr>
          <p:spPr bwMode="auto">
            <a:xfrm>
              <a:off x="339" y="2909"/>
              <a:ext cx="5099" cy="314"/>
            </a:xfrm>
            <a:prstGeom prst="rect">
              <a:avLst/>
            </a:prstGeom>
            <a:noFill/>
            <a:ln w="9525">
              <a:noFill/>
              <a:miter lim="800000"/>
              <a:headEnd/>
              <a:tailEnd/>
            </a:ln>
          </p:spPr>
          <p:txBody>
            <a:bodyPr lIns="92075" tIns="46038" rIns="92075" bIns="46038"/>
            <a:lstStyle/>
            <a:p>
              <a:pPr marL="287338" indent="-287338" algn="ctr" defTabSz="895350" eaLnBrk="0" hangingPunct="0">
                <a:lnSpc>
                  <a:spcPct val="85000"/>
                </a:lnSpc>
                <a:spcBef>
                  <a:spcPct val="45000"/>
                </a:spcBef>
                <a:buClr>
                  <a:srgbClr val="990000"/>
                </a:buClr>
                <a:buSzPct val="100000"/>
                <a:buFont typeface="EYIfont" pitchFamily="2" charset="0"/>
                <a:buNone/>
              </a:pPr>
              <a:r>
                <a:rPr lang="it-IT" sz="3200" b="1" dirty="0"/>
                <a:t>Tecniche di valutazione</a:t>
              </a:r>
            </a:p>
          </p:txBody>
        </p:sp>
      </p:grpSp>
    </p:spTree>
    <p:extLst>
      <p:ext uri="{BB962C8B-B14F-4D97-AF65-F5344CB8AC3E}">
        <p14:creationId xmlns:p14="http://schemas.microsoft.com/office/powerpoint/2010/main" val="1505663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it-IT"/>
              <a:t>Criteri di mercato </a:t>
            </a:r>
            <a:br>
              <a:rPr lang="it-IT"/>
            </a:br>
            <a:r>
              <a:rPr lang="it-IT" sz="2400"/>
              <a:t>Scelta dei moltiplicatori</a:t>
            </a:r>
          </a:p>
        </p:txBody>
      </p:sp>
      <p:sp>
        <p:nvSpPr>
          <p:cNvPr id="61443" name="Rectangle 3"/>
          <p:cNvSpPr>
            <a:spLocks noGrp="1" noChangeArrowheads="1"/>
          </p:cNvSpPr>
          <p:nvPr>
            <p:ph type="body" idx="1"/>
          </p:nvPr>
        </p:nvSpPr>
        <p:spPr>
          <a:xfrm>
            <a:off x="454025" y="1162050"/>
            <a:ext cx="8223250" cy="4705350"/>
          </a:xfrm>
        </p:spPr>
        <p:txBody>
          <a:bodyPr/>
          <a:lstStyle/>
          <a:p>
            <a:pPr algn="just" eaLnBrk="1" hangingPunct="1"/>
            <a:r>
              <a:rPr lang="it-IT" sz="1800"/>
              <a:t>La scelta dei moltiplicatori si traduce nell’ individuazione di opportuni rapporti tra:</a:t>
            </a:r>
          </a:p>
          <a:p>
            <a:pPr lvl="1" algn="just" eaLnBrk="1" hangingPunct="1"/>
            <a:r>
              <a:rPr lang="it-IT"/>
              <a:t>Valori espressi dal mercato, tipicamente:</a:t>
            </a:r>
          </a:p>
          <a:p>
            <a:pPr lvl="2" algn="just" eaLnBrk="1" hangingPunct="1"/>
            <a:r>
              <a:rPr lang="it-IT"/>
              <a:t>“</a:t>
            </a:r>
            <a:r>
              <a:rPr lang="it-IT" i="1"/>
              <a:t>Equity value</a:t>
            </a:r>
            <a:r>
              <a:rPr lang="it-IT"/>
              <a:t>” (P)</a:t>
            </a:r>
          </a:p>
          <a:p>
            <a:pPr lvl="2" algn="just" eaLnBrk="1" hangingPunct="1"/>
            <a:r>
              <a:rPr lang="it-IT"/>
              <a:t>“</a:t>
            </a:r>
            <a:r>
              <a:rPr lang="it-IT" i="1"/>
              <a:t>Firm value</a:t>
            </a:r>
            <a:r>
              <a:rPr lang="it-IT"/>
              <a:t>” o “</a:t>
            </a:r>
            <a:r>
              <a:rPr lang="it-IT" i="1"/>
              <a:t>Enterprise Value</a:t>
            </a:r>
            <a:r>
              <a:rPr lang="it-IT"/>
              <a:t>” (EV)</a:t>
            </a:r>
          </a:p>
          <a:p>
            <a:pPr lvl="1" algn="just" eaLnBrk="1" hangingPunct="1"/>
            <a:r>
              <a:rPr lang="it-IT"/>
              <a:t>Grandezze fondamentali delle aziende del campione considerato, tipicamente:</a:t>
            </a:r>
          </a:p>
          <a:p>
            <a:pPr lvl="2" algn="just" eaLnBrk="1" hangingPunct="1"/>
            <a:r>
              <a:rPr lang="it-IT"/>
              <a:t>Patrimonio netto contabile (BV)</a:t>
            </a:r>
          </a:p>
          <a:p>
            <a:pPr lvl="2" algn="just" eaLnBrk="1" hangingPunct="1"/>
            <a:r>
              <a:rPr lang="it-IT" i="1"/>
              <a:t>Cash flows</a:t>
            </a:r>
            <a:r>
              <a:rPr lang="it-IT"/>
              <a:t> (CF)</a:t>
            </a:r>
          </a:p>
          <a:p>
            <a:pPr lvl="2" algn="just" eaLnBrk="1" hangingPunct="1"/>
            <a:r>
              <a:rPr lang="it-IT"/>
              <a:t>Fatturato (SALES)</a:t>
            </a:r>
          </a:p>
          <a:p>
            <a:pPr lvl="2" algn="just" eaLnBrk="1" hangingPunct="1"/>
            <a:r>
              <a:rPr lang="it-IT"/>
              <a:t>Reddito operativo ante ammortamenti o margine operativo lordo (EBITDA)</a:t>
            </a:r>
          </a:p>
          <a:p>
            <a:pPr lvl="2" algn="just" eaLnBrk="1" hangingPunct="1"/>
            <a:r>
              <a:rPr lang="it-IT"/>
              <a:t>Reddito operativo (EBIT)</a:t>
            </a:r>
          </a:p>
          <a:p>
            <a:pPr lvl="2" algn="just" eaLnBrk="1" hangingPunct="1"/>
            <a:r>
              <a:rPr lang="it-IT"/>
              <a:t>Reddito netto (E)  </a:t>
            </a:r>
          </a:p>
          <a:p>
            <a:pPr lvl="2" algn="just" eaLnBrk="1" hangingPunct="1"/>
            <a:r>
              <a:rPr lang="it-IT"/>
              <a:t>Etc.</a:t>
            </a:r>
          </a:p>
        </p:txBody>
      </p:sp>
    </p:spTree>
    <p:extLst>
      <p:ext uri="{BB962C8B-B14F-4D97-AF65-F5344CB8AC3E}">
        <p14:creationId xmlns:p14="http://schemas.microsoft.com/office/powerpoint/2010/main" val="3470333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it-IT"/>
              <a:t>Criteri di mercato </a:t>
            </a:r>
            <a:br>
              <a:rPr lang="it-IT"/>
            </a:br>
            <a:r>
              <a:rPr lang="it-IT" sz="2400"/>
              <a:t>Scelta dei moltiplicatori (continua)</a:t>
            </a:r>
          </a:p>
        </p:txBody>
      </p:sp>
      <p:sp>
        <p:nvSpPr>
          <p:cNvPr id="62467" name="Rectangle 3"/>
          <p:cNvSpPr>
            <a:spLocks noGrp="1" noChangeArrowheads="1"/>
          </p:cNvSpPr>
          <p:nvPr>
            <p:ph type="body" idx="1"/>
          </p:nvPr>
        </p:nvSpPr>
        <p:spPr>
          <a:xfrm>
            <a:off x="454025" y="1081088"/>
            <a:ext cx="8223250" cy="4052887"/>
          </a:xfrm>
        </p:spPr>
        <p:txBody>
          <a:bodyPr/>
          <a:lstStyle/>
          <a:p>
            <a:pPr algn="just" eaLnBrk="1" hangingPunct="1"/>
            <a:r>
              <a:rPr lang="it-IT" sz="1800"/>
              <a:t>Con riferimento alle grandezze fondamentali di tipo “economico” delle aziende del campione, si rileva che:</a:t>
            </a:r>
          </a:p>
          <a:p>
            <a:pPr lvl="1" algn="just" eaLnBrk="1" hangingPunct="1"/>
            <a:r>
              <a:rPr lang="it-IT" sz="1800"/>
              <a:t>“Più in alto” la misura di performance si colloca nel conto economico, meno essa risente delle politiche discrezionali seguite nella formazione del bilancio</a:t>
            </a:r>
          </a:p>
          <a:p>
            <a:pPr lvl="1" algn="just" eaLnBrk="1" hangingPunct="1"/>
            <a:r>
              <a:rPr lang="it-IT" sz="1800"/>
              <a:t>D’altro canto, “più in basso” la misura di performance si colloca nel conto economico (ossia, più la misura di performance si avvicina ad “E”), meglio essa riflette le diversità di efficienza operativa delle società del campione</a:t>
            </a:r>
          </a:p>
          <a:p>
            <a:pPr algn="just" eaLnBrk="1" hangingPunct="1"/>
            <a:r>
              <a:rPr lang="it-IT" sz="1800"/>
              <a:t>Al fine di determinare i moltiplicatori si deve tener conto di:</a:t>
            </a:r>
          </a:p>
          <a:p>
            <a:pPr lvl="1" algn="just" eaLnBrk="1" hangingPunct="1"/>
            <a:r>
              <a:rPr lang="it-IT"/>
              <a:t>“</a:t>
            </a:r>
            <a:r>
              <a:rPr lang="it-IT" sz="1800"/>
              <a:t>Coerenza interna” dei multipli calcolati</a:t>
            </a:r>
          </a:p>
          <a:p>
            <a:pPr lvl="2" algn="just" eaLnBrk="1" hangingPunct="1"/>
            <a:r>
              <a:rPr lang="it-IT" sz="1600"/>
              <a:t>Ossia necessità che le grandezze al numeratore e al denominatore siano tra loro omogenee (c.d. moltiplicatori “</a:t>
            </a:r>
            <a:r>
              <a:rPr lang="it-IT" sz="1600" i="1"/>
              <a:t>levered</a:t>
            </a:r>
            <a:r>
              <a:rPr lang="it-IT" sz="1600"/>
              <a:t>” e “</a:t>
            </a:r>
            <a:r>
              <a:rPr lang="it-IT" sz="1600" i="1"/>
              <a:t>unlevered</a:t>
            </a:r>
            <a:r>
              <a:rPr lang="it-IT" sz="1600"/>
              <a:t>”)</a:t>
            </a:r>
          </a:p>
          <a:p>
            <a:pPr lvl="1" algn="just" eaLnBrk="1" hangingPunct="1"/>
            <a:r>
              <a:rPr lang="it-IT" sz="1800"/>
              <a:t>“Comparabilità esterna” dei multipli calcolati</a:t>
            </a:r>
          </a:p>
          <a:p>
            <a:pPr lvl="2" algn="just" eaLnBrk="1" hangingPunct="1"/>
            <a:r>
              <a:rPr lang="it-IT" sz="1600"/>
              <a:t>Ossia necessità di assicurarsi che i valori espressi dal mercato e le grandezze fondamentali delle aziende del campione considerato siano tra loro raffrontabili (tale condizione non è soddisfatta, ad esempio, qualora i dati fondamentali delle aziende del campione considerato siano definiti sulla base di diversi principi contabili)</a:t>
            </a:r>
          </a:p>
        </p:txBody>
      </p:sp>
    </p:spTree>
    <p:extLst>
      <p:ext uri="{BB962C8B-B14F-4D97-AF65-F5344CB8AC3E}">
        <p14:creationId xmlns:p14="http://schemas.microsoft.com/office/powerpoint/2010/main" val="91025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552450" y="2827340"/>
            <a:ext cx="8094663" cy="1106487"/>
            <a:chOff x="339" y="2894"/>
            <a:chExt cx="5099" cy="697"/>
          </a:xfrm>
        </p:grpSpPr>
        <p:sp>
          <p:nvSpPr>
            <p:cNvPr id="1330179" name="AutoShape 3"/>
            <p:cNvSpPr>
              <a:spLocks noChangeArrowheads="1"/>
            </p:cNvSpPr>
            <p:nvPr/>
          </p:nvSpPr>
          <p:spPr bwMode="auto">
            <a:xfrm>
              <a:off x="456" y="2894"/>
              <a:ext cx="4928" cy="697"/>
            </a:xfrm>
            <a:prstGeom prst="roundRect">
              <a:avLst>
                <a:gd name="adj" fmla="val 16667"/>
              </a:avLst>
            </a:prstGeom>
            <a:solidFill>
              <a:schemeClr val="bg1"/>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32772" name="Rectangle 4"/>
            <p:cNvSpPr>
              <a:spLocks noChangeArrowheads="1"/>
            </p:cNvSpPr>
            <p:nvPr/>
          </p:nvSpPr>
          <p:spPr bwMode="auto">
            <a:xfrm>
              <a:off x="339" y="2909"/>
              <a:ext cx="5099" cy="682"/>
            </a:xfrm>
            <a:prstGeom prst="rect">
              <a:avLst/>
            </a:prstGeom>
            <a:noFill/>
            <a:ln w="9525">
              <a:noFill/>
              <a:miter lim="800000"/>
              <a:headEnd/>
              <a:tailEnd/>
            </a:ln>
          </p:spPr>
          <p:txBody>
            <a:bodyPr lIns="92075" tIns="46038" rIns="92075" bIns="46038"/>
            <a:lstStyle/>
            <a:p>
              <a:pPr marL="287338" indent="-287338" algn="ctr" defTabSz="895350" eaLnBrk="0" hangingPunct="0">
                <a:lnSpc>
                  <a:spcPct val="85000"/>
                </a:lnSpc>
                <a:spcBef>
                  <a:spcPct val="45000"/>
                </a:spcBef>
                <a:buClr>
                  <a:srgbClr val="990000"/>
                </a:buClr>
                <a:buSzPct val="100000"/>
                <a:buFont typeface="EYIfont" pitchFamily="2" charset="0"/>
                <a:buNone/>
              </a:pPr>
              <a:r>
                <a:rPr lang="it-IT" sz="3200" b="1" dirty="0"/>
                <a:t>Altri criteri di valutazione: costo, reddituale e misto</a:t>
              </a:r>
              <a:endParaRPr lang="en-US" sz="3200" b="1" dirty="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r>
              <a:rPr lang="it-IT" dirty="0"/>
              <a:t>Criteri del costo</a:t>
            </a:r>
            <a:br>
              <a:rPr lang="it-IT" dirty="0"/>
            </a:br>
            <a:r>
              <a:rPr lang="it-IT" sz="2400" dirty="0"/>
              <a:t>Metodo patrimoniale semplice</a:t>
            </a:r>
          </a:p>
        </p:txBody>
      </p:sp>
      <p:sp>
        <p:nvSpPr>
          <p:cNvPr id="2052" name="Rectangle 6"/>
          <p:cNvSpPr>
            <a:spLocks noGrp="1" noChangeArrowheads="1"/>
          </p:cNvSpPr>
          <p:nvPr>
            <p:ph type="body" idx="1"/>
          </p:nvPr>
        </p:nvSpPr>
        <p:spPr/>
        <p:txBody>
          <a:bodyPr/>
          <a:lstStyle/>
          <a:p>
            <a:pPr eaLnBrk="1" hangingPunct="1"/>
            <a:r>
              <a:rPr lang="it-IT" sz="1600"/>
              <a:t>Il metodo patrimoniale semplice considera il valore economico del capitale d’azienda pari al valore del patrimonio netto contabile opportunamente rettificato</a:t>
            </a:r>
          </a:p>
          <a:p>
            <a:pPr eaLnBrk="1" hangingPunct="1"/>
            <a:r>
              <a:rPr lang="it-IT" sz="1600"/>
              <a:t>In simboli:</a:t>
            </a:r>
          </a:p>
          <a:p>
            <a:pPr eaLnBrk="1" hangingPunct="1"/>
            <a:endParaRPr lang="it-IT" sz="1400"/>
          </a:p>
          <a:p>
            <a:pPr lvl="1" eaLnBrk="1" hangingPunct="1">
              <a:buFont typeface="Arial" charset="0"/>
              <a:buNone/>
            </a:pPr>
            <a:r>
              <a:rPr lang="it-IT" sz="1400"/>
              <a:t>dove:</a:t>
            </a:r>
          </a:p>
          <a:p>
            <a:pPr lvl="2" eaLnBrk="1" hangingPunct="1">
              <a:buFont typeface="Arial" charset="0"/>
              <a:buNone/>
            </a:pPr>
            <a:r>
              <a:rPr lang="it-IT" sz="1200" b="1"/>
              <a:t>W</a:t>
            </a:r>
            <a:r>
              <a:rPr lang="it-IT" sz="1200"/>
              <a:t>	Valore del capitale economico</a:t>
            </a:r>
          </a:p>
          <a:p>
            <a:pPr lvl="2" eaLnBrk="1" hangingPunct="1">
              <a:buFont typeface="Arial" charset="0"/>
              <a:buNone/>
            </a:pPr>
            <a:r>
              <a:rPr lang="it-IT" sz="1200" b="1"/>
              <a:t>K</a:t>
            </a:r>
            <a:r>
              <a:rPr lang="it-IT" sz="1200"/>
              <a:t>	Valore del patrimonio netto rettificato</a:t>
            </a:r>
          </a:p>
          <a:p>
            <a:pPr lvl="1" eaLnBrk="1" hangingPunct="1"/>
            <a:endParaRPr lang="it-IT" sz="1400"/>
          </a:p>
          <a:p>
            <a:pPr eaLnBrk="1" hangingPunct="1"/>
            <a:r>
              <a:rPr lang="it-IT" sz="1600"/>
              <a:t>Il patrimonio netto rettificato K è il risultato di una valutazione, al valore corrente di mercato, in ipotesi di continuità di gestione, di tutte le attività debitamente diminuite di tutte le passività  </a:t>
            </a:r>
          </a:p>
          <a:p>
            <a:pPr eaLnBrk="1" hangingPunct="1"/>
            <a:r>
              <a:rPr lang="it-IT" sz="1600"/>
              <a:t>Tale valutazione si articola generalmente nelle seguenti fasi:</a:t>
            </a:r>
          </a:p>
          <a:p>
            <a:pPr lvl="1" eaLnBrk="1" hangingPunct="1"/>
            <a:r>
              <a:rPr lang="it-IT" sz="1400"/>
              <a:t>A)Identificazione del patrimonio netto contabile</a:t>
            </a:r>
          </a:p>
          <a:p>
            <a:pPr lvl="1" eaLnBrk="1" hangingPunct="1"/>
            <a:r>
              <a:rPr lang="it-IT" sz="1400"/>
              <a:t>B)	Accertamento delle eventuali differenze fra il valore corrente e il valore contabile delle attività e delle passività patrimoniali</a:t>
            </a:r>
          </a:p>
          <a:p>
            <a:pPr lvl="1" eaLnBrk="1" hangingPunct="1"/>
            <a:r>
              <a:rPr lang="it-IT" sz="1400"/>
              <a:t>C)	Calcolo della fiscalità figurativa sulle eventuali differenze accertate</a:t>
            </a:r>
          </a:p>
          <a:p>
            <a:pPr lvl="1" eaLnBrk="1" hangingPunct="1"/>
            <a:r>
              <a:rPr lang="it-IT" sz="1400"/>
              <a:t>D)	Calcolo del patrimonio netto rettificato </a:t>
            </a:r>
            <a:r>
              <a:rPr lang="it-IT" sz="1400" b="1"/>
              <a:t>K</a:t>
            </a:r>
          </a:p>
          <a:p>
            <a:pPr lvl="1" eaLnBrk="1" hangingPunct="1"/>
            <a:endParaRPr lang="it-IT" sz="1400" b="1"/>
          </a:p>
          <a:p>
            <a:pPr lvl="1" eaLnBrk="1" hangingPunct="1"/>
            <a:r>
              <a:rPr lang="it-IT" sz="1400"/>
              <a:t>Di seguito vengono esposte alcune considerazione in merito alle fasi B) e C)</a:t>
            </a:r>
          </a:p>
        </p:txBody>
      </p:sp>
      <p:graphicFrame>
        <p:nvGraphicFramePr>
          <p:cNvPr id="2050" name="Object 4"/>
          <p:cNvGraphicFramePr>
            <a:graphicFrameLocks noChangeAspect="1"/>
          </p:cNvGraphicFramePr>
          <p:nvPr/>
        </p:nvGraphicFramePr>
        <p:xfrm>
          <a:off x="4229100" y="2205038"/>
          <a:ext cx="677863" cy="238125"/>
        </p:xfrm>
        <a:graphic>
          <a:graphicData uri="http://schemas.openxmlformats.org/presentationml/2006/ole">
            <mc:AlternateContent xmlns:mc="http://schemas.openxmlformats.org/markup-compatibility/2006">
              <mc:Choice xmlns:v="urn:schemas-microsoft-com:vml" Requires="v">
                <p:oleObj spid="_x0000_s2061" name="Equation" r:id="rId4" imgW="469800" imgH="164880" progId="Equation.3">
                  <p:embed/>
                </p:oleObj>
              </mc:Choice>
              <mc:Fallback>
                <p:oleObj name="Equation" r:id="rId4" imgW="469800" imgH="164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9100" y="2205038"/>
                        <a:ext cx="677863" cy="238125"/>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it-IT" dirty="0"/>
              <a:t>Criteri del costo</a:t>
            </a:r>
            <a:br>
              <a:rPr lang="it-IT" dirty="0"/>
            </a:br>
            <a:r>
              <a:rPr lang="it-IT" sz="2400" dirty="0"/>
              <a:t>Metodo patrimoniale semplice (</a:t>
            </a:r>
            <a:r>
              <a:rPr lang="it-IT" sz="2400" dirty="0" err="1"/>
              <a:t>cont</a:t>
            </a:r>
            <a:r>
              <a:rPr lang="it-IT" sz="2400" dirty="0"/>
              <a:t>.)</a:t>
            </a:r>
          </a:p>
        </p:txBody>
      </p:sp>
      <p:sp>
        <p:nvSpPr>
          <p:cNvPr id="33795" name="Rectangle 5"/>
          <p:cNvSpPr>
            <a:spLocks noGrp="1" noChangeArrowheads="1"/>
          </p:cNvSpPr>
          <p:nvPr>
            <p:ph type="body" idx="1"/>
          </p:nvPr>
        </p:nvSpPr>
        <p:spPr/>
        <p:txBody>
          <a:bodyPr/>
          <a:lstStyle/>
          <a:p>
            <a:pPr eaLnBrk="1" hangingPunct="1">
              <a:lnSpc>
                <a:spcPct val="80000"/>
              </a:lnSpc>
            </a:pPr>
            <a:r>
              <a:rPr lang="it-IT" sz="1800"/>
              <a:t>Le principali rettifiche su elementi patrimoniali possono riguardare le seguenti poste, se iscritte al costo</a:t>
            </a:r>
          </a:p>
          <a:p>
            <a:pPr lvl="1" eaLnBrk="1" hangingPunct="1">
              <a:lnSpc>
                <a:spcPct val="80000"/>
              </a:lnSpc>
            </a:pPr>
            <a:r>
              <a:rPr lang="it-IT" sz="1600" u="sng"/>
              <a:t>Immobilizzazioni tecniche</a:t>
            </a:r>
            <a:r>
              <a:rPr lang="it-IT" sz="1600"/>
              <a:t>: di solito tali beni sono iscritti in bilancio a valori storici; ai fini della valutazione è necessario esprimere gli stessi a valori di mercato desunti generalmente da perizie di esperti indipendenti	</a:t>
            </a:r>
          </a:p>
          <a:p>
            <a:pPr lvl="1" eaLnBrk="1" hangingPunct="1">
              <a:lnSpc>
                <a:spcPct val="80000"/>
              </a:lnSpc>
            </a:pPr>
            <a:r>
              <a:rPr lang="it-IT" sz="1600" u="sng"/>
              <a:t>Partecipazioni:</a:t>
            </a:r>
            <a:r>
              <a:rPr lang="it-IT" sz="1600"/>
              <a:t> in relazione alla rilevanza e alla natura della partecipazione si può procedere a:</a:t>
            </a:r>
          </a:p>
          <a:p>
            <a:pPr lvl="2" eaLnBrk="1" hangingPunct="1">
              <a:lnSpc>
                <a:spcPct val="80000"/>
              </a:lnSpc>
            </a:pPr>
            <a:r>
              <a:rPr lang="it-IT" sz="1400"/>
              <a:t>Stima analitica del valore</a:t>
            </a:r>
          </a:p>
          <a:p>
            <a:pPr lvl="2" eaLnBrk="1" hangingPunct="1">
              <a:lnSpc>
                <a:spcPct val="80000"/>
              </a:lnSpc>
            </a:pPr>
            <a:r>
              <a:rPr lang="it-IT" sz="1400"/>
              <a:t>Riferimento al patrimonio netto contabile</a:t>
            </a:r>
          </a:p>
          <a:p>
            <a:pPr lvl="2" eaLnBrk="1" hangingPunct="1">
              <a:lnSpc>
                <a:spcPct val="80000"/>
              </a:lnSpc>
            </a:pPr>
            <a:r>
              <a:rPr lang="it-IT" sz="1400"/>
              <a:t>Conservazione del valore di carico</a:t>
            </a:r>
          </a:p>
          <a:p>
            <a:pPr lvl="1" eaLnBrk="1" hangingPunct="1">
              <a:lnSpc>
                <a:spcPct val="80000"/>
              </a:lnSpc>
            </a:pPr>
            <a:r>
              <a:rPr lang="it-IT" sz="1600" u="sng"/>
              <a:t>Titoli: </a:t>
            </a:r>
          </a:p>
          <a:p>
            <a:pPr lvl="2" eaLnBrk="1" hangingPunct="1">
              <a:lnSpc>
                <a:spcPct val="80000"/>
              </a:lnSpc>
            </a:pPr>
            <a:r>
              <a:rPr lang="it-IT" sz="1400"/>
              <a:t>Titoli quotati: si fa generalmente riferimento ai prezzi di borsa</a:t>
            </a:r>
          </a:p>
          <a:p>
            <a:pPr lvl="2" eaLnBrk="1" hangingPunct="1">
              <a:lnSpc>
                <a:spcPct val="80000"/>
              </a:lnSpc>
            </a:pPr>
            <a:r>
              <a:rPr lang="it-IT" sz="1400"/>
              <a:t>Titoli non quotati: è accettabile l’utilizzo del valore nominale o del costo quando i tassi di rendimento sono in linea con i tassi correnti di mercato; in caso contrario, occorre procedere alla rettifica del valore di carico, facendo riferimento ai prezzi correnti di titoli similari quotati</a:t>
            </a:r>
          </a:p>
          <a:p>
            <a:pPr lvl="1" eaLnBrk="1" hangingPunct="1">
              <a:lnSpc>
                <a:spcPct val="80000"/>
              </a:lnSpc>
            </a:pPr>
            <a:r>
              <a:rPr lang="it-IT" sz="1600" u="sng"/>
              <a:t>Magazzino:</a:t>
            </a:r>
            <a:r>
              <a:rPr lang="it-IT" sz="1600"/>
              <a:t> da rivalutare sulla base di valori di mercato recenti </a:t>
            </a:r>
          </a:p>
          <a:p>
            <a:pPr lvl="1" eaLnBrk="1" hangingPunct="1">
              <a:lnSpc>
                <a:spcPct val="80000"/>
              </a:lnSpc>
            </a:pPr>
            <a:r>
              <a:rPr lang="it-IT" sz="1600" u="sng"/>
              <a:t>Crediti e debiti (eventuale):</a:t>
            </a:r>
            <a:r>
              <a:rPr lang="it-IT" sz="1600"/>
              <a:t> in linea di principio, i crediti con scadenze protratte nel tempo dovrebbero essere attualizzati</a:t>
            </a:r>
          </a:p>
          <a:p>
            <a:pPr lvl="1" eaLnBrk="1" hangingPunct="1">
              <a:lnSpc>
                <a:spcPct val="80000"/>
              </a:lnSpc>
              <a:buFont typeface="Arial" charset="0"/>
              <a:buNone/>
            </a:pPr>
            <a:r>
              <a:rPr lang="it-IT" sz="160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it-IT" dirty="0"/>
              <a:t>Criteri del costo</a:t>
            </a:r>
            <a:br>
              <a:rPr lang="it-IT" dirty="0"/>
            </a:br>
            <a:r>
              <a:rPr lang="it-IT" sz="2400" dirty="0"/>
              <a:t>Metodo patrimoniale semplice (</a:t>
            </a:r>
            <a:r>
              <a:rPr lang="it-IT" sz="2400" dirty="0" err="1"/>
              <a:t>cont</a:t>
            </a:r>
            <a:r>
              <a:rPr lang="it-IT" sz="2400" dirty="0"/>
              <a:t>.)</a:t>
            </a:r>
          </a:p>
        </p:txBody>
      </p:sp>
      <p:sp>
        <p:nvSpPr>
          <p:cNvPr id="34819" name="Rectangle 5"/>
          <p:cNvSpPr>
            <a:spLocks noGrp="1" noChangeArrowheads="1"/>
          </p:cNvSpPr>
          <p:nvPr>
            <p:ph type="body" idx="1"/>
          </p:nvPr>
        </p:nvSpPr>
        <p:spPr/>
        <p:txBody>
          <a:bodyPr/>
          <a:lstStyle/>
          <a:p>
            <a:pPr eaLnBrk="1" hangingPunct="1">
              <a:lnSpc>
                <a:spcPct val="110000"/>
              </a:lnSpc>
            </a:pPr>
            <a:r>
              <a:rPr lang="it-IT" sz="2000"/>
              <a:t>Effetto fiscale figurativo sulle rettifiche: si tratta di carichi fiscali potenziali differiti nel tempo, che vanno tuttavia considerati in quanto intimamente legati alle plus/minusvalenze considerate</a:t>
            </a:r>
          </a:p>
          <a:p>
            <a:pPr eaLnBrk="1" hangingPunct="1">
              <a:lnSpc>
                <a:spcPct val="110000"/>
              </a:lnSpc>
              <a:buFont typeface="Arial" charset="0"/>
              <a:buNone/>
            </a:pPr>
            <a:r>
              <a:rPr lang="it-IT" sz="2000"/>
              <a:t>	L’effetto fiscale può essere stimato ad aliquota piena, ridotta o, in alcuni casi, nulla, in relazione alla rettifica patrimoniale cui si riferisce</a:t>
            </a:r>
          </a:p>
          <a:p>
            <a:pPr lvl="1" eaLnBrk="1" hangingPunct="1">
              <a:lnSpc>
                <a:spcPct val="110000"/>
              </a:lnSpc>
            </a:pPr>
            <a:r>
              <a:rPr lang="it-IT" sz="1800"/>
              <a:t>Nel caso delle partecipazioni strategiche, p.e., l’aliquota sulle eventuali plusvalenze è generalmente nulla (partecipation exemption)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title"/>
          </p:nvPr>
        </p:nvSpPr>
        <p:spPr/>
        <p:txBody>
          <a:bodyPr/>
          <a:lstStyle/>
          <a:p>
            <a:pPr eaLnBrk="1" hangingPunct="1"/>
            <a:r>
              <a:rPr lang="it-IT" dirty="0"/>
              <a:t>Criteri del costo</a:t>
            </a:r>
            <a:br>
              <a:rPr lang="it-IT" dirty="0"/>
            </a:br>
            <a:r>
              <a:rPr lang="it-IT" sz="2400" dirty="0"/>
              <a:t>Metodo patrimoniale complesso</a:t>
            </a:r>
          </a:p>
        </p:txBody>
      </p:sp>
      <p:sp>
        <p:nvSpPr>
          <p:cNvPr id="3076" name="Rectangle 6"/>
          <p:cNvSpPr>
            <a:spLocks noGrp="1" noChangeArrowheads="1"/>
          </p:cNvSpPr>
          <p:nvPr>
            <p:ph type="body" idx="1"/>
          </p:nvPr>
        </p:nvSpPr>
        <p:spPr/>
        <p:txBody>
          <a:bodyPr/>
          <a:lstStyle/>
          <a:p>
            <a:pPr eaLnBrk="1" hangingPunct="1">
              <a:lnSpc>
                <a:spcPct val="110000"/>
              </a:lnSpc>
            </a:pPr>
            <a:r>
              <a:rPr lang="it-IT" sz="1800"/>
              <a:t>Il metodo patrimoniale complesso somma al valore del patrimonio netto rettificato il valore dei beni immateriali non contabilizzati (</a:t>
            </a:r>
            <a:r>
              <a:rPr lang="it-IT" sz="1800" i="1"/>
              <a:t>intangibles</a:t>
            </a:r>
            <a:r>
              <a:rPr lang="it-IT" sz="1800"/>
              <a:t>), quali:</a:t>
            </a:r>
          </a:p>
          <a:p>
            <a:pPr lvl="1" eaLnBrk="1" hangingPunct="1">
              <a:lnSpc>
                <a:spcPct val="110000"/>
              </a:lnSpc>
            </a:pPr>
            <a:r>
              <a:rPr lang="it-IT" sz="1600"/>
              <a:t>Marchi</a:t>
            </a:r>
          </a:p>
          <a:p>
            <a:pPr lvl="1" eaLnBrk="1" hangingPunct="1">
              <a:lnSpc>
                <a:spcPct val="110000"/>
              </a:lnSpc>
            </a:pPr>
            <a:r>
              <a:rPr lang="it-IT" sz="1600"/>
              <a:t>Brevetti, tecnologie e licenze</a:t>
            </a:r>
          </a:p>
          <a:p>
            <a:pPr lvl="1" eaLnBrk="1" hangingPunct="1">
              <a:lnSpc>
                <a:spcPct val="110000"/>
              </a:lnSpc>
            </a:pPr>
            <a:r>
              <a:rPr lang="it-IT" sz="1600"/>
              <a:t>Raccolta (banche)</a:t>
            </a:r>
          </a:p>
          <a:p>
            <a:pPr lvl="1" eaLnBrk="1" hangingPunct="1">
              <a:lnSpc>
                <a:spcPct val="110000"/>
              </a:lnSpc>
            </a:pPr>
            <a:r>
              <a:rPr lang="it-IT" sz="1600"/>
              <a:t>Premi (assicurazioni)</a:t>
            </a:r>
          </a:p>
          <a:p>
            <a:pPr lvl="1" eaLnBrk="1" hangingPunct="1">
              <a:lnSpc>
                <a:spcPct val="110000"/>
              </a:lnSpc>
            </a:pPr>
            <a:r>
              <a:rPr lang="it-IT" sz="1600"/>
              <a:t>Altri</a:t>
            </a:r>
          </a:p>
          <a:p>
            <a:pPr eaLnBrk="1" hangingPunct="1">
              <a:lnSpc>
                <a:spcPct val="110000"/>
              </a:lnSpc>
            </a:pPr>
            <a:r>
              <a:rPr lang="it-IT" sz="1800"/>
              <a:t>In simboli:</a:t>
            </a:r>
          </a:p>
          <a:p>
            <a:pPr eaLnBrk="1" hangingPunct="1">
              <a:lnSpc>
                <a:spcPct val="110000"/>
              </a:lnSpc>
            </a:pPr>
            <a:endParaRPr lang="it-IT" sz="1800"/>
          </a:p>
          <a:p>
            <a:pPr lvl="1" eaLnBrk="1" hangingPunct="1">
              <a:lnSpc>
                <a:spcPct val="110000"/>
              </a:lnSpc>
              <a:buFont typeface="Arial" charset="0"/>
              <a:buNone/>
            </a:pPr>
            <a:r>
              <a:rPr lang="it-IT" sz="1600"/>
              <a:t>dove: </a:t>
            </a:r>
          </a:p>
          <a:p>
            <a:pPr lvl="2" eaLnBrk="1" hangingPunct="1">
              <a:lnSpc>
                <a:spcPct val="110000"/>
              </a:lnSpc>
              <a:buFont typeface="Arial" charset="0"/>
              <a:buNone/>
            </a:pPr>
            <a:r>
              <a:rPr lang="it-IT" sz="1400" b="1"/>
              <a:t>W</a:t>
            </a:r>
            <a:r>
              <a:rPr lang="it-IT" sz="1400"/>
              <a:t>	       Valore del capitale economico</a:t>
            </a:r>
          </a:p>
          <a:p>
            <a:pPr lvl="2" eaLnBrk="1" hangingPunct="1">
              <a:lnSpc>
                <a:spcPct val="110000"/>
              </a:lnSpc>
              <a:buFont typeface="Arial" charset="0"/>
              <a:buNone/>
            </a:pPr>
            <a:r>
              <a:rPr lang="it-IT" sz="1400" b="1"/>
              <a:t>K</a:t>
            </a:r>
            <a:r>
              <a:rPr lang="it-IT" sz="1400"/>
              <a:t>	       Valore del patrimonio netto rettificato (come precedentemente calcolato)</a:t>
            </a:r>
          </a:p>
          <a:p>
            <a:pPr lvl="2" eaLnBrk="1" hangingPunct="1">
              <a:lnSpc>
                <a:spcPct val="110000"/>
              </a:lnSpc>
              <a:buFont typeface="Arial" charset="0"/>
              <a:buNone/>
            </a:pPr>
            <a:r>
              <a:rPr lang="it-IT" sz="1400" b="1"/>
              <a:t>A</a:t>
            </a:r>
            <a:r>
              <a:rPr lang="it-IT" sz="1400"/>
              <a:t>	       Valore complessivo dei componenti immateriali non contabilizzati</a:t>
            </a:r>
          </a:p>
          <a:p>
            <a:pPr lvl="1" eaLnBrk="1" hangingPunct="1">
              <a:lnSpc>
                <a:spcPct val="110000"/>
              </a:lnSpc>
              <a:buFont typeface="Arial" charset="0"/>
              <a:buNone/>
            </a:pPr>
            <a:endParaRPr lang="it-IT" sz="1600"/>
          </a:p>
        </p:txBody>
      </p:sp>
      <p:graphicFrame>
        <p:nvGraphicFramePr>
          <p:cNvPr id="3074" name="Object 4"/>
          <p:cNvGraphicFramePr>
            <a:graphicFrameLocks noChangeAspect="1"/>
          </p:cNvGraphicFramePr>
          <p:nvPr/>
        </p:nvGraphicFramePr>
        <p:xfrm>
          <a:off x="4087813" y="4076700"/>
          <a:ext cx="1044575" cy="238125"/>
        </p:xfrm>
        <a:graphic>
          <a:graphicData uri="http://schemas.openxmlformats.org/presentationml/2006/ole">
            <mc:AlternateContent xmlns:mc="http://schemas.openxmlformats.org/markup-compatibility/2006">
              <mc:Choice xmlns:v="urn:schemas-microsoft-com:vml" Requires="v">
                <p:oleObj spid="_x0000_s3085" name="Equation" r:id="rId4" imgW="723600" imgH="164880" progId="Equation.3">
                  <p:embed/>
                </p:oleObj>
              </mc:Choice>
              <mc:Fallback>
                <p:oleObj name="Equation" r:id="rId4" imgW="723600" imgH="164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813" y="4076700"/>
                        <a:ext cx="1044575" cy="238125"/>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title"/>
          </p:nvPr>
        </p:nvSpPr>
        <p:spPr/>
        <p:txBody>
          <a:bodyPr/>
          <a:lstStyle/>
          <a:p>
            <a:pPr eaLnBrk="1" hangingPunct="1"/>
            <a:r>
              <a:rPr lang="it-IT" dirty="0"/>
              <a:t>Criteri dei flussi</a:t>
            </a:r>
            <a:br>
              <a:rPr lang="it-IT" dirty="0"/>
            </a:br>
            <a:r>
              <a:rPr lang="it-IT" sz="2400" dirty="0"/>
              <a:t>Metodo reddituale</a:t>
            </a:r>
          </a:p>
        </p:txBody>
      </p:sp>
      <p:sp>
        <p:nvSpPr>
          <p:cNvPr id="4100" name="Rectangle 8"/>
          <p:cNvSpPr>
            <a:spLocks noGrp="1" noChangeArrowheads="1"/>
          </p:cNvSpPr>
          <p:nvPr>
            <p:ph type="body" idx="1"/>
          </p:nvPr>
        </p:nvSpPr>
        <p:spPr/>
        <p:txBody>
          <a:bodyPr/>
          <a:lstStyle/>
          <a:p>
            <a:pPr eaLnBrk="1" hangingPunct="1">
              <a:lnSpc>
                <a:spcPct val="80000"/>
              </a:lnSpc>
            </a:pPr>
            <a:r>
              <a:rPr lang="it-IT" sz="1800" u="sng"/>
              <a:t>Metodo reddituale a capitalizzazione illimitata</a:t>
            </a:r>
          </a:p>
          <a:p>
            <a:pPr lvl="1" eaLnBrk="1" hangingPunct="1">
              <a:lnSpc>
                <a:spcPct val="80000"/>
              </a:lnSpc>
            </a:pPr>
            <a:r>
              <a:rPr lang="it-IT" sz="1600"/>
              <a:t>Si ipotizza che l’azienda sia in grado di generare un certo livello di benefici economici (reddito normalizzato) per un periodo di tempo illimitato</a:t>
            </a:r>
          </a:p>
          <a:p>
            <a:pPr eaLnBrk="1" hangingPunct="1">
              <a:lnSpc>
                <a:spcPct val="80000"/>
              </a:lnSpc>
            </a:pPr>
            <a:r>
              <a:rPr lang="it-IT" sz="1800"/>
              <a:t>Formula della “rendita perpetua”:</a:t>
            </a:r>
          </a:p>
          <a:p>
            <a:pPr lvl="1" eaLnBrk="1" hangingPunct="1">
              <a:lnSpc>
                <a:spcPct val="80000"/>
              </a:lnSpc>
            </a:pPr>
            <a:endParaRPr lang="it-IT" sz="1600"/>
          </a:p>
          <a:p>
            <a:pPr lvl="1" eaLnBrk="1" hangingPunct="1">
              <a:lnSpc>
                <a:spcPct val="80000"/>
              </a:lnSpc>
            </a:pPr>
            <a:endParaRPr lang="it-IT" sz="1600"/>
          </a:p>
          <a:p>
            <a:pPr lvl="1" eaLnBrk="1" hangingPunct="1">
              <a:lnSpc>
                <a:spcPct val="80000"/>
              </a:lnSpc>
            </a:pPr>
            <a:endParaRPr lang="it-IT" sz="1600"/>
          </a:p>
          <a:p>
            <a:pPr lvl="1" eaLnBrk="1" hangingPunct="1">
              <a:lnSpc>
                <a:spcPct val="80000"/>
              </a:lnSpc>
              <a:buFont typeface="Arial" charset="0"/>
              <a:buNone/>
            </a:pPr>
            <a:r>
              <a:rPr lang="it-IT" sz="1600"/>
              <a:t>dove:</a:t>
            </a:r>
          </a:p>
          <a:p>
            <a:pPr lvl="2" eaLnBrk="1" hangingPunct="1">
              <a:lnSpc>
                <a:spcPct val="80000"/>
              </a:lnSpc>
              <a:buFont typeface="Arial" charset="0"/>
              <a:buNone/>
            </a:pPr>
            <a:r>
              <a:rPr lang="it-IT" sz="1400" b="1"/>
              <a:t>W</a:t>
            </a:r>
            <a:r>
              <a:rPr lang="it-IT" sz="1400"/>
              <a:t>		Valore del capitale economico</a:t>
            </a:r>
          </a:p>
          <a:p>
            <a:pPr lvl="2" eaLnBrk="1" hangingPunct="1">
              <a:lnSpc>
                <a:spcPct val="80000"/>
              </a:lnSpc>
              <a:buFont typeface="Arial" charset="0"/>
              <a:buNone/>
            </a:pPr>
            <a:r>
              <a:rPr lang="it-IT" sz="1400" b="1"/>
              <a:t>R</a:t>
            </a:r>
            <a:r>
              <a:rPr lang="it-IT" sz="1400"/>
              <a:t>		Reddito medio atteso normalizzato</a:t>
            </a:r>
          </a:p>
          <a:p>
            <a:pPr lvl="2" eaLnBrk="1" hangingPunct="1">
              <a:lnSpc>
                <a:spcPct val="80000"/>
              </a:lnSpc>
              <a:buFont typeface="Arial" charset="0"/>
              <a:buNone/>
            </a:pPr>
            <a:r>
              <a:rPr lang="it-IT" sz="1400" b="1"/>
              <a:t>i</a:t>
            </a:r>
            <a:r>
              <a:rPr lang="it-IT" sz="1400"/>
              <a:t>		Tasso di capitalizzazione</a:t>
            </a:r>
          </a:p>
          <a:p>
            <a:pPr eaLnBrk="1" hangingPunct="1">
              <a:lnSpc>
                <a:spcPct val="80000"/>
              </a:lnSpc>
            </a:pPr>
            <a:r>
              <a:rPr lang="it-IT" sz="1800"/>
              <a:t>Nella prassi valutativa, talvolta:</a:t>
            </a:r>
          </a:p>
          <a:p>
            <a:pPr lvl="1" eaLnBrk="1" hangingPunct="1">
              <a:lnSpc>
                <a:spcPct val="80000"/>
              </a:lnSpc>
            </a:pPr>
            <a:r>
              <a:rPr lang="it-IT" sz="1600"/>
              <a:t>Con riferimento al reddito, nell’ipotesi in cui sia disponibile un piano economico della società oggetto di valutazione, si preferisce considerare in maniera analitica i redditi inclusi nel piano della società, e stimare una misura del reddito medio normale che si ritiene verrà generato a partire dal termine del periodo di piano stesso</a:t>
            </a:r>
          </a:p>
          <a:p>
            <a:pPr lvl="1" eaLnBrk="1" hangingPunct="1">
              <a:lnSpc>
                <a:spcPct val="80000"/>
              </a:lnSpc>
            </a:pPr>
            <a:r>
              <a:rPr lang="it-IT" sz="1600"/>
              <a:t>Il tasso incorpora aspettative di crescita di lungo periodo, espresse da un tasso di crescita </a:t>
            </a:r>
            <a:r>
              <a:rPr lang="it-IT" sz="1600" b="1"/>
              <a:t>g</a:t>
            </a:r>
            <a:r>
              <a:rPr lang="it-IT" sz="1600"/>
              <a:t> (per cui il tasso di capitalizzazione risulta pari a </a:t>
            </a:r>
            <a:r>
              <a:rPr lang="it-IT" sz="1600" b="1"/>
              <a:t>i – g</a:t>
            </a:r>
            <a:r>
              <a:rPr lang="it-IT" sz="1600"/>
              <a:t>)</a:t>
            </a:r>
          </a:p>
        </p:txBody>
      </p:sp>
      <p:graphicFrame>
        <p:nvGraphicFramePr>
          <p:cNvPr id="4098" name="Object 4"/>
          <p:cNvGraphicFramePr>
            <a:graphicFrameLocks noChangeAspect="1"/>
          </p:cNvGraphicFramePr>
          <p:nvPr/>
        </p:nvGraphicFramePr>
        <p:xfrm>
          <a:off x="4246563" y="2474913"/>
          <a:ext cx="655637" cy="534987"/>
        </p:xfrm>
        <a:graphic>
          <a:graphicData uri="http://schemas.openxmlformats.org/presentationml/2006/ole">
            <mc:AlternateContent xmlns:mc="http://schemas.openxmlformats.org/markup-compatibility/2006">
              <mc:Choice xmlns:v="urn:schemas-microsoft-com:vml" Requires="v">
                <p:oleObj spid="_x0000_s4109" name="Equation" r:id="rId4" imgW="482400" imgH="393480" progId="Equation.3">
                  <p:embed/>
                </p:oleObj>
              </mc:Choice>
              <mc:Fallback>
                <p:oleObj name="Equation" r:id="rId4" imgW="482400" imgH="393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563" y="2474913"/>
                        <a:ext cx="655637" cy="534987"/>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8"/>
          <p:cNvSpPr>
            <a:spLocks noGrp="1" noChangeArrowheads="1"/>
          </p:cNvSpPr>
          <p:nvPr>
            <p:ph type="title"/>
          </p:nvPr>
        </p:nvSpPr>
        <p:spPr/>
        <p:txBody>
          <a:bodyPr/>
          <a:lstStyle/>
          <a:p>
            <a:pPr eaLnBrk="1" hangingPunct="1"/>
            <a:r>
              <a:rPr lang="it-IT" dirty="0"/>
              <a:t>Criteri dei flussi</a:t>
            </a:r>
            <a:br>
              <a:rPr lang="it-IT" dirty="0"/>
            </a:br>
            <a:r>
              <a:rPr lang="it-IT" sz="2400" dirty="0"/>
              <a:t>Metodo reddituale (</a:t>
            </a:r>
            <a:r>
              <a:rPr lang="it-IT" sz="2400" dirty="0" err="1"/>
              <a:t>cont</a:t>
            </a:r>
            <a:r>
              <a:rPr lang="it-IT" sz="2400" dirty="0"/>
              <a:t>.)</a:t>
            </a:r>
          </a:p>
        </p:txBody>
      </p:sp>
      <p:sp>
        <p:nvSpPr>
          <p:cNvPr id="5125" name="Rectangle 9"/>
          <p:cNvSpPr>
            <a:spLocks noGrp="1" noChangeArrowheads="1"/>
          </p:cNvSpPr>
          <p:nvPr>
            <p:ph type="body" idx="1"/>
          </p:nvPr>
        </p:nvSpPr>
        <p:spPr/>
        <p:txBody>
          <a:bodyPr/>
          <a:lstStyle/>
          <a:p>
            <a:pPr eaLnBrk="1" hangingPunct="1">
              <a:lnSpc>
                <a:spcPct val="80000"/>
              </a:lnSpc>
            </a:pPr>
            <a:r>
              <a:rPr lang="it-IT" sz="2000" u="sng"/>
              <a:t>Metodo reddituale a capitalizzazione limitata</a:t>
            </a:r>
          </a:p>
          <a:p>
            <a:pPr lvl="1" eaLnBrk="1" hangingPunct="1">
              <a:lnSpc>
                <a:spcPct val="80000"/>
              </a:lnSpc>
            </a:pPr>
            <a:r>
              <a:rPr lang="it-IT" sz="1800"/>
              <a:t>Si ipotizza che l’azienda sia in grado di generare un certo livello di benefici economici (reddito normalizzato) per un periodo di tempo limitato</a:t>
            </a:r>
          </a:p>
          <a:p>
            <a:pPr eaLnBrk="1" hangingPunct="1">
              <a:lnSpc>
                <a:spcPct val="80000"/>
              </a:lnSpc>
            </a:pPr>
            <a:r>
              <a:rPr lang="it-IT" sz="2000"/>
              <a:t>Formula della “vita limitata”:</a:t>
            </a:r>
          </a:p>
          <a:p>
            <a:pPr eaLnBrk="1" hangingPunct="1">
              <a:lnSpc>
                <a:spcPct val="80000"/>
              </a:lnSpc>
            </a:pPr>
            <a:endParaRPr lang="it-IT" sz="2000"/>
          </a:p>
          <a:p>
            <a:pPr eaLnBrk="1" hangingPunct="1">
              <a:lnSpc>
                <a:spcPct val="80000"/>
              </a:lnSpc>
            </a:pPr>
            <a:endParaRPr lang="it-IT" sz="2000"/>
          </a:p>
          <a:p>
            <a:pPr lvl="1" eaLnBrk="1" hangingPunct="1">
              <a:lnSpc>
                <a:spcPct val="80000"/>
              </a:lnSpc>
            </a:pPr>
            <a:endParaRPr lang="it-IT" sz="1800"/>
          </a:p>
          <a:p>
            <a:pPr lvl="1" eaLnBrk="1" hangingPunct="1">
              <a:lnSpc>
                <a:spcPct val="80000"/>
              </a:lnSpc>
              <a:buFont typeface="Arial" charset="0"/>
              <a:buNone/>
            </a:pPr>
            <a:r>
              <a:rPr lang="it-IT" sz="1800"/>
              <a:t>dove:</a:t>
            </a:r>
          </a:p>
          <a:p>
            <a:pPr lvl="2" eaLnBrk="1" hangingPunct="1">
              <a:lnSpc>
                <a:spcPct val="80000"/>
              </a:lnSpc>
              <a:buFont typeface="Arial" charset="0"/>
              <a:buNone/>
            </a:pPr>
            <a:r>
              <a:rPr lang="it-IT" sz="1600" b="1"/>
              <a:t>W</a:t>
            </a:r>
            <a:r>
              <a:rPr lang="it-IT" sz="1600"/>
              <a:t>	Valore del capitale economico</a:t>
            </a:r>
          </a:p>
          <a:p>
            <a:pPr lvl="2" eaLnBrk="1" hangingPunct="1">
              <a:lnSpc>
                <a:spcPct val="80000"/>
              </a:lnSpc>
              <a:buFont typeface="Arial" charset="0"/>
              <a:buNone/>
            </a:pPr>
            <a:r>
              <a:rPr lang="it-IT" sz="1600" b="1"/>
              <a:t>R	</a:t>
            </a:r>
            <a:r>
              <a:rPr lang="it-IT" sz="1600"/>
              <a:t>Reddito medio atteso normalizzato</a:t>
            </a:r>
          </a:p>
          <a:p>
            <a:pPr lvl="2" eaLnBrk="1" hangingPunct="1">
              <a:lnSpc>
                <a:spcPct val="80000"/>
              </a:lnSpc>
              <a:buFont typeface="Arial" charset="0"/>
              <a:buNone/>
            </a:pPr>
            <a:r>
              <a:rPr lang="it-IT" sz="1600" b="1"/>
              <a:t>an </a:t>
            </a:r>
            <a:r>
              <a:rPr lang="it-IT" sz="1600" b="1">
                <a:sym typeface="Symbol" pitchFamily="18" charset="2"/>
              </a:rPr>
              <a:t> </a:t>
            </a:r>
            <a:r>
              <a:rPr lang="it-IT" sz="1600" b="1"/>
              <a:t>i</a:t>
            </a:r>
            <a:r>
              <a:rPr lang="it-IT" sz="1600"/>
              <a:t>	</a:t>
            </a:r>
            <a:r>
              <a:rPr lang="it-IT" sz="1600" i="1"/>
              <a:t>Annuity factor</a:t>
            </a:r>
          </a:p>
          <a:p>
            <a:pPr lvl="2" eaLnBrk="1" hangingPunct="1">
              <a:lnSpc>
                <a:spcPct val="80000"/>
              </a:lnSpc>
              <a:buFont typeface="Arial" charset="0"/>
              <a:buNone/>
            </a:pPr>
            <a:endParaRPr lang="it-IT" sz="1600" i="1"/>
          </a:p>
          <a:p>
            <a:pPr lvl="2" eaLnBrk="1" hangingPunct="1">
              <a:lnSpc>
                <a:spcPct val="80000"/>
              </a:lnSpc>
              <a:buFont typeface="Arial" charset="0"/>
              <a:buNone/>
            </a:pPr>
            <a:endParaRPr lang="it-IT" sz="1600"/>
          </a:p>
          <a:p>
            <a:pPr lvl="2" eaLnBrk="1" hangingPunct="1">
              <a:lnSpc>
                <a:spcPct val="80000"/>
              </a:lnSpc>
              <a:buFont typeface="Arial" charset="0"/>
              <a:buNone/>
            </a:pPr>
            <a:endParaRPr lang="it-IT" sz="1600"/>
          </a:p>
          <a:p>
            <a:pPr lvl="2" eaLnBrk="1" hangingPunct="1">
              <a:lnSpc>
                <a:spcPct val="80000"/>
              </a:lnSpc>
              <a:buFont typeface="Arial" charset="0"/>
              <a:buNone/>
            </a:pPr>
            <a:r>
              <a:rPr lang="it-IT" sz="1600" b="1"/>
              <a:t>i	</a:t>
            </a:r>
            <a:r>
              <a:rPr lang="it-IT" sz="1600"/>
              <a:t>Tasso di attualizzazione</a:t>
            </a:r>
          </a:p>
          <a:p>
            <a:pPr lvl="2" eaLnBrk="1" hangingPunct="1">
              <a:lnSpc>
                <a:spcPct val="80000"/>
              </a:lnSpc>
              <a:buFont typeface="Arial" charset="0"/>
              <a:buNone/>
            </a:pPr>
            <a:r>
              <a:rPr lang="it-IT" sz="1600" b="1"/>
              <a:t>n</a:t>
            </a:r>
            <a:r>
              <a:rPr lang="it-IT" sz="1600"/>
              <a:t>	Numero di anni per cui è ipotizzato che l’azienda  produca redditi</a:t>
            </a:r>
          </a:p>
        </p:txBody>
      </p:sp>
      <p:graphicFrame>
        <p:nvGraphicFramePr>
          <p:cNvPr id="5122" name="Object 4"/>
          <p:cNvGraphicFramePr>
            <a:graphicFrameLocks noChangeAspect="1"/>
          </p:cNvGraphicFramePr>
          <p:nvPr/>
        </p:nvGraphicFramePr>
        <p:xfrm>
          <a:off x="1709738" y="4486275"/>
          <a:ext cx="1893887" cy="503238"/>
        </p:xfrm>
        <a:graphic>
          <a:graphicData uri="http://schemas.openxmlformats.org/presentationml/2006/ole">
            <mc:AlternateContent xmlns:mc="http://schemas.openxmlformats.org/markup-compatibility/2006">
              <mc:Choice xmlns:v="urn:schemas-microsoft-com:vml" Requires="v">
                <p:oleObj spid="_x0000_s5144" name="Equation" r:id="rId4" imgW="1803240" imgH="444240" progId="Equation.3">
                  <p:embed/>
                </p:oleObj>
              </mc:Choice>
              <mc:Fallback>
                <p:oleObj name="Equation" r:id="rId4" imgW="180324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738" y="4486275"/>
                        <a:ext cx="1893887" cy="503238"/>
                      </a:xfrm>
                      <a:prstGeom prst="rect">
                        <a:avLst/>
                      </a:prstGeom>
                      <a:solidFill>
                        <a:schemeClr val="bg1"/>
                      </a:solidFill>
                      <a:effectLst>
                        <a:outerShdw dist="35921" dir="2700000" algn="ctr" rotWithShape="0">
                          <a:srgbClr val="808080"/>
                        </a:outerShdw>
                      </a:effectLst>
                    </p:spPr>
                  </p:pic>
                </p:oleObj>
              </mc:Fallback>
            </mc:AlternateContent>
          </a:graphicData>
        </a:graphic>
      </p:graphicFrame>
      <p:graphicFrame>
        <p:nvGraphicFramePr>
          <p:cNvPr id="5123" name="Object 5"/>
          <p:cNvGraphicFramePr>
            <a:graphicFrameLocks noChangeAspect="1"/>
          </p:cNvGraphicFramePr>
          <p:nvPr/>
        </p:nvGraphicFramePr>
        <p:xfrm>
          <a:off x="4057650" y="2624138"/>
          <a:ext cx="1019175" cy="301625"/>
        </p:xfrm>
        <a:graphic>
          <a:graphicData uri="http://schemas.openxmlformats.org/presentationml/2006/ole">
            <mc:AlternateContent xmlns:mc="http://schemas.openxmlformats.org/markup-compatibility/2006">
              <mc:Choice xmlns:v="urn:schemas-microsoft-com:vml" Requires="v">
                <p:oleObj spid="_x0000_s5145" name="Equation" r:id="rId6" imgW="787320" imgH="215640" progId="Equation.3">
                  <p:embed/>
                </p:oleObj>
              </mc:Choice>
              <mc:Fallback>
                <p:oleObj name="Equation" r:id="rId6" imgW="787320" imgH="215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7650" y="2624138"/>
                        <a:ext cx="1019175" cy="301625"/>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it-IT" dirty="0"/>
              <a:t>Criteri dei flussi </a:t>
            </a:r>
            <a:br>
              <a:rPr lang="it-IT" dirty="0"/>
            </a:br>
            <a:r>
              <a:rPr lang="it-IT" sz="2400" dirty="0"/>
              <a:t>Reddito normalizzato</a:t>
            </a:r>
          </a:p>
        </p:txBody>
      </p:sp>
      <p:sp>
        <p:nvSpPr>
          <p:cNvPr id="36867" name="Rectangle 5"/>
          <p:cNvSpPr>
            <a:spLocks noGrp="1" noChangeArrowheads="1"/>
          </p:cNvSpPr>
          <p:nvPr>
            <p:ph type="body" idx="1"/>
          </p:nvPr>
        </p:nvSpPr>
        <p:spPr/>
        <p:txBody>
          <a:bodyPr/>
          <a:lstStyle/>
          <a:p>
            <a:pPr eaLnBrk="1" hangingPunct="1">
              <a:lnSpc>
                <a:spcPct val="90000"/>
              </a:lnSpc>
            </a:pPr>
            <a:r>
              <a:rPr lang="it-IT" sz="1600"/>
              <a:t>Si tratta di un reddito:</a:t>
            </a:r>
          </a:p>
          <a:p>
            <a:pPr lvl="1" eaLnBrk="1" hangingPunct="1">
              <a:lnSpc>
                <a:spcPct val="90000"/>
              </a:lnSpc>
            </a:pPr>
            <a:r>
              <a:rPr lang="it-IT" sz="1400"/>
              <a:t>Netto, ossia al netto delle imposte</a:t>
            </a:r>
          </a:p>
          <a:p>
            <a:pPr lvl="1" eaLnBrk="1" hangingPunct="1">
              <a:lnSpc>
                <a:spcPct val="90000"/>
              </a:lnSpc>
            </a:pPr>
            <a:r>
              <a:rPr lang="it-IT" sz="1400"/>
              <a:t>Normale, ossia deve essere depurato da:</a:t>
            </a:r>
          </a:p>
          <a:p>
            <a:pPr lvl="2" eaLnBrk="1" hangingPunct="1">
              <a:lnSpc>
                <a:spcPct val="90000"/>
              </a:lnSpc>
            </a:pPr>
            <a:r>
              <a:rPr lang="it-IT" sz="1200"/>
              <a:t>Componenti straordinarie: ovvero delle componenti rilevanti non ripetitive del reddito d’esercizio</a:t>
            </a:r>
          </a:p>
          <a:p>
            <a:pPr lvl="2" eaLnBrk="1" hangingPunct="1">
              <a:lnSpc>
                <a:spcPct val="90000"/>
              </a:lnSpc>
            </a:pPr>
            <a:r>
              <a:rPr lang="it-IT" sz="1200"/>
              <a:t>Componenti estranee alla gestione: siano essi beni giudicati “estranei” alla gestione, ovvero fatti che non abbiano attinenza alla gestione caratteristica</a:t>
            </a:r>
          </a:p>
          <a:p>
            <a:pPr lvl="2" eaLnBrk="1" hangingPunct="1">
              <a:lnSpc>
                <a:spcPct val="90000"/>
              </a:lnSpc>
            </a:pPr>
            <a:r>
              <a:rPr lang="it-IT" sz="1200"/>
              <a:t>Politiche di bilancio giudicate distorsive rispetto al fine di una corretta misura dei risultati conseguiti</a:t>
            </a:r>
          </a:p>
          <a:p>
            <a:pPr lvl="1" eaLnBrk="1" hangingPunct="1">
              <a:lnSpc>
                <a:spcPct val="90000"/>
              </a:lnSpc>
            </a:pPr>
            <a:r>
              <a:rPr lang="it-IT" sz="1400"/>
              <a:t>Medio, ossia deve essere rappresentativo dei risultati dell’intero arco temporale considerato</a:t>
            </a:r>
          </a:p>
          <a:p>
            <a:pPr lvl="1" eaLnBrk="1" hangingPunct="1">
              <a:lnSpc>
                <a:spcPct val="90000"/>
              </a:lnSpc>
            </a:pPr>
            <a:endParaRPr lang="it-IT" sz="1400"/>
          </a:p>
          <a:p>
            <a:pPr eaLnBrk="1" hangingPunct="1">
              <a:lnSpc>
                <a:spcPct val="90000"/>
              </a:lnSpc>
            </a:pPr>
            <a:r>
              <a:rPr lang="it-IT" sz="1600"/>
              <a:t>Ai fini della sua determinazione è necessaria:</a:t>
            </a:r>
          </a:p>
          <a:p>
            <a:pPr lvl="1" eaLnBrk="1" hangingPunct="1">
              <a:lnSpc>
                <a:spcPct val="90000"/>
              </a:lnSpc>
            </a:pPr>
            <a:r>
              <a:rPr lang="it-IT" sz="1400"/>
              <a:t>Comprensione del </a:t>
            </a:r>
            <a:r>
              <a:rPr lang="it-IT" sz="1400" i="1"/>
              <a:t>business</a:t>
            </a:r>
            <a:r>
              <a:rPr lang="it-IT" sz="1400"/>
              <a:t> e delle sue tendenze future</a:t>
            </a:r>
          </a:p>
          <a:p>
            <a:pPr lvl="1" eaLnBrk="1" hangingPunct="1">
              <a:lnSpc>
                <a:spcPct val="90000"/>
              </a:lnSpc>
            </a:pPr>
            <a:r>
              <a:rPr lang="it-IT" sz="1400"/>
              <a:t>Analisi dei conti economici storici e prospettici (ove questi ultimi siano disponibili)</a:t>
            </a:r>
          </a:p>
          <a:p>
            <a:pPr lvl="1" eaLnBrk="1" hangingPunct="1">
              <a:lnSpc>
                <a:spcPct val="90000"/>
              </a:lnSpc>
            </a:pPr>
            <a:r>
              <a:rPr lang="it-IT" sz="1400"/>
              <a:t>Depurazione da tali conti economici delle componenti straordinarie</a:t>
            </a:r>
          </a:p>
          <a:p>
            <a:pPr lvl="1" eaLnBrk="1" hangingPunct="1">
              <a:lnSpc>
                <a:spcPct val="90000"/>
              </a:lnSpc>
            </a:pPr>
            <a:r>
              <a:rPr lang="it-IT" sz="1400"/>
              <a:t>Elaborazione di opportune medie (tra valori comparabili), prendendo a base diversi periodi di riferimento</a:t>
            </a:r>
          </a:p>
          <a:p>
            <a:pPr lvl="1" eaLnBrk="1" hangingPunct="1">
              <a:lnSpc>
                <a:spcPct val="90000"/>
              </a:lnSpc>
            </a:pPr>
            <a:r>
              <a:rPr lang="it-IT" sz="1400"/>
              <a:t>Sintesi qualitativa della capacità reddituale media prospettica dell’azienda</a:t>
            </a:r>
          </a:p>
          <a:p>
            <a:pPr lvl="2" eaLnBrk="1" hangingPunct="1">
              <a:lnSpc>
                <a:spcPct val="90000"/>
              </a:lnSpc>
            </a:pPr>
            <a:r>
              <a:rPr lang="it-IT" sz="1200"/>
              <a:t>Coerenza tra andamento storico e attese prospettiche</a:t>
            </a:r>
          </a:p>
          <a:p>
            <a:pPr lvl="2" eaLnBrk="1" hangingPunct="1">
              <a:lnSpc>
                <a:spcPct val="90000"/>
              </a:lnSpc>
            </a:pPr>
            <a:r>
              <a:rPr lang="it-IT" sz="1200"/>
              <a:t>Ciclicità</a:t>
            </a:r>
          </a:p>
          <a:p>
            <a:pPr lvl="2" eaLnBrk="1" hangingPunct="1">
              <a:lnSpc>
                <a:spcPct val="90000"/>
              </a:lnSpc>
            </a:pPr>
            <a:r>
              <a:rPr lang="it-IT" sz="1200" i="1"/>
              <a:t>Start-up</a:t>
            </a:r>
          </a:p>
          <a:p>
            <a:pPr lvl="2" eaLnBrk="1" hangingPunct="1">
              <a:lnSpc>
                <a:spcPct val="90000"/>
              </a:lnSpc>
            </a:pPr>
            <a:r>
              <a:rPr lang="it-IT" sz="1200"/>
              <a:t>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7"/>
          <p:cNvSpPr>
            <a:spLocks noGrp="1" noChangeArrowheads="1"/>
          </p:cNvSpPr>
          <p:nvPr>
            <p:ph type="title"/>
          </p:nvPr>
        </p:nvSpPr>
        <p:spPr/>
        <p:txBody>
          <a:bodyPr/>
          <a:lstStyle/>
          <a:p>
            <a:pPr eaLnBrk="1" hangingPunct="1"/>
            <a:r>
              <a:rPr lang="it-IT" dirty="0"/>
              <a:t>Tecniche di valutazione</a:t>
            </a:r>
            <a:br>
              <a:rPr lang="it-IT" dirty="0"/>
            </a:br>
            <a:r>
              <a:rPr lang="it-IT" sz="2400" dirty="0"/>
              <a:t>Criteri e metodi di valutazione</a:t>
            </a:r>
          </a:p>
        </p:txBody>
      </p:sp>
      <p:sp>
        <p:nvSpPr>
          <p:cNvPr id="30723" name="Rectangle 38"/>
          <p:cNvSpPr>
            <a:spLocks noGrp="1" noChangeArrowheads="1"/>
          </p:cNvSpPr>
          <p:nvPr>
            <p:ph type="body" idx="1"/>
          </p:nvPr>
        </p:nvSpPr>
        <p:spPr>
          <a:xfrm>
            <a:off x="323850" y="1285875"/>
            <a:ext cx="4621213" cy="4519613"/>
          </a:xfrm>
        </p:spPr>
        <p:txBody>
          <a:bodyPr/>
          <a:lstStyle/>
          <a:p>
            <a:pPr eaLnBrk="1" hangingPunct="1"/>
            <a:r>
              <a:rPr lang="it-IT" sz="1400"/>
              <a:t>Non esistono formule o regole definite cui attenersi per effettuare valutazioni di aziende o di parti di esse</a:t>
            </a:r>
          </a:p>
          <a:p>
            <a:pPr lvl="1" eaLnBrk="1" hangingPunct="1"/>
            <a:r>
              <a:rPr lang="it-IT" sz="1400"/>
              <a:t>La dottrina e la prassi professionale hanno sviluppato criteri (e metodologie) che riscontrano generale accettazione presso gli operatori</a:t>
            </a:r>
          </a:p>
          <a:p>
            <a:pPr eaLnBrk="1" hangingPunct="1"/>
            <a:r>
              <a:rPr lang="it-IT" sz="1400"/>
              <a:t>Questi criteri si differenziano tra loro in quanto pongono l’enfasi su aspetti diversi dell’azienda da valutare e, pertanto, colgono solamente alcune delle possibili componenti del valore aziendale</a:t>
            </a:r>
          </a:p>
          <a:p>
            <a:pPr lvl="1" eaLnBrk="1" hangingPunct="1"/>
            <a:r>
              <a:rPr lang="it-IT" sz="1400"/>
              <a:t>Essi, seppure corretti sotto il profilo concettuale, presentano problemi peculiari nella loro applicazione pratica, derivanti dalla corretta identificazione delle variabili essenziali delle formule sottostanti</a:t>
            </a:r>
          </a:p>
          <a:p>
            <a:pPr eaLnBrk="1" hangingPunct="1"/>
            <a:r>
              <a:rPr lang="it-IT" sz="1400"/>
              <a:t>I criteri ed i metodi di valutazione debbono essere pertanto opportunamente scelti, a seconda di:</a:t>
            </a:r>
          </a:p>
          <a:p>
            <a:pPr lvl="1" eaLnBrk="1" hangingPunct="1"/>
            <a:r>
              <a:rPr lang="it-IT" sz="1400"/>
              <a:t>Natura e caratteristiche dell’azienda da valutare </a:t>
            </a:r>
          </a:p>
          <a:p>
            <a:pPr lvl="1" eaLnBrk="1" hangingPunct="1"/>
            <a:r>
              <a:rPr lang="it-IT" sz="1400"/>
              <a:t>Tipologia, massa e qualità delle informazioni a disposizione</a:t>
            </a:r>
          </a:p>
          <a:p>
            <a:pPr lvl="1" eaLnBrk="1" hangingPunct="1"/>
            <a:r>
              <a:rPr lang="it-IT" sz="1400"/>
              <a:t>Finalità della valutazione</a:t>
            </a:r>
          </a:p>
        </p:txBody>
      </p:sp>
      <p:grpSp>
        <p:nvGrpSpPr>
          <p:cNvPr id="30724" name="Group 39"/>
          <p:cNvGrpSpPr>
            <a:grpSpLocks/>
          </p:cNvGrpSpPr>
          <p:nvPr/>
        </p:nvGrpSpPr>
        <p:grpSpPr bwMode="auto">
          <a:xfrm>
            <a:off x="4884738" y="1484313"/>
            <a:ext cx="4151312" cy="3425825"/>
            <a:chOff x="3322" y="748"/>
            <a:chExt cx="2850" cy="2214"/>
          </a:xfrm>
        </p:grpSpPr>
        <p:sp>
          <p:nvSpPr>
            <p:cNvPr id="30725" name="Line 40"/>
            <p:cNvSpPr>
              <a:spLocks noChangeShapeType="1"/>
            </p:cNvSpPr>
            <p:nvPr/>
          </p:nvSpPr>
          <p:spPr bwMode="auto">
            <a:xfrm>
              <a:off x="4725" y="1016"/>
              <a:ext cx="0" cy="152"/>
            </a:xfrm>
            <a:prstGeom prst="line">
              <a:avLst/>
            </a:prstGeom>
            <a:noFill/>
            <a:ln w="12700">
              <a:solidFill>
                <a:schemeClr val="tx1"/>
              </a:solidFill>
              <a:round/>
              <a:headEnd/>
              <a:tailEnd/>
            </a:ln>
          </p:spPr>
          <p:txBody>
            <a:bodyPr wrap="none" anchor="ctr"/>
            <a:lstStyle/>
            <a:p>
              <a:endParaRPr lang="it-IT"/>
            </a:p>
          </p:txBody>
        </p:sp>
        <p:sp>
          <p:nvSpPr>
            <p:cNvPr id="30726" name="AutoShape 41"/>
            <p:cNvSpPr>
              <a:spLocks noChangeArrowheads="1"/>
            </p:cNvSpPr>
            <p:nvPr/>
          </p:nvSpPr>
          <p:spPr bwMode="auto">
            <a:xfrm>
              <a:off x="4198" y="748"/>
              <a:ext cx="1043" cy="281"/>
            </a:xfrm>
            <a:prstGeom prst="roundRect">
              <a:avLst>
                <a:gd name="adj" fmla="val 12495"/>
              </a:avLst>
            </a:prstGeom>
            <a:solidFill>
              <a:schemeClr val="accent1"/>
            </a:solidFill>
            <a:ln w="12700">
              <a:solidFill>
                <a:schemeClr val="tx1"/>
              </a:solidFill>
              <a:round/>
              <a:headEnd/>
              <a:tailEnd/>
            </a:ln>
          </p:spPr>
          <p:txBody>
            <a:bodyPr wrap="none" anchor="ctr"/>
            <a:lstStyle/>
            <a:p>
              <a:pPr marL="285750" indent="-285750" algn="ctr" eaLnBrk="0" hangingPunct="0">
                <a:lnSpc>
                  <a:spcPct val="85000"/>
                </a:lnSpc>
                <a:spcBef>
                  <a:spcPct val="45000"/>
                </a:spcBef>
                <a:buSzPct val="100000"/>
              </a:pPr>
              <a:r>
                <a:rPr lang="it-IT" sz="1200" b="1">
                  <a:solidFill>
                    <a:schemeClr val="bg1"/>
                  </a:solidFill>
                </a:rPr>
                <a:t>Criteri di valutazione</a:t>
              </a:r>
              <a:endParaRPr lang="en-US" sz="2800" b="1">
                <a:solidFill>
                  <a:schemeClr val="bg1"/>
                </a:solidFill>
              </a:endParaRPr>
            </a:p>
          </p:txBody>
        </p:sp>
        <p:sp>
          <p:nvSpPr>
            <p:cNvPr id="30727" name="Line 42"/>
            <p:cNvSpPr>
              <a:spLocks noChangeShapeType="1"/>
            </p:cNvSpPr>
            <p:nvPr/>
          </p:nvSpPr>
          <p:spPr bwMode="auto">
            <a:xfrm>
              <a:off x="3615" y="1607"/>
              <a:ext cx="0" cy="189"/>
            </a:xfrm>
            <a:prstGeom prst="line">
              <a:avLst/>
            </a:prstGeom>
            <a:noFill/>
            <a:ln w="12700">
              <a:solidFill>
                <a:schemeClr val="tx1"/>
              </a:solidFill>
              <a:round/>
              <a:headEnd type="none" w="sm" len="sm"/>
              <a:tailEnd type="stealth" w="med" len="med"/>
            </a:ln>
          </p:spPr>
          <p:txBody>
            <a:bodyPr/>
            <a:lstStyle/>
            <a:p>
              <a:endParaRPr lang="it-IT"/>
            </a:p>
          </p:txBody>
        </p:sp>
        <p:sp>
          <p:nvSpPr>
            <p:cNvPr id="30728" name="Line 43"/>
            <p:cNvSpPr>
              <a:spLocks noChangeShapeType="1"/>
            </p:cNvSpPr>
            <p:nvPr/>
          </p:nvSpPr>
          <p:spPr bwMode="auto">
            <a:xfrm>
              <a:off x="4212" y="2412"/>
              <a:ext cx="225" cy="344"/>
            </a:xfrm>
            <a:prstGeom prst="line">
              <a:avLst/>
            </a:prstGeom>
            <a:noFill/>
            <a:ln w="12700">
              <a:solidFill>
                <a:schemeClr val="tx1"/>
              </a:solidFill>
              <a:round/>
              <a:headEnd type="none" w="sm" len="sm"/>
              <a:tailEnd type="stealth" w="med" len="med"/>
            </a:ln>
          </p:spPr>
          <p:txBody>
            <a:bodyPr/>
            <a:lstStyle/>
            <a:p>
              <a:endParaRPr lang="it-IT"/>
            </a:p>
          </p:txBody>
        </p:sp>
        <p:sp>
          <p:nvSpPr>
            <p:cNvPr id="30729" name="AutoShape 44"/>
            <p:cNvSpPr>
              <a:spLocks noChangeArrowheads="1"/>
            </p:cNvSpPr>
            <p:nvPr/>
          </p:nvSpPr>
          <p:spPr bwMode="auto">
            <a:xfrm>
              <a:off x="3322" y="1805"/>
              <a:ext cx="592" cy="168"/>
            </a:xfrm>
            <a:prstGeom prst="roundRect">
              <a:avLst>
                <a:gd name="adj" fmla="val 12495"/>
              </a:avLst>
            </a:prstGeom>
            <a:solidFill>
              <a:srgbClr val="FFFF99"/>
            </a:solidFill>
            <a:ln w="12700">
              <a:solidFill>
                <a:schemeClr val="tx1"/>
              </a:solidFill>
              <a:round/>
              <a:headEnd/>
              <a:tailEnd/>
            </a:ln>
          </p:spPr>
          <p:txBody>
            <a:bodyPr wrap="none" anchor="ctr"/>
            <a:lstStyle/>
            <a:p>
              <a:pPr marL="285750" indent="-285750" algn="ctr" eaLnBrk="0" hangingPunct="0">
                <a:lnSpc>
                  <a:spcPct val="85000"/>
                </a:lnSpc>
                <a:spcBef>
                  <a:spcPct val="45000"/>
                </a:spcBef>
                <a:buSzPct val="100000"/>
              </a:pPr>
              <a:r>
                <a:rPr lang="it-IT" sz="900"/>
                <a:t>Criteri del costo</a:t>
              </a:r>
              <a:endParaRPr lang="en-US" sz="900"/>
            </a:p>
          </p:txBody>
        </p:sp>
        <p:sp>
          <p:nvSpPr>
            <p:cNvPr id="30730" name="AutoShape 45"/>
            <p:cNvSpPr>
              <a:spLocks noChangeArrowheads="1"/>
            </p:cNvSpPr>
            <p:nvPr/>
          </p:nvSpPr>
          <p:spPr bwMode="auto">
            <a:xfrm>
              <a:off x="3568" y="2188"/>
              <a:ext cx="977" cy="176"/>
            </a:xfrm>
            <a:prstGeom prst="roundRect">
              <a:avLst>
                <a:gd name="adj" fmla="val 12495"/>
              </a:avLst>
            </a:prstGeom>
            <a:solidFill>
              <a:srgbClr val="FFFF99"/>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a:t>Criteri economico finanziari</a:t>
              </a:r>
            </a:p>
          </p:txBody>
        </p:sp>
        <p:sp>
          <p:nvSpPr>
            <p:cNvPr id="30731" name="AutoShape 46"/>
            <p:cNvSpPr>
              <a:spLocks noChangeArrowheads="1"/>
            </p:cNvSpPr>
            <p:nvPr/>
          </p:nvSpPr>
          <p:spPr bwMode="auto">
            <a:xfrm>
              <a:off x="4187" y="1815"/>
              <a:ext cx="536" cy="171"/>
            </a:xfrm>
            <a:prstGeom prst="roundRect">
              <a:avLst>
                <a:gd name="adj" fmla="val 12495"/>
              </a:avLst>
            </a:prstGeom>
            <a:solidFill>
              <a:srgbClr val="FFFF99"/>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a:t>Criteri misti</a:t>
              </a:r>
            </a:p>
          </p:txBody>
        </p:sp>
        <p:sp>
          <p:nvSpPr>
            <p:cNvPr id="30732" name="AutoShape 47"/>
            <p:cNvSpPr>
              <a:spLocks noChangeArrowheads="1"/>
            </p:cNvSpPr>
            <p:nvPr/>
          </p:nvSpPr>
          <p:spPr bwMode="auto">
            <a:xfrm>
              <a:off x="3343" y="2791"/>
              <a:ext cx="610" cy="171"/>
            </a:xfrm>
            <a:prstGeom prst="roundRect">
              <a:avLst>
                <a:gd name="adj" fmla="val 12495"/>
              </a:avLst>
            </a:prstGeom>
            <a:solidFill>
              <a:srgbClr val="DDDDDD"/>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i="1">
                  <a:solidFill>
                    <a:schemeClr val="bg2"/>
                  </a:solidFill>
                </a:rPr>
                <a:t>Metodi finanziari</a:t>
              </a:r>
            </a:p>
          </p:txBody>
        </p:sp>
        <p:sp>
          <p:nvSpPr>
            <p:cNvPr id="30733" name="AutoShape 48"/>
            <p:cNvSpPr>
              <a:spLocks noChangeArrowheads="1"/>
            </p:cNvSpPr>
            <p:nvPr/>
          </p:nvSpPr>
          <p:spPr bwMode="auto">
            <a:xfrm>
              <a:off x="4799" y="1942"/>
              <a:ext cx="580" cy="172"/>
            </a:xfrm>
            <a:prstGeom prst="roundRect">
              <a:avLst>
                <a:gd name="adj" fmla="val 12495"/>
              </a:avLst>
            </a:prstGeom>
            <a:solidFill>
              <a:srgbClr val="DDDDDD"/>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i="1"/>
                <a:t>Metodo di borsa</a:t>
              </a:r>
            </a:p>
          </p:txBody>
        </p:sp>
        <p:sp>
          <p:nvSpPr>
            <p:cNvPr id="30734" name="AutoShape 49"/>
            <p:cNvSpPr>
              <a:spLocks noChangeArrowheads="1"/>
            </p:cNvSpPr>
            <p:nvPr/>
          </p:nvSpPr>
          <p:spPr bwMode="auto">
            <a:xfrm>
              <a:off x="5562" y="1940"/>
              <a:ext cx="610" cy="172"/>
            </a:xfrm>
            <a:prstGeom prst="roundRect">
              <a:avLst>
                <a:gd name="adj" fmla="val 12495"/>
              </a:avLst>
            </a:prstGeom>
            <a:solidFill>
              <a:srgbClr val="DDDDDD"/>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i="1"/>
                <a:t>Multipli di borsa</a:t>
              </a:r>
            </a:p>
          </p:txBody>
        </p:sp>
        <p:sp>
          <p:nvSpPr>
            <p:cNvPr id="30735" name="AutoShape 50"/>
            <p:cNvSpPr>
              <a:spLocks noChangeArrowheads="1"/>
            </p:cNvSpPr>
            <p:nvPr/>
          </p:nvSpPr>
          <p:spPr bwMode="auto">
            <a:xfrm>
              <a:off x="4827" y="2216"/>
              <a:ext cx="1287" cy="171"/>
            </a:xfrm>
            <a:prstGeom prst="roundRect">
              <a:avLst>
                <a:gd name="adj" fmla="val 12495"/>
              </a:avLst>
            </a:prstGeom>
            <a:solidFill>
              <a:srgbClr val="DDDDDD"/>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i="1"/>
                <a:t>Metodo delle transazioni comparabili</a:t>
              </a:r>
            </a:p>
          </p:txBody>
        </p:sp>
        <p:sp>
          <p:nvSpPr>
            <p:cNvPr id="30736" name="AutoShape 51"/>
            <p:cNvSpPr>
              <a:spLocks noChangeArrowheads="1"/>
            </p:cNvSpPr>
            <p:nvPr/>
          </p:nvSpPr>
          <p:spPr bwMode="auto">
            <a:xfrm>
              <a:off x="5157" y="1331"/>
              <a:ext cx="626" cy="174"/>
            </a:xfrm>
            <a:prstGeom prst="roundRect">
              <a:avLst>
                <a:gd name="adj" fmla="val 12495"/>
              </a:avLst>
            </a:prstGeom>
            <a:solidFill>
              <a:srgbClr val="FFFF99"/>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a:t>Criteri di mercato</a:t>
              </a:r>
            </a:p>
          </p:txBody>
        </p:sp>
        <p:sp>
          <p:nvSpPr>
            <p:cNvPr id="30737" name="Line 52"/>
            <p:cNvSpPr>
              <a:spLocks noChangeShapeType="1"/>
            </p:cNvSpPr>
            <p:nvPr/>
          </p:nvSpPr>
          <p:spPr bwMode="auto">
            <a:xfrm flipH="1">
              <a:off x="3635" y="2412"/>
              <a:ext cx="225" cy="344"/>
            </a:xfrm>
            <a:prstGeom prst="line">
              <a:avLst/>
            </a:prstGeom>
            <a:noFill/>
            <a:ln w="12700">
              <a:solidFill>
                <a:schemeClr val="tx1"/>
              </a:solidFill>
              <a:round/>
              <a:headEnd type="none" w="sm" len="sm"/>
              <a:tailEnd type="stealth" w="med" len="med"/>
            </a:ln>
          </p:spPr>
          <p:txBody>
            <a:bodyPr/>
            <a:lstStyle/>
            <a:p>
              <a:endParaRPr lang="it-IT"/>
            </a:p>
          </p:txBody>
        </p:sp>
        <p:sp>
          <p:nvSpPr>
            <p:cNvPr id="30738" name="AutoShape 53"/>
            <p:cNvSpPr>
              <a:spLocks noChangeArrowheads="1"/>
            </p:cNvSpPr>
            <p:nvPr/>
          </p:nvSpPr>
          <p:spPr bwMode="auto">
            <a:xfrm>
              <a:off x="4111" y="2791"/>
              <a:ext cx="609" cy="171"/>
            </a:xfrm>
            <a:prstGeom prst="roundRect">
              <a:avLst>
                <a:gd name="adj" fmla="val 12495"/>
              </a:avLst>
            </a:prstGeom>
            <a:solidFill>
              <a:srgbClr val="DDDDDD"/>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i="1"/>
                <a:t>Metodi reddituali</a:t>
              </a:r>
            </a:p>
          </p:txBody>
        </p:sp>
        <p:sp>
          <p:nvSpPr>
            <p:cNvPr id="30739" name="AutoShape 54"/>
            <p:cNvSpPr>
              <a:spLocks noChangeArrowheads="1"/>
            </p:cNvSpPr>
            <p:nvPr/>
          </p:nvSpPr>
          <p:spPr bwMode="auto">
            <a:xfrm>
              <a:off x="3778" y="1331"/>
              <a:ext cx="536" cy="171"/>
            </a:xfrm>
            <a:prstGeom prst="roundRect">
              <a:avLst>
                <a:gd name="adj" fmla="val 12495"/>
              </a:avLst>
            </a:prstGeom>
            <a:solidFill>
              <a:srgbClr val="FFFF99"/>
            </a:solidFill>
            <a:ln w="12700">
              <a:solidFill>
                <a:schemeClr val="tx1"/>
              </a:solidFill>
              <a:round/>
              <a:headEnd/>
              <a:tailEnd/>
            </a:ln>
          </p:spPr>
          <p:txBody>
            <a:bodyPr wrap="none" lIns="92075" tIns="46038" rIns="92075" bIns="46038" anchor="ctr"/>
            <a:lstStyle/>
            <a:p>
              <a:pPr marL="285750" indent="-285750" algn="ctr" eaLnBrk="0" hangingPunct="0">
                <a:lnSpc>
                  <a:spcPct val="85000"/>
                </a:lnSpc>
                <a:spcBef>
                  <a:spcPct val="45000"/>
                </a:spcBef>
                <a:buSzPct val="100000"/>
              </a:pPr>
              <a:r>
                <a:rPr lang="it-IT" sz="900"/>
                <a:t>Criteri analitici</a:t>
              </a:r>
            </a:p>
          </p:txBody>
        </p:sp>
        <p:sp>
          <p:nvSpPr>
            <p:cNvPr id="30740" name="Line 55"/>
            <p:cNvSpPr>
              <a:spLocks noChangeShapeType="1"/>
            </p:cNvSpPr>
            <p:nvPr/>
          </p:nvSpPr>
          <p:spPr bwMode="auto">
            <a:xfrm>
              <a:off x="4044" y="1504"/>
              <a:ext cx="0" cy="681"/>
            </a:xfrm>
            <a:prstGeom prst="line">
              <a:avLst/>
            </a:prstGeom>
            <a:noFill/>
            <a:ln w="12700">
              <a:solidFill>
                <a:schemeClr val="tx1"/>
              </a:solidFill>
              <a:round/>
              <a:headEnd type="none" w="sm" len="sm"/>
              <a:tailEnd type="stealth" w="med" len="med"/>
            </a:ln>
          </p:spPr>
          <p:txBody>
            <a:bodyPr/>
            <a:lstStyle/>
            <a:p>
              <a:endParaRPr lang="it-IT"/>
            </a:p>
          </p:txBody>
        </p:sp>
        <p:sp>
          <p:nvSpPr>
            <p:cNvPr id="30741" name="Line 56"/>
            <p:cNvSpPr>
              <a:spLocks noChangeShapeType="1"/>
            </p:cNvSpPr>
            <p:nvPr/>
          </p:nvSpPr>
          <p:spPr bwMode="auto">
            <a:xfrm>
              <a:off x="4040" y="1176"/>
              <a:ext cx="0" cy="148"/>
            </a:xfrm>
            <a:prstGeom prst="line">
              <a:avLst/>
            </a:prstGeom>
            <a:noFill/>
            <a:ln w="12700">
              <a:solidFill>
                <a:schemeClr val="tx1"/>
              </a:solidFill>
              <a:round/>
              <a:headEnd type="none" w="sm" len="sm"/>
              <a:tailEnd type="stealth" w="med" len="med"/>
            </a:ln>
          </p:spPr>
          <p:txBody>
            <a:bodyPr/>
            <a:lstStyle/>
            <a:p>
              <a:endParaRPr lang="it-IT"/>
            </a:p>
          </p:txBody>
        </p:sp>
        <p:sp>
          <p:nvSpPr>
            <p:cNvPr id="30742" name="Line 57"/>
            <p:cNvSpPr>
              <a:spLocks noChangeShapeType="1"/>
            </p:cNvSpPr>
            <p:nvPr/>
          </p:nvSpPr>
          <p:spPr bwMode="auto">
            <a:xfrm>
              <a:off x="4454" y="1611"/>
              <a:ext cx="0" cy="189"/>
            </a:xfrm>
            <a:prstGeom prst="line">
              <a:avLst/>
            </a:prstGeom>
            <a:noFill/>
            <a:ln w="12700">
              <a:solidFill>
                <a:schemeClr val="tx1"/>
              </a:solidFill>
              <a:round/>
              <a:headEnd type="none" w="sm" len="sm"/>
              <a:tailEnd type="stealth" w="med" len="med"/>
            </a:ln>
          </p:spPr>
          <p:txBody>
            <a:bodyPr/>
            <a:lstStyle/>
            <a:p>
              <a:endParaRPr lang="it-IT"/>
            </a:p>
          </p:txBody>
        </p:sp>
        <p:sp>
          <p:nvSpPr>
            <p:cNvPr id="30743" name="Line 58"/>
            <p:cNvSpPr>
              <a:spLocks noChangeShapeType="1"/>
            </p:cNvSpPr>
            <p:nvPr/>
          </p:nvSpPr>
          <p:spPr bwMode="auto">
            <a:xfrm>
              <a:off x="5459" y="1176"/>
              <a:ext cx="0" cy="148"/>
            </a:xfrm>
            <a:prstGeom prst="line">
              <a:avLst/>
            </a:prstGeom>
            <a:noFill/>
            <a:ln w="12700">
              <a:solidFill>
                <a:schemeClr val="tx1"/>
              </a:solidFill>
              <a:round/>
              <a:headEnd type="none" w="sm" len="sm"/>
              <a:tailEnd type="stealth" w="med" len="med"/>
            </a:ln>
          </p:spPr>
          <p:txBody>
            <a:bodyPr/>
            <a:lstStyle/>
            <a:p>
              <a:endParaRPr lang="it-IT"/>
            </a:p>
          </p:txBody>
        </p:sp>
        <p:sp>
          <p:nvSpPr>
            <p:cNvPr id="30744" name="Line 59"/>
            <p:cNvSpPr>
              <a:spLocks noChangeShapeType="1"/>
            </p:cNvSpPr>
            <p:nvPr/>
          </p:nvSpPr>
          <p:spPr bwMode="auto">
            <a:xfrm>
              <a:off x="5648" y="1538"/>
              <a:ext cx="225" cy="344"/>
            </a:xfrm>
            <a:prstGeom prst="line">
              <a:avLst/>
            </a:prstGeom>
            <a:noFill/>
            <a:ln w="12700">
              <a:solidFill>
                <a:schemeClr val="tx1"/>
              </a:solidFill>
              <a:round/>
              <a:headEnd type="none" w="sm" len="sm"/>
              <a:tailEnd type="stealth" w="med" len="med"/>
            </a:ln>
          </p:spPr>
          <p:txBody>
            <a:bodyPr/>
            <a:lstStyle/>
            <a:p>
              <a:endParaRPr lang="it-IT"/>
            </a:p>
          </p:txBody>
        </p:sp>
        <p:sp>
          <p:nvSpPr>
            <p:cNvPr id="30745" name="Line 60"/>
            <p:cNvSpPr>
              <a:spLocks noChangeShapeType="1"/>
            </p:cNvSpPr>
            <p:nvPr/>
          </p:nvSpPr>
          <p:spPr bwMode="auto">
            <a:xfrm flipH="1">
              <a:off x="5071" y="1538"/>
              <a:ext cx="225" cy="344"/>
            </a:xfrm>
            <a:prstGeom prst="line">
              <a:avLst/>
            </a:prstGeom>
            <a:noFill/>
            <a:ln w="12700">
              <a:solidFill>
                <a:schemeClr val="tx1"/>
              </a:solidFill>
              <a:round/>
              <a:headEnd type="none" w="sm" len="sm"/>
              <a:tailEnd type="stealth" w="med" len="med"/>
            </a:ln>
          </p:spPr>
          <p:txBody>
            <a:bodyPr/>
            <a:lstStyle/>
            <a:p>
              <a:endParaRPr lang="it-IT"/>
            </a:p>
          </p:txBody>
        </p:sp>
        <p:sp>
          <p:nvSpPr>
            <p:cNvPr id="30746" name="Line 61"/>
            <p:cNvSpPr>
              <a:spLocks noChangeShapeType="1"/>
            </p:cNvSpPr>
            <p:nvPr/>
          </p:nvSpPr>
          <p:spPr bwMode="auto">
            <a:xfrm>
              <a:off x="5467" y="1505"/>
              <a:ext cx="0" cy="681"/>
            </a:xfrm>
            <a:prstGeom prst="line">
              <a:avLst/>
            </a:prstGeom>
            <a:noFill/>
            <a:ln w="12700">
              <a:solidFill>
                <a:schemeClr val="tx1"/>
              </a:solidFill>
              <a:round/>
              <a:headEnd type="none" w="sm" len="sm"/>
              <a:tailEnd type="stealth" w="med" len="med"/>
            </a:ln>
          </p:spPr>
          <p:txBody>
            <a:bodyPr/>
            <a:lstStyle/>
            <a:p>
              <a:endParaRPr lang="it-IT"/>
            </a:p>
          </p:txBody>
        </p:sp>
        <p:sp>
          <p:nvSpPr>
            <p:cNvPr id="30747" name="Line 62"/>
            <p:cNvSpPr>
              <a:spLocks noChangeShapeType="1"/>
            </p:cNvSpPr>
            <p:nvPr/>
          </p:nvSpPr>
          <p:spPr bwMode="auto">
            <a:xfrm>
              <a:off x="3617" y="1608"/>
              <a:ext cx="844" cy="0"/>
            </a:xfrm>
            <a:prstGeom prst="line">
              <a:avLst/>
            </a:prstGeom>
            <a:noFill/>
            <a:ln w="12700">
              <a:solidFill>
                <a:schemeClr val="tx1"/>
              </a:solidFill>
              <a:round/>
              <a:headEnd/>
              <a:tailEnd/>
            </a:ln>
          </p:spPr>
          <p:txBody>
            <a:bodyPr wrap="none" anchor="ctr"/>
            <a:lstStyle/>
            <a:p>
              <a:endParaRPr lang="it-IT"/>
            </a:p>
          </p:txBody>
        </p:sp>
        <p:sp>
          <p:nvSpPr>
            <p:cNvPr id="30748" name="Line 63"/>
            <p:cNvSpPr>
              <a:spLocks noChangeShapeType="1"/>
            </p:cNvSpPr>
            <p:nvPr/>
          </p:nvSpPr>
          <p:spPr bwMode="auto">
            <a:xfrm>
              <a:off x="4036" y="1170"/>
              <a:ext cx="1429" cy="0"/>
            </a:xfrm>
            <a:prstGeom prst="line">
              <a:avLst/>
            </a:prstGeom>
            <a:noFill/>
            <a:ln w="12700">
              <a:solidFill>
                <a:schemeClr val="tx1"/>
              </a:solidFill>
              <a:round/>
              <a:headEnd/>
              <a:tailEnd/>
            </a:ln>
          </p:spPr>
          <p:txBody>
            <a:bodyPr wrap="none" anchor="ctr"/>
            <a:lstStyle/>
            <a:p>
              <a:endParaRPr lang="it-IT"/>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AutoShape 2"/>
          <p:cNvSpPr>
            <a:spLocks noChangeArrowheads="1"/>
          </p:cNvSpPr>
          <p:nvPr/>
        </p:nvSpPr>
        <p:spPr bwMode="auto">
          <a:xfrm>
            <a:off x="742950" y="5510213"/>
            <a:ext cx="7662863" cy="582612"/>
          </a:xfrm>
          <a:prstGeom prst="roundRect">
            <a:avLst>
              <a:gd name="adj" fmla="val 12495"/>
            </a:avLst>
          </a:prstGeom>
          <a:solidFill>
            <a:schemeClr val="accent2"/>
          </a:solidFill>
          <a:ln w="12700">
            <a:solidFill>
              <a:schemeClr val="tx1"/>
            </a:solidFill>
            <a:round/>
            <a:headEnd/>
            <a:tailEnd/>
          </a:ln>
          <a:effectLst/>
        </p:spPr>
        <p:txBody>
          <a:bodyPr wrap="none" anchor="ctr"/>
          <a:lstStyle/>
          <a:p>
            <a:pPr marL="285750" indent="-285750" algn="ctr" eaLnBrk="0" hangingPunct="0">
              <a:lnSpc>
                <a:spcPct val="75000"/>
              </a:lnSpc>
              <a:spcBef>
                <a:spcPct val="50000"/>
              </a:spcBef>
              <a:spcAft>
                <a:spcPts val="400"/>
              </a:spcAft>
              <a:buClr>
                <a:schemeClr val="tx2"/>
              </a:buClr>
              <a:defRPr/>
            </a:pPr>
            <a:r>
              <a:rPr lang="it-IT" sz="1600" b="1">
                <a:solidFill>
                  <a:schemeClr val="bg2"/>
                </a:solidFill>
                <a:effectLst>
                  <a:outerShdw blurRad="38100" dist="38100" dir="2700000" algn="tl">
                    <a:srgbClr val="000000"/>
                  </a:outerShdw>
                </a:effectLst>
              </a:rPr>
              <a:t>Per la stima del costo dell’</a:t>
            </a:r>
            <a:r>
              <a:rPr lang="it-IT" sz="1600" b="1" i="1">
                <a:solidFill>
                  <a:schemeClr val="bg2"/>
                </a:solidFill>
                <a:effectLst>
                  <a:outerShdw blurRad="38100" dist="38100" dir="2700000" algn="tl">
                    <a:srgbClr val="000000"/>
                  </a:outerShdw>
                </a:effectLst>
              </a:rPr>
              <a:t>equity</a:t>
            </a:r>
            <a:r>
              <a:rPr lang="it-IT" sz="1600" b="1">
                <a:solidFill>
                  <a:schemeClr val="bg2"/>
                </a:solidFill>
                <a:effectLst>
                  <a:outerShdw blurRad="38100" dist="38100" dir="2700000" algn="tl">
                    <a:srgbClr val="000000"/>
                  </a:outerShdw>
                </a:effectLst>
              </a:rPr>
              <a:t>, è necessario disporre di un</a:t>
            </a:r>
            <a:br>
              <a:rPr lang="it-IT" sz="1600" b="1">
                <a:solidFill>
                  <a:schemeClr val="bg2"/>
                </a:solidFill>
                <a:effectLst>
                  <a:outerShdw blurRad="38100" dist="38100" dir="2700000" algn="tl">
                    <a:srgbClr val="000000"/>
                  </a:outerShdw>
                </a:effectLst>
              </a:rPr>
            </a:br>
            <a:r>
              <a:rPr lang="it-IT" sz="1600" b="1">
                <a:solidFill>
                  <a:schemeClr val="bg2"/>
                </a:solidFill>
                <a:effectLst>
                  <a:outerShdw blurRad="38100" dist="38100" dir="2700000" algn="tl">
                    <a:srgbClr val="000000"/>
                  </a:outerShdw>
                </a:effectLst>
              </a:rPr>
              <a:t>modello che descriva che cosa vogliono gli investitori</a:t>
            </a:r>
            <a:endParaRPr lang="en-US" sz="2400">
              <a:latin typeface="Times New Roman" pitchFamily="18" charset="0"/>
            </a:endParaRPr>
          </a:p>
        </p:txBody>
      </p:sp>
      <p:sp>
        <p:nvSpPr>
          <p:cNvPr id="1210371" name="AutoShape 3"/>
          <p:cNvSpPr>
            <a:spLocks noChangeArrowheads="1"/>
          </p:cNvSpPr>
          <p:nvPr/>
        </p:nvSpPr>
        <p:spPr bwMode="auto">
          <a:xfrm>
            <a:off x="1785938" y="4387850"/>
            <a:ext cx="5543550" cy="368300"/>
          </a:xfrm>
          <a:prstGeom prst="roundRect">
            <a:avLst>
              <a:gd name="adj" fmla="val 12495"/>
            </a:avLst>
          </a:prstGeom>
          <a:solidFill>
            <a:schemeClr val="accent2"/>
          </a:solidFill>
          <a:ln w="12700">
            <a:solidFill>
              <a:schemeClr val="tx1"/>
            </a:solidFill>
            <a:round/>
            <a:headEnd/>
            <a:tailEnd/>
          </a:ln>
          <a:effectLst/>
        </p:spPr>
        <p:txBody>
          <a:bodyPr wrap="none" anchor="ctr"/>
          <a:lstStyle/>
          <a:p>
            <a:pPr marL="285750" indent="-285750" algn="ctr" eaLnBrk="0" hangingPunct="0">
              <a:lnSpc>
                <a:spcPct val="80000"/>
              </a:lnSpc>
              <a:spcBef>
                <a:spcPct val="50000"/>
              </a:spcBef>
              <a:spcAft>
                <a:spcPts val="400"/>
              </a:spcAft>
              <a:buClr>
                <a:schemeClr val="tx2"/>
              </a:buClr>
              <a:defRPr/>
            </a:pPr>
            <a:r>
              <a:rPr lang="it-IT" sz="1600" b="1">
                <a:solidFill>
                  <a:schemeClr val="bg2"/>
                </a:solidFill>
                <a:effectLst>
                  <a:outerShdw blurRad="38100" dist="38100" dir="2700000" algn="tl">
                    <a:srgbClr val="000000"/>
                  </a:outerShdw>
                </a:effectLst>
              </a:rPr>
              <a:t>i</a:t>
            </a:r>
            <a:r>
              <a:rPr lang="it-IT" sz="1200" b="1">
                <a:solidFill>
                  <a:schemeClr val="bg2"/>
                </a:solidFill>
                <a:effectLst>
                  <a:outerShdw blurRad="38100" dist="38100" dir="2700000" algn="tl">
                    <a:srgbClr val="000000"/>
                  </a:outerShdw>
                </a:effectLst>
              </a:rPr>
              <a:t>e</a:t>
            </a:r>
            <a:r>
              <a:rPr lang="it-IT" sz="1600" b="1">
                <a:solidFill>
                  <a:schemeClr val="bg2"/>
                </a:solidFill>
                <a:effectLst>
                  <a:outerShdw blurRad="38100" dist="38100" dir="2700000" algn="tl">
                    <a:srgbClr val="000000"/>
                  </a:outerShdw>
                </a:effectLst>
              </a:rPr>
              <a:t> = </a:t>
            </a:r>
            <a:r>
              <a:rPr lang="it-IT" sz="1600" b="1" i="1">
                <a:solidFill>
                  <a:schemeClr val="bg2"/>
                </a:solidFill>
                <a:effectLst>
                  <a:outerShdw blurRad="38100" dist="38100" dir="2700000" algn="tl">
                    <a:srgbClr val="000000"/>
                  </a:outerShdw>
                </a:effectLst>
              </a:rPr>
              <a:t>Risk free rate of return</a:t>
            </a:r>
            <a:r>
              <a:rPr lang="it-IT" sz="1600" b="1">
                <a:solidFill>
                  <a:schemeClr val="bg2"/>
                </a:solidFill>
                <a:effectLst>
                  <a:outerShdw blurRad="38100" dist="38100" dir="2700000" algn="tl">
                    <a:srgbClr val="000000"/>
                  </a:outerShdw>
                </a:effectLst>
              </a:rPr>
              <a:t> (rf) + </a:t>
            </a:r>
            <a:r>
              <a:rPr lang="it-IT" sz="1600" b="1" i="1">
                <a:solidFill>
                  <a:schemeClr val="bg2"/>
                </a:solidFill>
                <a:effectLst>
                  <a:outerShdw blurRad="38100" dist="38100" dir="2700000" algn="tl">
                    <a:srgbClr val="000000"/>
                  </a:outerShdw>
                </a:effectLst>
              </a:rPr>
              <a:t>Risk premium</a:t>
            </a:r>
            <a:r>
              <a:rPr lang="it-IT" sz="1600" b="1">
                <a:solidFill>
                  <a:schemeClr val="bg2"/>
                </a:solidFill>
                <a:effectLst>
                  <a:outerShdw blurRad="38100" dist="38100" dir="2700000" algn="tl">
                    <a:srgbClr val="000000"/>
                  </a:outerShdw>
                </a:effectLst>
              </a:rPr>
              <a:t> (s)</a:t>
            </a:r>
            <a:endParaRPr lang="en-US" sz="2400">
              <a:latin typeface="Times New Roman" pitchFamily="18" charset="0"/>
            </a:endParaRPr>
          </a:p>
        </p:txBody>
      </p:sp>
      <p:sp>
        <p:nvSpPr>
          <p:cNvPr id="37892" name="Rectangle 7"/>
          <p:cNvSpPr>
            <a:spLocks noGrp="1" noChangeArrowheads="1"/>
          </p:cNvSpPr>
          <p:nvPr>
            <p:ph type="title"/>
          </p:nvPr>
        </p:nvSpPr>
        <p:spPr/>
        <p:txBody>
          <a:bodyPr/>
          <a:lstStyle/>
          <a:p>
            <a:pPr eaLnBrk="1" hangingPunct="1"/>
            <a:r>
              <a:rPr lang="it-IT" dirty="0"/>
              <a:t>Criteri dei flussi </a:t>
            </a:r>
            <a:br>
              <a:rPr lang="it-IT" dirty="0"/>
            </a:br>
            <a:r>
              <a:rPr lang="it-IT" sz="2400" dirty="0"/>
              <a:t>Tasso di capitalizzazione/attualizzazione</a:t>
            </a:r>
          </a:p>
        </p:txBody>
      </p:sp>
      <p:sp>
        <p:nvSpPr>
          <p:cNvPr id="37893" name="Rectangle 8"/>
          <p:cNvSpPr>
            <a:spLocks noGrp="1" noChangeArrowheads="1"/>
          </p:cNvSpPr>
          <p:nvPr>
            <p:ph type="body" idx="1"/>
          </p:nvPr>
        </p:nvSpPr>
        <p:spPr/>
        <p:txBody>
          <a:bodyPr/>
          <a:lstStyle/>
          <a:p>
            <a:pPr eaLnBrk="1" hangingPunct="1"/>
            <a:r>
              <a:rPr lang="it-IT" sz="1600"/>
              <a:t>È fondamentale che il tasso sia coerente con la grandezza (reddito) da capitalizzare/attualizzare</a:t>
            </a:r>
          </a:p>
          <a:p>
            <a:pPr eaLnBrk="1" hangingPunct="1"/>
            <a:r>
              <a:rPr lang="it-IT" sz="1600"/>
              <a:t>Il tasso di capitalizzazione/attualizzazione è il tasso di rendimento normale atteso da un investitore che consideri l’investimento in capitale di rischio nel settore in cui l’azienda opera</a:t>
            </a:r>
          </a:p>
          <a:p>
            <a:pPr lvl="1" eaLnBrk="1" hangingPunct="1"/>
            <a:r>
              <a:rPr lang="it-IT" sz="1400"/>
              <a:t>Tale tasso rappresenta il cd. costo del capitale proprio – o costo dell’</a:t>
            </a:r>
            <a:r>
              <a:rPr lang="it-IT" sz="1400" i="1"/>
              <a:t>equity</a:t>
            </a:r>
            <a:r>
              <a:rPr lang="it-IT" sz="1400"/>
              <a:t> – dell’azienda oggetto di valutazione</a:t>
            </a:r>
          </a:p>
          <a:p>
            <a:pPr eaLnBrk="1" hangingPunct="1"/>
            <a:r>
              <a:rPr lang="it-IT" sz="1600"/>
              <a:t>Ipotesi di base è che gli investitori siano razionali, ossia che a parità di rischio preferiscano un maggior rendimento e a parità di rendimento preferiscano un minor rischio</a:t>
            </a:r>
          </a:p>
          <a:p>
            <a:pPr eaLnBrk="1" hangingPunct="1">
              <a:buFont typeface="Arial" charset="0"/>
              <a:buNone/>
            </a:pPr>
            <a:r>
              <a:rPr lang="it-IT" sz="1600"/>
              <a:t>	Pertanto, il rendimento atteso è pari a:</a:t>
            </a:r>
          </a:p>
          <a:p>
            <a:pPr eaLnBrk="1" hangingPunct="1"/>
            <a:endParaRPr lang="it-IT" sz="1600"/>
          </a:p>
        </p:txBody>
      </p:sp>
      <p:sp>
        <p:nvSpPr>
          <p:cNvPr id="37894" name="AutoShape 6"/>
          <p:cNvSpPr>
            <a:spLocks noChangeArrowheads="1"/>
          </p:cNvSpPr>
          <p:nvPr/>
        </p:nvSpPr>
        <p:spPr bwMode="auto">
          <a:xfrm>
            <a:off x="3816350" y="5032375"/>
            <a:ext cx="1519238" cy="292100"/>
          </a:xfrm>
          <a:prstGeom prst="downArrow">
            <a:avLst>
              <a:gd name="adj1" fmla="val 75009"/>
              <a:gd name="adj2" fmla="val 50005"/>
            </a:avLst>
          </a:prstGeom>
          <a:solidFill>
            <a:schemeClr val="accent2"/>
          </a:solidFill>
          <a:ln w="12700">
            <a:solidFill>
              <a:schemeClr val="tx1"/>
            </a:solidFill>
            <a:miter lim="800000"/>
            <a:headEnd/>
            <a:tailEnd/>
          </a:ln>
        </p:spPr>
        <p:txBody>
          <a:bodyPr wrap="none" anchor="ctr"/>
          <a:lstStyle/>
          <a:p>
            <a:endParaRPr lang="it-IT"/>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p:txBody>
          <a:bodyPr/>
          <a:lstStyle/>
          <a:p>
            <a:pPr eaLnBrk="1" hangingPunct="1"/>
            <a:r>
              <a:rPr lang="it-IT" dirty="0"/>
              <a:t>Criteri misti</a:t>
            </a:r>
            <a:br>
              <a:rPr lang="it-IT" dirty="0"/>
            </a:br>
            <a:r>
              <a:rPr lang="it-IT" sz="2400" dirty="0"/>
              <a:t>Metodo UEC</a:t>
            </a:r>
          </a:p>
        </p:txBody>
      </p:sp>
      <p:sp>
        <p:nvSpPr>
          <p:cNvPr id="8196" name="Rectangle 6"/>
          <p:cNvSpPr>
            <a:spLocks noGrp="1" noChangeArrowheads="1"/>
          </p:cNvSpPr>
          <p:nvPr>
            <p:ph type="body" idx="1"/>
          </p:nvPr>
        </p:nvSpPr>
        <p:spPr/>
        <p:txBody>
          <a:bodyPr/>
          <a:lstStyle/>
          <a:p>
            <a:pPr eaLnBrk="1" hangingPunct="1">
              <a:lnSpc>
                <a:spcPct val="90000"/>
              </a:lnSpc>
            </a:pPr>
            <a:r>
              <a:rPr lang="it-IT" sz="1600"/>
              <a:t>Il metodo misto patrimoniale reddituale UEC (Union des Experts Contables) considera che il valore di un’azienda sia pari al valore del patrimonio netto a prezzi correnti, rettificato per tenere conto dell’effettiva capacità dell’azienda di remunerare adeguatamente il capitale investito</a:t>
            </a:r>
          </a:p>
          <a:p>
            <a:pPr eaLnBrk="1" hangingPunct="1">
              <a:lnSpc>
                <a:spcPct val="90000"/>
              </a:lnSpc>
            </a:pPr>
            <a:r>
              <a:rPr lang="it-IT" sz="1600"/>
              <a:t>In termini matematici:</a:t>
            </a:r>
          </a:p>
          <a:p>
            <a:pPr eaLnBrk="1" hangingPunct="1">
              <a:lnSpc>
                <a:spcPct val="90000"/>
              </a:lnSpc>
            </a:pPr>
            <a:r>
              <a:rPr lang="it-IT" sz="1600"/>
              <a:t>	dove:</a:t>
            </a:r>
          </a:p>
          <a:p>
            <a:pPr lvl="2" eaLnBrk="1" hangingPunct="1">
              <a:lnSpc>
                <a:spcPct val="90000"/>
              </a:lnSpc>
              <a:buFont typeface="Arial" charset="0"/>
              <a:buNone/>
            </a:pPr>
            <a:r>
              <a:rPr lang="it-IT" sz="1200"/>
              <a:t>	</a:t>
            </a:r>
          </a:p>
          <a:p>
            <a:pPr lvl="2" eaLnBrk="1" hangingPunct="1">
              <a:lnSpc>
                <a:spcPct val="90000"/>
              </a:lnSpc>
              <a:buFont typeface="Arial" charset="0"/>
              <a:buNone/>
            </a:pPr>
            <a:r>
              <a:rPr lang="it-IT" sz="1200"/>
              <a:t>	W 	Valore del capitale economico della società oggetto di valutazione</a:t>
            </a:r>
          </a:p>
          <a:p>
            <a:pPr lvl="2" eaLnBrk="1" hangingPunct="1">
              <a:lnSpc>
                <a:spcPct val="90000"/>
              </a:lnSpc>
              <a:buFont typeface="Arial" charset="0"/>
              <a:buNone/>
            </a:pPr>
            <a:r>
              <a:rPr lang="it-IT" sz="1200"/>
              <a:t>	K’	Valore del patrimonio strumentale.  Questo è pari al patrimonio netto rettificato K, </a:t>
            </a:r>
          </a:p>
          <a:p>
            <a:pPr lvl="2" eaLnBrk="1" hangingPunct="1">
              <a:lnSpc>
                <a:spcPct val="90000"/>
              </a:lnSpc>
              <a:buFont typeface="Arial" charset="0"/>
              <a:buNone/>
            </a:pPr>
            <a:r>
              <a:rPr lang="it-IT" sz="1200"/>
              <a:t>           	al netto del valore di libro dei beni non strumentali SA</a:t>
            </a:r>
          </a:p>
          <a:p>
            <a:pPr lvl="2" eaLnBrk="1" hangingPunct="1">
              <a:lnSpc>
                <a:spcPct val="90000"/>
              </a:lnSpc>
              <a:buFont typeface="Arial" charset="0"/>
              <a:buNone/>
            </a:pPr>
            <a:r>
              <a:rPr lang="it-IT" sz="1200"/>
              <a:t>	R	Reddito medio normalizzato</a:t>
            </a:r>
          </a:p>
          <a:p>
            <a:pPr lvl="2" eaLnBrk="1" hangingPunct="1">
              <a:lnSpc>
                <a:spcPct val="90000"/>
              </a:lnSpc>
              <a:buFont typeface="Arial" charset="0"/>
              <a:buNone/>
            </a:pPr>
            <a:r>
              <a:rPr lang="it-IT" sz="1200"/>
              <a:t>	SA	Valore di mercato attribuito ai beni non strumentali (“Surplus Assets”)</a:t>
            </a:r>
          </a:p>
          <a:p>
            <a:pPr lvl="2" eaLnBrk="1" hangingPunct="1">
              <a:lnSpc>
                <a:spcPct val="90000"/>
              </a:lnSpc>
              <a:buFont typeface="Arial" charset="0"/>
              <a:buNone/>
            </a:pPr>
            <a:r>
              <a:rPr lang="it-IT" sz="1200"/>
              <a:t>	an </a:t>
            </a:r>
            <a:r>
              <a:rPr lang="it-IT" sz="1200">
                <a:sym typeface="Symbol" pitchFamily="18" charset="2"/>
              </a:rPr>
              <a:t> </a:t>
            </a:r>
            <a:r>
              <a:rPr lang="it-IT" sz="1200"/>
              <a:t>i’	Funzione di attualizzazione di una rendita posticipata, il sovrareddito o sottoreddito</a:t>
            </a:r>
          </a:p>
          <a:p>
            <a:pPr lvl="2" eaLnBrk="1" hangingPunct="1">
              <a:lnSpc>
                <a:spcPct val="90000"/>
              </a:lnSpc>
              <a:buFont typeface="Arial" charset="0"/>
              <a:buNone/>
            </a:pPr>
            <a:r>
              <a:rPr lang="it-IT" sz="1200"/>
              <a:t>                     	(R – i</a:t>
            </a:r>
            <a:r>
              <a:rPr lang="it-IT" sz="1200">
                <a:sym typeface="Symbol" pitchFamily="18" charset="2"/>
              </a:rPr>
              <a:t></a:t>
            </a:r>
            <a:r>
              <a:rPr lang="it-IT" sz="1200"/>
              <a:t>K’), avente durata di n anni al tasso i’</a:t>
            </a:r>
          </a:p>
          <a:p>
            <a:pPr lvl="2" eaLnBrk="1" hangingPunct="1">
              <a:lnSpc>
                <a:spcPct val="90000"/>
              </a:lnSpc>
              <a:buFont typeface="Arial" charset="0"/>
              <a:buNone/>
            </a:pPr>
            <a:r>
              <a:rPr lang="it-IT" sz="1200"/>
              <a:t>	i	Tasso di rendimento del capitale di rischio investito, giudicato normale per il </a:t>
            </a:r>
          </a:p>
          <a:p>
            <a:pPr lvl="2" eaLnBrk="1" hangingPunct="1">
              <a:lnSpc>
                <a:spcPct val="90000"/>
              </a:lnSpc>
              <a:buFont typeface="Arial" charset="0"/>
              <a:buNone/>
            </a:pPr>
            <a:r>
              <a:rPr lang="it-IT" sz="1200"/>
              <a:t>             	settore di appartenenza</a:t>
            </a:r>
          </a:p>
          <a:p>
            <a:pPr lvl="2" eaLnBrk="1" hangingPunct="1">
              <a:lnSpc>
                <a:spcPct val="90000"/>
              </a:lnSpc>
              <a:buFont typeface="Arial" charset="0"/>
              <a:buNone/>
            </a:pPr>
            <a:r>
              <a:rPr lang="it-IT" sz="1200"/>
              <a:t>	i’	Tasso di attualizzazione del sovrareddito o sottoreddito</a:t>
            </a:r>
          </a:p>
          <a:p>
            <a:pPr lvl="1" eaLnBrk="1" hangingPunct="1">
              <a:lnSpc>
                <a:spcPct val="90000"/>
              </a:lnSpc>
            </a:pPr>
            <a:endParaRPr lang="it-IT" sz="1400"/>
          </a:p>
          <a:p>
            <a:pPr lvl="1" eaLnBrk="1" hangingPunct="1">
              <a:lnSpc>
                <a:spcPct val="90000"/>
              </a:lnSpc>
            </a:pPr>
            <a:r>
              <a:rPr lang="it-IT" sz="1400"/>
              <a:t>Pertanto, an </a:t>
            </a:r>
            <a:r>
              <a:rPr lang="it-IT" sz="1400">
                <a:sym typeface="Symbol" pitchFamily="18" charset="2"/>
              </a:rPr>
              <a:t> </a:t>
            </a:r>
            <a:r>
              <a:rPr lang="it-IT" sz="1400"/>
              <a:t>i’ </a:t>
            </a:r>
            <a:r>
              <a:rPr lang="it-IT" sz="1400">
                <a:sym typeface="Symbol" pitchFamily="18" charset="2"/>
              </a:rPr>
              <a:t></a:t>
            </a:r>
            <a:r>
              <a:rPr lang="en-US" sz="1400"/>
              <a:t> </a:t>
            </a:r>
            <a:r>
              <a:rPr lang="it-IT" sz="1400"/>
              <a:t>(R – i</a:t>
            </a:r>
            <a:r>
              <a:rPr lang="it-IT" sz="1400">
                <a:sym typeface="Symbol" pitchFamily="18" charset="2"/>
              </a:rPr>
              <a:t></a:t>
            </a:r>
            <a:r>
              <a:rPr lang="it-IT" sz="1400"/>
              <a:t>K’) rappresenta il calcolo autonomo dell’avviamento (positivo o negativo) della società oggetto di stima</a:t>
            </a:r>
          </a:p>
        </p:txBody>
      </p:sp>
      <p:graphicFrame>
        <p:nvGraphicFramePr>
          <p:cNvPr id="8194" name="Object 4"/>
          <p:cNvGraphicFramePr>
            <a:graphicFrameLocks noChangeAspect="1"/>
          </p:cNvGraphicFramePr>
          <p:nvPr/>
        </p:nvGraphicFramePr>
        <p:xfrm>
          <a:off x="3276600" y="2546350"/>
          <a:ext cx="2406650" cy="306388"/>
        </p:xfrm>
        <a:graphic>
          <a:graphicData uri="http://schemas.openxmlformats.org/presentationml/2006/ole">
            <mc:AlternateContent xmlns:mc="http://schemas.openxmlformats.org/markup-compatibility/2006">
              <mc:Choice xmlns:v="urn:schemas-microsoft-com:vml" Requires="v">
                <p:oleObj spid="_x0000_s8205" name="Equation" r:id="rId4" imgW="1828800" imgH="215640" progId="Equation.3">
                  <p:embed/>
                </p:oleObj>
              </mc:Choice>
              <mc:Fallback>
                <p:oleObj name="Equation" r:id="rId4" imgW="182880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46350"/>
                        <a:ext cx="2406650" cy="306388"/>
                      </a:xfrm>
                      <a:prstGeom prst="rect">
                        <a:avLst/>
                      </a:prstGeom>
                      <a:solidFill>
                        <a:schemeClr val="bg1"/>
                      </a:solidFill>
                      <a:effectLst>
                        <a:outerShdw dist="35921" dir="2700000" algn="ctr" rotWithShape="0">
                          <a:srgbClr val="808080"/>
                        </a:outerShdw>
                      </a:effec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it-IT" dirty="0"/>
              <a:t>Criteri misti </a:t>
            </a:r>
            <a:br>
              <a:rPr lang="it-IT" dirty="0"/>
            </a:br>
            <a:r>
              <a:rPr lang="it-IT" sz="2400" dirty="0"/>
              <a:t>Patrimonio netto rettificato, reddito “normale” e “n”</a:t>
            </a:r>
          </a:p>
        </p:txBody>
      </p:sp>
      <p:sp>
        <p:nvSpPr>
          <p:cNvPr id="39939" name="Rectangle 5"/>
          <p:cNvSpPr>
            <a:spLocks noGrp="1" noChangeArrowheads="1"/>
          </p:cNvSpPr>
          <p:nvPr>
            <p:ph type="body" idx="1"/>
          </p:nvPr>
        </p:nvSpPr>
        <p:spPr>
          <a:xfrm>
            <a:off x="455613" y="1412875"/>
            <a:ext cx="8234362" cy="4824413"/>
          </a:xfrm>
        </p:spPr>
        <p:txBody>
          <a:bodyPr/>
          <a:lstStyle/>
          <a:p>
            <a:pPr eaLnBrk="1" hangingPunct="1">
              <a:lnSpc>
                <a:spcPct val="90000"/>
              </a:lnSpc>
            </a:pPr>
            <a:r>
              <a:rPr lang="it-IT" sz="1800"/>
              <a:t>Il patrimonio netto rettificato </a:t>
            </a:r>
            <a:r>
              <a:rPr lang="it-IT" sz="1800" b="1"/>
              <a:t>K</a:t>
            </a:r>
            <a:r>
              <a:rPr lang="it-IT" sz="1800"/>
              <a:t> è calcolato in maniera sostanzialmente identica al corrispondente valore determinato secondo il metodo patrimoniale semplice</a:t>
            </a:r>
          </a:p>
          <a:p>
            <a:pPr lvl="1" eaLnBrk="1" hangingPunct="1">
              <a:lnSpc>
                <a:spcPct val="90000"/>
              </a:lnSpc>
            </a:pPr>
            <a:r>
              <a:rPr lang="it-IT" sz="1600"/>
              <a:t>Il patrimonio netto rettificato può contenere altresì il valore attribuito ad </a:t>
            </a:r>
            <a:r>
              <a:rPr lang="it-IT" sz="1600" i="1"/>
              <a:t>intangibles </a:t>
            </a:r>
            <a:endParaRPr lang="it-IT" sz="1600"/>
          </a:p>
          <a:p>
            <a:pPr eaLnBrk="1" hangingPunct="1">
              <a:lnSpc>
                <a:spcPct val="90000"/>
              </a:lnSpc>
            </a:pPr>
            <a:r>
              <a:rPr lang="it-IT" sz="1800"/>
              <a:t>La stima del reddito medio normalizzato </a:t>
            </a:r>
            <a:r>
              <a:rPr lang="it-IT" sz="1800" b="1"/>
              <a:t>R</a:t>
            </a:r>
            <a:r>
              <a:rPr lang="it-IT" sz="1800"/>
              <a:t> è necessaria al fine di apportare la “correzione reddituale” al valore che scaturisce dall’applicazione del metodo patrimoniale  </a:t>
            </a:r>
          </a:p>
          <a:p>
            <a:pPr lvl="1" eaLnBrk="1" hangingPunct="1">
              <a:lnSpc>
                <a:spcPct val="90000"/>
              </a:lnSpc>
            </a:pPr>
            <a:r>
              <a:rPr lang="it-IT" sz="1600"/>
              <a:t>Il problema che si pone in questa sede è quello di stimare un reddito medio relativo a più esercizi, passati e/o futuri, depurato dalle componenti straordinarie e omogeneo con il valore del patrimonio strumentale al quale deve essere comparato</a:t>
            </a:r>
            <a:r>
              <a:rPr lang="en-GB" sz="1600"/>
              <a:t> </a:t>
            </a:r>
            <a:endParaRPr lang="it-IT" sz="1600"/>
          </a:p>
          <a:p>
            <a:pPr lvl="1" eaLnBrk="1" hangingPunct="1">
              <a:lnSpc>
                <a:spcPct val="90000"/>
              </a:lnSpc>
            </a:pPr>
            <a:r>
              <a:rPr lang="it-IT" sz="1600"/>
              <a:t>È infatti sempre necessario mantenere la coerenza tra le variabili considerate dal metodo (</a:t>
            </a:r>
            <a:r>
              <a:rPr lang="it-IT" sz="1600" b="1"/>
              <a:t>K’</a:t>
            </a:r>
            <a:r>
              <a:rPr lang="it-IT" sz="1600"/>
              <a:t> ed </a:t>
            </a:r>
            <a:r>
              <a:rPr lang="it-IT" sz="1600" b="1"/>
              <a:t>R</a:t>
            </a:r>
            <a:r>
              <a:rPr lang="it-IT" sz="1600"/>
              <a:t>)</a:t>
            </a:r>
          </a:p>
          <a:p>
            <a:pPr lvl="2" eaLnBrk="1" hangingPunct="1">
              <a:lnSpc>
                <a:spcPct val="90000"/>
              </a:lnSpc>
            </a:pPr>
            <a:r>
              <a:rPr lang="it-IT" sz="1400"/>
              <a:t>P.e., il maggior valore attribuito agli immobili di proprietà della società (</a:t>
            </a:r>
            <a:r>
              <a:rPr lang="it-IT" sz="1400" b="1"/>
              <a:t>K’</a:t>
            </a:r>
            <a:r>
              <a:rPr lang="it-IT" sz="1400"/>
              <a:t>) si devono tradurre nella determinazione di maggiori ammortamenti nel calcolo del reddito (</a:t>
            </a:r>
            <a:r>
              <a:rPr lang="it-IT" sz="1400" b="1"/>
              <a:t>R</a:t>
            </a:r>
            <a:r>
              <a:rPr lang="it-IT" sz="1400"/>
              <a:t>)</a:t>
            </a:r>
          </a:p>
          <a:p>
            <a:pPr eaLnBrk="1" hangingPunct="1">
              <a:lnSpc>
                <a:spcPct val="90000"/>
              </a:lnSpc>
            </a:pPr>
            <a:r>
              <a:rPr lang="it-IT" sz="1800"/>
              <a:t>Numero di anni </a:t>
            </a:r>
            <a:r>
              <a:rPr lang="it-IT" sz="1800" b="1"/>
              <a:t>n</a:t>
            </a:r>
          </a:p>
          <a:p>
            <a:pPr lvl="1" eaLnBrk="1" hangingPunct="1">
              <a:lnSpc>
                <a:spcPct val="90000"/>
              </a:lnSpc>
            </a:pPr>
            <a:r>
              <a:rPr lang="it-IT" sz="1600"/>
              <a:t>È il periodo al termine del quale ci si attende che l’azienda sia in equilibrio</a:t>
            </a:r>
          </a:p>
          <a:p>
            <a:pPr lvl="1" eaLnBrk="1" hangingPunct="1">
              <a:lnSpc>
                <a:spcPct val="90000"/>
              </a:lnSpc>
            </a:pPr>
            <a:r>
              <a:rPr lang="it-IT" sz="1600"/>
              <a:t>Tale condizione si verifica allorché il reddito normalizzato (</a:t>
            </a:r>
            <a:r>
              <a:rPr lang="it-IT" sz="1600" b="1"/>
              <a:t>R</a:t>
            </a:r>
            <a:r>
              <a:rPr lang="it-IT" sz="1600"/>
              <a:t>) eguaglia il reddito medio normale atteso sul capitale investito (</a:t>
            </a:r>
            <a:r>
              <a:rPr lang="it-IT" sz="1600" b="1"/>
              <a:t>i</a:t>
            </a:r>
            <a:r>
              <a:rPr lang="it-IT" sz="1600" b="1">
                <a:sym typeface="Symbol" pitchFamily="18" charset="2"/>
              </a:rPr>
              <a:t></a:t>
            </a:r>
            <a:r>
              <a:rPr lang="it-IT" sz="1600" b="1"/>
              <a:t>K’</a:t>
            </a:r>
            <a:r>
              <a:rPr lang="it-IT" sz="1600"/>
              <a:t>)</a:t>
            </a:r>
          </a:p>
          <a:p>
            <a:pPr lvl="1" eaLnBrk="1" hangingPunct="1">
              <a:lnSpc>
                <a:spcPct val="90000"/>
              </a:lnSpc>
            </a:pPr>
            <a:r>
              <a:rPr lang="it-IT" sz="1600"/>
              <a:t>Nella prassi valutativa, la sua durata è generalmente variabile tra 3 e 10 anni</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it-IT"/>
              <a:t>Criteri misti </a:t>
            </a:r>
            <a:br>
              <a:rPr lang="it-IT"/>
            </a:br>
            <a:r>
              <a:rPr lang="it-IT" sz="2400"/>
              <a:t>Tasso di rendimento normale e tasso di attualizzazione</a:t>
            </a:r>
          </a:p>
        </p:txBody>
      </p:sp>
      <p:sp>
        <p:nvSpPr>
          <p:cNvPr id="40963" name="Rectangle 5"/>
          <p:cNvSpPr>
            <a:spLocks noGrp="1" noChangeArrowheads="1"/>
          </p:cNvSpPr>
          <p:nvPr>
            <p:ph type="body" idx="1"/>
          </p:nvPr>
        </p:nvSpPr>
        <p:spPr/>
        <p:txBody>
          <a:bodyPr/>
          <a:lstStyle/>
          <a:p>
            <a:pPr eaLnBrk="1" hangingPunct="1">
              <a:lnSpc>
                <a:spcPct val="80000"/>
              </a:lnSpc>
            </a:pPr>
            <a:r>
              <a:rPr lang="it-IT" sz="1800"/>
              <a:t>Con riferimento alle modalità di determinazione del tasso di rendimento normale del capitale investito i valgono le stesse considerazioni svolte con riferimento al tasso di capitalizzazione/attualizzazione del metodo reddituale, cui si rimanda</a:t>
            </a:r>
          </a:p>
          <a:p>
            <a:pPr eaLnBrk="1" hangingPunct="1">
              <a:lnSpc>
                <a:spcPct val="80000"/>
              </a:lnSpc>
            </a:pPr>
            <a:r>
              <a:rPr lang="it-IT" sz="1800"/>
              <a:t>Il tasso i’ di attualizzazione è utilizzato ai fini della capitalizzazione limitata del sovrareddito (o sottoreddito)  </a:t>
            </a:r>
          </a:p>
          <a:p>
            <a:pPr eaLnBrk="1" hangingPunct="1">
              <a:lnSpc>
                <a:spcPct val="80000"/>
              </a:lnSpc>
            </a:pPr>
            <a:r>
              <a:rPr lang="it-IT" sz="1800"/>
              <a:t>Il tasso i’ può essere alternativamente inteso come il tasso che riflette:</a:t>
            </a:r>
          </a:p>
          <a:p>
            <a:pPr lvl="1" eaLnBrk="1" hangingPunct="1">
              <a:lnSpc>
                <a:spcPct val="80000"/>
              </a:lnSpc>
            </a:pPr>
            <a:r>
              <a:rPr lang="it-IT" sz="1600"/>
              <a:t>Il puro compenso finanziario per il trascorrere del tempo, riferito ad un investimento privo di rischio  </a:t>
            </a:r>
          </a:p>
          <a:p>
            <a:pPr lvl="1" eaLnBrk="1" hangingPunct="1">
              <a:lnSpc>
                <a:spcPct val="80000"/>
              </a:lnSpc>
            </a:pPr>
            <a:r>
              <a:rPr lang="it-IT" sz="1600"/>
              <a:t>La diversità del rischio attribuibile all’investimento nell’impresa considerata, rispetto al rischio riferibile all’impresa “normale” appartenente al settore in cui l’impresa opera</a:t>
            </a:r>
          </a:p>
          <a:p>
            <a:pPr lvl="1" eaLnBrk="1" hangingPunct="1">
              <a:lnSpc>
                <a:spcPct val="80000"/>
              </a:lnSpc>
            </a:pPr>
            <a:r>
              <a:rPr lang="it-IT" sz="1600"/>
              <a:t>Il compenso finanziario per il trascorrere del tempo, aumentato della componente “maggiorazione per l’investimento azionario”</a:t>
            </a:r>
          </a:p>
          <a:p>
            <a:pPr eaLnBrk="1" hangingPunct="1">
              <a:lnSpc>
                <a:spcPct val="80000"/>
              </a:lnSpc>
            </a:pPr>
            <a:r>
              <a:rPr lang="it-IT" sz="1800"/>
              <a:t>Nel determinare tale tasso è necessario tenere in considerazione:</a:t>
            </a:r>
          </a:p>
          <a:p>
            <a:pPr lvl="1" eaLnBrk="1" hangingPunct="1">
              <a:lnSpc>
                <a:spcPct val="80000"/>
              </a:lnSpc>
            </a:pPr>
            <a:r>
              <a:rPr lang="it-IT" sz="1600"/>
              <a:t>La variabilità dei redditi</a:t>
            </a:r>
          </a:p>
          <a:p>
            <a:pPr lvl="1" eaLnBrk="1" hangingPunct="1">
              <a:lnSpc>
                <a:spcPct val="80000"/>
              </a:lnSpc>
            </a:pPr>
            <a:r>
              <a:rPr lang="it-IT" sz="1600"/>
              <a:t>La mutevolezza del settore e dell’economia in generale</a:t>
            </a:r>
          </a:p>
          <a:p>
            <a:pPr lvl="1" eaLnBrk="1" hangingPunct="1">
              <a:lnSpc>
                <a:spcPct val="80000"/>
              </a:lnSpc>
            </a:pPr>
            <a:r>
              <a:rPr lang="it-IT" sz="1600"/>
              <a:t>Le modalità di determinazione del reddito normalizzato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p:txBody>
          <a:bodyPr/>
          <a:lstStyle/>
          <a:p>
            <a:pPr marL="0" indent="0" eaLnBrk="1" hangingPunct="1">
              <a:buNone/>
            </a:pPr>
            <a:endParaRPr lang="it-IT" dirty="0"/>
          </a:p>
          <a:p>
            <a:pPr algn="ctr" eaLnBrk="1" hangingPunct="1">
              <a:buFont typeface="Arial" charset="0"/>
              <a:buNone/>
            </a:pPr>
            <a:r>
              <a:rPr lang="it-IT" sz="4000" b="1" dirty="0"/>
              <a:t>GRAZIE!</a:t>
            </a:r>
          </a:p>
          <a:p>
            <a:pPr algn="ctr" eaLnBrk="1" hangingPunct="1">
              <a:buFont typeface="Arial" charset="0"/>
              <a:buNone/>
            </a:pPr>
            <a:endParaRPr lang="it-IT" sz="4000" b="1" dirty="0"/>
          </a:p>
          <a:p>
            <a:pPr algn="ctr" eaLnBrk="1" hangingPunct="1">
              <a:buFont typeface="Arial" charset="0"/>
              <a:buNone/>
            </a:pPr>
            <a:r>
              <a:rPr lang="it-IT" sz="4000" b="1" dirty="0" err="1"/>
              <a:t>Thank</a:t>
            </a:r>
            <a:r>
              <a:rPr lang="it-IT" sz="4000" b="1" dirty="0"/>
              <a:t> </a:t>
            </a:r>
            <a:r>
              <a:rPr lang="it-IT" sz="4000" b="1" dirty="0" err="1"/>
              <a:t>you</a:t>
            </a:r>
            <a:r>
              <a:rPr lang="it-IT" sz="4000" b="1"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it-IT" dirty="0"/>
              <a:t>Tecniche di valutazione</a:t>
            </a:r>
            <a:br>
              <a:rPr lang="it-IT" dirty="0"/>
            </a:br>
            <a:r>
              <a:rPr lang="it-IT" sz="2400" dirty="0"/>
              <a:t>Scelta dei criteri e dei metodi di valutazione</a:t>
            </a:r>
            <a:endParaRPr lang="en-GB" sz="2400" dirty="0"/>
          </a:p>
        </p:txBody>
      </p:sp>
      <p:sp>
        <p:nvSpPr>
          <p:cNvPr id="31747" name="Rectangle 5"/>
          <p:cNvSpPr>
            <a:spLocks noGrp="1" noChangeArrowheads="1"/>
          </p:cNvSpPr>
          <p:nvPr>
            <p:ph type="body" idx="1"/>
          </p:nvPr>
        </p:nvSpPr>
        <p:spPr>
          <a:xfrm>
            <a:off x="455613" y="1412875"/>
            <a:ext cx="8234362" cy="4824413"/>
          </a:xfrm>
        </p:spPr>
        <p:txBody>
          <a:bodyPr/>
          <a:lstStyle/>
          <a:p>
            <a:pPr eaLnBrk="1" hangingPunct="1">
              <a:lnSpc>
                <a:spcPct val="80000"/>
              </a:lnSpc>
            </a:pPr>
            <a:r>
              <a:rPr lang="it-IT" sz="1600"/>
              <a:t>Il valutatore nel selezionare il/i criterio/i (e, all’interno di questi, il/i metodo/i) da utilizzare ai fini della valutazione deve esplicitare:</a:t>
            </a:r>
          </a:p>
          <a:p>
            <a:pPr lvl="1" eaLnBrk="1" hangingPunct="1">
              <a:lnSpc>
                <a:spcPct val="80000"/>
              </a:lnSpc>
            </a:pPr>
            <a:r>
              <a:rPr lang="it-IT" sz="1400"/>
              <a:t>Le ragioni per le quali tali criteri/metodi sono stati adottati; e</a:t>
            </a:r>
          </a:p>
          <a:p>
            <a:pPr lvl="1" eaLnBrk="1" hangingPunct="1">
              <a:lnSpc>
                <a:spcPct val="80000"/>
              </a:lnSpc>
            </a:pPr>
            <a:r>
              <a:rPr lang="it-IT" sz="1400"/>
              <a:t>Nel caso di una pluralità di criteri/metodi, il rapporto tra tali metodi. Al riguardo, è preferibile non utilizzare una media (anche se ponderata) dei risultati ottenuti dai diversi metodi; è invece suggerita l’adozione di uno dei seguenti approcci:</a:t>
            </a:r>
          </a:p>
          <a:p>
            <a:pPr lvl="2" eaLnBrk="1" hangingPunct="1">
              <a:lnSpc>
                <a:spcPct val="80000"/>
              </a:lnSpc>
            </a:pPr>
            <a:r>
              <a:rPr lang="it-IT" sz="1400"/>
              <a:t>Metodo principale, opportunamente integrato da uno o più metodi di controllo; o</a:t>
            </a:r>
          </a:p>
          <a:p>
            <a:pPr lvl="2" eaLnBrk="1" hangingPunct="1">
              <a:lnSpc>
                <a:spcPct val="80000"/>
              </a:lnSpc>
            </a:pPr>
            <a:r>
              <a:rPr lang="it-IT" sz="1400"/>
              <a:t>Sintesi qualitativa di metodi diversi aventi pari dignità</a:t>
            </a:r>
            <a:r>
              <a:rPr lang="en-GB" sz="1400"/>
              <a:t> </a:t>
            </a:r>
          </a:p>
          <a:p>
            <a:pPr lvl="2" eaLnBrk="1" hangingPunct="1">
              <a:lnSpc>
                <a:spcPct val="80000"/>
              </a:lnSpc>
            </a:pPr>
            <a:endParaRPr lang="it-IT" sz="1400"/>
          </a:p>
          <a:p>
            <a:pPr eaLnBrk="1" hangingPunct="1">
              <a:lnSpc>
                <a:spcPct val="80000"/>
              </a:lnSpc>
            </a:pPr>
            <a:r>
              <a:rPr lang="it-IT" sz="1600"/>
              <a:t>Ancorché non vi siano regole definite, in alcuni casi l’adozione di uno specifico criterio e/o metodo di valutazione può essere preferibile (in relazione alla natura dell’azienda da valutare):  </a:t>
            </a:r>
          </a:p>
          <a:p>
            <a:pPr lvl="1" eaLnBrk="1" hangingPunct="1">
              <a:lnSpc>
                <a:spcPct val="80000"/>
              </a:lnSpc>
            </a:pPr>
            <a:r>
              <a:rPr lang="it-IT" sz="1400"/>
              <a:t>Società commerciali e società di servizi: criteri basati sui flussi (metodi reddituali o metodi finanziari)</a:t>
            </a:r>
          </a:p>
          <a:p>
            <a:pPr lvl="1" eaLnBrk="1" hangingPunct="1">
              <a:lnSpc>
                <a:spcPct val="80000"/>
              </a:lnSpc>
            </a:pPr>
            <a:r>
              <a:rPr lang="it-IT" sz="1400"/>
              <a:t>Società con una forte componente di capitale investito, principalmente rappresentato da immobilizzazioni (materiali e immateriali): criteri del costo (o misti)</a:t>
            </a:r>
          </a:p>
          <a:p>
            <a:pPr lvl="1" eaLnBrk="1" hangingPunct="1">
              <a:lnSpc>
                <a:spcPct val="80000"/>
              </a:lnSpc>
            </a:pPr>
            <a:r>
              <a:rPr lang="it-IT" sz="1400"/>
              <a:t>Società finanziarie (banche e assicurazioni): criteri misti</a:t>
            </a:r>
          </a:p>
          <a:p>
            <a:pPr lvl="1" eaLnBrk="1" hangingPunct="1">
              <a:lnSpc>
                <a:spcPct val="80000"/>
              </a:lnSpc>
            </a:pPr>
            <a:r>
              <a:rPr lang="it-IT" sz="1400"/>
              <a:t>Holding di partecipazione e società immobiliari:  metodo patrimoniale</a:t>
            </a:r>
          </a:p>
          <a:p>
            <a:pPr lvl="1" eaLnBrk="1" hangingPunct="1">
              <a:lnSpc>
                <a:spcPct val="80000"/>
              </a:lnSpc>
              <a:buFont typeface="Arial" charset="0"/>
              <a:buNone/>
            </a:pPr>
            <a:r>
              <a:rPr lang="it-IT" sz="1400"/>
              <a:t>	</a:t>
            </a:r>
            <a:r>
              <a:rPr lang="it-IT" sz="1600"/>
              <a:t>ed inoltre:</a:t>
            </a:r>
          </a:p>
          <a:p>
            <a:pPr lvl="1" eaLnBrk="1" hangingPunct="1">
              <a:lnSpc>
                <a:spcPct val="80000"/>
              </a:lnSpc>
            </a:pPr>
            <a:r>
              <a:rPr lang="it-IT" sz="1400"/>
              <a:t>Società quotate: fare sempre riferimento alla borsa (se le quotazioni sono significative)</a:t>
            </a:r>
          </a:p>
          <a:p>
            <a:pPr lvl="1" eaLnBrk="1" hangingPunct="1">
              <a:lnSpc>
                <a:spcPct val="80000"/>
              </a:lnSpc>
            </a:pPr>
            <a:endParaRPr lang="it-IT" sz="1400"/>
          </a:p>
          <a:p>
            <a:pPr eaLnBrk="1" hangingPunct="1">
              <a:lnSpc>
                <a:spcPct val="80000"/>
              </a:lnSpc>
            </a:pPr>
            <a:r>
              <a:rPr lang="it-IT" sz="1600"/>
              <a:t>Nota:  la casistica sopra presentata ha finalità puramente indicative e non ha carattere né vincolante né esaustivo</a:t>
            </a:r>
            <a:endParaRPr lang="en-GB"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552450" y="2861835"/>
            <a:ext cx="8094663" cy="1647285"/>
            <a:chOff x="339" y="2894"/>
            <a:chExt cx="5099" cy="606"/>
          </a:xfrm>
        </p:grpSpPr>
        <p:sp>
          <p:nvSpPr>
            <p:cNvPr id="1333251" name="AutoShape 3"/>
            <p:cNvSpPr>
              <a:spLocks noChangeArrowheads="1"/>
            </p:cNvSpPr>
            <p:nvPr/>
          </p:nvSpPr>
          <p:spPr bwMode="auto">
            <a:xfrm>
              <a:off x="456" y="2894"/>
              <a:ext cx="4928" cy="379"/>
            </a:xfrm>
            <a:prstGeom prst="roundRect">
              <a:avLst>
                <a:gd name="adj" fmla="val 16667"/>
              </a:avLst>
            </a:prstGeom>
            <a:solidFill>
              <a:schemeClr val="bg1"/>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41988" name="Rectangle 4"/>
            <p:cNvSpPr>
              <a:spLocks noChangeArrowheads="1"/>
            </p:cNvSpPr>
            <p:nvPr/>
          </p:nvSpPr>
          <p:spPr bwMode="auto">
            <a:xfrm>
              <a:off x="339" y="2909"/>
              <a:ext cx="5099" cy="591"/>
            </a:xfrm>
            <a:prstGeom prst="rect">
              <a:avLst/>
            </a:prstGeom>
            <a:noFill/>
            <a:ln w="9525">
              <a:noFill/>
              <a:miter lim="800000"/>
              <a:headEnd/>
              <a:tailEnd/>
            </a:ln>
          </p:spPr>
          <p:txBody>
            <a:bodyPr lIns="92075" tIns="46038" rIns="92075" bIns="46038"/>
            <a:lstStyle/>
            <a:p>
              <a:pPr marL="287338" indent="-287338" algn="ctr" defTabSz="895350" eaLnBrk="0" hangingPunct="0">
                <a:lnSpc>
                  <a:spcPct val="85000"/>
                </a:lnSpc>
                <a:spcBef>
                  <a:spcPct val="45000"/>
                </a:spcBef>
                <a:buClr>
                  <a:srgbClr val="990000"/>
                </a:buClr>
                <a:buSzPct val="100000"/>
                <a:buFont typeface="EYIfont" pitchFamily="2" charset="0"/>
                <a:buNone/>
              </a:pPr>
              <a:r>
                <a:rPr lang="it-IT" sz="3200" b="1" dirty="0"/>
                <a:t>Criteri dei flussi: metodo finanziario (DCF)</a:t>
              </a:r>
            </a:p>
          </p:txBody>
        </p:sp>
      </p:grpSp>
    </p:spTree>
    <p:extLst>
      <p:ext uri="{BB962C8B-B14F-4D97-AF65-F5344CB8AC3E}">
        <p14:creationId xmlns:p14="http://schemas.microsoft.com/office/powerpoint/2010/main" val="222682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it-IT" dirty="0"/>
              <a:t>Criteri dei flussi </a:t>
            </a:r>
            <a:br>
              <a:rPr lang="it-IT" dirty="0"/>
            </a:br>
            <a:r>
              <a:rPr lang="it-IT" sz="2400" dirty="0"/>
              <a:t>Metodi finanziari</a:t>
            </a:r>
          </a:p>
        </p:txBody>
      </p:sp>
      <p:sp>
        <p:nvSpPr>
          <p:cNvPr id="43011" name="Rectangle 5"/>
          <p:cNvSpPr>
            <a:spLocks noGrp="1" noChangeArrowheads="1"/>
          </p:cNvSpPr>
          <p:nvPr>
            <p:ph type="body" idx="1"/>
          </p:nvPr>
        </p:nvSpPr>
        <p:spPr/>
        <p:txBody>
          <a:bodyPr/>
          <a:lstStyle/>
          <a:p>
            <a:pPr eaLnBrk="1" hangingPunct="1"/>
            <a:r>
              <a:rPr lang="it-IT" sz="1800"/>
              <a:t>In base ai metodi finanziari, il valore di una società è pari al valore attuale dei flussi di cassa che si attende la stessa genererà nel futuro (</a:t>
            </a:r>
            <a:r>
              <a:rPr lang="it-IT" sz="1800" i="1"/>
              <a:t>Discounted Cash Flows</a:t>
            </a:r>
            <a:r>
              <a:rPr lang="it-IT" sz="1800"/>
              <a:t> o metodo DCF)</a:t>
            </a:r>
          </a:p>
          <a:p>
            <a:pPr eaLnBrk="1" hangingPunct="1"/>
            <a:r>
              <a:rPr lang="it-IT" sz="1800"/>
              <a:t>La configurazione di tali flussi può alternativamente essere intesa come: </a:t>
            </a:r>
          </a:p>
          <a:p>
            <a:pPr lvl="1" eaLnBrk="1" hangingPunct="1"/>
            <a:r>
              <a:rPr lang="it-IT" sz="1600"/>
              <a:t>Flussi di cassa generati dalla gestione operativa (</a:t>
            </a:r>
            <a:r>
              <a:rPr lang="it-IT" sz="1600" i="1"/>
              <a:t>Free Cash Flow from Operations</a:t>
            </a:r>
            <a:r>
              <a:rPr lang="it-IT" sz="1600"/>
              <a:t> - FCFO) - metodo cd. </a:t>
            </a:r>
            <a:r>
              <a:rPr lang="it-IT" sz="1600" i="1"/>
              <a:t>Unlevered</a:t>
            </a:r>
          </a:p>
          <a:p>
            <a:pPr lvl="1" eaLnBrk="1" hangingPunct="1"/>
            <a:r>
              <a:rPr lang="it-IT" sz="1600"/>
              <a:t>Flussi di cassa netti disponibili per gli azionisti (</a:t>
            </a:r>
            <a:r>
              <a:rPr lang="it-IT" sz="1600" i="1"/>
              <a:t>Free Cash Flow to Equity</a:t>
            </a:r>
            <a:r>
              <a:rPr lang="it-IT" sz="1600"/>
              <a:t> - FCFE) - metodo cd. </a:t>
            </a:r>
            <a:r>
              <a:rPr lang="it-IT" sz="1600" i="1"/>
              <a:t>Levered</a:t>
            </a:r>
          </a:p>
          <a:p>
            <a:pPr eaLnBrk="1" hangingPunct="1"/>
            <a:r>
              <a:rPr lang="it-IT" sz="1800"/>
              <a:t>Coerentemente alla struttura dei flussi, i tassi di attualizzazione sono così determinati:</a:t>
            </a:r>
          </a:p>
          <a:p>
            <a:pPr lvl="1" eaLnBrk="1" hangingPunct="1"/>
            <a:r>
              <a:rPr lang="it-IT" sz="1600"/>
              <a:t>FCFO: essendo i flussi destinati alla remunerazione di tutti i fornitori di capitale, azionisti e terzi, il tasso è rappresentativo del costo medio del capitale investito nella società.  </a:t>
            </a:r>
            <a:r>
              <a:rPr lang="en-GB" sz="1600"/>
              <a:t>Tale tasso è denominato </a:t>
            </a:r>
            <a:r>
              <a:rPr lang="en-GB" sz="1600" i="1"/>
              <a:t>Weighted Average Cost of Capital</a:t>
            </a:r>
            <a:r>
              <a:rPr lang="en-GB" sz="1600"/>
              <a:t> (WACC</a:t>
            </a:r>
            <a:r>
              <a:rPr lang="it-IT" sz="1600"/>
              <a:t> – cfr. infra</a:t>
            </a:r>
            <a:r>
              <a:rPr lang="en-GB" sz="1600"/>
              <a:t>) </a:t>
            </a:r>
            <a:endParaRPr lang="it-IT" sz="1600"/>
          </a:p>
          <a:p>
            <a:pPr lvl="1" eaLnBrk="1" hangingPunct="1"/>
            <a:r>
              <a:rPr lang="it-IT" sz="1600"/>
              <a:t>FCFE: per i flussi destinati alla remunerazione dei soli azionisti, il tasso di attualizzazione è pari al </a:t>
            </a:r>
            <a:r>
              <a:rPr lang="it-IT" sz="1600" i="1"/>
              <a:t>Cost of Equity</a:t>
            </a:r>
          </a:p>
        </p:txBody>
      </p:sp>
    </p:spTree>
    <p:extLst>
      <p:ext uri="{BB962C8B-B14F-4D97-AF65-F5344CB8AC3E}">
        <p14:creationId xmlns:p14="http://schemas.microsoft.com/office/powerpoint/2010/main" val="389337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it-IT" dirty="0"/>
              <a:t>Criteri dei flussi </a:t>
            </a:r>
            <a:br>
              <a:rPr lang="it-IT" dirty="0"/>
            </a:br>
            <a:r>
              <a:rPr lang="it-IT" sz="2400" dirty="0"/>
              <a:t>Metodi finanziari (</a:t>
            </a:r>
            <a:r>
              <a:rPr lang="it-IT" sz="2400" dirty="0" err="1"/>
              <a:t>cont</a:t>
            </a:r>
            <a:r>
              <a:rPr lang="it-IT" sz="2400" dirty="0"/>
              <a:t>.)</a:t>
            </a:r>
          </a:p>
        </p:txBody>
      </p:sp>
      <p:sp>
        <p:nvSpPr>
          <p:cNvPr id="44035" name="Rectangle 5"/>
          <p:cNvSpPr>
            <a:spLocks noGrp="1" noChangeArrowheads="1"/>
          </p:cNvSpPr>
          <p:nvPr>
            <p:ph type="body" idx="1"/>
          </p:nvPr>
        </p:nvSpPr>
        <p:spPr/>
        <p:txBody>
          <a:bodyPr/>
          <a:lstStyle/>
          <a:p>
            <a:pPr eaLnBrk="1" hangingPunct="1">
              <a:lnSpc>
                <a:spcPct val="130000"/>
              </a:lnSpc>
            </a:pPr>
            <a:r>
              <a:rPr lang="it-IT" sz="1800"/>
              <a:t>Presupposto fondamentale per l’applicazione dei metodi finanziari è la disponibilità di bilanci previsionali della società oggetto di valutazione</a:t>
            </a:r>
          </a:p>
          <a:p>
            <a:pPr eaLnBrk="1" hangingPunct="1">
              <a:lnSpc>
                <a:spcPct val="130000"/>
              </a:lnSpc>
            </a:pPr>
            <a:r>
              <a:rPr lang="it-IT" sz="1800"/>
              <a:t>Di seguito si descrive il metodo dell’UDCF, che è ad oggi la metodologia maggiormente condivisa ed utilizzata dalla prassi nazionale ed internazionale per la valutazione del capitale economico delle aziende industriali e commerciali</a:t>
            </a:r>
            <a:endParaRPr lang="en-US" sz="1800"/>
          </a:p>
        </p:txBody>
      </p:sp>
    </p:spTree>
    <p:extLst>
      <p:ext uri="{BB962C8B-B14F-4D97-AF65-F5344CB8AC3E}">
        <p14:creationId xmlns:p14="http://schemas.microsoft.com/office/powerpoint/2010/main" val="34044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5"/>
          <p:cNvSpPr>
            <a:spLocks noGrp="1" noChangeArrowheads="1"/>
          </p:cNvSpPr>
          <p:nvPr>
            <p:ph type="title"/>
          </p:nvPr>
        </p:nvSpPr>
        <p:spPr/>
        <p:txBody>
          <a:bodyPr/>
          <a:lstStyle/>
          <a:p>
            <a:pPr eaLnBrk="1" hangingPunct="1"/>
            <a:r>
              <a:rPr lang="it-IT" dirty="0"/>
              <a:t>Criteri dei flussi </a:t>
            </a:r>
            <a:br>
              <a:rPr lang="it-IT" dirty="0"/>
            </a:br>
            <a:r>
              <a:rPr lang="it-IT" sz="2400" dirty="0"/>
              <a:t>Metodo finanziario </a:t>
            </a:r>
            <a:r>
              <a:rPr lang="it-IT" sz="2400" dirty="0" err="1"/>
              <a:t>unlevered</a:t>
            </a:r>
            <a:endParaRPr lang="en-US" sz="2400" dirty="0"/>
          </a:p>
        </p:txBody>
      </p:sp>
      <p:sp>
        <p:nvSpPr>
          <p:cNvPr id="45059" name="Rectangle 26"/>
          <p:cNvSpPr>
            <a:spLocks noGrp="1" noChangeArrowheads="1"/>
          </p:cNvSpPr>
          <p:nvPr>
            <p:ph type="body" idx="1"/>
          </p:nvPr>
        </p:nvSpPr>
        <p:spPr>
          <a:xfrm>
            <a:off x="4643438" y="1412875"/>
            <a:ext cx="4059237" cy="4519613"/>
          </a:xfrm>
        </p:spPr>
        <p:txBody>
          <a:bodyPr/>
          <a:lstStyle/>
          <a:p>
            <a:pPr eaLnBrk="1" hangingPunct="1">
              <a:lnSpc>
                <a:spcPct val="80000"/>
              </a:lnSpc>
            </a:pPr>
            <a:r>
              <a:rPr lang="it-IT" sz="1400">
                <a:solidFill>
                  <a:schemeClr val="bg2"/>
                </a:solidFill>
              </a:rPr>
              <a:t>Secondo il metodo finanziario dell’UDCF il valore del patrimonio netto di un’azienda ad una certa data (“data di riferimento”) è rappresentato dalla somma algebrica di:  </a:t>
            </a:r>
          </a:p>
          <a:p>
            <a:pPr lvl="1" eaLnBrk="1" hangingPunct="1">
              <a:lnSpc>
                <a:spcPct val="80000"/>
              </a:lnSpc>
            </a:pPr>
            <a:r>
              <a:rPr lang="it-IT" sz="1300">
                <a:solidFill>
                  <a:schemeClr val="bg2"/>
                </a:solidFill>
              </a:rPr>
              <a:t>Valore “operativo”, pari al valore attuale dei flussi di cassa prodotti dalla gestione operativa dell’azienda</a:t>
            </a:r>
          </a:p>
          <a:p>
            <a:pPr lvl="1" eaLnBrk="1" hangingPunct="1">
              <a:lnSpc>
                <a:spcPct val="80000"/>
              </a:lnSpc>
            </a:pPr>
            <a:r>
              <a:rPr lang="it-IT" sz="1300">
                <a:solidFill>
                  <a:schemeClr val="bg2"/>
                </a:solidFill>
              </a:rPr>
              <a:t>	In considerazione della difficoltà pratica insita nell’effettuare tale stima dalla data di riferimento della valutazione alla data di estinzione dell’azienda, la dottrina e la prassi professionale prevalente suggeriscono di scomporre il valore “operativo” dell’azienda in due parti stimate autonomamente: </a:t>
            </a:r>
          </a:p>
          <a:p>
            <a:pPr lvl="2" eaLnBrk="1" hangingPunct="1">
              <a:lnSpc>
                <a:spcPct val="80000"/>
              </a:lnSpc>
            </a:pPr>
            <a:r>
              <a:rPr lang="it-IT" sz="1100">
                <a:solidFill>
                  <a:schemeClr val="bg2"/>
                </a:solidFill>
              </a:rPr>
              <a:t>Valore attuale dei flussi di cassa prodotti dalla gestione operativa dell’azienda in un arco di tempo definito (“periodo di proiezione esplicita”)</a:t>
            </a:r>
          </a:p>
          <a:p>
            <a:pPr lvl="2" eaLnBrk="1" hangingPunct="1">
              <a:lnSpc>
                <a:spcPct val="80000"/>
              </a:lnSpc>
            </a:pPr>
            <a:r>
              <a:rPr lang="it-IT" sz="1100">
                <a:solidFill>
                  <a:schemeClr val="bg2"/>
                </a:solidFill>
              </a:rPr>
              <a:t>Valore attuale delle attività operative dell’azienda al termine del periodo di proiezione esplicita (“valore residuo”)</a:t>
            </a:r>
          </a:p>
          <a:p>
            <a:pPr lvl="1" eaLnBrk="1" hangingPunct="1">
              <a:lnSpc>
                <a:spcPct val="80000"/>
              </a:lnSpc>
            </a:pPr>
            <a:r>
              <a:rPr lang="it-IT" sz="1300">
                <a:solidFill>
                  <a:schemeClr val="bg2"/>
                </a:solidFill>
              </a:rPr>
              <a:t>Valore delle attività accessorie non strumentali alla data di riferimento (“</a:t>
            </a:r>
            <a:r>
              <a:rPr lang="it-IT" sz="1300" i="1">
                <a:solidFill>
                  <a:schemeClr val="bg2"/>
                </a:solidFill>
              </a:rPr>
              <a:t>surplus assets</a:t>
            </a:r>
            <a:r>
              <a:rPr lang="it-IT" sz="1300">
                <a:solidFill>
                  <a:schemeClr val="bg2"/>
                </a:solidFill>
              </a:rPr>
              <a:t>”)</a:t>
            </a:r>
          </a:p>
          <a:p>
            <a:pPr lvl="1" eaLnBrk="1" hangingPunct="1">
              <a:lnSpc>
                <a:spcPct val="80000"/>
              </a:lnSpc>
            </a:pPr>
            <a:r>
              <a:rPr lang="it-IT" sz="1300">
                <a:solidFill>
                  <a:schemeClr val="bg2"/>
                </a:solidFill>
              </a:rPr>
              <a:t>Consistenza dei debiti onerosi netti alla data di riferimento</a:t>
            </a:r>
          </a:p>
        </p:txBody>
      </p:sp>
      <p:sp>
        <p:nvSpPr>
          <p:cNvPr id="45060" name="AutoShape 3"/>
          <p:cNvSpPr>
            <a:spLocks noChangeArrowheads="1"/>
          </p:cNvSpPr>
          <p:nvPr/>
        </p:nvSpPr>
        <p:spPr bwMode="auto">
          <a:xfrm>
            <a:off x="571500" y="1836738"/>
            <a:ext cx="3789363" cy="4095750"/>
          </a:xfrm>
          <a:prstGeom prst="rightArrow">
            <a:avLst>
              <a:gd name="adj1" fmla="val 50000"/>
              <a:gd name="adj2" fmla="val 50005"/>
            </a:avLst>
          </a:prstGeom>
          <a:gradFill rotWithShape="1">
            <a:gsLst>
              <a:gs pos="0">
                <a:schemeClr val="accent2"/>
              </a:gs>
              <a:gs pos="100000">
                <a:srgbClr val="FFFBE5"/>
              </a:gs>
            </a:gsLst>
            <a:lin ang="0" scaled="1"/>
          </a:gradFill>
          <a:ln w="9525">
            <a:noFill/>
            <a:miter lim="800000"/>
            <a:headEnd/>
            <a:tailEnd/>
          </a:ln>
        </p:spPr>
        <p:txBody>
          <a:bodyPr wrap="none" anchor="ctr"/>
          <a:lstStyle/>
          <a:p>
            <a:endParaRPr lang="it-IT"/>
          </a:p>
        </p:txBody>
      </p:sp>
      <p:sp>
        <p:nvSpPr>
          <p:cNvPr id="45061" name="Rectangle 4"/>
          <p:cNvSpPr>
            <a:spLocks noChangeArrowheads="1"/>
          </p:cNvSpPr>
          <p:nvPr/>
        </p:nvSpPr>
        <p:spPr bwMode="auto">
          <a:xfrm>
            <a:off x="3944938" y="4267200"/>
            <a:ext cx="515937" cy="1739900"/>
          </a:xfrm>
          <a:prstGeom prst="rect">
            <a:avLst/>
          </a:prstGeom>
          <a:solidFill>
            <a:srgbClr val="868686"/>
          </a:solidFill>
          <a:ln w="12700">
            <a:solidFill>
              <a:schemeClr val="tx1"/>
            </a:solidFill>
            <a:miter lim="800000"/>
            <a:headEnd/>
            <a:tailEnd/>
          </a:ln>
        </p:spPr>
        <p:txBody>
          <a:bodyPr wrap="none" anchor="ctr"/>
          <a:lstStyle/>
          <a:p>
            <a:endParaRPr lang="it-IT"/>
          </a:p>
        </p:txBody>
      </p:sp>
      <p:sp>
        <p:nvSpPr>
          <p:cNvPr id="45062" name="Rectangle 5"/>
          <p:cNvSpPr>
            <a:spLocks noChangeArrowheads="1"/>
          </p:cNvSpPr>
          <p:nvPr/>
        </p:nvSpPr>
        <p:spPr bwMode="auto">
          <a:xfrm>
            <a:off x="647700" y="3200400"/>
            <a:ext cx="542925" cy="1130300"/>
          </a:xfrm>
          <a:prstGeom prst="rect">
            <a:avLst/>
          </a:prstGeom>
          <a:solidFill>
            <a:srgbClr val="DDDDDD"/>
          </a:solidFill>
          <a:ln w="12700">
            <a:solidFill>
              <a:schemeClr val="tx1"/>
            </a:solidFill>
            <a:miter lim="800000"/>
            <a:headEnd/>
            <a:tailEnd/>
          </a:ln>
        </p:spPr>
        <p:txBody>
          <a:bodyPr wrap="none" anchor="ctr"/>
          <a:lstStyle/>
          <a:p>
            <a:endParaRPr lang="it-IT"/>
          </a:p>
        </p:txBody>
      </p:sp>
      <p:sp>
        <p:nvSpPr>
          <p:cNvPr id="45063" name="Rectangle 6"/>
          <p:cNvSpPr>
            <a:spLocks noChangeArrowheads="1"/>
          </p:cNvSpPr>
          <p:nvPr/>
        </p:nvSpPr>
        <p:spPr bwMode="auto">
          <a:xfrm>
            <a:off x="1685925" y="1752600"/>
            <a:ext cx="560388" cy="1435100"/>
          </a:xfrm>
          <a:prstGeom prst="rect">
            <a:avLst/>
          </a:prstGeom>
          <a:solidFill>
            <a:srgbClr val="B2B2B2"/>
          </a:solidFill>
          <a:ln w="12700">
            <a:solidFill>
              <a:schemeClr val="tx1"/>
            </a:solidFill>
            <a:miter lim="800000"/>
            <a:headEnd/>
            <a:tailEnd/>
          </a:ln>
        </p:spPr>
        <p:txBody>
          <a:bodyPr wrap="none" anchor="ctr"/>
          <a:lstStyle/>
          <a:p>
            <a:endParaRPr lang="it-IT"/>
          </a:p>
        </p:txBody>
      </p:sp>
      <p:sp>
        <p:nvSpPr>
          <p:cNvPr id="1226759" name="Rectangle 7"/>
          <p:cNvSpPr>
            <a:spLocks noChangeArrowheads="1"/>
          </p:cNvSpPr>
          <p:nvPr/>
        </p:nvSpPr>
        <p:spPr bwMode="auto">
          <a:xfrm>
            <a:off x="465138" y="228600"/>
            <a:ext cx="8199437" cy="508000"/>
          </a:xfrm>
          <a:prstGeom prst="rect">
            <a:avLst/>
          </a:prstGeom>
          <a:noFill/>
          <a:ln w="9525">
            <a:noFill/>
            <a:miter lim="800000"/>
            <a:headEnd/>
            <a:tailEnd/>
          </a:ln>
          <a:effectLst>
            <a:outerShdw dist="35921" dir="2700000" algn="ctr" rotWithShape="0">
              <a:schemeClr val="bg2"/>
            </a:outerShdw>
          </a:effectLst>
        </p:spPr>
        <p:txBody>
          <a:bodyPr lIns="0" tIns="0" rIns="0" bIns="0"/>
          <a:lstStyle/>
          <a:p>
            <a:pPr eaLnBrk="0" hangingPunct="0">
              <a:lnSpc>
                <a:spcPts val="4000"/>
              </a:lnSpc>
              <a:defRPr/>
            </a:pPr>
            <a:endParaRPr lang="it-IT" sz="2400" b="1">
              <a:solidFill>
                <a:schemeClr val="tx2"/>
              </a:solidFill>
            </a:endParaRPr>
          </a:p>
        </p:txBody>
      </p:sp>
      <p:sp>
        <p:nvSpPr>
          <p:cNvPr id="45065" name="Rectangle 8"/>
          <p:cNvSpPr>
            <a:spLocks noChangeArrowheads="1"/>
          </p:cNvSpPr>
          <p:nvPr/>
        </p:nvSpPr>
        <p:spPr bwMode="auto">
          <a:xfrm>
            <a:off x="4716463" y="1484313"/>
            <a:ext cx="4035425" cy="4537075"/>
          </a:xfrm>
          <a:prstGeom prst="rect">
            <a:avLst/>
          </a:prstGeom>
          <a:noFill/>
          <a:ln w="9525">
            <a:noFill/>
            <a:miter lim="800000"/>
            <a:headEnd/>
            <a:tailEnd/>
          </a:ln>
        </p:spPr>
        <p:txBody>
          <a:bodyPr lIns="0" tIns="0" rIns="0" bIns="0"/>
          <a:lstStyle/>
          <a:p>
            <a:pPr marL="228600" indent="-228600" algn="just" eaLnBrk="0" hangingPunct="0">
              <a:lnSpc>
                <a:spcPct val="75000"/>
              </a:lnSpc>
              <a:spcBef>
                <a:spcPct val="50000"/>
              </a:spcBef>
              <a:spcAft>
                <a:spcPts val="400"/>
              </a:spcAft>
              <a:buClr>
                <a:schemeClr val="accent2"/>
              </a:buClr>
              <a:buFontTx/>
              <a:buChar char="•"/>
            </a:pPr>
            <a:endParaRPr lang="it-IT" sz="1400">
              <a:solidFill>
                <a:schemeClr val="bg2"/>
              </a:solidFill>
            </a:endParaRPr>
          </a:p>
        </p:txBody>
      </p:sp>
      <p:sp>
        <p:nvSpPr>
          <p:cNvPr id="1226761" name="AutoShape 9"/>
          <p:cNvSpPr>
            <a:spLocks noChangeArrowheads="1"/>
          </p:cNvSpPr>
          <p:nvPr/>
        </p:nvSpPr>
        <p:spPr bwMode="auto">
          <a:xfrm>
            <a:off x="568325" y="1358900"/>
            <a:ext cx="3857625" cy="368300"/>
          </a:xfrm>
          <a:prstGeom prst="roundRect">
            <a:avLst>
              <a:gd name="adj" fmla="val 12495"/>
            </a:avLst>
          </a:prstGeom>
          <a:solidFill>
            <a:schemeClr val="accent2"/>
          </a:solidFill>
          <a:ln w="12700">
            <a:solidFill>
              <a:schemeClr val="tx1"/>
            </a:solidFill>
            <a:round/>
            <a:headEnd/>
            <a:tailEnd/>
          </a:ln>
          <a:effectLst/>
        </p:spPr>
        <p:txBody>
          <a:bodyPr wrap="none" lIns="92075" tIns="46038" rIns="92075" bIns="46038" anchor="ctr"/>
          <a:lstStyle/>
          <a:p>
            <a:pPr marL="285750" indent="-285750" algn="ctr" eaLnBrk="0" hangingPunct="0">
              <a:lnSpc>
                <a:spcPct val="85000"/>
              </a:lnSpc>
              <a:spcBef>
                <a:spcPct val="45000"/>
              </a:spcBef>
              <a:defRPr/>
            </a:pPr>
            <a:r>
              <a:rPr lang="it-IT" b="1" i="1">
                <a:effectLst>
                  <a:outerShdw blurRad="38100" dist="38100" dir="2700000" algn="tl">
                    <a:srgbClr val="000000"/>
                  </a:outerShdw>
                </a:effectLst>
              </a:rPr>
              <a:t>Unlevered Discounted Cash Flow</a:t>
            </a:r>
          </a:p>
        </p:txBody>
      </p:sp>
      <p:sp>
        <p:nvSpPr>
          <p:cNvPr id="45067" name="Rectangle 10"/>
          <p:cNvSpPr>
            <a:spLocks noChangeArrowheads="1"/>
          </p:cNvSpPr>
          <p:nvPr/>
        </p:nvSpPr>
        <p:spPr bwMode="auto">
          <a:xfrm>
            <a:off x="647700" y="4343400"/>
            <a:ext cx="542925" cy="1663700"/>
          </a:xfrm>
          <a:prstGeom prst="rect">
            <a:avLst/>
          </a:prstGeom>
          <a:solidFill>
            <a:srgbClr val="EAEAEA"/>
          </a:solidFill>
          <a:ln w="12700">
            <a:solidFill>
              <a:schemeClr val="tx1"/>
            </a:solidFill>
            <a:miter lim="800000"/>
            <a:headEnd/>
            <a:tailEnd/>
          </a:ln>
        </p:spPr>
        <p:txBody>
          <a:bodyPr wrap="none" anchor="ctr"/>
          <a:lstStyle/>
          <a:p>
            <a:endParaRPr lang="it-IT"/>
          </a:p>
        </p:txBody>
      </p:sp>
      <p:sp>
        <p:nvSpPr>
          <p:cNvPr id="45068" name="Rectangle 11"/>
          <p:cNvSpPr>
            <a:spLocks noChangeArrowheads="1"/>
          </p:cNvSpPr>
          <p:nvPr/>
        </p:nvSpPr>
        <p:spPr bwMode="auto">
          <a:xfrm>
            <a:off x="1685925" y="3200400"/>
            <a:ext cx="560388" cy="2806700"/>
          </a:xfrm>
          <a:prstGeom prst="rect">
            <a:avLst/>
          </a:prstGeom>
          <a:solidFill>
            <a:srgbClr val="CBCBCB"/>
          </a:solidFill>
          <a:ln w="12700">
            <a:solidFill>
              <a:schemeClr val="tx1"/>
            </a:solidFill>
            <a:miter lim="800000"/>
            <a:headEnd/>
            <a:tailEnd/>
          </a:ln>
        </p:spPr>
        <p:txBody>
          <a:bodyPr wrap="none" anchor="ctr"/>
          <a:lstStyle/>
          <a:p>
            <a:endParaRPr lang="it-IT"/>
          </a:p>
        </p:txBody>
      </p:sp>
      <p:sp>
        <p:nvSpPr>
          <p:cNvPr id="45069" name="Rectangle 12"/>
          <p:cNvSpPr>
            <a:spLocks noChangeArrowheads="1"/>
          </p:cNvSpPr>
          <p:nvPr/>
        </p:nvSpPr>
        <p:spPr bwMode="auto">
          <a:xfrm rot="-5400000">
            <a:off x="296862" y="4410076"/>
            <a:ext cx="3368675" cy="273050"/>
          </a:xfrm>
          <a:prstGeom prst="rect">
            <a:avLst/>
          </a:prstGeom>
          <a:noFill/>
          <a:ln w="9525">
            <a:noFill/>
            <a:miter lim="800000"/>
            <a:headEnd/>
            <a:tailEnd/>
          </a:ln>
        </p:spPr>
        <p:txBody>
          <a:bodyPr lIns="92075" tIns="46038" rIns="92075" bIns="46038">
            <a:spAutoFit/>
          </a:bodyPr>
          <a:lstStyle/>
          <a:p>
            <a:pPr marL="285750" indent="-285750" algn="ctr" eaLnBrk="0" hangingPunct="0">
              <a:lnSpc>
                <a:spcPct val="85000"/>
              </a:lnSpc>
              <a:spcBef>
                <a:spcPct val="45000"/>
              </a:spcBef>
            </a:pPr>
            <a:r>
              <a:rPr lang="it-IT" sz="1400" b="1">
                <a:solidFill>
                  <a:schemeClr val="bg2"/>
                </a:solidFill>
              </a:rPr>
              <a:t>Valore Operativo</a:t>
            </a:r>
          </a:p>
        </p:txBody>
      </p:sp>
      <p:sp>
        <p:nvSpPr>
          <p:cNvPr id="45070" name="Rectangle 13"/>
          <p:cNvSpPr>
            <a:spLocks noChangeArrowheads="1"/>
          </p:cNvSpPr>
          <p:nvPr/>
        </p:nvSpPr>
        <p:spPr bwMode="auto">
          <a:xfrm rot="-5400000">
            <a:off x="1250950" y="2305050"/>
            <a:ext cx="1504950" cy="400050"/>
          </a:xfrm>
          <a:prstGeom prst="rect">
            <a:avLst/>
          </a:prstGeom>
          <a:noFill/>
          <a:ln w="9525">
            <a:noFill/>
            <a:miter lim="800000"/>
            <a:headEnd/>
            <a:tailEnd/>
          </a:ln>
        </p:spPr>
        <p:txBody>
          <a:bodyPr lIns="92075" tIns="46038" rIns="92075" bIns="46038">
            <a:spAutoFit/>
          </a:bodyPr>
          <a:lstStyle/>
          <a:p>
            <a:pPr marL="285750" indent="-285750" algn="ctr" eaLnBrk="0" hangingPunct="0">
              <a:lnSpc>
                <a:spcPct val="50000"/>
              </a:lnSpc>
              <a:spcBef>
                <a:spcPct val="45000"/>
              </a:spcBef>
            </a:pPr>
            <a:r>
              <a:rPr lang="it-IT" sz="1400" b="1">
                <a:solidFill>
                  <a:schemeClr val="bg2"/>
                </a:solidFill>
              </a:rPr>
              <a:t>Valore </a:t>
            </a:r>
          </a:p>
          <a:p>
            <a:pPr marL="285750" indent="-285750" algn="ctr" eaLnBrk="0" hangingPunct="0">
              <a:lnSpc>
                <a:spcPct val="50000"/>
              </a:lnSpc>
              <a:spcBef>
                <a:spcPct val="45000"/>
              </a:spcBef>
            </a:pPr>
            <a:r>
              <a:rPr lang="it-IT" sz="1400" b="1" i="1">
                <a:solidFill>
                  <a:schemeClr val="bg2"/>
                </a:solidFill>
              </a:rPr>
              <a:t>Surplus Assets</a:t>
            </a:r>
          </a:p>
        </p:txBody>
      </p:sp>
      <p:sp>
        <p:nvSpPr>
          <p:cNvPr id="45071" name="Rectangle 14"/>
          <p:cNvSpPr>
            <a:spLocks noChangeArrowheads="1"/>
          </p:cNvSpPr>
          <p:nvPr/>
        </p:nvSpPr>
        <p:spPr bwMode="auto">
          <a:xfrm rot="-5400000">
            <a:off x="3250407" y="4917281"/>
            <a:ext cx="1982788" cy="454025"/>
          </a:xfrm>
          <a:prstGeom prst="rect">
            <a:avLst/>
          </a:prstGeom>
          <a:noFill/>
          <a:ln w="9525">
            <a:noFill/>
            <a:miter lim="800000"/>
            <a:headEnd/>
            <a:tailEnd/>
          </a:ln>
        </p:spPr>
        <p:txBody>
          <a:bodyPr lIns="92075" tIns="46038" rIns="92075" bIns="46038">
            <a:spAutoFit/>
          </a:bodyPr>
          <a:lstStyle/>
          <a:p>
            <a:pPr algn="ctr" eaLnBrk="0" hangingPunct="0">
              <a:lnSpc>
                <a:spcPct val="85000"/>
              </a:lnSpc>
              <a:spcBef>
                <a:spcPct val="45000"/>
              </a:spcBef>
            </a:pPr>
            <a:r>
              <a:rPr lang="it-IT" sz="1400" b="1">
                <a:solidFill>
                  <a:schemeClr val="folHlink"/>
                </a:solidFill>
              </a:rPr>
              <a:t>Valore</a:t>
            </a:r>
            <a:br>
              <a:rPr lang="it-IT" sz="1400" b="1">
                <a:solidFill>
                  <a:schemeClr val="folHlink"/>
                </a:solidFill>
              </a:rPr>
            </a:br>
            <a:r>
              <a:rPr lang="it-IT" sz="1400" b="1">
                <a:solidFill>
                  <a:schemeClr val="folHlink"/>
                </a:solidFill>
              </a:rPr>
              <a:t>Debiti Onerosi</a:t>
            </a:r>
          </a:p>
        </p:txBody>
      </p:sp>
      <p:sp>
        <p:nvSpPr>
          <p:cNvPr id="45072" name="Rectangle 15"/>
          <p:cNvSpPr>
            <a:spLocks noChangeArrowheads="1"/>
          </p:cNvSpPr>
          <p:nvPr/>
        </p:nvSpPr>
        <p:spPr bwMode="auto">
          <a:xfrm rot="-5400000">
            <a:off x="203994" y="3556794"/>
            <a:ext cx="1506538" cy="400050"/>
          </a:xfrm>
          <a:prstGeom prst="rect">
            <a:avLst/>
          </a:prstGeom>
          <a:noFill/>
          <a:ln w="9525">
            <a:noFill/>
            <a:miter lim="800000"/>
            <a:headEnd/>
            <a:tailEnd/>
          </a:ln>
        </p:spPr>
        <p:txBody>
          <a:bodyPr lIns="92075" tIns="46038" rIns="92075" bIns="46038">
            <a:spAutoFit/>
          </a:bodyPr>
          <a:lstStyle/>
          <a:p>
            <a:pPr marL="285750" indent="-285750" algn="ctr" eaLnBrk="0" hangingPunct="0">
              <a:lnSpc>
                <a:spcPct val="50000"/>
              </a:lnSpc>
              <a:spcBef>
                <a:spcPct val="45000"/>
              </a:spcBef>
            </a:pPr>
            <a:r>
              <a:rPr lang="it-IT" sz="1400" b="1">
                <a:solidFill>
                  <a:schemeClr val="bg2"/>
                </a:solidFill>
              </a:rPr>
              <a:t>Valore </a:t>
            </a:r>
          </a:p>
          <a:p>
            <a:pPr marL="285750" indent="-285750" algn="ctr" eaLnBrk="0" hangingPunct="0">
              <a:lnSpc>
                <a:spcPct val="50000"/>
              </a:lnSpc>
              <a:spcBef>
                <a:spcPct val="45000"/>
              </a:spcBef>
            </a:pPr>
            <a:r>
              <a:rPr lang="it-IT" sz="1400" b="1">
                <a:solidFill>
                  <a:schemeClr val="bg2"/>
                </a:solidFill>
              </a:rPr>
              <a:t>Residuo</a:t>
            </a:r>
          </a:p>
        </p:txBody>
      </p:sp>
      <p:sp>
        <p:nvSpPr>
          <p:cNvPr id="45073" name="Rectangle 16"/>
          <p:cNvSpPr>
            <a:spLocks noChangeArrowheads="1"/>
          </p:cNvSpPr>
          <p:nvPr/>
        </p:nvSpPr>
        <p:spPr bwMode="auto">
          <a:xfrm>
            <a:off x="2819400" y="1752600"/>
            <a:ext cx="550863" cy="4254500"/>
          </a:xfrm>
          <a:prstGeom prst="rect">
            <a:avLst/>
          </a:prstGeom>
          <a:solidFill>
            <a:srgbClr val="969696"/>
          </a:solidFill>
          <a:ln w="12700">
            <a:solidFill>
              <a:schemeClr val="tx1"/>
            </a:solidFill>
            <a:miter lim="800000"/>
            <a:headEnd/>
            <a:tailEnd/>
          </a:ln>
        </p:spPr>
        <p:txBody>
          <a:bodyPr wrap="none" anchor="ctr"/>
          <a:lstStyle/>
          <a:p>
            <a:endParaRPr lang="it-IT"/>
          </a:p>
        </p:txBody>
      </p:sp>
      <p:sp>
        <p:nvSpPr>
          <p:cNvPr id="45074" name="Rectangle 17"/>
          <p:cNvSpPr>
            <a:spLocks noChangeArrowheads="1"/>
          </p:cNvSpPr>
          <p:nvPr/>
        </p:nvSpPr>
        <p:spPr bwMode="auto">
          <a:xfrm rot="-5400000">
            <a:off x="1077119" y="3755232"/>
            <a:ext cx="4065587" cy="273050"/>
          </a:xfrm>
          <a:prstGeom prst="rect">
            <a:avLst/>
          </a:prstGeom>
          <a:noFill/>
          <a:ln w="9525">
            <a:noFill/>
            <a:miter lim="800000"/>
            <a:headEnd/>
            <a:tailEnd/>
          </a:ln>
        </p:spPr>
        <p:txBody>
          <a:bodyPr lIns="92075" tIns="46038" rIns="92075" bIns="46038">
            <a:spAutoFit/>
          </a:bodyPr>
          <a:lstStyle/>
          <a:p>
            <a:pPr marL="285750" indent="-285750" algn="ctr" eaLnBrk="0" hangingPunct="0">
              <a:lnSpc>
                <a:spcPct val="85000"/>
              </a:lnSpc>
              <a:spcBef>
                <a:spcPct val="45000"/>
              </a:spcBef>
            </a:pPr>
            <a:r>
              <a:rPr lang="it-IT" sz="1400" b="1">
                <a:solidFill>
                  <a:schemeClr val="folHlink"/>
                </a:solidFill>
              </a:rPr>
              <a:t>Valore Totale</a:t>
            </a:r>
          </a:p>
        </p:txBody>
      </p:sp>
      <p:sp>
        <p:nvSpPr>
          <p:cNvPr id="45075" name="Rectangle 18"/>
          <p:cNvSpPr>
            <a:spLocks noChangeArrowheads="1"/>
          </p:cNvSpPr>
          <p:nvPr/>
        </p:nvSpPr>
        <p:spPr bwMode="auto">
          <a:xfrm rot="-5400000">
            <a:off x="203994" y="5004594"/>
            <a:ext cx="1506538" cy="400050"/>
          </a:xfrm>
          <a:prstGeom prst="rect">
            <a:avLst/>
          </a:prstGeom>
          <a:noFill/>
          <a:ln w="9525">
            <a:noFill/>
            <a:miter lim="800000"/>
            <a:headEnd/>
            <a:tailEnd/>
          </a:ln>
        </p:spPr>
        <p:txBody>
          <a:bodyPr lIns="92075" tIns="46038" rIns="92075" bIns="46038">
            <a:spAutoFit/>
          </a:bodyPr>
          <a:lstStyle/>
          <a:p>
            <a:pPr marL="285750" indent="-285750" algn="ctr" eaLnBrk="0" hangingPunct="0">
              <a:lnSpc>
                <a:spcPct val="50000"/>
              </a:lnSpc>
              <a:spcBef>
                <a:spcPct val="45000"/>
              </a:spcBef>
            </a:pPr>
            <a:r>
              <a:rPr lang="it-IT" sz="1400" b="1">
                <a:solidFill>
                  <a:schemeClr val="bg2"/>
                </a:solidFill>
              </a:rPr>
              <a:t>Valore </a:t>
            </a:r>
          </a:p>
          <a:p>
            <a:pPr marL="285750" indent="-285750" algn="ctr" eaLnBrk="0" hangingPunct="0">
              <a:lnSpc>
                <a:spcPct val="50000"/>
              </a:lnSpc>
              <a:spcBef>
                <a:spcPct val="45000"/>
              </a:spcBef>
            </a:pPr>
            <a:r>
              <a:rPr lang="it-IT" sz="1400" b="1">
                <a:solidFill>
                  <a:schemeClr val="bg2"/>
                </a:solidFill>
              </a:rPr>
              <a:t>Flussi Espliciti</a:t>
            </a:r>
          </a:p>
        </p:txBody>
      </p:sp>
      <p:sp>
        <p:nvSpPr>
          <p:cNvPr id="45076" name="Rectangle 19"/>
          <p:cNvSpPr>
            <a:spLocks noChangeArrowheads="1"/>
          </p:cNvSpPr>
          <p:nvPr/>
        </p:nvSpPr>
        <p:spPr bwMode="auto">
          <a:xfrm>
            <a:off x="3944938" y="1752600"/>
            <a:ext cx="515937" cy="2501900"/>
          </a:xfrm>
          <a:prstGeom prst="rect">
            <a:avLst/>
          </a:prstGeom>
          <a:solidFill>
            <a:srgbClr val="777777"/>
          </a:solidFill>
          <a:ln w="12700">
            <a:solidFill>
              <a:schemeClr val="tx1"/>
            </a:solidFill>
            <a:miter lim="800000"/>
            <a:headEnd/>
            <a:tailEnd/>
          </a:ln>
        </p:spPr>
        <p:txBody>
          <a:bodyPr wrap="none" anchor="ctr"/>
          <a:lstStyle/>
          <a:p>
            <a:pPr marL="285750" indent="-285750" algn="ctr" eaLnBrk="0" hangingPunct="0"/>
            <a:endParaRPr lang="it-IT" sz="2000" b="1">
              <a:solidFill>
                <a:schemeClr val="bg2"/>
              </a:solidFill>
              <a:latin typeface="Times New Roman" pitchFamily="18" charset="0"/>
            </a:endParaRPr>
          </a:p>
        </p:txBody>
      </p:sp>
      <p:sp>
        <p:nvSpPr>
          <p:cNvPr id="45077" name="Rectangle 20"/>
          <p:cNvSpPr>
            <a:spLocks noChangeArrowheads="1"/>
          </p:cNvSpPr>
          <p:nvPr/>
        </p:nvSpPr>
        <p:spPr bwMode="auto">
          <a:xfrm rot="-5400000">
            <a:off x="2839244" y="2942432"/>
            <a:ext cx="2784475" cy="300037"/>
          </a:xfrm>
          <a:prstGeom prst="rect">
            <a:avLst/>
          </a:prstGeom>
          <a:noFill/>
          <a:ln w="9525">
            <a:noFill/>
            <a:miter lim="800000"/>
            <a:headEnd/>
            <a:tailEnd/>
          </a:ln>
        </p:spPr>
        <p:txBody>
          <a:bodyPr lIns="92075" tIns="46038" rIns="92075" bIns="46038">
            <a:spAutoFit/>
          </a:bodyPr>
          <a:lstStyle/>
          <a:p>
            <a:pPr marL="285750" indent="-285750" algn="ctr" eaLnBrk="0" hangingPunct="0">
              <a:lnSpc>
                <a:spcPct val="85000"/>
              </a:lnSpc>
              <a:spcBef>
                <a:spcPct val="45000"/>
              </a:spcBef>
            </a:pPr>
            <a:r>
              <a:rPr lang="it-IT" sz="1600" b="1">
                <a:solidFill>
                  <a:schemeClr val="folHlink"/>
                </a:solidFill>
              </a:rPr>
              <a:t>Valore del Capitale</a:t>
            </a:r>
          </a:p>
        </p:txBody>
      </p:sp>
    </p:spTree>
    <p:extLst>
      <p:ext uri="{BB962C8B-B14F-4D97-AF65-F5344CB8AC3E}">
        <p14:creationId xmlns:p14="http://schemas.microsoft.com/office/powerpoint/2010/main" val="1877594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_Handout">
  <a:themeElements>
    <a:clrScheme name="EY_Handout 1">
      <a:dk1>
        <a:srgbClr val="646464"/>
      </a:dk1>
      <a:lt1>
        <a:srgbClr val="FFFFFF"/>
      </a:lt1>
      <a:dk2>
        <a:srgbClr val="646464"/>
      </a:dk2>
      <a:lt2>
        <a:srgbClr val="808080"/>
      </a:lt2>
      <a:accent1>
        <a:srgbClr val="808080"/>
      </a:accent1>
      <a:accent2>
        <a:srgbClr val="FFD200"/>
      </a:accent2>
      <a:accent3>
        <a:srgbClr val="FFFFFF"/>
      </a:accent3>
      <a:accent4>
        <a:srgbClr val="545454"/>
      </a:accent4>
      <a:accent5>
        <a:srgbClr val="C0C0C0"/>
      </a:accent5>
      <a:accent6>
        <a:srgbClr val="E7BE00"/>
      </a:accent6>
      <a:hlink>
        <a:srgbClr val="808080"/>
      </a:hlink>
      <a:folHlink>
        <a:srgbClr val="C0C0C0"/>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Y_Handout 1">
        <a:dk1>
          <a:srgbClr val="646464"/>
        </a:dk1>
        <a:lt1>
          <a:srgbClr val="FFFFFF"/>
        </a:lt1>
        <a:dk2>
          <a:srgbClr val="646464"/>
        </a:dk2>
        <a:lt2>
          <a:srgbClr val="808080"/>
        </a:lt2>
        <a:accent1>
          <a:srgbClr val="808080"/>
        </a:accent1>
        <a:accent2>
          <a:srgbClr val="FFD200"/>
        </a:accent2>
        <a:accent3>
          <a:srgbClr val="FFFFFF"/>
        </a:accent3>
        <a:accent4>
          <a:srgbClr val="545454"/>
        </a:accent4>
        <a:accent5>
          <a:srgbClr val="C0C0C0"/>
        </a:accent5>
        <a:accent6>
          <a:srgbClr val="E7BE00"/>
        </a:accent6>
        <a:hlink>
          <a:srgbClr val="808080"/>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808080"/>
      </a:accent1>
      <a:accent2>
        <a:srgbClr val="FFD200"/>
      </a:accent2>
      <a:accent3>
        <a:srgbClr val="FFFFFF"/>
      </a:accent3>
      <a:accent4>
        <a:srgbClr val="000000"/>
      </a:accent4>
      <a:accent5>
        <a:srgbClr val="C0C0C0"/>
      </a:accent5>
      <a:accent6>
        <a:srgbClr val="E7BE00"/>
      </a:accent6>
      <a:hlink>
        <a:srgbClr val="808080"/>
      </a:hlink>
      <a:folHlink>
        <a:srgbClr val="C0C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EY_Handout</Template>
  <TotalTime>3552</TotalTime>
  <Words>5663</Words>
  <Application>Microsoft Office PowerPoint</Application>
  <PresentationFormat>On-screen Show (4:3)</PresentationFormat>
  <Paragraphs>476</Paragraphs>
  <Slides>44</Slides>
  <Notes>39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0" baseType="lpstr">
      <vt:lpstr>Arial</vt:lpstr>
      <vt:lpstr>EYIfont</vt:lpstr>
      <vt:lpstr>Times New Roman</vt:lpstr>
      <vt:lpstr>EY_Handout</vt:lpstr>
      <vt:lpstr>Equation</vt:lpstr>
      <vt:lpstr>think-cell Slide</vt:lpstr>
      <vt:lpstr>Valuation, Modeling &amp; Economics</vt:lpstr>
      <vt:lpstr>Agenda del Corso</vt:lpstr>
      <vt:lpstr>PowerPoint Presentation</vt:lpstr>
      <vt:lpstr>Tecniche di valutazione Criteri e metodi di valutazione</vt:lpstr>
      <vt:lpstr>Tecniche di valutazione Scelta dei criteri e dei metodi di valutazione</vt:lpstr>
      <vt:lpstr>PowerPoint Presentation</vt:lpstr>
      <vt:lpstr>Criteri dei flussi  Metodi finanziari</vt:lpstr>
      <vt:lpstr>Criteri dei flussi  Metodi finanziari (cont.)</vt:lpstr>
      <vt:lpstr>Criteri dei flussi  Metodo finanziario unlevered</vt:lpstr>
      <vt:lpstr>Criteri dei flussi  Metodo finanziario unlevered (cont.)</vt:lpstr>
      <vt:lpstr>Criteri dei flussi  Metodo finanziario unlevered (cont.)</vt:lpstr>
      <vt:lpstr>Criteri dei flussi  Orizzonte temporale e flussi di previsione esplicita</vt:lpstr>
      <vt:lpstr>Criteri dei flussi  Determinazione degli unlevered free cash flow</vt:lpstr>
      <vt:lpstr>Criteri dei flussi  WACC</vt:lpstr>
      <vt:lpstr>Criteri dei flussi  Capital Asset Pricing Model (CAPM)</vt:lpstr>
      <vt:lpstr>Criteri dei flussi  Eventuali rettifiche al tasso</vt:lpstr>
      <vt:lpstr>Criteri dei flussi  Struttura finanziaria</vt:lpstr>
      <vt:lpstr>Criteri dei flussi  Valore residuo</vt:lpstr>
      <vt:lpstr>Criteri dei flussi  Growing FCF perpetuity formula</vt:lpstr>
      <vt:lpstr>Criteri dei flussi  Tasso di crescita g</vt:lpstr>
      <vt:lpstr>Criteri dei flussi  Surplus assets</vt:lpstr>
      <vt:lpstr>Criteri dei flussi  Posizione finanziaria netta</vt:lpstr>
      <vt:lpstr>PowerPoint Presentation</vt:lpstr>
      <vt:lpstr>Criteri di mercato Metodo di borsa</vt:lpstr>
      <vt:lpstr>Criteri di mercato  Significatività dei prezzi di borsa</vt:lpstr>
      <vt:lpstr>Criteri di mercato  Determinazione delle grandezze</vt:lpstr>
      <vt:lpstr>Criteri di mercato Metodo dei multipli di borsa</vt:lpstr>
      <vt:lpstr>Criteri di mercato Metodo dei multipli di borsa (continua)</vt:lpstr>
      <vt:lpstr>Criteri di mercato Scelta delle società comparabili</vt:lpstr>
      <vt:lpstr>Criteri di mercato  Scelta dei moltiplicatori</vt:lpstr>
      <vt:lpstr>Criteri di mercato  Scelta dei moltiplicatori (continua)</vt:lpstr>
      <vt:lpstr>PowerPoint Presentation</vt:lpstr>
      <vt:lpstr>Criteri del costo Metodo patrimoniale semplice</vt:lpstr>
      <vt:lpstr>Criteri del costo Metodo patrimoniale semplice (cont.)</vt:lpstr>
      <vt:lpstr>Criteri del costo Metodo patrimoniale semplice (cont.)</vt:lpstr>
      <vt:lpstr>Criteri del costo Metodo patrimoniale complesso</vt:lpstr>
      <vt:lpstr>Criteri dei flussi Metodo reddituale</vt:lpstr>
      <vt:lpstr>Criteri dei flussi Metodo reddituale (cont.)</vt:lpstr>
      <vt:lpstr>Criteri dei flussi  Reddito normalizzato</vt:lpstr>
      <vt:lpstr>Criteri dei flussi  Tasso di capitalizzazione/attualizzazione</vt:lpstr>
      <vt:lpstr>Criteri misti Metodo UEC</vt:lpstr>
      <vt:lpstr>Criteri misti  Patrimonio netto rettificato, reddito “normale” e “n”</vt:lpstr>
      <vt:lpstr>Criteri misti  Tasso di rendimento normale e tasso di attualizzazione</vt:lpstr>
      <vt:lpstr>PowerPoint Presentation</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(Arial bold 30 point) second line title</dc:title>
  <dc:creator>YourNameHere</dc:creator>
  <cp:lastModifiedBy>Simone Sala</cp:lastModifiedBy>
  <cp:revision>261</cp:revision>
  <dcterms:created xsi:type="dcterms:W3CDTF">2008-04-02T08:45:36Z</dcterms:created>
  <dcterms:modified xsi:type="dcterms:W3CDTF">2022-09-07T12:18:41Z</dcterms:modified>
</cp:coreProperties>
</file>