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notesSlides/notesSlide5.xml" ContentType="application/vnd.openxmlformats-officedocument.presentationml.notesSlide+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2" r:id="rId4"/>
  </p:sldMasterIdLst>
  <p:notesMasterIdLst>
    <p:notesMasterId r:id="rId23"/>
  </p:notesMasterIdLst>
  <p:handoutMasterIdLst>
    <p:handoutMasterId r:id="rId24"/>
  </p:handoutMasterIdLst>
  <p:sldIdLst>
    <p:sldId id="1881838538" r:id="rId5"/>
    <p:sldId id="1828" r:id="rId6"/>
    <p:sldId id="1881838624" r:id="rId7"/>
    <p:sldId id="1881838634" r:id="rId8"/>
    <p:sldId id="1881838635" r:id="rId9"/>
    <p:sldId id="1881838627" r:id="rId10"/>
    <p:sldId id="1881838628" r:id="rId11"/>
    <p:sldId id="1881838629" r:id="rId12"/>
    <p:sldId id="1881838630" r:id="rId13"/>
    <p:sldId id="1881838631" r:id="rId14"/>
    <p:sldId id="1881838636" r:id="rId15"/>
    <p:sldId id="1881838633" r:id="rId16"/>
    <p:sldId id="795" r:id="rId17"/>
    <p:sldId id="796" r:id="rId18"/>
    <p:sldId id="798" r:id="rId19"/>
    <p:sldId id="1881838639" r:id="rId20"/>
    <p:sldId id="1881838640" r:id="rId21"/>
    <p:sldId id="345" r:id="rId22"/>
  </p:sldIdLst>
  <p:sldSz cx="12198350" cy="6858000"/>
  <p:notesSz cx="6794500" cy="9906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9" name="Author" initials="A" lastIdx="0" clrIdx="1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a:srgbClr val="797991"/>
    <a:srgbClr val="2E2E38"/>
    <a:srgbClr val="FF00FF"/>
    <a:srgbClr val="F6F6FA"/>
    <a:srgbClr val="000000"/>
    <a:srgbClr val="FFFFFF"/>
    <a:srgbClr val="4B4B4B"/>
    <a:srgbClr val="32323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9" autoAdjust="0"/>
    <p:restoredTop sz="94656" autoAdjust="0"/>
  </p:normalViewPr>
  <p:slideViewPr>
    <p:cSldViewPr snapToGrid="0" snapToObjects="1" showGuides="1">
      <p:cViewPr varScale="1">
        <p:scale>
          <a:sx n="86" d="100"/>
          <a:sy n="86" d="100"/>
        </p:scale>
        <p:origin x="806" y="58"/>
      </p:cViewPr>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79440"/>
    </p:cViewPr>
  </p:sorterViewPr>
  <p:notesViewPr>
    <p:cSldViewPr snapToGrid="0" snapToObjects="1" showGuides="1">
      <p:cViewPr varScale="1">
        <p:scale>
          <a:sx n="110" d="100"/>
          <a:sy n="110" d="100"/>
        </p:scale>
        <p:origin x="4884" y="56"/>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2492" tIns="46246" rIns="92492" bIns="46246" rtlCol="0"/>
          <a:lstStyle>
            <a:lvl1pPr algn="l">
              <a:defRPr sz="1200"/>
            </a:lvl1pPr>
          </a:lstStyle>
          <a:p>
            <a:endParaRPr lang="en-GB" dirty="0">
              <a:latin typeface="EYInterstate Light" panose="02000506000000020004" pitchFamily="2" charset="0"/>
            </a:endParaRPr>
          </a:p>
        </p:txBody>
      </p:sp>
      <p:sp>
        <p:nvSpPr>
          <p:cNvPr id="3" name="Date Placeholder 2"/>
          <p:cNvSpPr>
            <a:spLocks noGrp="1"/>
          </p:cNvSpPr>
          <p:nvPr>
            <p:ph type="dt" sz="quarter" idx="1"/>
          </p:nvPr>
        </p:nvSpPr>
        <p:spPr>
          <a:xfrm>
            <a:off x="3848645" y="0"/>
            <a:ext cx="2944283" cy="495300"/>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EYInterstate Light" panose="02000506000000020004" pitchFamily="2" charset="0"/>
              </a:rPr>
              <a:pPr/>
              <a:t>19/01/2023</a:t>
            </a:fld>
            <a:endParaRPr lang="en-GB" dirty="0">
              <a:latin typeface="EYInterstate Light" panose="02000506000000020004" pitchFamily="2" charset="0"/>
            </a:endParaRPr>
          </a:p>
        </p:txBody>
      </p:sp>
      <p:sp>
        <p:nvSpPr>
          <p:cNvPr id="4" name="Footer Placeholder 3"/>
          <p:cNvSpPr>
            <a:spLocks noGrp="1"/>
          </p:cNvSpPr>
          <p:nvPr>
            <p:ph type="ftr" sz="quarter" idx="2"/>
          </p:nvPr>
        </p:nvSpPr>
        <p:spPr>
          <a:xfrm>
            <a:off x="1" y="9408981"/>
            <a:ext cx="2944283" cy="495300"/>
          </a:xfrm>
          <a:prstGeom prst="rect">
            <a:avLst/>
          </a:prstGeom>
        </p:spPr>
        <p:txBody>
          <a:bodyPr vert="horz" lIns="92492" tIns="46246" rIns="92492" bIns="46246" rtlCol="0" anchor="b"/>
          <a:lstStyle>
            <a:lvl1pPr algn="l">
              <a:defRPr sz="1200"/>
            </a:lvl1pPr>
          </a:lstStyle>
          <a:p>
            <a:endParaRPr lang="en-GB" dirty="0">
              <a:latin typeface="EYInterstate Light" panose="02000506000000020004" pitchFamily="2" charset="0"/>
            </a:endParaRPr>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EYInterstate Light" panose="02000506000000020004" pitchFamily="2" charset="0"/>
              </a:rPr>
              <a:pPr/>
              <a:t>‹#›</a:t>
            </a:fld>
            <a:endParaRPr lang="en-GB" dirty="0">
              <a:latin typeface="EYInterstate Light" panose="02000506000000020004" pitchFamily="2"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2492" tIns="46246" rIns="92492" bIns="46246" rtlCol="0"/>
          <a:lstStyle>
            <a:lvl1pPr algn="l">
              <a:defRPr sz="1200">
                <a:latin typeface="EYInterstate Light" panose="02000506000000020004" pitchFamily="2" charset="0"/>
              </a:defRPr>
            </a:lvl1pPr>
          </a:lstStyle>
          <a:p>
            <a:endParaRPr lang="en-GB" dirty="0"/>
          </a:p>
        </p:txBody>
      </p:sp>
      <p:sp>
        <p:nvSpPr>
          <p:cNvPr id="3" name="Date Placeholder 2"/>
          <p:cNvSpPr>
            <a:spLocks noGrp="1"/>
          </p:cNvSpPr>
          <p:nvPr>
            <p:ph type="dt" idx="1"/>
          </p:nvPr>
        </p:nvSpPr>
        <p:spPr>
          <a:xfrm>
            <a:off x="3848645" y="0"/>
            <a:ext cx="2944283" cy="495300"/>
          </a:xfrm>
          <a:prstGeom prst="rect">
            <a:avLst/>
          </a:prstGeom>
        </p:spPr>
        <p:txBody>
          <a:bodyPr vert="horz" lIns="92492" tIns="46246" rIns="92492" bIns="46246" rtlCol="0"/>
          <a:lstStyle>
            <a:lvl1pPr algn="r">
              <a:defRPr sz="1200">
                <a:latin typeface="EYInterstate Light" panose="02000506000000020004" pitchFamily="2" charset="0"/>
              </a:defRPr>
            </a:lvl1pPr>
          </a:lstStyle>
          <a:p>
            <a:fld id="{8045EBA9-A28D-4849-BFEA-AA04F6A21B63}" type="datetimeFigureOut">
              <a:rPr lang="en-GB" smtClean="0"/>
              <a:pPr/>
              <a:t>19/01/2023</a:t>
            </a:fld>
            <a:endParaRPr lang="en-GB" dirty="0"/>
          </a:p>
        </p:txBody>
      </p:sp>
      <p:sp>
        <p:nvSpPr>
          <p:cNvPr id="4" name="Slide Image Placeholder 3"/>
          <p:cNvSpPr>
            <a:spLocks noGrp="1" noRot="1" noChangeAspect="1"/>
          </p:cNvSpPr>
          <p:nvPr>
            <p:ph type="sldImg" idx="2"/>
          </p:nvPr>
        </p:nvSpPr>
        <p:spPr>
          <a:xfrm>
            <a:off x="93663" y="742950"/>
            <a:ext cx="6607175" cy="3714750"/>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79450" y="4705351"/>
            <a:ext cx="5435600" cy="4457700"/>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408981"/>
            <a:ext cx="2944283" cy="495300"/>
          </a:xfrm>
          <a:prstGeom prst="rect">
            <a:avLst/>
          </a:prstGeom>
        </p:spPr>
        <p:txBody>
          <a:bodyPr vert="horz" lIns="92492" tIns="46246" rIns="92492" bIns="46246" rtlCol="0" anchor="b"/>
          <a:lstStyle>
            <a:lvl1pPr algn="l">
              <a:defRPr sz="1200">
                <a:latin typeface="EYInterstate Light" panose="02000506000000020004" pitchFamily="2" charset="0"/>
              </a:defRPr>
            </a:lvl1pPr>
          </a:lstStyle>
          <a:p>
            <a:endParaRPr lang="en-GB" dirty="0"/>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2492" tIns="46246" rIns="92492" bIns="46246" rtlCol="0" anchor="b"/>
          <a:lstStyle>
            <a:lvl1pPr algn="r">
              <a:defRPr sz="1200">
                <a:latin typeface="EYInterstate Light" panose="02000506000000020004" pitchFamily="2"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YInterstate Light" panose="02000506000000020004" pitchFamily="2" charset="0"/>
        <a:ea typeface="+mn-ea"/>
        <a:cs typeface="+mn-cs"/>
      </a:defRPr>
    </a:lvl1pPr>
    <a:lvl2pPr marL="457200" algn="l" defTabSz="914400" rtl="0" eaLnBrk="1" latinLnBrk="0" hangingPunct="1">
      <a:defRPr sz="1200" kern="1200">
        <a:solidFill>
          <a:schemeClr val="tx1"/>
        </a:solidFill>
        <a:latin typeface="EYInterstate Light" panose="02000506000000020004" pitchFamily="2" charset="0"/>
        <a:ea typeface="+mn-ea"/>
        <a:cs typeface="+mn-cs"/>
      </a:defRPr>
    </a:lvl2pPr>
    <a:lvl3pPr marL="914400" algn="l" defTabSz="914400" rtl="0" eaLnBrk="1" latinLnBrk="0" hangingPunct="1">
      <a:defRPr sz="1200" kern="1200">
        <a:solidFill>
          <a:schemeClr val="tx1"/>
        </a:solidFill>
        <a:latin typeface="EYInterstate Light" panose="02000506000000020004" pitchFamily="2" charset="0"/>
        <a:ea typeface="+mn-ea"/>
        <a:cs typeface="+mn-cs"/>
      </a:defRPr>
    </a:lvl3pPr>
    <a:lvl4pPr marL="1371600" algn="l" defTabSz="914400" rtl="0" eaLnBrk="1" latinLnBrk="0" hangingPunct="1">
      <a:defRPr sz="1200" kern="1200">
        <a:solidFill>
          <a:schemeClr val="tx1"/>
        </a:solidFill>
        <a:latin typeface="EYInterstate Light" panose="02000506000000020004" pitchFamily="2" charset="0"/>
        <a:ea typeface="+mn-ea"/>
        <a:cs typeface="+mn-cs"/>
      </a:defRPr>
    </a:lvl4pPr>
    <a:lvl5pPr marL="1828800" algn="l" defTabSz="914400" rtl="0" eaLnBrk="1" latinLnBrk="0" hangingPunct="1">
      <a:defRPr sz="1200" kern="1200">
        <a:solidFill>
          <a:schemeClr val="tx1"/>
        </a:solidFill>
        <a:latin typeface="EYInterstate Light" panose="0200050600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dirty="0"/>
          </a:p>
        </p:txBody>
      </p:sp>
      <p:sp>
        <p:nvSpPr>
          <p:cNvPr id="4" name="Foliennummernplatzhalter 3"/>
          <p:cNvSpPr>
            <a:spLocks noGrp="1"/>
          </p:cNvSpPr>
          <p:nvPr>
            <p:ph type="sldNum" sz="quarter" idx="10"/>
          </p:nvPr>
        </p:nvSpPr>
        <p:spPr/>
        <p:txBody>
          <a:bodyPr/>
          <a:lstStyle/>
          <a:p>
            <a:fld id="{5B43D19E-BFDB-4C92-8EDD-32EDDA8F41DF}" type="slidenum">
              <a:rPr lang="en-GB" smtClean="0"/>
              <a:pPr/>
              <a:t>1</a:t>
            </a:fld>
            <a:endParaRPr lang="en-GB" dirty="0"/>
          </a:p>
        </p:txBody>
      </p:sp>
    </p:spTree>
    <p:extLst>
      <p:ext uri="{BB962C8B-B14F-4D97-AF65-F5344CB8AC3E}">
        <p14:creationId xmlns:p14="http://schemas.microsoft.com/office/powerpoint/2010/main" val="4156236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11</a:t>
            </a:fld>
            <a:endParaRPr lang="en-GB" dirty="0"/>
          </a:p>
        </p:txBody>
      </p:sp>
    </p:spTree>
    <p:extLst>
      <p:ext uri="{BB962C8B-B14F-4D97-AF65-F5344CB8AC3E}">
        <p14:creationId xmlns:p14="http://schemas.microsoft.com/office/powerpoint/2010/main" val="19913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12</a:t>
            </a:fld>
            <a:endParaRPr lang="en-GB" dirty="0"/>
          </a:p>
        </p:txBody>
      </p:sp>
    </p:spTree>
    <p:extLst>
      <p:ext uri="{BB962C8B-B14F-4D97-AF65-F5344CB8AC3E}">
        <p14:creationId xmlns:p14="http://schemas.microsoft.com/office/powerpoint/2010/main" val="331756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3050902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90760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5</a:t>
            </a:fld>
            <a:endParaRPr lang="en-GB" dirty="0"/>
          </a:p>
        </p:txBody>
      </p:sp>
    </p:spTree>
    <p:extLst>
      <p:ext uri="{BB962C8B-B14F-4D97-AF65-F5344CB8AC3E}">
        <p14:creationId xmlns:p14="http://schemas.microsoft.com/office/powerpoint/2010/main" val="4147001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6</a:t>
            </a:fld>
            <a:endParaRPr lang="en-GB" dirty="0"/>
          </a:p>
        </p:txBody>
      </p:sp>
    </p:spTree>
    <p:extLst>
      <p:ext uri="{BB962C8B-B14F-4D97-AF65-F5344CB8AC3E}">
        <p14:creationId xmlns:p14="http://schemas.microsoft.com/office/powerpoint/2010/main" val="255232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7</a:t>
            </a:fld>
            <a:endParaRPr lang="en-GB" dirty="0"/>
          </a:p>
        </p:txBody>
      </p:sp>
    </p:spTree>
    <p:extLst>
      <p:ext uri="{BB962C8B-B14F-4D97-AF65-F5344CB8AC3E}">
        <p14:creationId xmlns:p14="http://schemas.microsoft.com/office/powerpoint/2010/main" val="2484446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8</a:t>
            </a:fld>
            <a:endParaRPr lang="en-GB" dirty="0"/>
          </a:p>
        </p:txBody>
      </p:sp>
    </p:spTree>
    <p:extLst>
      <p:ext uri="{BB962C8B-B14F-4D97-AF65-F5344CB8AC3E}">
        <p14:creationId xmlns:p14="http://schemas.microsoft.com/office/powerpoint/2010/main" val="209826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9</a:t>
            </a:fld>
            <a:endParaRPr lang="en-GB" dirty="0"/>
          </a:p>
        </p:txBody>
      </p:sp>
    </p:spTree>
    <p:extLst>
      <p:ext uri="{BB962C8B-B14F-4D97-AF65-F5344CB8AC3E}">
        <p14:creationId xmlns:p14="http://schemas.microsoft.com/office/powerpoint/2010/main" val="3596120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43D19E-BFDB-4C92-8EDD-32EDDA8F41DF}" type="slidenum">
              <a:rPr lang="en-GB" smtClean="0"/>
              <a:pPr/>
              <a:t>10</a:t>
            </a:fld>
            <a:endParaRPr lang="en-GB" dirty="0"/>
          </a:p>
        </p:txBody>
      </p:sp>
    </p:spTree>
    <p:extLst>
      <p:ext uri="{BB962C8B-B14F-4D97-AF65-F5344CB8AC3E}">
        <p14:creationId xmlns:p14="http://schemas.microsoft.com/office/powerpoint/2010/main" val="2751311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image" Target="../media/image8.jpe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6_Cover">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49A4F40-859E-4EF4-95F4-1C556D78B45E}"/>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836" y="0"/>
            <a:ext cx="12192677"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6863507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3" name="Title 1"/>
          <p:cNvSpPr>
            <a:spLocks noGrp="1"/>
          </p:cNvSpPr>
          <p:nvPr>
            <p:ph type="ctrTitle" hasCustomPrompt="1"/>
          </p:nvPr>
        </p:nvSpPr>
        <p:spPr>
          <a:xfrm>
            <a:off x="900329"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Master subtitle style</a:t>
            </a:r>
          </a:p>
        </p:txBody>
      </p:sp>
      <p:pic>
        <p:nvPicPr>
          <p:cNvPr id="16" name="Grafik 15">
            <a:extLst>
              <a:ext uri="{FF2B5EF4-FFF2-40B4-BE49-F238E27FC236}">
                <a16:creationId xmlns:a16="http://schemas.microsoft.com/office/drawing/2014/main" id="{1BDD42D0-6BC2-486E-A22E-2913772944C0}"/>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29700" y="3883151"/>
            <a:ext cx="5516891" cy="643129"/>
          </a:xfrm>
          <a:prstGeom prst="rect">
            <a:avLst/>
          </a:prstGeom>
        </p:spPr>
      </p:pic>
    </p:spTree>
    <p:extLst>
      <p:ext uri="{BB962C8B-B14F-4D97-AF65-F5344CB8AC3E}">
        <p14:creationId xmlns:p14="http://schemas.microsoft.com/office/powerpoint/2010/main" val="271399734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0752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19 January 2023</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a:t>Page </a:t>
            </a:r>
            <a:fld id="{F1BC30E3-FFE5-4B91-AA19-87A149EBB9EE}" type="slidenum">
              <a:rPr smtClean="0"/>
              <a:pPr/>
              <a:t>‹#›</a:t>
            </a:fld>
            <a:endParaRPr dirty="0"/>
          </a:p>
        </p:txBody>
      </p:sp>
    </p:spTree>
    <p:extLst>
      <p:ext uri="{BB962C8B-B14F-4D97-AF65-F5344CB8AC3E}">
        <p14:creationId xmlns:p14="http://schemas.microsoft.com/office/powerpoint/2010/main" val="297353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5" y="0"/>
            <a:ext cx="12192000"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68462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dirty="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6B3A3103-A6C0-4AC8-B5D2-D11453B0FBBD}" type="datetime3">
              <a:rPr lang="en-US" noProof="0" smtClean="0"/>
              <a:t>19 January 2023</a:t>
            </a:fld>
            <a:endParaRPr lang="en-US" noProof="0"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a:xfrm>
            <a:off x="3239188" y="6471244"/>
            <a:ext cx="3086100" cy="180000"/>
          </a:xfrm>
          <a:prstGeom prst="rect">
            <a:avLst/>
          </a:prstGeom>
        </p:spPr>
        <p:txBody>
          <a:bodyPr/>
          <a:lstStyle/>
          <a:p>
            <a:r>
              <a:rPr lang="en-US" noProof="0"/>
              <a:t>EY DE PPT Gallery</a:t>
            </a:r>
            <a:endParaRPr lang="en-US" noProof="0" dirty="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a:t>
            </a:fld>
            <a:endParaRPr lang="en-US" noProof="0" dirty="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857231349"/>
      </p:ext>
    </p:extLst>
  </p:cSld>
  <p:clrMapOvr>
    <a:masterClrMapping/>
  </p:clrMapOvr>
  <p:extLst>
    <p:ext uri="{DCECCB84-F9BA-43D5-87BE-67443E8EF086}">
      <p15:sldGuideLst xmlns:p15="http://schemas.microsoft.com/office/powerpoint/2012/main">
        <p15:guide id="1" orient="horz" pos="56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Divider_1">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64FA27B8-9154-4F95-8315-DB0CCE984224}"/>
              </a:ext>
            </a:extLst>
          </p:cNvPr>
          <p:cNvGraphicFramePr>
            <a:graphicFrameLocks noChangeAspect="1"/>
          </p:cNvGraphicFramePr>
          <p:nvPr userDrawn="1">
            <p:custDataLst>
              <p:tags r:id="rId1"/>
            </p:custDataLst>
            <p:extLst>
              <p:ext uri="{D42A27DB-BD31-4B8C-83A1-F6EECF244321}">
                <p14:modId xmlns:p14="http://schemas.microsoft.com/office/powerpoint/2010/main" val="261009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2" imgH="318" progId="TCLayout.ActiveDocument.1">
                  <p:embed/>
                </p:oleObj>
              </mc:Choice>
              <mc:Fallback>
                <p:oleObj name="think-cell Slide" r:id="rId3" imgW="352" imgH="318" progId="TCLayout.ActiveDocument.1">
                  <p:embed/>
                  <p:pic>
                    <p:nvPicPr>
                      <p:cNvPr id="10" name="Objekt 9" hidden="1">
                        <a:extLst>
                          <a:ext uri="{FF2B5EF4-FFF2-40B4-BE49-F238E27FC236}">
                            <a16:creationId xmlns:a16="http://schemas.microsoft.com/office/drawing/2014/main" id="{64FA27B8-9154-4F95-8315-DB0CCE9842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Grafik 8">
            <a:extLst>
              <a:ext uri="{FF2B5EF4-FFF2-40B4-BE49-F238E27FC236}">
                <a16:creationId xmlns:a16="http://schemas.microsoft.com/office/drawing/2014/main" id="{20CDEFBF-D514-4A85-8F6B-0A9A6C4F26EB}"/>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0" y="-164"/>
            <a:ext cx="12198350" cy="6866621"/>
          </a:xfrm>
          <a:prstGeom prst="rect">
            <a:avLst/>
          </a:prstGeom>
        </p:spPr>
      </p:pic>
      <p:sp>
        <p:nvSpPr>
          <p:cNvPr id="7" name="Text Placeholder 4">
            <a:extLst>
              <a:ext uri="{FF2B5EF4-FFF2-40B4-BE49-F238E27FC236}">
                <a16:creationId xmlns:a16="http://schemas.microsoft.com/office/drawing/2014/main" id="{626E96BA-E9E4-496B-8CA5-6DA27B8AD7E4}"/>
              </a:ext>
            </a:extLst>
          </p:cNvPr>
          <p:cNvSpPr>
            <a:spLocks noGrp="1"/>
          </p:cNvSpPr>
          <p:nvPr>
            <p:ph type="body" sz="quarter" idx="14" hasCustomPrompt="1"/>
          </p:nvPr>
        </p:nvSpPr>
        <p:spPr>
          <a:xfrm>
            <a:off x="611343" y="3789040"/>
            <a:ext cx="4537959" cy="1055708"/>
          </a:xfrm>
          <a:prstGeom prst="rect">
            <a:avLst/>
          </a:prstGeom>
        </p:spPr>
        <p:txBody>
          <a:bodyPr anchor="b" anchorCtr="0">
            <a:noAutofit/>
          </a:bodyPr>
          <a:lstStyle>
            <a:lvl1pPr marL="0" indent="0">
              <a:buNone/>
              <a:defRPr sz="3000"/>
            </a:lvl1pPr>
          </a:lstStyle>
          <a:p>
            <a:pPr lvl="0"/>
            <a:r>
              <a:rPr lang="en-US" noProof="0" dirty="0"/>
              <a:t>Chapter Title</a:t>
            </a:r>
          </a:p>
          <a:p>
            <a:pPr lvl="0"/>
            <a:r>
              <a:rPr lang="en-US" noProof="0" dirty="0"/>
              <a:t>EY Interstate Light</a:t>
            </a:r>
          </a:p>
        </p:txBody>
      </p:sp>
      <p:sp>
        <p:nvSpPr>
          <p:cNvPr id="11" name="Line 10">
            <a:extLst>
              <a:ext uri="{FF2B5EF4-FFF2-40B4-BE49-F238E27FC236}">
                <a16:creationId xmlns:a16="http://schemas.microsoft.com/office/drawing/2014/main" id="{511DE75E-C218-487C-9B44-8A9A7AC1A5B8}"/>
              </a:ext>
            </a:extLst>
          </p:cNvPr>
          <p:cNvSpPr>
            <a:spLocks noChangeShapeType="1"/>
          </p:cNvSpPr>
          <p:nvPr userDrawn="1"/>
        </p:nvSpPr>
        <p:spPr bwMode="auto">
          <a:xfrm>
            <a:off x="609918" y="5085184"/>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83798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8806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Blank_with_foot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E8DCEC99-3975-402E-836C-A005CC9EA577}" type="datetime3">
              <a:rPr lang="en-US" smtClean="0"/>
              <a:t>19 January 2023</a:t>
            </a:fld>
            <a:endParaRPr lang="en-US" dirty="0"/>
          </a:p>
        </p:txBody>
      </p:sp>
      <p:sp>
        <p:nvSpPr>
          <p:cNvPr id="4" name="Fußzeilenplatzhalter 3"/>
          <p:cNvSpPr>
            <a:spLocks noGrp="1"/>
          </p:cNvSpPr>
          <p:nvPr>
            <p:ph type="ftr" sz="quarter" idx="11"/>
          </p:nvPr>
        </p:nvSpPr>
        <p:spPr>
          <a:xfrm>
            <a:off x="3239188" y="6471244"/>
            <a:ext cx="3086100" cy="180000"/>
          </a:xfrm>
          <a:prstGeom prst="rect">
            <a:avLst/>
          </a:prstGeom>
        </p:spPr>
        <p:txBody>
          <a:bodyPr/>
          <a:lstStyle/>
          <a:p>
            <a:r>
              <a:rPr lang="en-US"/>
              <a:t>EY DE PPT Gallery</a:t>
            </a:r>
            <a:endParaRPr lang="en-US" dirty="0"/>
          </a:p>
        </p:txBody>
      </p:sp>
      <p:sp>
        <p:nvSpPr>
          <p:cNvPr id="5" name="Foliennummernplatzhalter 4"/>
          <p:cNvSpPr>
            <a:spLocks noGrp="1"/>
          </p:cNvSpPr>
          <p:nvPr>
            <p:ph type="sldNum" sz="quarter" idx="12"/>
          </p:nvPr>
        </p:nvSpPr>
        <p:spPr/>
        <p:txBody>
          <a:bodyPr/>
          <a:lstStyle/>
          <a:p>
            <a:r>
              <a:rPr lang="en-US" dirty="0"/>
              <a:t>Page </a:t>
            </a:r>
            <a:fld id="{F1BC30E3-FFE5-4B91-AA19-87A149EBB9EE}" type="slidenum">
              <a:rPr lang="en-US" smtClean="0"/>
              <a:pPr/>
              <a:t>‹#›</a:t>
            </a:fld>
            <a:endParaRPr lang="en-US" dirty="0"/>
          </a:p>
        </p:txBody>
      </p:sp>
      <p:sp>
        <p:nvSpPr>
          <p:cNvPr id="6" name="Picture Placeholder 19">
            <a:extLst>
              <a:ext uri="{FF2B5EF4-FFF2-40B4-BE49-F238E27FC236}">
                <a16:creationId xmlns:a16="http://schemas.microsoft.com/office/drawing/2014/main" id="{00A15EA9-2372-4E06-83C2-1E13AB1FA626}"/>
              </a:ext>
            </a:extLst>
          </p:cNvPr>
          <p:cNvSpPr>
            <a:spLocks noGrp="1"/>
          </p:cNvSpPr>
          <p:nvPr>
            <p:ph type="pic" sz="quarter" idx="16" hasCustomPrompt="1"/>
          </p:nvPr>
        </p:nvSpPr>
        <p:spPr>
          <a:xfrm>
            <a:off x="609600" y="4207757"/>
            <a:ext cx="648000" cy="648000"/>
          </a:xfrm>
          <a:prstGeom prst="ellipse">
            <a:avLst/>
          </a:prstGeom>
        </p:spPr>
        <p:txBody>
          <a:bodyPr anchor="ctr"/>
          <a:lstStyle>
            <a:lvl1pPr marL="0" indent="0" algn="ctr">
              <a:buNone/>
              <a:defRPr sz="900">
                <a:solidFill>
                  <a:schemeClr val="bg1"/>
                </a:solidFill>
              </a:defRPr>
            </a:lvl1pPr>
          </a:lstStyle>
          <a:p>
            <a:r>
              <a:rPr lang="en-US" noProof="0" dirty="0"/>
              <a:t>Click icon to add picture</a:t>
            </a:r>
          </a:p>
        </p:txBody>
      </p:sp>
    </p:spTree>
    <p:extLst>
      <p:ext uri="{BB962C8B-B14F-4D97-AF65-F5344CB8AC3E}">
        <p14:creationId xmlns:p14="http://schemas.microsoft.com/office/powerpoint/2010/main" val="395797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6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980" y="0"/>
            <a:ext cx="12188389"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4980" y="3176"/>
            <a:ext cx="12169094"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152008455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6" cstate="print">
            <a:extLst>
              <a:ext uri="{28A0092B-C50C-407E-A947-70E740481C1C}">
                <a14:useLocalDpi xmlns:a14="http://schemas.microsoft.com/office/drawing/2010/main"/>
              </a:ext>
            </a:extLst>
          </a:blip>
          <a:srcRect/>
          <a:stretch/>
        </p:blipFill>
        <p:spPr>
          <a:xfrm>
            <a:off x="-9331" y="0"/>
            <a:ext cx="12207681"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itle 1"/>
          <p:cNvSpPr>
            <a:spLocks noGrp="1"/>
          </p:cNvSpPr>
          <p:nvPr>
            <p:ph type="ctrTitle" hasCustomPrompt="1"/>
          </p:nvPr>
        </p:nvSpPr>
        <p:spPr>
          <a:xfrm>
            <a:off x="900329" y="1954221"/>
            <a:ext cx="3902702" cy="979702"/>
          </a:xfrm>
          <a:prstGeom prst="rect">
            <a:avLst/>
          </a:prstGeo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dirty="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dirty="0"/>
              <a:t>Click to edit Master subtitle style</a:t>
            </a:r>
          </a:p>
        </p:txBody>
      </p:sp>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l="25868" t="30525" r="48266" b="26518"/>
          <a:stretch/>
        </p:blipFill>
        <p:spPr>
          <a:xfrm>
            <a:off x="4911043" y="1055364"/>
            <a:ext cx="2556284" cy="2511054"/>
          </a:xfrm>
          <a:prstGeom prst="rect">
            <a:avLst/>
          </a:prstGeom>
        </p:spPr>
      </p:pic>
    </p:spTree>
    <p:extLst>
      <p:ext uri="{BB962C8B-B14F-4D97-AF65-F5344CB8AC3E}">
        <p14:creationId xmlns:p14="http://schemas.microsoft.com/office/powerpoint/2010/main" val="8421012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tandar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7A84450B-E946-4307-A583-1AAA759C7969}"/>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12198351" cy="6858000"/>
          </a:xfrm>
          <a:prstGeom prst="rect">
            <a:avLst/>
          </a:prstGeom>
        </p:spPr>
      </p:pic>
      <p:sp>
        <p:nvSpPr>
          <p:cNvPr id="2" name="Rechteck 1">
            <a:extLst>
              <a:ext uri="{FF2B5EF4-FFF2-40B4-BE49-F238E27FC236}">
                <a16:creationId xmlns:a16="http://schemas.microsoft.com/office/drawing/2014/main" id="{DCD790D2-8CC5-4114-B48E-538D2707FFD8}"/>
              </a:ext>
            </a:extLst>
          </p:cNvPr>
          <p:cNvSpPr/>
          <p:nvPr userDrawn="1"/>
        </p:nvSpPr>
        <p:spPr>
          <a:xfrm>
            <a:off x="0" y="-4754"/>
            <a:ext cx="12198351" cy="6862754"/>
          </a:xfrm>
          <a:prstGeom prst="rect">
            <a:avLst/>
          </a:prstGeom>
          <a:gradFill flip="none" rotWithShape="1">
            <a:gsLst>
              <a:gs pos="3000">
                <a:schemeClr val="bg2">
                  <a:alpha val="91000"/>
                </a:schemeClr>
              </a:gs>
              <a:gs pos="100000">
                <a:schemeClr val="bg2">
                  <a:alpha val="29000"/>
                </a:schemeClr>
              </a:gs>
            </a:gsLst>
            <a:lin ang="0" scaled="1"/>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918" y="1047450"/>
            <a:ext cx="914082"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600">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449395"/>
            <a:ext cx="10978515" cy="4643430"/>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DAE7EFB-C88A-43E1-A427-D63FDF4976B7}"/>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6278C3FB-6A80-4CED-BA62-D3F753B7F4DB}"/>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944B9BA2-3B2C-4961-9FA6-819D52D72DE6}"/>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81994738-1B8E-43F6-93A8-E71956CE1EA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4350363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Standard">
    <p:spTree>
      <p:nvGrpSpPr>
        <p:cNvPr id="1" name=""/>
        <p:cNvGrpSpPr/>
        <p:nvPr/>
      </p:nvGrpSpPr>
      <p:grpSpPr>
        <a:xfrm>
          <a:off x="0" y="0"/>
          <a:ext cx="0" cy="0"/>
          <a:chOff x="0" y="0"/>
          <a:chExt cx="0" cy="0"/>
        </a:xfrm>
      </p:grpSpPr>
      <p:pic>
        <p:nvPicPr>
          <p:cNvPr id="8" name="Picture 40">
            <a:extLst>
              <a:ext uri="{FF2B5EF4-FFF2-40B4-BE49-F238E27FC236}">
                <a16:creationId xmlns:a16="http://schemas.microsoft.com/office/drawing/2014/main" id="{97B9B08E-1FD8-40CD-BC4D-F95F6DE9343E}"/>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154"/>
          <a:stretch/>
        </p:blipFill>
        <p:spPr>
          <a:xfrm>
            <a:off x="1589" y="0"/>
            <a:ext cx="12234149" cy="6865937"/>
          </a:xfrm>
          <a:prstGeom prst="rect">
            <a:avLst/>
          </a:prstGeom>
        </p:spPr>
      </p:pic>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11" name="Line 10">
            <a:extLst>
              <a:ext uri="{FF2B5EF4-FFF2-40B4-BE49-F238E27FC236}">
                <a16:creationId xmlns:a16="http://schemas.microsoft.com/office/drawing/2014/main" id="{F35D77D5-0149-4F43-83C5-2A556C863BD5}"/>
              </a:ext>
            </a:extLst>
          </p:cNvPr>
          <p:cNvSpPr>
            <a:spLocks noChangeShapeType="1"/>
          </p:cNvSpPr>
          <p:nvPr userDrawn="1"/>
        </p:nvSpPr>
        <p:spPr bwMode="auto">
          <a:xfrm>
            <a:off x="609918" y="1047450"/>
            <a:ext cx="914082" cy="0"/>
          </a:xfrm>
          <a:prstGeom prst="line">
            <a:avLst/>
          </a:prstGeom>
          <a:noFill/>
          <a:ln w="41275">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400">
                <a:solidFill>
                  <a:schemeClr val="bg1"/>
                </a:solidFill>
              </a:defRPr>
            </a:lvl1pPr>
          </a:lstStyle>
          <a:p>
            <a:r>
              <a:rPr lang="de-DE"/>
              <a:t>Mastertitelformat bearbeiten</a:t>
            </a:r>
            <a:endParaRPr lang="en-GB" dirty="0"/>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137920"/>
            <a:ext cx="10978515" cy="4954905"/>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dirty="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dirty="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dirty="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dirty="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9" name="Group 4">
            <a:extLst>
              <a:ext uri="{FF2B5EF4-FFF2-40B4-BE49-F238E27FC236}">
                <a16:creationId xmlns:a16="http://schemas.microsoft.com/office/drawing/2014/main" id="{CED84906-9648-4D76-BB68-F2B01DAF432B}"/>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57029777-8EBB-4BD8-A3B8-8DB4299BF79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6">
              <a:extLst>
                <a:ext uri="{FF2B5EF4-FFF2-40B4-BE49-F238E27FC236}">
                  <a16:creationId xmlns:a16="http://schemas.microsoft.com/office/drawing/2014/main" id="{20217048-E7A0-41D5-A963-8638A2E139A1}"/>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3" name="Freeform 7">
              <a:extLst>
                <a:ext uri="{FF2B5EF4-FFF2-40B4-BE49-F238E27FC236}">
                  <a16:creationId xmlns:a16="http://schemas.microsoft.com/office/drawing/2014/main" id="{CAF437BB-0074-4C46-BC23-B5D4F04B0921}"/>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62691413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5"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2.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tags" Target="../tags/tag11.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14"/>
            </p:custDataLst>
            <p:extLst>
              <p:ext uri="{D42A27DB-BD31-4B8C-83A1-F6EECF244321}">
                <p14:modId xmlns:p14="http://schemas.microsoft.com/office/powerpoint/2010/main" val="2343016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52" imgH="318" progId="TCLayout.ActiveDocument.1">
                  <p:embed/>
                </p:oleObj>
              </mc:Choice>
              <mc:Fallback>
                <p:oleObj name="think-cell Slide" r:id="rId26"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15"/>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de-DE" sz="2400" b="0" i="0" u="none" strike="noStrike" kern="0" cap="none" spc="0" normalizeH="0" baseline="0" noProof="0" dirty="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400" y="1137600"/>
            <a:ext cx="10980000" cy="4351338"/>
          </a:xfrm>
          <a:prstGeom prst="rect">
            <a:avLst/>
          </a:prstGeom>
        </p:spPr>
        <p:txBody>
          <a:bodyPr vert="horz" lIns="0" tIns="0" rIns="0" bIns="0" rtlCol="0">
            <a:noAutofit/>
          </a:bodyPr>
          <a:lstStyle/>
          <a:p>
            <a:pPr marL="0" indent="0"/>
            <a:r>
              <a:rPr lang="en-US" noProof="0" dirty="0"/>
              <a:t>Click to edit Master text styles</a:t>
            </a:r>
          </a:p>
          <a:p>
            <a:pPr lvl="1"/>
            <a:r>
              <a:rPr lang="en-US" noProof="0" dirty="0"/>
              <a:t>Second level</a:t>
            </a:r>
          </a:p>
          <a:p>
            <a:pPr marL="511175" lvl="2" indent="-233363"/>
            <a:r>
              <a:rPr lang="en-US" noProof="0" dirty="0"/>
              <a:t>Third level</a:t>
            </a:r>
          </a:p>
          <a:p>
            <a:pPr marL="746125" lvl="3" indent="-231775"/>
            <a:r>
              <a:rPr lang="en-US" noProof="0" dirty="0"/>
              <a:t>Fourth level</a:t>
            </a:r>
          </a:p>
          <a:p>
            <a:pPr marL="944563" lvl="4" indent="-201613">
              <a:buClr>
                <a:srgbClr val="FFE600"/>
              </a:buClr>
            </a:pPr>
            <a:r>
              <a:rPr lang="en-US" noProof="0" dirty="0"/>
              <a:t>Text</a:t>
            </a:r>
          </a:p>
        </p:txBody>
      </p:sp>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de-DE" noProof="0"/>
              <a:t>Mastertitelformat bearbeiten</a:t>
            </a:r>
            <a:endParaRPr lang="en-US" noProof="0"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dirty="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7897E68F-55AD-4C27-A3CB-53BD1BAD3598}" type="datetime3">
              <a:rPr lang="en-US" noProof="0" smtClean="0"/>
              <a:t>19 January 2023</a:t>
            </a:fld>
            <a:endParaRPr lang="en-US" noProof="0" dirty="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dirty="0"/>
              <a:t>Page </a:t>
            </a:r>
            <a:fld id="{F1BC30E3-FFE5-4B91-AA19-87A149EBB9EE}" type="slidenum">
              <a:rPr lang="en-US" noProof="0" smtClean="0"/>
              <a:pPr/>
              <a:t>‹#›</a:t>
            </a:fld>
            <a:endParaRPr lang="en-US" noProof="0" dirty="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16"/>
            </p:custDataLst>
          </p:nvPr>
        </p:nvGrpSpPr>
        <p:grpSpPr>
          <a:xfrm>
            <a:off x="12325350" y="0"/>
            <a:ext cx="292608"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1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1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1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2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2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2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2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2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2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4124" r:id="rId1"/>
    <p:sldLayoutId id="2147484006" r:id="rId2"/>
    <p:sldLayoutId id="2147484008" r:id="rId3"/>
    <p:sldLayoutId id="2147483840" r:id="rId4"/>
    <p:sldLayoutId id="2147484001" r:id="rId5"/>
    <p:sldLayoutId id="2147484126" r:id="rId6"/>
    <p:sldLayoutId id="2147484127" r:id="rId7"/>
    <p:sldLayoutId id="2147484129" r:id="rId8"/>
    <p:sldLayoutId id="2147484130" r:id="rId9"/>
    <p:sldLayoutId id="2147484131" r:id="rId10"/>
    <p:sldLayoutId id="2147484132" r:id="rId11"/>
    <p:sldLayoutId id="2147484133" r:id="rId12"/>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562"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800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indent="-201613" algn="l" defTabSz="914400"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4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userDrawn="1">
          <p15:clr>
            <a:srgbClr val="F26B43"/>
          </p15:clr>
        </p15:guide>
        <p15:guide id="4" pos="7301" userDrawn="1">
          <p15:clr>
            <a:srgbClr val="F26B43"/>
          </p15:clr>
        </p15:guide>
        <p15:guide id="5" orient="horz" pos="187" userDrawn="1">
          <p15:clr>
            <a:srgbClr val="F26B43"/>
          </p15:clr>
        </p15:guide>
        <p15:guide id="6" orient="horz" pos="709" userDrawn="1">
          <p15:clr>
            <a:srgbClr val="F26B43"/>
          </p15:clr>
        </p15:guide>
        <p15:guide id="7" orient="horz" pos="3838" userDrawn="1">
          <p15:clr>
            <a:srgbClr val="F26B43"/>
          </p15:clr>
        </p15:guide>
        <p15:guide id="8" orient="horz" pos="41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65.svg"/><Relationship Id="rId18" Type="http://schemas.openxmlformats.org/officeDocument/2006/relationships/image" Target="../media/image50.png"/><Relationship Id="rId3" Type="http://schemas.openxmlformats.org/officeDocument/2006/relationships/notesSlide" Target="../notesSlides/notesSlide9.xml"/><Relationship Id="rId21" Type="http://schemas.openxmlformats.org/officeDocument/2006/relationships/image" Target="../media/image20.svg"/><Relationship Id="rId7" Type="http://schemas.openxmlformats.org/officeDocument/2006/relationships/image" Target="../media/image82.png"/><Relationship Id="rId12" Type="http://schemas.openxmlformats.org/officeDocument/2006/relationships/image" Target="../media/image64.png"/><Relationship Id="rId17" Type="http://schemas.openxmlformats.org/officeDocument/2006/relationships/image" Target="../media/image49.svg"/><Relationship Id="rId2" Type="http://schemas.openxmlformats.org/officeDocument/2006/relationships/slideLayout" Target="../slideLayouts/slideLayout2.xml"/><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tags" Target="../tags/tag33.xml"/><Relationship Id="rId6" Type="http://schemas.openxmlformats.org/officeDocument/2006/relationships/image" Target="../media/image81.png"/><Relationship Id="rId11" Type="http://schemas.openxmlformats.org/officeDocument/2006/relationships/image" Target="../media/image86.png"/><Relationship Id="rId24" Type="http://schemas.openxmlformats.org/officeDocument/2006/relationships/image" Target="../media/image70.png"/><Relationship Id="rId5" Type="http://schemas.openxmlformats.org/officeDocument/2006/relationships/image" Target="../media/image23.emf"/><Relationship Id="rId15" Type="http://schemas.openxmlformats.org/officeDocument/2006/relationships/image" Target="../media/image47.svg"/><Relationship Id="rId23" Type="http://schemas.openxmlformats.org/officeDocument/2006/relationships/image" Target="../media/image55.svg"/><Relationship Id="rId10" Type="http://schemas.openxmlformats.org/officeDocument/2006/relationships/image" Target="../media/image85.png"/><Relationship Id="rId19" Type="http://schemas.openxmlformats.org/officeDocument/2006/relationships/image" Target="../media/image51.svg"/><Relationship Id="rId4" Type="http://schemas.openxmlformats.org/officeDocument/2006/relationships/oleObject" Target="../embeddings/oleObject16.bin"/><Relationship Id="rId9" Type="http://schemas.openxmlformats.org/officeDocument/2006/relationships/image" Target="../media/image84.png"/><Relationship Id="rId14" Type="http://schemas.openxmlformats.org/officeDocument/2006/relationships/image" Target="../media/image46.png"/><Relationship Id="rId22"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50.png"/><Relationship Id="rId18" Type="http://schemas.openxmlformats.org/officeDocument/2006/relationships/image" Target="../media/image55.svg"/><Relationship Id="rId3" Type="http://schemas.openxmlformats.org/officeDocument/2006/relationships/notesSlide" Target="../notesSlides/notesSlide10.xml"/><Relationship Id="rId21" Type="http://schemas.openxmlformats.org/officeDocument/2006/relationships/image" Target="../media/image70.png"/><Relationship Id="rId7" Type="http://schemas.openxmlformats.org/officeDocument/2006/relationships/image" Target="../media/image64.png"/><Relationship Id="rId12" Type="http://schemas.openxmlformats.org/officeDocument/2006/relationships/image" Target="../media/image49.svg"/><Relationship Id="rId17" Type="http://schemas.openxmlformats.org/officeDocument/2006/relationships/image" Target="../media/image54.png"/><Relationship Id="rId2" Type="http://schemas.openxmlformats.org/officeDocument/2006/relationships/slideLayout" Target="../slideLayouts/slideLayout2.xml"/><Relationship Id="rId16" Type="http://schemas.openxmlformats.org/officeDocument/2006/relationships/image" Target="../media/image20.svg"/><Relationship Id="rId20" Type="http://schemas.openxmlformats.org/officeDocument/2006/relationships/image" Target="../media/image89.svg"/><Relationship Id="rId1" Type="http://schemas.openxmlformats.org/officeDocument/2006/relationships/tags" Target="../tags/tag34.xml"/><Relationship Id="rId6" Type="http://schemas.openxmlformats.org/officeDocument/2006/relationships/image" Target="../media/image87.png"/><Relationship Id="rId11" Type="http://schemas.openxmlformats.org/officeDocument/2006/relationships/image" Target="../media/image48.png"/><Relationship Id="rId5" Type="http://schemas.openxmlformats.org/officeDocument/2006/relationships/image" Target="../media/image23.emf"/><Relationship Id="rId15" Type="http://schemas.openxmlformats.org/officeDocument/2006/relationships/image" Target="../media/image19.png"/><Relationship Id="rId10" Type="http://schemas.openxmlformats.org/officeDocument/2006/relationships/image" Target="../media/image47.svg"/><Relationship Id="rId19" Type="http://schemas.openxmlformats.org/officeDocument/2006/relationships/image" Target="../media/image88.png"/><Relationship Id="rId4" Type="http://schemas.openxmlformats.org/officeDocument/2006/relationships/oleObject" Target="../embeddings/oleObject17.bin"/><Relationship Id="rId9" Type="http://schemas.openxmlformats.org/officeDocument/2006/relationships/image" Target="../media/image46.png"/><Relationship Id="rId14" Type="http://schemas.openxmlformats.org/officeDocument/2006/relationships/image" Target="../media/image51.svg"/></Relationships>
</file>

<file path=ppt/slides/_rels/slide12.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50.png"/><Relationship Id="rId18" Type="http://schemas.openxmlformats.org/officeDocument/2006/relationships/image" Target="../media/image22.svg"/><Relationship Id="rId3" Type="http://schemas.openxmlformats.org/officeDocument/2006/relationships/slideLayout" Target="../slideLayouts/slideLayout2.xml"/><Relationship Id="rId21" Type="http://schemas.openxmlformats.org/officeDocument/2006/relationships/image" Target="../media/image92.jpeg"/><Relationship Id="rId7" Type="http://schemas.openxmlformats.org/officeDocument/2006/relationships/image" Target="../media/image64.png"/><Relationship Id="rId12" Type="http://schemas.openxmlformats.org/officeDocument/2006/relationships/image" Target="../media/image49.svg"/><Relationship Id="rId17" Type="http://schemas.openxmlformats.org/officeDocument/2006/relationships/image" Target="../media/image21.png"/><Relationship Id="rId2" Type="http://schemas.openxmlformats.org/officeDocument/2006/relationships/tags" Target="../tags/tag36.xml"/><Relationship Id="rId16" Type="http://schemas.openxmlformats.org/officeDocument/2006/relationships/image" Target="../media/image53.svg"/><Relationship Id="rId20" Type="http://schemas.openxmlformats.org/officeDocument/2006/relationships/image" Target="../media/image91.jpeg"/><Relationship Id="rId1" Type="http://schemas.openxmlformats.org/officeDocument/2006/relationships/tags" Target="../tags/tag35.xml"/><Relationship Id="rId6" Type="http://schemas.openxmlformats.org/officeDocument/2006/relationships/image" Target="../media/image23.emf"/><Relationship Id="rId11" Type="http://schemas.openxmlformats.org/officeDocument/2006/relationships/image" Target="../media/image48.png"/><Relationship Id="rId5" Type="http://schemas.openxmlformats.org/officeDocument/2006/relationships/oleObject" Target="../embeddings/oleObject18.bin"/><Relationship Id="rId15" Type="http://schemas.openxmlformats.org/officeDocument/2006/relationships/image" Target="../media/image52.png"/><Relationship Id="rId10" Type="http://schemas.openxmlformats.org/officeDocument/2006/relationships/image" Target="../media/image47.svg"/><Relationship Id="rId19" Type="http://schemas.openxmlformats.org/officeDocument/2006/relationships/image" Target="../media/image90.jpg"/><Relationship Id="rId4" Type="http://schemas.openxmlformats.org/officeDocument/2006/relationships/notesSlide" Target="../notesSlides/notesSlide11.xml"/><Relationship Id="rId9" Type="http://schemas.openxmlformats.org/officeDocument/2006/relationships/image" Target="../media/image46.png"/><Relationship Id="rId14" Type="http://schemas.openxmlformats.org/officeDocument/2006/relationships/image" Target="../media/image51.sv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3" Type="http://schemas.openxmlformats.org/officeDocument/2006/relationships/oleObject" Target="../embeddings/oleObject19.bin"/><Relationship Id="rId7" Type="http://schemas.openxmlformats.org/officeDocument/2006/relationships/image" Target="../media/image65.svg"/><Relationship Id="rId12" Type="http://schemas.openxmlformats.org/officeDocument/2006/relationships/image" Target="../media/image50.png"/><Relationship Id="rId17" Type="http://schemas.openxmlformats.org/officeDocument/2006/relationships/image" Target="../media/image22.svg"/><Relationship Id="rId2" Type="http://schemas.openxmlformats.org/officeDocument/2006/relationships/slideLayout" Target="../slideLayouts/slideLayout11.xml"/><Relationship Id="rId16" Type="http://schemas.openxmlformats.org/officeDocument/2006/relationships/image" Target="../media/image21.png"/><Relationship Id="rId1" Type="http://schemas.openxmlformats.org/officeDocument/2006/relationships/tags" Target="../tags/tag37.xml"/><Relationship Id="rId6" Type="http://schemas.openxmlformats.org/officeDocument/2006/relationships/image" Target="../media/image64.png"/><Relationship Id="rId11" Type="http://schemas.openxmlformats.org/officeDocument/2006/relationships/image" Target="../media/image49.svg"/><Relationship Id="rId5" Type="http://schemas.openxmlformats.org/officeDocument/2006/relationships/image" Target="../media/image90.jpg"/><Relationship Id="rId15" Type="http://schemas.openxmlformats.org/officeDocument/2006/relationships/image" Target="../media/image53.svg"/><Relationship Id="rId10" Type="http://schemas.openxmlformats.org/officeDocument/2006/relationships/image" Target="../media/image48.png"/><Relationship Id="rId4" Type="http://schemas.openxmlformats.org/officeDocument/2006/relationships/image" Target="../media/image93.emf"/><Relationship Id="rId9" Type="http://schemas.openxmlformats.org/officeDocument/2006/relationships/image" Target="../media/image47.svg"/><Relationship Id="rId14"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2.svg"/><Relationship Id="rId3" Type="http://schemas.openxmlformats.org/officeDocument/2006/relationships/image" Target="../media/image65.svg"/><Relationship Id="rId7" Type="http://schemas.openxmlformats.org/officeDocument/2006/relationships/image" Target="../media/image49.svg"/><Relationship Id="rId12" Type="http://schemas.openxmlformats.org/officeDocument/2006/relationships/image" Target="../media/image21.png"/><Relationship Id="rId2" Type="http://schemas.openxmlformats.org/officeDocument/2006/relationships/image" Target="../media/image64.png"/><Relationship Id="rId1" Type="http://schemas.openxmlformats.org/officeDocument/2006/relationships/slideLayout" Target="../slideLayouts/slideLayout11.xml"/><Relationship Id="rId6" Type="http://schemas.openxmlformats.org/officeDocument/2006/relationships/image" Target="../media/image48.png"/><Relationship Id="rId11" Type="http://schemas.openxmlformats.org/officeDocument/2006/relationships/image" Target="../media/image53.svg"/><Relationship Id="rId5" Type="http://schemas.openxmlformats.org/officeDocument/2006/relationships/image" Target="../media/image47.sv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svg"/><Relationship Id="rId14" Type="http://schemas.openxmlformats.org/officeDocument/2006/relationships/image" Target="../media/image91.jpeg"/></Relationships>
</file>

<file path=ppt/slides/_rels/slide15.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100.png"/><Relationship Id="rId3" Type="http://schemas.openxmlformats.org/officeDocument/2006/relationships/image" Target="../media/image95.png"/><Relationship Id="rId7" Type="http://schemas.openxmlformats.org/officeDocument/2006/relationships/image" Target="../media/image97.png"/><Relationship Id="rId12" Type="http://schemas.openxmlformats.org/officeDocument/2006/relationships/image" Target="../media/image53.svg"/><Relationship Id="rId2" Type="http://schemas.openxmlformats.org/officeDocument/2006/relationships/image" Target="../media/image94.jpg"/><Relationship Id="rId1" Type="http://schemas.openxmlformats.org/officeDocument/2006/relationships/slideLayout" Target="../slideLayouts/slideLayout11.xml"/><Relationship Id="rId6" Type="http://schemas.openxmlformats.org/officeDocument/2006/relationships/image" Target="../media/image47.svg"/><Relationship Id="rId11" Type="http://schemas.openxmlformats.org/officeDocument/2006/relationships/image" Target="../media/image99.png"/><Relationship Id="rId5" Type="http://schemas.openxmlformats.org/officeDocument/2006/relationships/image" Target="../media/image96.png"/><Relationship Id="rId10" Type="http://schemas.openxmlformats.org/officeDocument/2006/relationships/image" Target="../media/image51.svg"/><Relationship Id="rId4" Type="http://schemas.openxmlformats.org/officeDocument/2006/relationships/image" Target="../media/image65.svg"/><Relationship Id="rId9" Type="http://schemas.openxmlformats.org/officeDocument/2006/relationships/image" Target="../media/image98.png"/><Relationship Id="rId14" Type="http://schemas.openxmlformats.org/officeDocument/2006/relationships/image" Target="../media/image22.svg"/></Relationships>
</file>

<file path=ppt/slides/_rels/slide16.xml.rels><?xml version="1.0" encoding="UTF-8" standalone="yes"?>
<Relationships xmlns="http://schemas.openxmlformats.org/package/2006/relationships"><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tags" Target="../tags/tag63.xml"/><Relationship Id="rId39" Type="http://schemas.openxmlformats.org/officeDocument/2006/relationships/image" Target="../media/image70.png"/><Relationship Id="rId21" Type="http://schemas.openxmlformats.org/officeDocument/2006/relationships/tags" Target="../tags/tag58.xml"/><Relationship Id="rId34" Type="http://schemas.openxmlformats.org/officeDocument/2006/relationships/slideLayout" Target="../slideLayouts/slideLayout2.xml"/><Relationship Id="rId42" Type="http://schemas.openxmlformats.org/officeDocument/2006/relationships/image" Target="../media/image105.png"/><Relationship Id="rId47" Type="http://schemas.openxmlformats.org/officeDocument/2006/relationships/image" Target="../media/image46.png"/><Relationship Id="rId50" Type="http://schemas.openxmlformats.org/officeDocument/2006/relationships/image" Target="../media/image49.svg"/><Relationship Id="rId55" Type="http://schemas.openxmlformats.org/officeDocument/2006/relationships/image" Target="../media/image21.png"/><Relationship Id="rId63" Type="http://schemas.openxmlformats.org/officeDocument/2006/relationships/image" Target="../media/image114.png"/><Relationship Id="rId7" Type="http://schemas.openxmlformats.org/officeDocument/2006/relationships/tags" Target="../tags/tag44.xml"/><Relationship Id="rId2" Type="http://schemas.openxmlformats.org/officeDocument/2006/relationships/tags" Target="../tags/tag39.xml"/><Relationship Id="rId16" Type="http://schemas.openxmlformats.org/officeDocument/2006/relationships/tags" Target="../tags/tag53.xml"/><Relationship Id="rId29" Type="http://schemas.openxmlformats.org/officeDocument/2006/relationships/tags" Target="../tags/tag66.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tags" Target="../tags/tag61.xml"/><Relationship Id="rId32" Type="http://schemas.openxmlformats.org/officeDocument/2006/relationships/tags" Target="../tags/tag69.xml"/><Relationship Id="rId37" Type="http://schemas.openxmlformats.org/officeDocument/2006/relationships/image" Target="../media/image101.emf"/><Relationship Id="rId40" Type="http://schemas.openxmlformats.org/officeDocument/2006/relationships/image" Target="../media/image103.jpeg"/><Relationship Id="rId45" Type="http://schemas.openxmlformats.org/officeDocument/2006/relationships/image" Target="../media/image64.png"/><Relationship Id="rId53" Type="http://schemas.openxmlformats.org/officeDocument/2006/relationships/image" Target="../media/image52.png"/><Relationship Id="rId58" Type="http://schemas.openxmlformats.org/officeDocument/2006/relationships/image" Target="../media/image109.jpeg"/><Relationship Id="rId66" Type="http://schemas.openxmlformats.org/officeDocument/2006/relationships/image" Target="../media/image117.png"/><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28" Type="http://schemas.openxmlformats.org/officeDocument/2006/relationships/tags" Target="../tags/tag65.xml"/><Relationship Id="rId36" Type="http://schemas.openxmlformats.org/officeDocument/2006/relationships/image" Target="../media/image23.emf"/><Relationship Id="rId49" Type="http://schemas.openxmlformats.org/officeDocument/2006/relationships/image" Target="../media/image48.png"/><Relationship Id="rId57" Type="http://schemas.openxmlformats.org/officeDocument/2006/relationships/image" Target="../media/image108.png"/><Relationship Id="rId61" Type="http://schemas.openxmlformats.org/officeDocument/2006/relationships/image" Target="../media/image112.png"/><Relationship Id="rId10" Type="http://schemas.openxmlformats.org/officeDocument/2006/relationships/tags" Target="../tags/tag47.xml"/><Relationship Id="rId19" Type="http://schemas.openxmlformats.org/officeDocument/2006/relationships/tags" Target="../tags/tag56.xml"/><Relationship Id="rId31" Type="http://schemas.openxmlformats.org/officeDocument/2006/relationships/tags" Target="../tags/tag68.xml"/><Relationship Id="rId44" Type="http://schemas.openxmlformats.org/officeDocument/2006/relationships/image" Target="../media/image107.png"/><Relationship Id="rId52" Type="http://schemas.openxmlformats.org/officeDocument/2006/relationships/image" Target="../media/image51.svg"/><Relationship Id="rId60" Type="http://schemas.openxmlformats.org/officeDocument/2006/relationships/image" Target="../media/image111.png"/><Relationship Id="rId65" Type="http://schemas.openxmlformats.org/officeDocument/2006/relationships/image" Target="../media/image116.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 Id="rId27" Type="http://schemas.openxmlformats.org/officeDocument/2006/relationships/tags" Target="../tags/tag64.xml"/><Relationship Id="rId30" Type="http://schemas.openxmlformats.org/officeDocument/2006/relationships/tags" Target="../tags/tag67.xml"/><Relationship Id="rId35" Type="http://schemas.openxmlformats.org/officeDocument/2006/relationships/oleObject" Target="../embeddings/oleObject20.bin"/><Relationship Id="rId43" Type="http://schemas.openxmlformats.org/officeDocument/2006/relationships/image" Target="../media/image106.png"/><Relationship Id="rId48" Type="http://schemas.openxmlformats.org/officeDocument/2006/relationships/image" Target="../media/image47.svg"/><Relationship Id="rId56" Type="http://schemas.openxmlformats.org/officeDocument/2006/relationships/image" Target="../media/image22.svg"/><Relationship Id="rId64" Type="http://schemas.openxmlformats.org/officeDocument/2006/relationships/image" Target="../media/image115.jpeg"/><Relationship Id="rId8" Type="http://schemas.openxmlformats.org/officeDocument/2006/relationships/tags" Target="../tags/tag45.xml"/><Relationship Id="rId51" Type="http://schemas.openxmlformats.org/officeDocument/2006/relationships/image" Target="../media/image50.png"/><Relationship Id="rId3" Type="http://schemas.openxmlformats.org/officeDocument/2006/relationships/tags" Target="../tags/tag40.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tags" Target="../tags/tag62.xml"/><Relationship Id="rId33" Type="http://schemas.openxmlformats.org/officeDocument/2006/relationships/tags" Target="../tags/tag70.xml"/><Relationship Id="rId38" Type="http://schemas.openxmlformats.org/officeDocument/2006/relationships/image" Target="../media/image102.wmf"/><Relationship Id="rId46" Type="http://schemas.openxmlformats.org/officeDocument/2006/relationships/image" Target="../media/image65.svg"/><Relationship Id="rId59" Type="http://schemas.openxmlformats.org/officeDocument/2006/relationships/image" Target="../media/image110.png"/><Relationship Id="rId67" Type="http://schemas.openxmlformats.org/officeDocument/2006/relationships/image" Target="../media/image118.png"/><Relationship Id="rId20" Type="http://schemas.openxmlformats.org/officeDocument/2006/relationships/tags" Target="../tags/tag57.xml"/><Relationship Id="rId41" Type="http://schemas.openxmlformats.org/officeDocument/2006/relationships/image" Target="../media/image104.png"/><Relationship Id="rId54" Type="http://schemas.openxmlformats.org/officeDocument/2006/relationships/image" Target="../media/image53.svg"/><Relationship Id="rId62" Type="http://schemas.openxmlformats.org/officeDocument/2006/relationships/image" Target="../media/image113.png"/></Relationships>
</file>

<file path=ppt/slides/_rels/slide17.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18" Type="http://schemas.openxmlformats.org/officeDocument/2006/relationships/slideLayout" Target="../slideLayouts/slideLayout2.xml"/><Relationship Id="rId26" Type="http://schemas.openxmlformats.org/officeDocument/2006/relationships/image" Target="../media/image122.jpeg"/><Relationship Id="rId39" Type="http://schemas.openxmlformats.org/officeDocument/2006/relationships/image" Target="../media/image123.jpeg"/><Relationship Id="rId3" Type="http://schemas.openxmlformats.org/officeDocument/2006/relationships/tags" Target="../tags/tag73.xml"/><Relationship Id="rId21" Type="http://schemas.openxmlformats.org/officeDocument/2006/relationships/image" Target="../media/image101.emf"/><Relationship Id="rId34" Type="http://schemas.openxmlformats.org/officeDocument/2006/relationships/image" Target="../media/image51.svg"/><Relationship Id="rId42" Type="http://schemas.openxmlformats.org/officeDocument/2006/relationships/image" Target="../media/image126.png"/><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tags" Target="../tags/tag87.xml"/><Relationship Id="rId25" Type="http://schemas.openxmlformats.org/officeDocument/2006/relationships/image" Target="../media/image121.png"/><Relationship Id="rId33" Type="http://schemas.openxmlformats.org/officeDocument/2006/relationships/image" Target="../media/image50.png"/><Relationship Id="rId38" Type="http://schemas.openxmlformats.org/officeDocument/2006/relationships/image" Target="../media/image22.svg"/><Relationship Id="rId2" Type="http://schemas.openxmlformats.org/officeDocument/2006/relationships/tags" Target="../tags/tag72.xml"/><Relationship Id="rId16" Type="http://schemas.openxmlformats.org/officeDocument/2006/relationships/tags" Target="../tags/tag86.xml"/><Relationship Id="rId20" Type="http://schemas.openxmlformats.org/officeDocument/2006/relationships/image" Target="../media/image23.emf"/><Relationship Id="rId29" Type="http://schemas.openxmlformats.org/officeDocument/2006/relationships/image" Target="../media/image46.png"/><Relationship Id="rId41" Type="http://schemas.openxmlformats.org/officeDocument/2006/relationships/image" Target="../media/image125.png"/><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24" Type="http://schemas.openxmlformats.org/officeDocument/2006/relationships/image" Target="../media/image120.jpeg"/><Relationship Id="rId32" Type="http://schemas.openxmlformats.org/officeDocument/2006/relationships/image" Target="../media/image49.svg"/><Relationship Id="rId37" Type="http://schemas.openxmlformats.org/officeDocument/2006/relationships/image" Target="../media/image21.png"/><Relationship Id="rId40" Type="http://schemas.openxmlformats.org/officeDocument/2006/relationships/image" Target="../media/image124.jpeg"/><Relationship Id="rId5" Type="http://schemas.openxmlformats.org/officeDocument/2006/relationships/tags" Target="../tags/tag75.xml"/><Relationship Id="rId15" Type="http://schemas.openxmlformats.org/officeDocument/2006/relationships/tags" Target="../tags/tag85.xml"/><Relationship Id="rId23" Type="http://schemas.openxmlformats.org/officeDocument/2006/relationships/image" Target="../media/image119.jpeg"/><Relationship Id="rId28" Type="http://schemas.openxmlformats.org/officeDocument/2006/relationships/image" Target="../media/image65.svg"/><Relationship Id="rId36" Type="http://schemas.openxmlformats.org/officeDocument/2006/relationships/image" Target="../media/image53.svg"/><Relationship Id="rId10" Type="http://schemas.openxmlformats.org/officeDocument/2006/relationships/tags" Target="../tags/tag80.xml"/><Relationship Id="rId19" Type="http://schemas.openxmlformats.org/officeDocument/2006/relationships/oleObject" Target="../embeddings/oleObject21.bin"/><Relationship Id="rId31" Type="http://schemas.openxmlformats.org/officeDocument/2006/relationships/image" Target="../media/image48.png"/><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 Id="rId22" Type="http://schemas.openxmlformats.org/officeDocument/2006/relationships/image" Target="../media/image102.wmf"/><Relationship Id="rId27" Type="http://schemas.openxmlformats.org/officeDocument/2006/relationships/image" Target="../media/image64.png"/><Relationship Id="rId30" Type="http://schemas.openxmlformats.org/officeDocument/2006/relationships/image" Target="../media/image47.svg"/><Relationship Id="rId35"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5.svg"/><Relationship Id="rId3" Type="http://schemas.openxmlformats.org/officeDocument/2006/relationships/notesSlide" Target="../notesSlides/notesSlide2.xml"/><Relationship Id="rId21" Type="http://schemas.openxmlformats.org/officeDocument/2006/relationships/image" Target="../media/image39.svg"/><Relationship Id="rId34" Type="http://schemas.openxmlformats.org/officeDocument/2006/relationships/image" Target="../media/image50.pn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5" Type="http://schemas.openxmlformats.org/officeDocument/2006/relationships/image" Target="../media/image43.svg"/><Relationship Id="rId33" Type="http://schemas.openxmlformats.org/officeDocument/2006/relationships/image" Target="../media/image49.svg"/><Relationship Id="rId38" Type="http://schemas.openxmlformats.org/officeDocument/2006/relationships/image" Target="../media/image54.png"/><Relationship Id="rId2" Type="http://schemas.openxmlformats.org/officeDocument/2006/relationships/slideLayout" Target="../slideLayouts/slideLayout2.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12.svg"/><Relationship Id="rId41" Type="http://schemas.openxmlformats.org/officeDocument/2006/relationships/image" Target="../media/image57.svg"/><Relationship Id="rId1" Type="http://schemas.openxmlformats.org/officeDocument/2006/relationships/tags" Target="../tags/tag26.xml"/><Relationship Id="rId6" Type="http://schemas.openxmlformats.org/officeDocument/2006/relationships/image" Target="../media/image24.png"/><Relationship Id="rId11" Type="http://schemas.openxmlformats.org/officeDocument/2006/relationships/image" Target="../media/image29.svg"/><Relationship Id="rId24" Type="http://schemas.openxmlformats.org/officeDocument/2006/relationships/image" Target="../media/image42.png"/><Relationship Id="rId32" Type="http://schemas.openxmlformats.org/officeDocument/2006/relationships/image" Target="../media/image48.png"/><Relationship Id="rId37" Type="http://schemas.openxmlformats.org/officeDocument/2006/relationships/image" Target="../media/image53.svg"/><Relationship Id="rId40" Type="http://schemas.openxmlformats.org/officeDocument/2006/relationships/image" Target="../media/image56.png"/><Relationship Id="rId5" Type="http://schemas.openxmlformats.org/officeDocument/2006/relationships/image" Target="../media/image23.emf"/><Relationship Id="rId15" Type="http://schemas.openxmlformats.org/officeDocument/2006/relationships/image" Target="../media/image33.svg"/><Relationship Id="rId23" Type="http://schemas.openxmlformats.org/officeDocument/2006/relationships/image" Target="../media/image41.svg"/><Relationship Id="rId28" Type="http://schemas.openxmlformats.org/officeDocument/2006/relationships/image" Target="../media/image11.png"/><Relationship Id="rId36" Type="http://schemas.openxmlformats.org/officeDocument/2006/relationships/image" Target="../media/image52.png"/><Relationship Id="rId10" Type="http://schemas.openxmlformats.org/officeDocument/2006/relationships/image" Target="../media/image28.png"/><Relationship Id="rId19" Type="http://schemas.openxmlformats.org/officeDocument/2006/relationships/image" Target="../media/image37.svg"/><Relationship Id="rId31" Type="http://schemas.openxmlformats.org/officeDocument/2006/relationships/image" Target="../media/image47.svg"/><Relationship Id="rId4" Type="http://schemas.openxmlformats.org/officeDocument/2006/relationships/oleObject" Target="../embeddings/oleObject9.bin"/><Relationship Id="rId9" Type="http://schemas.openxmlformats.org/officeDocument/2006/relationships/image" Target="../media/image27.sv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svg"/><Relationship Id="rId30" Type="http://schemas.openxmlformats.org/officeDocument/2006/relationships/image" Target="../media/image46.png"/><Relationship Id="rId35" Type="http://schemas.openxmlformats.org/officeDocument/2006/relationships/image" Target="../media/image51.svg"/></Relationships>
</file>

<file path=ppt/slides/_rels/slide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svg"/><Relationship Id="rId18" Type="http://schemas.openxmlformats.org/officeDocument/2006/relationships/image" Target="../media/image48.png"/><Relationship Id="rId3" Type="http://schemas.openxmlformats.org/officeDocument/2006/relationships/notesSlide" Target="../notesSlides/notesSlide3.xml"/><Relationship Id="rId21" Type="http://schemas.openxmlformats.org/officeDocument/2006/relationships/image" Target="../media/image51.svg"/><Relationship Id="rId7" Type="http://schemas.openxmlformats.org/officeDocument/2006/relationships/image" Target="../media/image55.svg"/><Relationship Id="rId12" Type="http://schemas.openxmlformats.org/officeDocument/2006/relationships/image" Target="../media/image62.png"/><Relationship Id="rId17" Type="http://schemas.openxmlformats.org/officeDocument/2006/relationships/image" Target="../media/image14.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50.png"/><Relationship Id="rId1" Type="http://schemas.openxmlformats.org/officeDocument/2006/relationships/tags" Target="../tags/tag27.xml"/><Relationship Id="rId6" Type="http://schemas.openxmlformats.org/officeDocument/2006/relationships/image" Target="../media/image54.png"/><Relationship Id="rId11" Type="http://schemas.openxmlformats.org/officeDocument/2006/relationships/image" Target="../media/image61.svg"/><Relationship Id="rId5" Type="http://schemas.openxmlformats.org/officeDocument/2006/relationships/image" Target="../media/image23.emf"/><Relationship Id="rId15" Type="http://schemas.openxmlformats.org/officeDocument/2006/relationships/image" Target="../media/image65.svg"/><Relationship Id="rId23" Type="http://schemas.openxmlformats.org/officeDocument/2006/relationships/image" Target="../media/image53.svg"/><Relationship Id="rId10" Type="http://schemas.openxmlformats.org/officeDocument/2006/relationships/image" Target="../media/image60.png"/><Relationship Id="rId19" Type="http://schemas.openxmlformats.org/officeDocument/2006/relationships/image" Target="../media/image49.svg"/><Relationship Id="rId4" Type="http://schemas.openxmlformats.org/officeDocument/2006/relationships/oleObject" Target="../embeddings/oleObject10.bin"/><Relationship Id="rId9" Type="http://schemas.openxmlformats.org/officeDocument/2006/relationships/image" Target="../media/image59.svg"/><Relationship Id="rId14" Type="http://schemas.openxmlformats.org/officeDocument/2006/relationships/image" Target="../media/image64.png"/><Relationship Id="rId22" Type="http://schemas.openxmlformats.org/officeDocument/2006/relationships/image" Target="../media/image52.png"/></Relationships>
</file>

<file path=ppt/slides/_rels/slide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svg"/><Relationship Id="rId18" Type="http://schemas.openxmlformats.org/officeDocument/2006/relationships/image" Target="../media/image48.png"/><Relationship Id="rId26" Type="http://schemas.openxmlformats.org/officeDocument/2006/relationships/image" Target="../media/image15.png"/><Relationship Id="rId3" Type="http://schemas.openxmlformats.org/officeDocument/2006/relationships/notesSlide" Target="../notesSlides/notesSlide4.xml"/><Relationship Id="rId21" Type="http://schemas.openxmlformats.org/officeDocument/2006/relationships/image" Target="../media/image51.svg"/><Relationship Id="rId7" Type="http://schemas.openxmlformats.org/officeDocument/2006/relationships/image" Target="../media/image55.svg"/><Relationship Id="rId12" Type="http://schemas.openxmlformats.org/officeDocument/2006/relationships/image" Target="../media/image62.png"/><Relationship Id="rId17" Type="http://schemas.openxmlformats.org/officeDocument/2006/relationships/image" Target="../media/image14.svg"/><Relationship Id="rId25" Type="http://schemas.openxmlformats.org/officeDocument/2006/relationships/image" Target="../media/image47.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50.png"/><Relationship Id="rId1" Type="http://schemas.openxmlformats.org/officeDocument/2006/relationships/tags" Target="../tags/tag28.xml"/><Relationship Id="rId6" Type="http://schemas.openxmlformats.org/officeDocument/2006/relationships/image" Target="../media/image54.png"/><Relationship Id="rId11" Type="http://schemas.openxmlformats.org/officeDocument/2006/relationships/image" Target="../media/image61.svg"/><Relationship Id="rId24" Type="http://schemas.openxmlformats.org/officeDocument/2006/relationships/image" Target="../media/image46.png"/><Relationship Id="rId5" Type="http://schemas.openxmlformats.org/officeDocument/2006/relationships/image" Target="../media/image23.emf"/><Relationship Id="rId15" Type="http://schemas.openxmlformats.org/officeDocument/2006/relationships/image" Target="../media/image65.svg"/><Relationship Id="rId23" Type="http://schemas.openxmlformats.org/officeDocument/2006/relationships/image" Target="../media/image53.svg"/><Relationship Id="rId10" Type="http://schemas.openxmlformats.org/officeDocument/2006/relationships/image" Target="../media/image60.png"/><Relationship Id="rId19" Type="http://schemas.openxmlformats.org/officeDocument/2006/relationships/image" Target="../media/image49.svg"/><Relationship Id="rId4" Type="http://schemas.openxmlformats.org/officeDocument/2006/relationships/oleObject" Target="../embeddings/oleObject11.bin"/><Relationship Id="rId9" Type="http://schemas.openxmlformats.org/officeDocument/2006/relationships/image" Target="../media/image59.svg"/><Relationship Id="rId14" Type="http://schemas.openxmlformats.org/officeDocument/2006/relationships/image" Target="../media/image64.png"/><Relationship Id="rId22" Type="http://schemas.openxmlformats.org/officeDocument/2006/relationships/image" Target="../media/image52.png"/><Relationship Id="rId27"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18.svg"/><Relationship Id="rId3" Type="http://schemas.openxmlformats.org/officeDocument/2006/relationships/notesSlide" Target="../notesSlides/notesSlide5.xml"/><Relationship Id="rId7" Type="http://schemas.openxmlformats.org/officeDocument/2006/relationships/image" Target="../media/image65.svg"/><Relationship Id="rId12" Type="http://schemas.openxmlformats.org/officeDocument/2006/relationships/image" Target="../media/image17.png"/><Relationship Id="rId17" Type="http://schemas.openxmlformats.org/officeDocument/2006/relationships/image" Target="../media/image55.svg"/><Relationship Id="rId2" Type="http://schemas.openxmlformats.org/officeDocument/2006/relationships/slideLayout" Target="../slideLayouts/slideLayout2.xml"/><Relationship Id="rId16" Type="http://schemas.openxmlformats.org/officeDocument/2006/relationships/image" Target="../media/image54.png"/><Relationship Id="rId1" Type="http://schemas.openxmlformats.org/officeDocument/2006/relationships/tags" Target="../tags/tag29.xml"/><Relationship Id="rId6" Type="http://schemas.openxmlformats.org/officeDocument/2006/relationships/image" Target="../media/image64.png"/><Relationship Id="rId11" Type="http://schemas.openxmlformats.org/officeDocument/2006/relationships/image" Target="../media/image49.svg"/><Relationship Id="rId5" Type="http://schemas.openxmlformats.org/officeDocument/2006/relationships/image" Target="../media/image23.emf"/><Relationship Id="rId15" Type="http://schemas.openxmlformats.org/officeDocument/2006/relationships/image" Target="../media/image53.svg"/><Relationship Id="rId10" Type="http://schemas.openxmlformats.org/officeDocument/2006/relationships/image" Target="../media/image48.png"/><Relationship Id="rId4" Type="http://schemas.openxmlformats.org/officeDocument/2006/relationships/oleObject" Target="../embeddings/oleObject12.bin"/><Relationship Id="rId9" Type="http://schemas.openxmlformats.org/officeDocument/2006/relationships/image" Target="../media/image47.svg"/><Relationship Id="rId14" Type="http://schemas.openxmlformats.org/officeDocument/2006/relationships/image" Target="../media/image52.png"/></Relationships>
</file>

<file path=ppt/slides/_rels/slide7.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51.svg"/><Relationship Id="rId18" Type="http://schemas.openxmlformats.org/officeDocument/2006/relationships/image" Target="../media/image46.png"/><Relationship Id="rId26" Type="http://schemas.openxmlformats.org/officeDocument/2006/relationships/image" Target="../media/image68.png"/><Relationship Id="rId3" Type="http://schemas.openxmlformats.org/officeDocument/2006/relationships/notesSlide" Target="../notesSlides/notesSlide6.xml"/><Relationship Id="rId21" Type="http://schemas.openxmlformats.org/officeDocument/2006/relationships/image" Target="../media/image49.svg"/><Relationship Id="rId7" Type="http://schemas.openxmlformats.org/officeDocument/2006/relationships/image" Target="../media/image55.svg"/><Relationship Id="rId12" Type="http://schemas.openxmlformats.org/officeDocument/2006/relationships/image" Target="../media/image50.png"/><Relationship Id="rId17" Type="http://schemas.openxmlformats.org/officeDocument/2006/relationships/image" Target="../media/image65.svg"/><Relationship Id="rId25" Type="http://schemas.openxmlformats.org/officeDocument/2006/relationships/image" Target="../media/image67.svg"/><Relationship Id="rId2" Type="http://schemas.openxmlformats.org/officeDocument/2006/relationships/slideLayout" Target="../slideLayouts/slideLayout2.xml"/><Relationship Id="rId16" Type="http://schemas.openxmlformats.org/officeDocument/2006/relationships/image" Target="../media/image64.png"/><Relationship Id="rId20" Type="http://schemas.openxmlformats.org/officeDocument/2006/relationships/image" Target="../media/image48.png"/><Relationship Id="rId1" Type="http://schemas.openxmlformats.org/officeDocument/2006/relationships/tags" Target="../tags/tag30.xml"/><Relationship Id="rId6" Type="http://schemas.openxmlformats.org/officeDocument/2006/relationships/image" Target="../media/image54.png"/><Relationship Id="rId11" Type="http://schemas.openxmlformats.org/officeDocument/2006/relationships/image" Target="../media/image61.svg"/><Relationship Id="rId24" Type="http://schemas.openxmlformats.org/officeDocument/2006/relationships/image" Target="../media/image66.png"/><Relationship Id="rId5" Type="http://schemas.openxmlformats.org/officeDocument/2006/relationships/image" Target="../media/image23.emf"/><Relationship Id="rId15" Type="http://schemas.openxmlformats.org/officeDocument/2006/relationships/image" Target="../media/image63.svg"/><Relationship Id="rId23" Type="http://schemas.openxmlformats.org/officeDocument/2006/relationships/image" Target="../media/image20.svg"/><Relationship Id="rId28" Type="http://schemas.openxmlformats.org/officeDocument/2006/relationships/image" Target="../media/image70.png"/><Relationship Id="rId10" Type="http://schemas.openxmlformats.org/officeDocument/2006/relationships/image" Target="../media/image60.png"/><Relationship Id="rId19" Type="http://schemas.openxmlformats.org/officeDocument/2006/relationships/image" Target="../media/image47.svg"/><Relationship Id="rId4" Type="http://schemas.openxmlformats.org/officeDocument/2006/relationships/oleObject" Target="../embeddings/oleObject13.bin"/><Relationship Id="rId9" Type="http://schemas.openxmlformats.org/officeDocument/2006/relationships/image" Target="../media/image59.svg"/><Relationship Id="rId14" Type="http://schemas.openxmlformats.org/officeDocument/2006/relationships/image" Target="../media/image62.png"/><Relationship Id="rId22" Type="http://schemas.openxmlformats.org/officeDocument/2006/relationships/image" Target="../media/image19.png"/><Relationship Id="rId27" Type="http://schemas.openxmlformats.org/officeDocument/2006/relationships/image" Target="../media/image69.svg"/></Relationships>
</file>

<file path=ppt/slides/_rels/slide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65.svg"/><Relationship Id="rId18" Type="http://schemas.openxmlformats.org/officeDocument/2006/relationships/image" Target="../media/image50.png"/><Relationship Id="rId3" Type="http://schemas.openxmlformats.org/officeDocument/2006/relationships/notesSlide" Target="../notesSlides/notesSlide7.xml"/><Relationship Id="rId21" Type="http://schemas.openxmlformats.org/officeDocument/2006/relationships/image" Target="../media/image20.svg"/><Relationship Id="rId7" Type="http://schemas.openxmlformats.org/officeDocument/2006/relationships/image" Target="../media/image72.png"/><Relationship Id="rId12" Type="http://schemas.openxmlformats.org/officeDocument/2006/relationships/image" Target="../media/image64.png"/><Relationship Id="rId17" Type="http://schemas.openxmlformats.org/officeDocument/2006/relationships/image" Target="../media/image49.svg"/><Relationship Id="rId2" Type="http://schemas.openxmlformats.org/officeDocument/2006/relationships/slideLayout" Target="../slideLayouts/slideLayout2.xml"/><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tags" Target="../tags/tag31.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70.png"/><Relationship Id="rId5" Type="http://schemas.openxmlformats.org/officeDocument/2006/relationships/image" Target="../media/image23.emf"/><Relationship Id="rId15" Type="http://schemas.openxmlformats.org/officeDocument/2006/relationships/image" Target="../media/image47.svg"/><Relationship Id="rId23" Type="http://schemas.openxmlformats.org/officeDocument/2006/relationships/image" Target="../media/image55.svg"/><Relationship Id="rId10" Type="http://schemas.openxmlformats.org/officeDocument/2006/relationships/image" Target="../media/image75.png"/><Relationship Id="rId19" Type="http://schemas.openxmlformats.org/officeDocument/2006/relationships/image" Target="../media/image51.svg"/><Relationship Id="rId4" Type="http://schemas.openxmlformats.org/officeDocument/2006/relationships/oleObject" Target="../embeddings/oleObject14.bin"/><Relationship Id="rId9" Type="http://schemas.openxmlformats.org/officeDocument/2006/relationships/image" Target="../media/image74.png"/><Relationship Id="rId14" Type="http://schemas.openxmlformats.org/officeDocument/2006/relationships/image" Target="../media/image46.png"/><Relationship Id="rId22" Type="http://schemas.openxmlformats.org/officeDocument/2006/relationships/image" Target="../media/image54.png"/></Relationships>
</file>

<file path=ppt/slides/_rels/slide9.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47.svg"/><Relationship Id="rId18" Type="http://schemas.openxmlformats.org/officeDocument/2006/relationships/image" Target="../media/image19.png"/><Relationship Id="rId3" Type="http://schemas.openxmlformats.org/officeDocument/2006/relationships/notesSlide" Target="../notesSlides/notesSlide8.xml"/><Relationship Id="rId21" Type="http://schemas.openxmlformats.org/officeDocument/2006/relationships/image" Target="../media/image55.svg"/><Relationship Id="rId7" Type="http://schemas.openxmlformats.org/officeDocument/2006/relationships/image" Target="../media/image78.png"/><Relationship Id="rId12" Type="http://schemas.openxmlformats.org/officeDocument/2006/relationships/image" Target="../media/image46.png"/><Relationship Id="rId17" Type="http://schemas.openxmlformats.org/officeDocument/2006/relationships/image" Target="../media/image51.svg"/><Relationship Id="rId2" Type="http://schemas.openxmlformats.org/officeDocument/2006/relationships/slideLayout" Target="../slideLayouts/slideLayout2.xml"/><Relationship Id="rId16" Type="http://schemas.openxmlformats.org/officeDocument/2006/relationships/image" Target="../media/image50.png"/><Relationship Id="rId20" Type="http://schemas.openxmlformats.org/officeDocument/2006/relationships/image" Target="../media/image54.png"/><Relationship Id="rId1" Type="http://schemas.openxmlformats.org/officeDocument/2006/relationships/tags" Target="../tags/tag32.xml"/><Relationship Id="rId6" Type="http://schemas.openxmlformats.org/officeDocument/2006/relationships/image" Target="../media/image77.png"/><Relationship Id="rId11" Type="http://schemas.openxmlformats.org/officeDocument/2006/relationships/image" Target="../media/image65.svg"/><Relationship Id="rId5" Type="http://schemas.openxmlformats.org/officeDocument/2006/relationships/image" Target="../media/image23.emf"/><Relationship Id="rId15" Type="http://schemas.openxmlformats.org/officeDocument/2006/relationships/image" Target="../media/image49.svg"/><Relationship Id="rId10" Type="http://schemas.openxmlformats.org/officeDocument/2006/relationships/image" Target="../media/image64.png"/><Relationship Id="rId19" Type="http://schemas.openxmlformats.org/officeDocument/2006/relationships/image" Target="../media/image20.svg"/><Relationship Id="rId4" Type="http://schemas.openxmlformats.org/officeDocument/2006/relationships/oleObject" Target="../embeddings/oleObject15.bin"/><Relationship Id="rId9" Type="http://schemas.openxmlformats.org/officeDocument/2006/relationships/image" Target="../media/image80.png"/><Relationship Id="rId14" Type="http://schemas.openxmlformats.org/officeDocument/2006/relationships/image" Target="../media/image48.png"/><Relationship Id="rId22" Type="http://schemas.openxmlformats.org/officeDocument/2006/relationships/image" Target="../media/image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9" name="Objekt 8"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6" name="Group 4">
            <a:extLst>
              <a:ext uri="{FF2B5EF4-FFF2-40B4-BE49-F238E27FC236}">
                <a16:creationId xmlns:a16="http://schemas.microsoft.com/office/drawing/2014/main" id="{C8422AE9-8257-41A9-AB41-1F10585C886F}"/>
              </a:ext>
            </a:extLst>
          </p:cNvPr>
          <p:cNvGrpSpPr>
            <a:grpSpLocks noChangeAspect="1"/>
          </p:cNvGrpSpPr>
          <p:nvPr/>
        </p:nvGrpSpPr>
        <p:grpSpPr bwMode="auto">
          <a:xfrm>
            <a:off x="10364788" y="4960938"/>
            <a:ext cx="1225550" cy="1435100"/>
            <a:chOff x="6529" y="3125"/>
            <a:chExt cx="772" cy="904"/>
          </a:xfrm>
        </p:grpSpPr>
        <p:sp>
          <p:nvSpPr>
            <p:cNvPr id="7"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45" name="Title 1"/>
          <p:cNvSpPr txBox="1">
            <a:spLocks/>
          </p:cNvSpPr>
          <p:nvPr/>
        </p:nvSpPr>
        <p:spPr>
          <a:xfrm>
            <a:off x="880099" y="1954221"/>
            <a:ext cx="4328932" cy="979702"/>
          </a:xfrm>
          <a:prstGeom prst="rect">
            <a:avLst/>
          </a:prstGeom>
        </p:spPr>
        <p:txBody>
          <a:bodyPr vert="horz" lIns="0" tIns="0" rIns="0" bIns="0" rtlCol="0" anchor="t" anchorCtr="0">
            <a:normAutofit fontScale="70000" lnSpcReduction="20000"/>
          </a:bodyPr>
          <a:lstStyle>
            <a:lvl1pPr>
              <a:lnSpc>
                <a:spcPct val="100000"/>
              </a:lnSpc>
              <a:spcBef>
                <a:spcPct val="0"/>
              </a:spcBef>
              <a:buNone/>
              <a:defRPr sz="3000" b="0">
                <a:solidFill>
                  <a:srgbClr val="2E2E38"/>
                </a:solidFill>
                <a:latin typeface="EYInterstate Light" panose="02000506000000020004" pitchFamily="2" charset="0"/>
                <a:ea typeface="+mj-ea"/>
                <a:cs typeface="Arial" pitchFamily="34" charset="0"/>
              </a:defRPr>
            </a:lvl1pPr>
          </a:lstStyle>
          <a:p>
            <a:r>
              <a:rPr lang="en-US" sz="4000" dirty="0">
                <a:solidFill>
                  <a:schemeClr val="tx1"/>
                </a:solidFill>
              </a:rPr>
              <a:t>Operational Due Diligence</a:t>
            </a:r>
          </a:p>
          <a:p>
            <a:r>
              <a:rPr lang="en-US" sz="4000" dirty="0">
                <a:solidFill>
                  <a:schemeClr val="tx1"/>
                </a:solidFill>
              </a:rPr>
              <a:t>Guidebook</a:t>
            </a:r>
          </a:p>
        </p:txBody>
      </p:sp>
      <p:sp>
        <p:nvSpPr>
          <p:cNvPr id="46" name="Subtitle 2"/>
          <p:cNvSpPr txBox="1">
            <a:spLocks/>
          </p:cNvSpPr>
          <p:nvPr/>
        </p:nvSpPr>
        <p:spPr>
          <a:xfrm>
            <a:off x="880099" y="3321783"/>
            <a:ext cx="3741067" cy="224488"/>
          </a:xfrm>
          <a:prstGeom prst="rect">
            <a:avLst/>
          </a:prstGeom>
        </p:spPr>
        <p:txBody>
          <a:bodyPr lIns="0" tIns="0" rIns="0" bIns="0">
            <a:normAutofit lnSpcReduction="10000"/>
          </a:bodyPr>
          <a:lstStyle>
            <a:lvl1pPr marL="356616" marR="0" indent="-356616" algn="l" defTabSz="914400" rtl="0" eaLnBrk="1" fontAlgn="auto" latinLnBrk="0" hangingPunct="1">
              <a:lnSpc>
                <a:spcPct val="100000"/>
              </a:lnSpc>
              <a:spcBef>
                <a:spcPts val="0"/>
              </a:spcBef>
              <a:spcAft>
                <a:spcPts val="600"/>
              </a:spcAft>
              <a:buClr>
                <a:srgbClr val="FFE600"/>
              </a:buClr>
              <a:buSzPct val="70000"/>
              <a:buFontTx/>
              <a:buNone/>
              <a:tabLst/>
              <a:defRPr kumimoji="0" lang="en-US" sz="20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1pPr>
            <a:lvl2pPr marL="356616" marR="0" indent="-356616"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2pPr>
            <a:lvl3pPr marL="642937"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3pPr>
            <a:lvl4pPr marL="927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4pPr>
            <a:lvl5pPr marL="1366838" indent="-182563" algn="l" defTabSz="914400" rtl="0" eaLnBrk="1" latinLnBrk="0" hangingPunct="1">
              <a:lnSpc>
                <a:spcPct val="100000"/>
              </a:lnSpc>
              <a:spcBef>
                <a:spcPts val="0"/>
              </a:spcBef>
              <a:buClr>
                <a:schemeClr val="tx2"/>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600" b="1" dirty="0">
                <a:solidFill>
                  <a:schemeClr val="tx1"/>
                </a:solidFill>
                <a:latin typeface="EYInterstate" panose="02000503020000020004" pitchFamily="2" charset="0"/>
              </a:rPr>
              <a:t>September 2022</a:t>
            </a:r>
          </a:p>
        </p:txBody>
      </p:sp>
    </p:spTree>
    <p:extLst>
      <p:ext uri="{BB962C8B-B14F-4D97-AF65-F5344CB8AC3E}">
        <p14:creationId xmlns:p14="http://schemas.microsoft.com/office/powerpoint/2010/main" val="227459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4091469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Analysis on productivity was useful to understand saturation levels and space for upsides, while facilities and machinery assessment served to understand the possible need for investment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10</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19FB7EA6-216D-4B85-AED8-BF7EDFD68341}"/>
              </a:ext>
            </a:extLst>
          </p:cNvPr>
          <p:cNvSpPr txBox="1"/>
          <p:nvPr/>
        </p:nvSpPr>
        <p:spPr>
          <a:xfrm>
            <a:off x="609917" y="988626"/>
            <a:ext cx="851874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Productivity &amp; Utilization (4/5)</a:t>
            </a:r>
          </a:p>
        </p:txBody>
      </p:sp>
      <p:grpSp>
        <p:nvGrpSpPr>
          <p:cNvPr id="10" name="Group 9">
            <a:extLst>
              <a:ext uri="{FF2B5EF4-FFF2-40B4-BE49-F238E27FC236}">
                <a16:creationId xmlns:a16="http://schemas.microsoft.com/office/drawing/2014/main" id="{03C77492-8C36-4DF3-B3E3-C732FD9394D0}"/>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C6C14271-74B9-4F69-AF0E-50470FDE7C82}"/>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EBF27C4D-3FE8-47D8-90E9-8AEF9A810A4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pic>
        <p:nvPicPr>
          <p:cNvPr id="6" name="Picture 5">
            <a:extLst>
              <a:ext uri="{FF2B5EF4-FFF2-40B4-BE49-F238E27FC236}">
                <a16:creationId xmlns:a16="http://schemas.microsoft.com/office/drawing/2014/main" id="{29FF9874-4264-4171-ABCA-1F5DA83F3EFA}"/>
              </a:ext>
            </a:extLst>
          </p:cNvPr>
          <p:cNvPicPr>
            <a:picLocks noChangeAspect="1"/>
          </p:cNvPicPr>
          <p:nvPr/>
        </p:nvPicPr>
        <p:blipFill>
          <a:blip r:embed="rId6"/>
          <a:stretch>
            <a:fillRect/>
          </a:stretch>
        </p:blipFill>
        <p:spPr>
          <a:xfrm>
            <a:off x="775661" y="1943450"/>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27A8453D-79A8-426A-9678-3845489FE0A6}"/>
              </a:ext>
            </a:extLst>
          </p:cNvPr>
          <p:cNvPicPr>
            <a:picLocks noChangeAspect="1"/>
          </p:cNvPicPr>
          <p:nvPr/>
        </p:nvPicPr>
        <p:blipFill>
          <a:blip r:embed="rId7"/>
          <a:stretch>
            <a:fillRect/>
          </a:stretch>
        </p:blipFill>
        <p:spPr>
          <a:xfrm>
            <a:off x="1437556" y="2280666"/>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4" name="Picture 13">
            <a:extLst>
              <a:ext uri="{FF2B5EF4-FFF2-40B4-BE49-F238E27FC236}">
                <a16:creationId xmlns:a16="http://schemas.microsoft.com/office/drawing/2014/main" id="{C4EA5F39-4EDB-4CE4-BA64-88A568B308BD}"/>
              </a:ext>
            </a:extLst>
          </p:cNvPr>
          <p:cNvPicPr>
            <a:picLocks noChangeAspect="1"/>
          </p:cNvPicPr>
          <p:nvPr/>
        </p:nvPicPr>
        <p:blipFill>
          <a:blip r:embed="rId8"/>
          <a:stretch>
            <a:fillRect/>
          </a:stretch>
        </p:blipFill>
        <p:spPr>
          <a:xfrm>
            <a:off x="775662" y="5033976"/>
            <a:ext cx="185912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6" name="Picture 15">
            <a:extLst>
              <a:ext uri="{FF2B5EF4-FFF2-40B4-BE49-F238E27FC236}">
                <a16:creationId xmlns:a16="http://schemas.microsoft.com/office/drawing/2014/main" id="{2455CAF3-C7C2-4183-BABD-C924AC8760CF}"/>
              </a:ext>
            </a:extLst>
          </p:cNvPr>
          <p:cNvPicPr>
            <a:picLocks noChangeAspect="1"/>
          </p:cNvPicPr>
          <p:nvPr/>
        </p:nvPicPr>
        <p:blipFill>
          <a:blip r:embed="rId9"/>
          <a:stretch>
            <a:fillRect/>
          </a:stretch>
        </p:blipFill>
        <p:spPr>
          <a:xfrm>
            <a:off x="1384240" y="5218006"/>
            <a:ext cx="1954198"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31" name="Straight Arrow Connector 30">
            <a:extLst>
              <a:ext uri="{FF2B5EF4-FFF2-40B4-BE49-F238E27FC236}">
                <a16:creationId xmlns:a16="http://schemas.microsoft.com/office/drawing/2014/main" id="{954AEE49-5B5B-4B5B-80F5-9F75CC3AD4E9}"/>
              </a:ext>
            </a:extLst>
          </p:cNvPr>
          <p:cNvCxnSpPr>
            <a:cxnSpLocks/>
          </p:cNvCxnSpPr>
          <p:nvPr/>
        </p:nvCxnSpPr>
        <p:spPr>
          <a:xfrm>
            <a:off x="4125011" y="2644858"/>
            <a:ext cx="1029882" cy="0"/>
          </a:xfrm>
          <a:prstGeom prst="straightConnector1">
            <a:avLst/>
          </a:prstGeom>
          <a:noFill/>
          <a:ln w="12700" cap="sq" cmpd="sng" algn="ctr">
            <a:solidFill>
              <a:schemeClr val="tx2"/>
            </a:solidFill>
            <a:prstDash val="sysDash"/>
            <a:miter lim="800000"/>
            <a:tailEnd type="triangle"/>
          </a:ln>
          <a:effectLst/>
        </p:spPr>
      </p:cxnSp>
      <p:cxnSp>
        <p:nvCxnSpPr>
          <p:cNvPr id="32" name="Straight Arrow Connector 31">
            <a:extLst>
              <a:ext uri="{FF2B5EF4-FFF2-40B4-BE49-F238E27FC236}">
                <a16:creationId xmlns:a16="http://schemas.microsoft.com/office/drawing/2014/main" id="{74F71EB7-3607-439B-95CB-F5A392F11C9F}"/>
              </a:ext>
            </a:extLst>
          </p:cNvPr>
          <p:cNvCxnSpPr>
            <a:cxnSpLocks/>
          </p:cNvCxnSpPr>
          <p:nvPr/>
        </p:nvCxnSpPr>
        <p:spPr>
          <a:xfrm>
            <a:off x="4125011" y="5658791"/>
            <a:ext cx="1029882" cy="0"/>
          </a:xfrm>
          <a:prstGeom prst="straightConnector1">
            <a:avLst/>
          </a:prstGeom>
          <a:noFill/>
          <a:ln w="12700" cap="sq" cmpd="sng" algn="ctr">
            <a:solidFill>
              <a:schemeClr val="tx2"/>
            </a:solidFill>
            <a:prstDash val="sysDash"/>
            <a:miter lim="800000"/>
            <a:tailEnd type="triangle"/>
          </a:ln>
          <a:effectLst/>
        </p:spPr>
      </p:cxnSp>
      <p:sp>
        <p:nvSpPr>
          <p:cNvPr id="33" name="Rectangle 12836">
            <a:extLst>
              <a:ext uri="{FF2B5EF4-FFF2-40B4-BE49-F238E27FC236}">
                <a16:creationId xmlns:a16="http://schemas.microsoft.com/office/drawing/2014/main" id="{EC4B1E0B-F8F5-45C3-92E4-EFCF4279DB55}"/>
              </a:ext>
            </a:extLst>
          </p:cNvPr>
          <p:cNvSpPr/>
          <p:nvPr/>
        </p:nvSpPr>
        <p:spPr>
          <a:xfrm>
            <a:off x="5780015" y="2144721"/>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Productivity analysis</a:t>
            </a:r>
          </a:p>
          <a:p>
            <a:pPr>
              <a:spcAft>
                <a:spcPts val="600"/>
              </a:spcAft>
              <a:buClr>
                <a:schemeClr val="tx2"/>
              </a:buClr>
              <a:buSzPct val="103000"/>
            </a:pPr>
            <a:r>
              <a:rPr lang="en-US" sz="1200" dirty="0">
                <a:solidFill>
                  <a:schemeClr val="bg1"/>
                </a:solidFill>
                <a:cs typeface="Arial" pitchFamily="34" charset="0"/>
              </a:rPr>
              <a:t>The analysis of the productivity levels related to the different lines showed in which cases the production was close to the expected targets and the theoretical productivity levels to understand which lines needed to be improved with targeted actions</a:t>
            </a:r>
          </a:p>
        </p:txBody>
      </p:sp>
      <p:sp>
        <p:nvSpPr>
          <p:cNvPr id="34" name="Rectangle 12836">
            <a:extLst>
              <a:ext uri="{FF2B5EF4-FFF2-40B4-BE49-F238E27FC236}">
                <a16:creationId xmlns:a16="http://schemas.microsoft.com/office/drawing/2014/main" id="{E42638DB-9F91-423A-BF87-444991753DB4}"/>
              </a:ext>
            </a:extLst>
          </p:cNvPr>
          <p:cNvSpPr/>
          <p:nvPr/>
        </p:nvSpPr>
        <p:spPr>
          <a:xfrm>
            <a:off x="5780015" y="5250987"/>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Machinery assessment</a:t>
            </a:r>
          </a:p>
          <a:p>
            <a:pPr>
              <a:spcAft>
                <a:spcPts val="600"/>
              </a:spcAft>
              <a:buClr>
                <a:schemeClr val="tx2"/>
              </a:buClr>
              <a:buSzPct val="103000"/>
            </a:pPr>
            <a:r>
              <a:rPr lang="en-US" sz="1200" dirty="0">
                <a:solidFill>
                  <a:schemeClr val="bg1"/>
                </a:solidFill>
                <a:cs typeface="Arial" pitchFamily="34" charset="0"/>
              </a:rPr>
              <a:t>An assessment of the machinery and planned investments for the various lines has highlighted the state of the Company's machinery and the possible need for replacements with new potential investments</a:t>
            </a:r>
          </a:p>
        </p:txBody>
      </p:sp>
      <p:pic>
        <p:nvPicPr>
          <p:cNvPr id="23" name="Picture 22">
            <a:extLst>
              <a:ext uri="{FF2B5EF4-FFF2-40B4-BE49-F238E27FC236}">
                <a16:creationId xmlns:a16="http://schemas.microsoft.com/office/drawing/2014/main" id="{B4DFF72C-8F57-4849-92F0-BE5D190C96F2}"/>
              </a:ext>
            </a:extLst>
          </p:cNvPr>
          <p:cNvPicPr>
            <a:picLocks noChangeAspect="1"/>
          </p:cNvPicPr>
          <p:nvPr/>
        </p:nvPicPr>
        <p:blipFill>
          <a:blip r:embed="rId10"/>
          <a:stretch>
            <a:fillRect/>
          </a:stretch>
        </p:blipFill>
        <p:spPr>
          <a:xfrm>
            <a:off x="775661" y="3560481"/>
            <a:ext cx="1906634"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24" name="Picture 23">
            <a:extLst>
              <a:ext uri="{FF2B5EF4-FFF2-40B4-BE49-F238E27FC236}">
                <a16:creationId xmlns:a16="http://schemas.microsoft.com/office/drawing/2014/main" id="{2A7271C1-6061-4F6D-834F-83E95AC2DCA7}"/>
              </a:ext>
            </a:extLst>
          </p:cNvPr>
          <p:cNvPicPr>
            <a:picLocks noChangeAspect="1"/>
          </p:cNvPicPr>
          <p:nvPr/>
        </p:nvPicPr>
        <p:blipFill>
          <a:blip r:embed="rId11"/>
          <a:stretch>
            <a:fillRect/>
          </a:stretch>
        </p:blipFill>
        <p:spPr>
          <a:xfrm>
            <a:off x="1437556" y="3795508"/>
            <a:ext cx="1892126"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27" name="Straight Arrow Connector 26">
            <a:extLst>
              <a:ext uri="{FF2B5EF4-FFF2-40B4-BE49-F238E27FC236}">
                <a16:creationId xmlns:a16="http://schemas.microsoft.com/office/drawing/2014/main" id="{0A2C7F66-8FC7-4E0B-8F88-E325D2430E7A}"/>
              </a:ext>
            </a:extLst>
          </p:cNvPr>
          <p:cNvCxnSpPr>
            <a:cxnSpLocks/>
          </p:cNvCxnSpPr>
          <p:nvPr/>
        </p:nvCxnSpPr>
        <p:spPr>
          <a:xfrm>
            <a:off x="4125011" y="4210794"/>
            <a:ext cx="1029882" cy="0"/>
          </a:xfrm>
          <a:prstGeom prst="straightConnector1">
            <a:avLst/>
          </a:prstGeom>
          <a:noFill/>
          <a:ln w="12700" cap="sq" cmpd="sng" algn="ctr">
            <a:solidFill>
              <a:schemeClr val="tx2"/>
            </a:solidFill>
            <a:prstDash val="sysDash"/>
            <a:miter lim="800000"/>
            <a:tailEnd type="triangle"/>
          </a:ln>
          <a:effectLst/>
        </p:spPr>
      </p:cxnSp>
      <p:sp>
        <p:nvSpPr>
          <p:cNvPr id="28" name="Rectangle 12836">
            <a:extLst>
              <a:ext uri="{FF2B5EF4-FFF2-40B4-BE49-F238E27FC236}">
                <a16:creationId xmlns:a16="http://schemas.microsoft.com/office/drawing/2014/main" id="{45B805ED-A8A3-456F-8F76-0AB69ADD8EB7}"/>
              </a:ext>
            </a:extLst>
          </p:cNvPr>
          <p:cNvSpPr/>
          <p:nvPr/>
        </p:nvSpPr>
        <p:spPr>
          <a:xfrm>
            <a:off x="5780015" y="3579852"/>
            <a:ext cx="5808418" cy="126188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Facilities assessment</a:t>
            </a:r>
          </a:p>
          <a:p>
            <a:pPr>
              <a:spcAft>
                <a:spcPts val="600"/>
              </a:spcAft>
              <a:buClr>
                <a:schemeClr val="tx2"/>
              </a:buClr>
              <a:buSzPct val="103000"/>
            </a:pPr>
            <a:r>
              <a:rPr lang="en-US" sz="1200" dirty="0">
                <a:solidFill>
                  <a:schemeClr val="bg1"/>
                </a:solidFill>
                <a:cs typeface="Arial" pitchFamily="34" charset="0"/>
              </a:rPr>
              <a:t>All the facilities of the Company have been listed, dividing them between those owned and rented and making a mapping to understand the functions of the different areas</a:t>
            </a:r>
          </a:p>
          <a:p>
            <a:pPr>
              <a:spcAft>
                <a:spcPts val="600"/>
              </a:spcAft>
              <a:buClr>
                <a:schemeClr val="tx2"/>
              </a:buClr>
              <a:buSzPct val="103000"/>
            </a:pPr>
            <a:r>
              <a:rPr lang="en-US" sz="1200" dirty="0">
                <a:solidFill>
                  <a:schemeClr val="bg1"/>
                </a:solidFill>
                <a:cs typeface="Arial" pitchFamily="34" charset="0"/>
              </a:rPr>
              <a:t>This analysis served to understand any need for expansion and consequent investments</a:t>
            </a:r>
          </a:p>
        </p:txBody>
      </p:sp>
      <p:grpSp>
        <p:nvGrpSpPr>
          <p:cNvPr id="46" name="Group 45">
            <a:extLst>
              <a:ext uri="{FF2B5EF4-FFF2-40B4-BE49-F238E27FC236}">
                <a16:creationId xmlns:a16="http://schemas.microsoft.com/office/drawing/2014/main" id="{40A338A7-C191-4D3E-B95C-D0603886C201}"/>
              </a:ext>
            </a:extLst>
          </p:cNvPr>
          <p:cNvGrpSpPr/>
          <p:nvPr/>
        </p:nvGrpSpPr>
        <p:grpSpPr>
          <a:xfrm>
            <a:off x="8943512" y="30783"/>
            <a:ext cx="3127718" cy="288302"/>
            <a:chOff x="1889887" y="3710808"/>
            <a:chExt cx="3127718" cy="288302"/>
          </a:xfrm>
        </p:grpSpPr>
        <p:sp>
          <p:nvSpPr>
            <p:cNvPr id="47" name="Rectangle 6">
              <a:extLst>
                <a:ext uri="{FF2B5EF4-FFF2-40B4-BE49-F238E27FC236}">
                  <a16:creationId xmlns:a16="http://schemas.microsoft.com/office/drawing/2014/main" id="{06C7A5E8-662B-4462-AEAE-CA9A7BD30D15}"/>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48" name="Graphic 47" descr="Target with solid fill">
              <a:extLst>
                <a:ext uri="{FF2B5EF4-FFF2-40B4-BE49-F238E27FC236}">
                  <a16:creationId xmlns:a16="http://schemas.microsoft.com/office/drawing/2014/main" id="{60B5925C-0E4E-4C02-A826-C2451E27C5E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75040" y="3710808"/>
              <a:ext cx="254134" cy="288302"/>
            </a:xfrm>
            <a:prstGeom prst="rect">
              <a:avLst/>
            </a:prstGeom>
          </p:spPr>
        </p:pic>
        <p:sp>
          <p:nvSpPr>
            <p:cNvPr id="49" name="Rectangle 11">
              <a:extLst>
                <a:ext uri="{FF2B5EF4-FFF2-40B4-BE49-F238E27FC236}">
                  <a16:creationId xmlns:a16="http://schemas.microsoft.com/office/drawing/2014/main" id="{CFC8CF42-14D0-41AE-93C6-BC3E2BB729DD}"/>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50" name="Graphic 49" descr="Lights On with solid fill">
              <a:extLst>
                <a:ext uri="{FF2B5EF4-FFF2-40B4-BE49-F238E27FC236}">
                  <a16:creationId xmlns:a16="http://schemas.microsoft.com/office/drawing/2014/main" id="{C385433E-58CA-4065-BA04-12B32754A42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27651" y="3710808"/>
              <a:ext cx="254133" cy="288302"/>
            </a:xfrm>
            <a:prstGeom prst="rect">
              <a:avLst/>
            </a:prstGeom>
          </p:spPr>
        </p:pic>
        <p:sp>
          <p:nvSpPr>
            <p:cNvPr id="51" name="Rectangle 12">
              <a:extLst>
                <a:ext uri="{FF2B5EF4-FFF2-40B4-BE49-F238E27FC236}">
                  <a16:creationId xmlns:a16="http://schemas.microsoft.com/office/drawing/2014/main" id="{25DC1901-E682-4B1A-9590-D25AF61BFE04}"/>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2" name="Graphic 51" descr="Clipboard Checked with solid fill">
              <a:extLst>
                <a:ext uri="{FF2B5EF4-FFF2-40B4-BE49-F238E27FC236}">
                  <a16:creationId xmlns:a16="http://schemas.microsoft.com/office/drawing/2014/main" id="{7EB9326D-2B10-4B8A-AD52-E9058B8E57D3}"/>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55748" y="3710808"/>
              <a:ext cx="254134" cy="288302"/>
            </a:xfrm>
            <a:prstGeom prst="rect">
              <a:avLst/>
            </a:prstGeom>
          </p:spPr>
        </p:pic>
        <p:sp>
          <p:nvSpPr>
            <p:cNvPr id="53" name="Rectangle 6">
              <a:extLst>
                <a:ext uri="{FF2B5EF4-FFF2-40B4-BE49-F238E27FC236}">
                  <a16:creationId xmlns:a16="http://schemas.microsoft.com/office/drawing/2014/main" id="{392B2AAA-3118-4EE9-9197-DACB3BE3073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4" name="Graphic 53" descr="Daily calendar with solid fill">
              <a:extLst>
                <a:ext uri="{FF2B5EF4-FFF2-40B4-BE49-F238E27FC236}">
                  <a16:creationId xmlns:a16="http://schemas.microsoft.com/office/drawing/2014/main" id="{55998840-990F-4B48-9316-A872D1A4B0DA}"/>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82763" y="3710808"/>
              <a:ext cx="254134" cy="288302"/>
            </a:xfrm>
            <a:prstGeom prst="rect">
              <a:avLst/>
            </a:prstGeom>
          </p:spPr>
        </p:pic>
        <p:sp>
          <p:nvSpPr>
            <p:cNvPr id="55" name="Rectangle 11">
              <a:extLst>
                <a:ext uri="{FF2B5EF4-FFF2-40B4-BE49-F238E27FC236}">
                  <a16:creationId xmlns:a16="http://schemas.microsoft.com/office/drawing/2014/main" id="{3D2F7C27-8B80-4E79-8F52-386FA70E70D3}"/>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56" name="Graphic 55" descr="Target Audience with solid fill">
              <a:extLst>
                <a:ext uri="{FF2B5EF4-FFF2-40B4-BE49-F238E27FC236}">
                  <a16:creationId xmlns:a16="http://schemas.microsoft.com/office/drawing/2014/main" id="{5245466E-8999-4391-8FE9-247094F85953}"/>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35374" y="3710808"/>
              <a:ext cx="254133" cy="288302"/>
            </a:xfrm>
            <a:prstGeom prst="rect">
              <a:avLst/>
            </a:prstGeom>
          </p:spPr>
        </p:pic>
        <p:sp>
          <p:nvSpPr>
            <p:cNvPr id="57" name="Rectangle 12">
              <a:extLst>
                <a:ext uri="{FF2B5EF4-FFF2-40B4-BE49-F238E27FC236}">
                  <a16:creationId xmlns:a16="http://schemas.microsoft.com/office/drawing/2014/main" id="{0E888759-D5B0-44BE-AC61-983E7F245CD8}"/>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8" name="Graphic 57" descr="Cycle with people with solid fill">
              <a:extLst>
                <a:ext uri="{FF2B5EF4-FFF2-40B4-BE49-F238E27FC236}">
                  <a16:creationId xmlns:a16="http://schemas.microsoft.com/office/drawing/2014/main" id="{D4271786-C883-4305-8A8F-45852A2BE47D}"/>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63471" y="3710808"/>
              <a:ext cx="254134" cy="288302"/>
            </a:xfrm>
            <a:prstGeom prst="rect">
              <a:avLst/>
            </a:prstGeom>
          </p:spPr>
        </p:pic>
      </p:grpSp>
      <p:sp>
        <p:nvSpPr>
          <p:cNvPr id="36" name="Date Placeholder 3">
            <a:extLst>
              <a:ext uri="{FF2B5EF4-FFF2-40B4-BE49-F238E27FC236}">
                <a16:creationId xmlns:a16="http://schemas.microsoft.com/office/drawing/2014/main" id="{0883BBA1-3F06-4F34-8E90-19252127D93F}"/>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37" name="Picture 2" descr="datalogic-logo - » Supply Chain Solutions| Consulting| Stellium Inc.">
            <a:extLst>
              <a:ext uri="{FF2B5EF4-FFF2-40B4-BE49-F238E27FC236}">
                <a16:creationId xmlns:a16="http://schemas.microsoft.com/office/drawing/2014/main" id="{24B92CD9-5A9B-48D2-AFAA-4838756D0A4B}"/>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08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18437924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Due Diligence Activities unlocked useful insights to drive the transaction decision and the opportunities for post deal activities – EY Team involved more than one year after the deal closing</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11</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8" y="988626"/>
            <a:ext cx="833359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R&amp;D &amp; Value Delivered (5/5)</a:t>
            </a:r>
          </a:p>
        </p:txBody>
      </p:sp>
      <p:pic>
        <p:nvPicPr>
          <p:cNvPr id="19" name="Picture 18">
            <a:extLst>
              <a:ext uri="{FF2B5EF4-FFF2-40B4-BE49-F238E27FC236}">
                <a16:creationId xmlns:a16="http://schemas.microsoft.com/office/drawing/2014/main" id="{FE6F08A6-2D75-46B7-96D5-BD7F0303BA11}"/>
              </a:ext>
            </a:extLst>
          </p:cNvPr>
          <p:cNvPicPr>
            <a:picLocks noChangeAspect="1"/>
          </p:cNvPicPr>
          <p:nvPr/>
        </p:nvPicPr>
        <p:blipFill>
          <a:blip r:embed="rId6"/>
          <a:stretch>
            <a:fillRect/>
          </a:stretch>
        </p:blipFill>
        <p:spPr>
          <a:xfrm>
            <a:off x="775661" y="1943450"/>
            <a:ext cx="3669006" cy="1825132"/>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10" name="Group 9">
            <a:extLst>
              <a:ext uri="{FF2B5EF4-FFF2-40B4-BE49-F238E27FC236}">
                <a16:creationId xmlns:a16="http://schemas.microsoft.com/office/drawing/2014/main" id="{F1E7635E-C8A9-464E-BFB8-53F1A6D9329D}"/>
              </a:ext>
            </a:extLst>
          </p:cNvPr>
          <p:cNvGrpSpPr/>
          <p:nvPr/>
        </p:nvGrpSpPr>
        <p:grpSpPr>
          <a:xfrm>
            <a:off x="5780015" y="1542736"/>
            <a:ext cx="5808418" cy="311909"/>
            <a:chOff x="6396764" y="1610401"/>
            <a:chExt cx="5129031" cy="311909"/>
          </a:xfrm>
        </p:grpSpPr>
        <p:sp>
          <p:nvSpPr>
            <p:cNvPr id="11" name="TextBox 10">
              <a:extLst>
                <a:ext uri="{FF2B5EF4-FFF2-40B4-BE49-F238E27FC236}">
                  <a16:creationId xmlns:a16="http://schemas.microsoft.com/office/drawing/2014/main" id="{1125C0EA-D5EB-4104-A591-06CD83EA2488}"/>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12" name="Straight Connector 11">
              <a:extLst>
                <a:ext uri="{FF2B5EF4-FFF2-40B4-BE49-F238E27FC236}">
                  <a16:creationId xmlns:a16="http://schemas.microsoft.com/office/drawing/2014/main" id="{AFE21B91-C285-4FFA-A8D0-7D506481BD21}"/>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13" name="Straight Arrow Connector 12">
            <a:extLst>
              <a:ext uri="{FF2B5EF4-FFF2-40B4-BE49-F238E27FC236}">
                <a16:creationId xmlns:a16="http://schemas.microsoft.com/office/drawing/2014/main" id="{B8AEBADE-E36B-45CB-AA09-A468AEFA00BA}"/>
              </a:ext>
            </a:extLst>
          </p:cNvPr>
          <p:cNvCxnSpPr>
            <a:cxnSpLocks/>
          </p:cNvCxnSpPr>
          <p:nvPr/>
        </p:nvCxnSpPr>
        <p:spPr>
          <a:xfrm>
            <a:off x="4672461" y="2856016"/>
            <a:ext cx="787245" cy="0"/>
          </a:xfrm>
          <a:prstGeom prst="straightConnector1">
            <a:avLst/>
          </a:prstGeom>
          <a:noFill/>
          <a:ln w="12700" cap="sq" cmpd="sng" algn="ctr">
            <a:solidFill>
              <a:schemeClr val="tx2"/>
            </a:solidFill>
            <a:prstDash val="sysDash"/>
            <a:miter lim="800000"/>
            <a:tailEnd type="triangle"/>
          </a:ln>
          <a:effectLst/>
        </p:spPr>
      </p:cxnSp>
      <p:sp>
        <p:nvSpPr>
          <p:cNvPr id="14" name="Rectangle 12836">
            <a:extLst>
              <a:ext uri="{FF2B5EF4-FFF2-40B4-BE49-F238E27FC236}">
                <a16:creationId xmlns:a16="http://schemas.microsoft.com/office/drawing/2014/main" id="{CB75E4EF-3F89-4DEA-8208-A897DC67EA07}"/>
              </a:ext>
            </a:extLst>
          </p:cNvPr>
          <p:cNvSpPr/>
          <p:nvPr/>
        </p:nvSpPr>
        <p:spPr>
          <a:xfrm>
            <a:off x="5780015" y="2132741"/>
            <a:ext cx="5808418" cy="1446550"/>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R&amp;D analysis</a:t>
            </a:r>
          </a:p>
          <a:p>
            <a:pPr>
              <a:spcAft>
                <a:spcPts val="600"/>
              </a:spcAft>
              <a:buClr>
                <a:schemeClr val="tx2"/>
              </a:buClr>
              <a:buSzPct val="103000"/>
            </a:pPr>
            <a:r>
              <a:rPr lang="en-US" sz="1200" dirty="0">
                <a:solidFill>
                  <a:schemeClr val="bg1"/>
                </a:solidFill>
                <a:cs typeface="Arial" pitchFamily="34" charset="0"/>
              </a:rPr>
              <a:t>The analysis on the R&amp;D side served to present the number of resources dedicated to research &amp; development activities (with related cost), the core activities as well as the historical trend of R&amp;D projects divided into 3 main categories (rebranding, new product and customization). </a:t>
            </a:r>
          </a:p>
          <a:p>
            <a:pPr>
              <a:spcAft>
                <a:spcPts val="600"/>
              </a:spcAft>
              <a:buClr>
                <a:schemeClr val="tx2"/>
              </a:buClr>
              <a:buSzPct val="103000"/>
            </a:pPr>
            <a:r>
              <a:rPr lang="en-US" sz="1200" dirty="0">
                <a:solidFill>
                  <a:schemeClr val="bg1"/>
                </a:solidFill>
                <a:cs typeface="Arial" pitchFamily="34" charset="0"/>
              </a:rPr>
              <a:t>The analysis also highlighted the effort dedicated to the 3 types of projects in order to understand which activity was the most time and cost consuming</a:t>
            </a:r>
          </a:p>
        </p:txBody>
      </p:sp>
      <p:grpSp>
        <p:nvGrpSpPr>
          <p:cNvPr id="44" name="Group 43">
            <a:extLst>
              <a:ext uri="{FF2B5EF4-FFF2-40B4-BE49-F238E27FC236}">
                <a16:creationId xmlns:a16="http://schemas.microsoft.com/office/drawing/2014/main" id="{562890C0-A288-40B1-A10C-E8214FCF896F}"/>
              </a:ext>
            </a:extLst>
          </p:cNvPr>
          <p:cNvGrpSpPr/>
          <p:nvPr/>
        </p:nvGrpSpPr>
        <p:grpSpPr>
          <a:xfrm>
            <a:off x="8943512" y="30783"/>
            <a:ext cx="3127718" cy="288302"/>
            <a:chOff x="1889887" y="3710808"/>
            <a:chExt cx="3127718" cy="288302"/>
          </a:xfrm>
        </p:grpSpPr>
        <p:sp>
          <p:nvSpPr>
            <p:cNvPr id="45" name="Rectangle 6">
              <a:extLst>
                <a:ext uri="{FF2B5EF4-FFF2-40B4-BE49-F238E27FC236}">
                  <a16:creationId xmlns:a16="http://schemas.microsoft.com/office/drawing/2014/main" id="{F402552E-0796-4F69-BEF7-8432CDE5964E}"/>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46" name="Graphic 45" descr="Target with solid fill">
              <a:extLst>
                <a:ext uri="{FF2B5EF4-FFF2-40B4-BE49-F238E27FC236}">
                  <a16:creationId xmlns:a16="http://schemas.microsoft.com/office/drawing/2014/main" id="{EFF0F519-E9E0-4E19-BDBC-E7B00574D2B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75040" y="3710808"/>
              <a:ext cx="254134" cy="288302"/>
            </a:xfrm>
            <a:prstGeom prst="rect">
              <a:avLst/>
            </a:prstGeom>
          </p:spPr>
        </p:pic>
        <p:sp>
          <p:nvSpPr>
            <p:cNvPr id="47" name="Rectangle 11">
              <a:extLst>
                <a:ext uri="{FF2B5EF4-FFF2-40B4-BE49-F238E27FC236}">
                  <a16:creationId xmlns:a16="http://schemas.microsoft.com/office/drawing/2014/main" id="{11C56C35-E0AE-4A46-9A26-20F804479C0A}"/>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48" name="Graphic 47" descr="Lights On with solid fill">
              <a:extLst>
                <a:ext uri="{FF2B5EF4-FFF2-40B4-BE49-F238E27FC236}">
                  <a16:creationId xmlns:a16="http://schemas.microsoft.com/office/drawing/2014/main" id="{10217388-BF7D-4E41-98B1-A545A62F9F3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27651" y="3710808"/>
              <a:ext cx="254133" cy="288302"/>
            </a:xfrm>
            <a:prstGeom prst="rect">
              <a:avLst/>
            </a:prstGeom>
          </p:spPr>
        </p:pic>
        <p:sp>
          <p:nvSpPr>
            <p:cNvPr id="49" name="Rectangle 12">
              <a:extLst>
                <a:ext uri="{FF2B5EF4-FFF2-40B4-BE49-F238E27FC236}">
                  <a16:creationId xmlns:a16="http://schemas.microsoft.com/office/drawing/2014/main" id="{9DEEE69E-E2C1-410B-A240-FAD243B0AC0F}"/>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0" name="Graphic 49" descr="Clipboard Checked with solid fill">
              <a:extLst>
                <a:ext uri="{FF2B5EF4-FFF2-40B4-BE49-F238E27FC236}">
                  <a16:creationId xmlns:a16="http://schemas.microsoft.com/office/drawing/2014/main" id="{E8E45FAA-3DD4-49D2-B531-893825F4DD8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55748" y="3710808"/>
              <a:ext cx="254134" cy="288302"/>
            </a:xfrm>
            <a:prstGeom prst="rect">
              <a:avLst/>
            </a:prstGeom>
          </p:spPr>
        </p:pic>
        <p:sp>
          <p:nvSpPr>
            <p:cNvPr id="51" name="Rectangle 6">
              <a:extLst>
                <a:ext uri="{FF2B5EF4-FFF2-40B4-BE49-F238E27FC236}">
                  <a16:creationId xmlns:a16="http://schemas.microsoft.com/office/drawing/2014/main" id="{6C133BF0-D3DB-4265-86E7-05B096391BD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2" name="Graphic 51" descr="Daily calendar with solid fill">
              <a:extLst>
                <a:ext uri="{FF2B5EF4-FFF2-40B4-BE49-F238E27FC236}">
                  <a16:creationId xmlns:a16="http://schemas.microsoft.com/office/drawing/2014/main" id="{15F302FD-398E-4212-9B6A-796651507B56}"/>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682763" y="3710808"/>
              <a:ext cx="254134" cy="288302"/>
            </a:xfrm>
            <a:prstGeom prst="rect">
              <a:avLst/>
            </a:prstGeom>
          </p:spPr>
        </p:pic>
        <p:sp>
          <p:nvSpPr>
            <p:cNvPr id="53" name="Rectangle 11">
              <a:extLst>
                <a:ext uri="{FF2B5EF4-FFF2-40B4-BE49-F238E27FC236}">
                  <a16:creationId xmlns:a16="http://schemas.microsoft.com/office/drawing/2014/main" id="{68E4E8AD-E526-41FA-AB72-A50D11015A6D}"/>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54" name="Graphic 53" descr="Target Audience with solid fill">
              <a:extLst>
                <a:ext uri="{FF2B5EF4-FFF2-40B4-BE49-F238E27FC236}">
                  <a16:creationId xmlns:a16="http://schemas.microsoft.com/office/drawing/2014/main" id="{96136CF6-13E9-4EB6-AB76-89F38D592CC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35374" y="3710808"/>
              <a:ext cx="254133" cy="288302"/>
            </a:xfrm>
            <a:prstGeom prst="rect">
              <a:avLst/>
            </a:prstGeom>
          </p:spPr>
        </p:pic>
        <p:sp>
          <p:nvSpPr>
            <p:cNvPr id="55" name="Rectangle 12">
              <a:extLst>
                <a:ext uri="{FF2B5EF4-FFF2-40B4-BE49-F238E27FC236}">
                  <a16:creationId xmlns:a16="http://schemas.microsoft.com/office/drawing/2014/main" id="{DBA99F48-75A5-4162-BED2-F38C48DCD209}"/>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6" name="Graphic 55" descr="Cycle with people with solid fill">
              <a:extLst>
                <a:ext uri="{FF2B5EF4-FFF2-40B4-BE49-F238E27FC236}">
                  <a16:creationId xmlns:a16="http://schemas.microsoft.com/office/drawing/2014/main" id="{817F8F54-9999-43A7-871C-A78C2ECB8F5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763471" y="3710808"/>
              <a:ext cx="254134" cy="288302"/>
            </a:xfrm>
            <a:prstGeom prst="rect">
              <a:avLst/>
            </a:prstGeom>
          </p:spPr>
        </p:pic>
      </p:grpSp>
      <p:sp>
        <p:nvSpPr>
          <p:cNvPr id="26" name="Date Placeholder 3">
            <a:extLst>
              <a:ext uri="{FF2B5EF4-FFF2-40B4-BE49-F238E27FC236}">
                <a16:creationId xmlns:a16="http://schemas.microsoft.com/office/drawing/2014/main" id="{15C68B31-E4A3-4404-8894-9B7263045EE4}"/>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5" name="Rectangle 4">
            <a:extLst>
              <a:ext uri="{FF2B5EF4-FFF2-40B4-BE49-F238E27FC236}">
                <a16:creationId xmlns:a16="http://schemas.microsoft.com/office/drawing/2014/main" id="{1D7185BE-4DDD-4610-82A8-3C3CF7F149D2}"/>
              </a:ext>
            </a:extLst>
          </p:cNvPr>
          <p:cNvSpPr/>
          <p:nvPr/>
        </p:nvSpPr>
        <p:spPr>
          <a:xfrm>
            <a:off x="775661" y="3892299"/>
            <a:ext cx="10812772" cy="2439760"/>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r>
              <a:rPr lang="en-US" sz="1200" b="1" kern="0" dirty="0">
                <a:solidFill>
                  <a:srgbClr val="FFE600"/>
                </a:solidFill>
              </a:rPr>
              <a:t>Operational Due Diligence </a:t>
            </a:r>
            <a:r>
              <a:rPr lang="en-US" sz="1200" kern="0" dirty="0">
                <a:solidFill>
                  <a:schemeClr val="bg1"/>
                </a:solidFill>
              </a:rPr>
              <a:t>activities (</a:t>
            </a:r>
            <a:r>
              <a:rPr lang="en-US" sz="1200" b="1" kern="0" dirty="0">
                <a:solidFill>
                  <a:schemeClr val="bg1"/>
                </a:solidFill>
              </a:rPr>
              <a:t>4 weeks) </a:t>
            </a:r>
            <a:r>
              <a:rPr lang="en-US" sz="1200" kern="0" dirty="0">
                <a:solidFill>
                  <a:schemeClr val="bg1"/>
                </a:solidFill>
              </a:rPr>
              <a:t>provided </a:t>
            </a:r>
            <a:r>
              <a:rPr lang="en-US" sz="1200" b="1" kern="0" dirty="0">
                <a:solidFill>
                  <a:srgbClr val="FFE600"/>
                </a:solidFill>
              </a:rPr>
              <a:t>useful insights </a:t>
            </a:r>
            <a:r>
              <a:rPr lang="en-US" sz="1200" kern="0" dirty="0">
                <a:solidFill>
                  <a:schemeClr val="bg1"/>
                </a:solidFill>
              </a:rPr>
              <a:t>to </a:t>
            </a:r>
            <a:r>
              <a:rPr lang="en-US" sz="1200" b="1" kern="0" dirty="0">
                <a:solidFill>
                  <a:srgbClr val="FFE600"/>
                </a:solidFill>
              </a:rPr>
              <a:t>drive</a:t>
            </a:r>
            <a:r>
              <a:rPr lang="en-US" sz="1200" kern="0" dirty="0">
                <a:solidFill>
                  <a:schemeClr val="bg1"/>
                </a:solidFill>
              </a:rPr>
              <a:t> the </a:t>
            </a:r>
            <a:r>
              <a:rPr lang="en-US" sz="1200" kern="0" dirty="0">
                <a:solidFill>
                  <a:srgbClr val="FFE600"/>
                </a:solidFill>
              </a:rPr>
              <a:t>transaction related </a:t>
            </a:r>
            <a:r>
              <a:rPr lang="en-US" sz="1200" b="1" kern="0" dirty="0">
                <a:solidFill>
                  <a:srgbClr val="FFE600"/>
                </a:solidFill>
              </a:rPr>
              <a:t>decision</a:t>
            </a:r>
            <a:r>
              <a:rPr lang="en-US" sz="1200" kern="0" dirty="0">
                <a:solidFill>
                  <a:schemeClr val="bg1"/>
                </a:solidFill>
              </a:rPr>
              <a:t> </a:t>
            </a:r>
            <a:r>
              <a:rPr lang="en-US" sz="1200" b="1" kern="0" dirty="0">
                <a:solidFill>
                  <a:srgbClr val="FFE600"/>
                </a:solidFill>
              </a:rPr>
              <a:t>and</a:t>
            </a:r>
            <a:r>
              <a:rPr lang="en-US" sz="1200" kern="0" dirty="0">
                <a:solidFill>
                  <a:schemeClr val="bg1"/>
                </a:solidFill>
              </a:rPr>
              <a:t> highlighted </a:t>
            </a:r>
            <a:r>
              <a:rPr lang="en-US" sz="1200" b="1" kern="0" dirty="0">
                <a:solidFill>
                  <a:srgbClr val="FFE600"/>
                </a:solidFill>
              </a:rPr>
              <a:t>opportunities</a:t>
            </a:r>
            <a:r>
              <a:rPr lang="en-US" sz="1200" kern="0" dirty="0">
                <a:solidFill>
                  <a:schemeClr val="bg1"/>
                </a:solidFill>
              </a:rPr>
              <a:t> for </a:t>
            </a:r>
            <a:r>
              <a:rPr lang="en-US" sz="1200" b="1" kern="0" dirty="0">
                <a:solidFill>
                  <a:srgbClr val="FFE600"/>
                </a:solidFill>
              </a:rPr>
              <a:t>post-deal activities</a:t>
            </a:r>
          </a:p>
          <a:p>
            <a:pPr marL="0" marR="0" indent="0" defTabSz="914400" eaLnBrk="1" fontAlgn="auto" latinLnBrk="0" hangingPunct="1">
              <a:lnSpc>
                <a:spcPct val="100000"/>
              </a:lnSpc>
              <a:spcBef>
                <a:spcPts val="0"/>
              </a:spcBef>
              <a:spcAft>
                <a:spcPts val="0"/>
              </a:spcAft>
              <a:buClrTx/>
              <a:buSzTx/>
              <a:buFontTx/>
              <a:buNone/>
              <a:tabLst/>
            </a:pPr>
            <a:endParaRPr kumimoji="0" lang="en-US" sz="1200" i="0" u="none" strike="noStrike" kern="0" cap="none" spc="0" normalizeH="0" baseline="0" noProof="0" dirty="0">
              <a:ln>
                <a:noFill/>
              </a:ln>
              <a:solidFill>
                <a:schemeClr val="bg1"/>
              </a:solidFill>
              <a:effectLst/>
              <a:uLnTx/>
              <a:uFillTx/>
            </a:endParaRPr>
          </a:p>
          <a:p>
            <a:pPr>
              <a:buClr>
                <a:srgbClr val="FFE600"/>
              </a:buClr>
              <a:buSzPct val="103000"/>
              <a:defRPr/>
            </a:pPr>
            <a:r>
              <a:rPr kumimoji="0" lang="en-US" sz="1200" i="0" u="none" strike="noStrike" kern="0" cap="none" spc="0" normalizeH="0" baseline="0" noProof="0" dirty="0">
                <a:ln>
                  <a:noFill/>
                </a:ln>
                <a:solidFill>
                  <a:schemeClr val="bg1"/>
                </a:solidFill>
                <a:effectLst/>
                <a:uLnTx/>
                <a:uFillTx/>
              </a:rPr>
              <a:t>Based on the evidence provided, the </a:t>
            </a:r>
            <a:r>
              <a:rPr kumimoji="0" lang="en-US" sz="1200" b="1" i="0" u="none" strike="noStrike" kern="0" cap="none" spc="0" normalizeH="0" baseline="0" noProof="0" dirty="0">
                <a:ln>
                  <a:noFill/>
                </a:ln>
                <a:solidFill>
                  <a:srgbClr val="FFE600"/>
                </a:solidFill>
                <a:effectLst/>
                <a:uLnTx/>
                <a:uFillTx/>
              </a:rPr>
              <a:t>Client</a:t>
            </a:r>
            <a:r>
              <a:rPr kumimoji="0" lang="en-US" sz="1200" i="0" u="none" strike="noStrike" kern="0" cap="none" spc="0" normalizeH="0" baseline="0" noProof="0" dirty="0">
                <a:ln>
                  <a:noFill/>
                </a:ln>
                <a:solidFill>
                  <a:schemeClr val="bg1"/>
                </a:solidFill>
                <a:effectLst/>
                <a:uLnTx/>
                <a:uFillTx/>
              </a:rPr>
              <a:t> </a:t>
            </a:r>
            <a:r>
              <a:rPr kumimoji="0" lang="en-US" sz="1200" b="1" i="0" u="none" strike="noStrike" kern="0" cap="none" spc="0" normalizeH="0" baseline="0" noProof="0" dirty="0">
                <a:ln>
                  <a:noFill/>
                </a:ln>
                <a:solidFill>
                  <a:srgbClr val="FFE600"/>
                </a:solidFill>
                <a:effectLst/>
                <a:uLnTx/>
                <a:uFillTx/>
              </a:rPr>
              <a:t>decide</a:t>
            </a:r>
            <a:r>
              <a:rPr lang="en-US" sz="1200" b="1" kern="0" dirty="0">
                <a:solidFill>
                  <a:srgbClr val="FFE600"/>
                </a:solidFill>
              </a:rPr>
              <a:t>d</a:t>
            </a:r>
            <a:r>
              <a:rPr lang="en-US" sz="1200" kern="0" dirty="0">
                <a:solidFill>
                  <a:schemeClr val="bg1"/>
                </a:solidFill>
              </a:rPr>
              <a:t> to go beyond the due diligence activities, </a:t>
            </a:r>
            <a:r>
              <a:rPr lang="en-US" sz="1200" b="1" kern="0" dirty="0">
                <a:solidFill>
                  <a:srgbClr val="FFE600"/>
                </a:solidFill>
              </a:rPr>
              <a:t>involving</a:t>
            </a:r>
            <a:r>
              <a:rPr lang="en-US" sz="1200" kern="0" dirty="0">
                <a:solidFill>
                  <a:schemeClr val="bg1"/>
                </a:solidFill>
              </a:rPr>
              <a:t> the </a:t>
            </a:r>
            <a:r>
              <a:rPr lang="en-US" sz="1200" b="1" kern="0" dirty="0">
                <a:solidFill>
                  <a:srgbClr val="FFE600"/>
                </a:solidFill>
              </a:rPr>
              <a:t>EY team </a:t>
            </a:r>
            <a:r>
              <a:rPr lang="en-US" sz="1200" kern="0" dirty="0">
                <a:solidFill>
                  <a:schemeClr val="bg1"/>
                </a:solidFill>
              </a:rPr>
              <a:t>also for:</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developing the </a:t>
            </a:r>
            <a:r>
              <a:rPr lang="en-US" sz="1200" b="1" kern="0" dirty="0">
                <a:solidFill>
                  <a:srgbClr val="FFE600"/>
                </a:solidFill>
              </a:rPr>
              <a:t>Day 1 readiness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a</a:t>
            </a:r>
            <a:r>
              <a:rPr kumimoji="0" lang="en-US" sz="1200" i="0" u="none" strike="noStrike" kern="0" cap="none" spc="0" normalizeH="0" baseline="0" noProof="0" dirty="0" err="1">
                <a:ln>
                  <a:noFill/>
                </a:ln>
                <a:solidFill>
                  <a:schemeClr val="bg1"/>
                </a:solidFill>
                <a:effectLst/>
                <a:uLnTx/>
                <a:uFillTx/>
              </a:rPr>
              <a:t>ssisting</a:t>
            </a:r>
            <a:r>
              <a:rPr kumimoji="0" lang="en-US" sz="1200" i="0" u="none" strike="noStrike" kern="0" cap="none" spc="0" normalizeH="0" baseline="0" noProof="0" dirty="0">
                <a:ln>
                  <a:noFill/>
                </a:ln>
                <a:solidFill>
                  <a:schemeClr val="bg1"/>
                </a:solidFill>
                <a:effectLst/>
                <a:uLnTx/>
                <a:uFillTx/>
              </a:rPr>
              <a:t> in the </a:t>
            </a:r>
            <a:r>
              <a:rPr lang="en-US" sz="1200" b="1" kern="0" dirty="0">
                <a:solidFill>
                  <a:srgbClr val="FFE600"/>
                </a:solidFill>
              </a:rPr>
              <a:t>assessment</a:t>
            </a:r>
            <a:r>
              <a:rPr lang="en-US" sz="1200" kern="0" dirty="0">
                <a:solidFill>
                  <a:schemeClr val="bg1"/>
                </a:solidFill>
              </a:rPr>
              <a:t> of the </a:t>
            </a:r>
            <a:r>
              <a:rPr lang="en-US" sz="1200" b="1" kern="0" dirty="0">
                <a:solidFill>
                  <a:srgbClr val="FFE600"/>
                </a:solidFill>
              </a:rPr>
              <a:t>carve-out</a:t>
            </a:r>
            <a:r>
              <a:rPr lang="en-US" sz="1200" kern="0" dirty="0">
                <a:solidFill>
                  <a:schemeClr val="bg1"/>
                </a:solidFill>
              </a:rPr>
              <a:t> of </a:t>
            </a:r>
            <a:r>
              <a:rPr lang="en-US" sz="1200" b="1" kern="0" dirty="0">
                <a:solidFill>
                  <a:srgbClr val="FFE600"/>
                </a:solidFill>
              </a:rPr>
              <a:t>internal</a:t>
            </a:r>
            <a:r>
              <a:rPr lang="en-US" sz="1200" b="1" kern="0" dirty="0">
                <a:solidFill>
                  <a:schemeClr val="bg1"/>
                </a:solidFill>
              </a:rPr>
              <a:t> </a:t>
            </a:r>
            <a:r>
              <a:rPr lang="en-US" sz="1200" b="1" kern="0" dirty="0">
                <a:solidFill>
                  <a:srgbClr val="FFE600"/>
                </a:solidFill>
              </a:rPr>
              <a:t>business</a:t>
            </a:r>
            <a:r>
              <a:rPr lang="en-US" sz="1200" b="1" kern="0" dirty="0">
                <a:solidFill>
                  <a:schemeClr val="bg1"/>
                </a:solidFill>
              </a:rPr>
              <a:t> </a:t>
            </a:r>
            <a:r>
              <a:rPr lang="en-US" sz="1200" b="1" kern="0" dirty="0">
                <a:solidFill>
                  <a:srgbClr val="FFE600"/>
                </a:solidFill>
              </a:rPr>
              <a:t>unit</a:t>
            </a:r>
            <a:r>
              <a:rPr lang="en-US" sz="1200" kern="0" dirty="0">
                <a:solidFill>
                  <a:schemeClr val="bg1"/>
                </a:solidFill>
              </a:rPr>
              <a:t>, to be </a:t>
            </a:r>
            <a:r>
              <a:rPr lang="en-US" sz="1200" b="1" kern="0" dirty="0">
                <a:solidFill>
                  <a:srgbClr val="FFE600"/>
                </a:solidFill>
              </a:rPr>
              <a:t>merged</a:t>
            </a:r>
            <a:r>
              <a:rPr lang="en-US" sz="1200" kern="0" dirty="0">
                <a:solidFill>
                  <a:schemeClr val="bg1"/>
                </a:solidFill>
              </a:rPr>
              <a:t> </a:t>
            </a:r>
            <a:r>
              <a:rPr lang="en-US" sz="1200" b="1" kern="0" dirty="0">
                <a:solidFill>
                  <a:schemeClr val="bg1"/>
                </a:solidFill>
              </a:rPr>
              <a:t>with the </a:t>
            </a:r>
            <a:r>
              <a:rPr lang="en-US" sz="1200" b="1" kern="0" dirty="0">
                <a:solidFill>
                  <a:srgbClr val="FFE600"/>
                </a:solidFill>
              </a:rPr>
              <a:t>Target</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d</a:t>
            </a:r>
            <a:r>
              <a:rPr kumimoji="0" lang="en-US" sz="1200" i="0" u="none" strike="noStrike" kern="0" cap="none" spc="0" normalizeH="0" baseline="0" noProof="0" dirty="0" err="1">
                <a:ln>
                  <a:noFill/>
                </a:ln>
                <a:solidFill>
                  <a:schemeClr val="bg1"/>
                </a:solidFill>
                <a:effectLst/>
                <a:uLnTx/>
                <a:uFillTx/>
              </a:rPr>
              <a:t>efining</a:t>
            </a:r>
            <a:r>
              <a:rPr kumimoji="0" lang="en-US" sz="1200" i="0" u="none" strike="noStrike" kern="0" cap="none" spc="0" normalizeH="0" baseline="0" noProof="0" dirty="0">
                <a:ln>
                  <a:noFill/>
                </a:ln>
                <a:solidFill>
                  <a:schemeClr val="bg1"/>
                </a:solidFill>
                <a:effectLst/>
                <a:uLnTx/>
                <a:uFillTx/>
              </a:rPr>
              <a:t> and monitoring the </a:t>
            </a:r>
            <a:r>
              <a:rPr kumimoji="0" lang="en-US" sz="1200" b="1" i="0" u="none" strike="noStrike" kern="0" cap="none" spc="0" normalizeH="0" baseline="0" noProof="0" dirty="0">
                <a:ln>
                  <a:noFill/>
                </a:ln>
                <a:solidFill>
                  <a:srgbClr val="FFE600"/>
                </a:solidFill>
                <a:effectLst/>
                <a:uLnTx/>
                <a:uFillTx/>
              </a:rPr>
              <a:t>100 days integration plan</a:t>
            </a:r>
          </a:p>
          <a:p>
            <a:pPr marL="171450" marR="0" lvl="0" indent="-171450" algn="l" defTabSz="914400" rtl="0" eaLnBrk="1" fontAlgn="auto" latinLnBrk="0" hangingPunct="1">
              <a:lnSpc>
                <a:spcPct val="100000"/>
              </a:lnSpc>
              <a:spcBef>
                <a:spcPts val="0"/>
              </a:spcBef>
              <a:buClr>
                <a:srgbClr val="FFE600"/>
              </a:buClr>
              <a:buSzPct val="103000"/>
              <a:buFont typeface="EYInterstate Light" panose="02000506000000020004" pitchFamily="2" charset="0"/>
              <a:buChar char="•"/>
              <a:tabLst/>
              <a:defRPr/>
            </a:pPr>
            <a:r>
              <a:rPr lang="en-US" sz="1200" kern="0" dirty="0">
                <a:solidFill>
                  <a:schemeClr val="bg1"/>
                </a:solidFill>
              </a:rPr>
              <a:t>identifying </a:t>
            </a:r>
            <a:r>
              <a:rPr lang="en-US" sz="1200" b="1" kern="0" dirty="0">
                <a:solidFill>
                  <a:srgbClr val="FFE600"/>
                </a:solidFill>
              </a:rPr>
              <a:t>value creation opportunities </a:t>
            </a:r>
            <a:r>
              <a:rPr lang="en-US" sz="1200" kern="0" dirty="0">
                <a:solidFill>
                  <a:schemeClr val="bg1"/>
                </a:solidFill>
              </a:rPr>
              <a:t>and supporting the related execution</a:t>
            </a:r>
          </a:p>
          <a:p>
            <a:pPr marR="0" lvl="0" algn="l" defTabSz="914400" rtl="0" eaLnBrk="1" fontAlgn="auto" latinLnBrk="0" hangingPunct="1">
              <a:lnSpc>
                <a:spcPct val="100000"/>
              </a:lnSpc>
              <a:spcBef>
                <a:spcPts val="0"/>
              </a:spcBef>
              <a:spcAft>
                <a:spcPts val="600"/>
              </a:spcAft>
              <a:buClr>
                <a:srgbClr val="FFE600"/>
              </a:buClr>
              <a:buSzPct val="103000"/>
              <a:tabLst/>
              <a:defRPr/>
            </a:pPr>
            <a:endParaRPr kumimoji="0" lang="en-US" sz="1200" b="0" i="0" u="none" strike="noStrike" kern="0" cap="none" spc="0" normalizeH="0" baseline="0" noProof="0" dirty="0">
              <a:ln>
                <a:noFill/>
              </a:ln>
              <a:solidFill>
                <a:schemeClr val="bg1"/>
              </a:solidFill>
              <a:effectLst/>
              <a:uLnTx/>
              <a:uFillTx/>
            </a:endParaRPr>
          </a:p>
          <a:p>
            <a:pPr marR="0" lvl="0" algn="ctr" defTabSz="914400" rtl="0" eaLnBrk="1" fontAlgn="auto" latinLnBrk="0" hangingPunct="1">
              <a:lnSpc>
                <a:spcPct val="100000"/>
              </a:lnSpc>
              <a:spcBef>
                <a:spcPts val="0"/>
              </a:spcBef>
              <a:spcAft>
                <a:spcPts val="600"/>
              </a:spcAft>
              <a:buClr>
                <a:srgbClr val="FFE600"/>
              </a:buClr>
              <a:buSzPct val="103000"/>
              <a:tabLst/>
              <a:defRPr/>
            </a:pPr>
            <a:r>
              <a:rPr lang="en-US" sz="1200" b="1" kern="0" dirty="0">
                <a:solidFill>
                  <a:srgbClr val="FFE600"/>
                </a:solidFill>
              </a:rPr>
              <a:t>POST-DEAL </a:t>
            </a:r>
            <a:r>
              <a:rPr lang="en-US" sz="1200" kern="0" dirty="0">
                <a:solidFill>
                  <a:schemeClr val="bg1"/>
                </a:solidFill>
              </a:rPr>
              <a:t>SUPPORT LASTED </a:t>
            </a:r>
            <a:r>
              <a:rPr lang="en-US" sz="1200" b="1" kern="0" dirty="0">
                <a:solidFill>
                  <a:srgbClr val="FFE600"/>
                </a:solidFill>
              </a:rPr>
              <a:t>12+ MONTHS</a:t>
            </a:r>
            <a:endParaRPr kumimoji="0" lang="en-IN" sz="1200" b="1" i="0" u="none" strike="noStrike" kern="0" cap="none" spc="0" normalizeH="0" baseline="0" noProof="0" dirty="0">
              <a:ln>
                <a:noFill/>
              </a:ln>
              <a:solidFill>
                <a:srgbClr val="FFE600"/>
              </a:solidFill>
              <a:effectLst/>
              <a:uLnTx/>
              <a:uFillTx/>
            </a:endParaRPr>
          </a:p>
        </p:txBody>
      </p:sp>
      <p:sp>
        <p:nvSpPr>
          <p:cNvPr id="28" name="Rectangle 12836">
            <a:extLst>
              <a:ext uri="{FF2B5EF4-FFF2-40B4-BE49-F238E27FC236}">
                <a16:creationId xmlns:a16="http://schemas.microsoft.com/office/drawing/2014/main" id="{FD98ED2D-5CAB-4F22-ADC8-3C799EAE8267}"/>
              </a:ext>
            </a:extLst>
          </p:cNvPr>
          <p:cNvSpPr/>
          <p:nvPr/>
        </p:nvSpPr>
        <p:spPr>
          <a:xfrm>
            <a:off x="1280287" y="4042132"/>
            <a:ext cx="5808418" cy="215444"/>
          </a:xfrm>
          <a:prstGeom prst="rect">
            <a:avLst/>
          </a:prstGeom>
        </p:spPr>
        <p:txBody>
          <a:bodyPr wrap="square" lIns="0" tIns="0" rIns="0" bIns="0">
            <a:spAutoFit/>
          </a:bodyPr>
          <a:lstStyle/>
          <a:p>
            <a:pPr>
              <a:spcAft>
                <a:spcPts val="600"/>
              </a:spcAft>
              <a:buClr>
                <a:schemeClr val="tx2"/>
              </a:buClr>
              <a:buSzPct val="103000"/>
            </a:pPr>
            <a:r>
              <a:rPr lang="en-US" sz="1400" b="1" dirty="0">
                <a:solidFill>
                  <a:srgbClr val="FFE600"/>
                </a:solidFill>
                <a:cs typeface="Arial" pitchFamily="34" charset="0"/>
              </a:rPr>
              <a:t>Value Delivered</a:t>
            </a:r>
          </a:p>
        </p:txBody>
      </p:sp>
      <p:pic>
        <p:nvPicPr>
          <p:cNvPr id="7" name="Graphic 6" descr="Diamond with solid fill">
            <a:extLst>
              <a:ext uri="{FF2B5EF4-FFF2-40B4-BE49-F238E27FC236}">
                <a16:creationId xmlns:a16="http://schemas.microsoft.com/office/drawing/2014/main" id="{33C24B18-DEA4-44FB-96F5-D8B9DEAB32D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2767" y="3921254"/>
            <a:ext cx="457200" cy="457200"/>
          </a:xfrm>
          <a:prstGeom prst="rect">
            <a:avLst/>
          </a:prstGeom>
        </p:spPr>
      </p:pic>
      <p:pic>
        <p:nvPicPr>
          <p:cNvPr id="32" name="Picture 2" descr="datalogic-logo - » Supply Chain Solutions| Consulting| Stellium Inc.">
            <a:extLst>
              <a:ext uri="{FF2B5EF4-FFF2-40B4-BE49-F238E27FC236}">
                <a16:creationId xmlns:a16="http://schemas.microsoft.com/office/drawing/2014/main" id="{014277D9-D16F-4BC6-B3FB-7A18F53E046E}"/>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02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8255704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73" imgH="476" progId="TCLayout.ActiveDocument.1">
                  <p:embed/>
                </p:oleObj>
              </mc:Choice>
              <mc:Fallback>
                <p:oleObj name="think-cell Slide" r:id="rId5"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5" name="TextBox 24">
            <a:extLst>
              <a:ext uri="{FF2B5EF4-FFF2-40B4-BE49-F238E27FC236}">
                <a16:creationId xmlns:a16="http://schemas.microsoft.com/office/drawing/2014/main" id="{C40DFFBA-255B-46EF-AEE9-A405DEDE63F0}"/>
              </a:ext>
            </a:extLst>
          </p:cNvPr>
          <p:cNvSpPr txBox="1"/>
          <p:nvPr/>
        </p:nvSpPr>
        <p:spPr>
          <a:xfrm>
            <a:off x="447237" y="633043"/>
            <a:ext cx="2130020" cy="338729"/>
          </a:xfrm>
          <a:prstGeom prst="rect">
            <a:avLst/>
          </a:prstGeom>
          <a:noFill/>
          <a:ln w="12700" cap="sq">
            <a:noFill/>
            <a:miter lim="800000"/>
          </a:ln>
        </p:spPr>
        <p:txBody>
          <a:bodyPr wrap="square" lIns="0" tIns="0" rIns="0" bIns="0" rtlCol="0">
            <a:noAutofit/>
          </a:bodyPr>
          <a:lstStyle/>
          <a:p>
            <a:pPr>
              <a:lnSpc>
                <a:spcPct val="130000"/>
              </a:lnSpc>
            </a:pPr>
            <a:r>
              <a:rPr lang="en-US" sz="1100" cap="all" dirty="0"/>
              <a:t>Subhead saw sea without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j-lt"/>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12</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grpSp>
        <p:nvGrpSpPr>
          <p:cNvPr id="22" name="Group 21">
            <a:extLst>
              <a:ext uri="{FF2B5EF4-FFF2-40B4-BE49-F238E27FC236}">
                <a16:creationId xmlns:a16="http://schemas.microsoft.com/office/drawing/2014/main" id="{A914C6A1-6BDA-498A-97C1-B2A45C9C4B7E}"/>
              </a:ext>
            </a:extLst>
          </p:cNvPr>
          <p:cNvGrpSpPr/>
          <p:nvPr/>
        </p:nvGrpSpPr>
        <p:grpSpPr>
          <a:xfrm>
            <a:off x="8943512" y="30783"/>
            <a:ext cx="3127718" cy="288302"/>
            <a:chOff x="2379390" y="4221788"/>
            <a:chExt cx="3127718" cy="288302"/>
          </a:xfrm>
        </p:grpSpPr>
        <p:sp>
          <p:nvSpPr>
            <p:cNvPr id="23" name="Rectangle 6">
              <a:extLst>
                <a:ext uri="{FF2B5EF4-FFF2-40B4-BE49-F238E27FC236}">
                  <a16:creationId xmlns:a16="http://schemas.microsoft.com/office/drawing/2014/main" id="{10588A1C-8224-42E3-9E67-A5204CD1FC31}"/>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4" name="Graphic 23" descr="Target with solid fill">
              <a:extLst>
                <a:ext uri="{FF2B5EF4-FFF2-40B4-BE49-F238E27FC236}">
                  <a16:creationId xmlns:a16="http://schemas.microsoft.com/office/drawing/2014/main" id="{D922314A-166F-491F-BC93-F05C67A1812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64543" y="4221788"/>
              <a:ext cx="254134" cy="288302"/>
            </a:xfrm>
            <a:prstGeom prst="rect">
              <a:avLst/>
            </a:prstGeom>
          </p:spPr>
        </p:pic>
        <p:sp>
          <p:nvSpPr>
            <p:cNvPr id="28" name="Rectangle 11">
              <a:extLst>
                <a:ext uri="{FF2B5EF4-FFF2-40B4-BE49-F238E27FC236}">
                  <a16:creationId xmlns:a16="http://schemas.microsoft.com/office/drawing/2014/main" id="{3EC4AD33-3E24-4E25-9F6B-CCBB5DED66A5}"/>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9" name="Graphic 28" descr="Lights On with solid fill">
              <a:extLst>
                <a:ext uri="{FF2B5EF4-FFF2-40B4-BE49-F238E27FC236}">
                  <a16:creationId xmlns:a16="http://schemas.microsoft.com/office/drawing/2014/main" id="{03E13832-BED0-4894-88E2-924DAC1A1A9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17154" y="4221788"/>
              <a:ext cx="254133" cy="288302"/>
            </a:xfrm>
            <a:prstGeom prst="rect">
              <a:avLst/>
            </a:prstGeom>
          </p:spPr>
        </p:pic>
        <p:sp>
          <p:nvSpPr>
            <p:cNvPr id="30" name="Rectangle 12">
              <a:extLst>
                <a:ext uri="{FF2B5EF4-FFF2-40B4-BE49-F238E27FC236}">
                  <a16:creationId xmlns:a16="http://schemas.microsoft.com/office/drawing/2014/main" id="{63B2B4EA-DD22-4796-A2B6-0B9106F6D51A}"/>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31" name="Graphic 30" descr="Clipboard Checked with solid fill">
              <a:extLst>
                <a:ext uri="{FF2B5EF4-FFF2-40B4-BE49-F238E27FC236}">
                  <a16:creationId xmlns:a16="http://schemas.microsoft.com/office/drawing/2014/main" id="{437B48E7-4085-4DB9-9A38-178A0B0E9DC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45251" y="4221788"/>
              <a:ext cx="254134" cy="288302"/>
            </a:xfrm>
            <a:prstGeom prst="rect">
              <a:avLst/>
            </a:prstGeom>
          </p:spPr>
        </p:pic>
        <p:sp>
          <p:nvSpPr>
            <p:cNvPr id="32" name="Rectangle 6">
              <a:extLst>
                <a:ext uri="{FF2B5EF4-FFF2-40B4-BE49-F238E27FC236}">
                  <a16:creationId xmlns:a16="http://schemas.microsoft.com/office/drawing/2014/main" id="{64ECD901-8D70-4FC8-AA4A-FDEC2DFE630D}"/>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33" name="Graphic 32" descr="Daily calendar with solid fill">
              <a:extLst>
                <a:ext uri="{FF2B5EF4-FFF2-40B4-BE49-F238E27FC236}">
                  <a16:creationId xmlns:a16="http://schemas.microsoft.com/office/drawing/2014/main" id="{CF4FA678-4D84-4B06-8032-A31852E0AA4F}"/>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72266" y="4221788"/>
              <a:ext cx="254134" cy="288302"/>
            </a:xfrm>
            <a:prstGeom prst="rect">
              <a:avLst/>
            </a:prstGeom>
          </p:spPr>
        </p:pic>
        <p:sp>
          <p:nvSpPr>
            <p:cNvPr id="34" name="Rectangle 11">
              <a:extLst>
                <a:ext uri="{FF2B5EF4-FFF2-40B4-BE49-F238E27FC236}">
                  <a16:creationId xmlns:a16="http://schemas.microsoft.com/office/drawing/2014/main" id="{42668242-7DE9-43F0-9331-97A2633E6D43}"/>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35" name="Graphic 34" descr="Target Audience with solid fill">
              <a:extLst>
                <a:ext uri="{FF2B5EF4-FFF2-40B4-BE49-F238E27FC236}">
                  <a16:creationId xmlns:a16="http://schemas.microsoft.com/office/drawing/2014/main" id="{246D88BE-5DA4-4FD2-B3F9-A20C4F3441A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24877" y="4221788"/>
              <a:ext cx="254133" cy="288302"/>
            </a:xfrm>
            <a:prstGeom prst="rect">
              <a:avLst/>
            </a:prstGeom>
          </p:spPr>
        </p:pic>
        <p:sp>
          <p:nvSpPr>
            <p:cNvPr id="36" name="Rectangle 12">
              <a:extLst>
                <a:ext uri="{FF2B5EF4-FFF2-40B4-BE49-F238E27FC236}">
                  <a16:creationId xmlns:a16="http://schemas.microsoft.com/office/drawing/2014/main" id="{57D7571F-4615-40C9-ADC7-51AF4D8615F7}"/>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37" name="Graphic 36" descr="Cycle with people with solid fill">
              <a:extLst>
                <a:ext uri="{FF2B5EF4-FFF2-40B4-BE49-F238E27FC236}">
                  <a16:creationId xmlns:a16="http://schemas.microsoft.com/office/drawing/2014/main" id="{BF23BC1F-B09B-4C1A-9C97-2C49176418B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2974" y="4221788"/>
              <a:ext cx="254134" cy="288302"/>
            </a:xfrm>
            <a:prstGeom prst="rect">
              <a:avLst/>
            </a:prstGeom>
          </p:spPr>
        </p:pic>
      </p:grpSp>
      <p:sp>
        <p:nvSpPr>
          <p:cNvPr id="752" name="Slide Number Placeholder 4">
            <a:extLst>
              <a:ext uri="{FF2B5EF4-FFF2-40B4-BE49-F238E27FC236}">
                <a16:creationId xmlns:a16="http://schemas.microsoft.com/office/drawing/2014/main" id="{92039544-96B2-4B9F-823A-9B0AC22A0E6B}"/>
              </a:ext>
            </a:extLst>
          </p:cNvPr>
          <p:cNvSpPr txBox="1">
            <a:spLocks/>
          </p:cNvSpPr>
          <p:nvPr/>
        </p:nvSpPr>
        <p:spPr>
          <a:xfrm>
            <a:off x="617221" y="6471244"/>
            <a:ext cx="663066" cy="180000"/>
          </a:xfrm>
          <a:prstGeom prst="rect">
            <a:avLst/>
          </a:prstGeom>
        </p:spPr>
        <p:txBody>
          <a:bodyPr vert="horz" lIns="0" tIns="0" rIns="0" bIns="0" rtlCol="0" anchor="ctr"/>
          <a:lstStyle>
            <a:defPPr>
              <a:defRPr lang="en-US"/>
            </a:defPPr>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Page </a:t>
            </a:r>
            <a:fld id="{F1BC30E3-FFE5-4B91-AA19-87A149EBB9EE}" type="slidenum">
              <a:rPr smtClean="0"/>
              <a:pPr/>
              <a:t>12</a:t>
            </a:fld>
            <a:endParaRPr dirty="0"/>
          </a:p>
        </p:txBody>
      </p:sp>
      <p:sp>
        <p:nvSpPr>
          <p:cNvPr id="753" name="Rectangle 752">
            <a:extLst>
              <a:ext uri="{FF2B5EF4-FFF2-40B4-BE49-F238E27FC236}">
                <a16:creationId xmlns:a16="http://schemas.microsoft.com/office/drawing/2014/main" id="{391F5449-66AE-468D-8962-AB5E52D5D739}"/>
              </a:ext>
            </a:extLst>
          </p:cNvPr>
          <p:cNvSpPr/>
          <p:nvPr/>
        </p:nvSpPr>
        <p:spPr bwMode="gray">
          <a:xfrm>
            <a:off x="4789500" y="1308445"/>
            <a:ext cx="6793912" cy="223508"/>
          </a:xfrm>
          <a:prstGeom prst="rect">
            <a:avLst/>
          </a:prstGeom>
          <a:solidFill>
            <a:srgbClr val="7F7E82"/>
          </a:solidFill>
          <a:ln w="12700" cap="flat" cmpd="sng" algn="ctr">
            <a:noFill/>
            <a:prstDash val="solid"/>
          </a:ln>
          <a:effectLst/>
        </p:spPr>
        <p:txBody>
          <a:bodyPr rot="0" spcFirstLastPara="0" vertOverflow="overflow" horzOverflow="overflow" vert="horz" wrap="square" lIns="75405" tIns="37700" rIns="75405" bIns="37700" numCol="1" spcCol="0" rtlCol="0" fromWordArt="0" anchor="ctr" anchorCtr="0" forceAA="0" compatLnSpc="1">
            <a:prstTxWarp prst="textNoShape">
              <a:avLst/>
            </a:prstTxWarp>
            <a:noAutofit/>
          </a:bodyPr>
          <a:lstStyle/>
          <a:p>
            <a:pPr algn="ctr" defTabSz="840307" eaLnBrk="0" fontAlgn="base" hangingPunct="0">
              <a:spcBef>
                <a:spcPct val="50000"/>
              </a:spcBef>
              <a:spcAft>
                <a:spcPct val="0"/>
              </a:spcAft>
            </a:pPr>
            <a:r>
              <a:rPr lang="en-GB" sz="1226" b="1" kern="0" dirty="0">
                <a:solidFill>
                  <a:srgbClr val="FFFFFF"/>
                </a:solidFill>
                <a:latin typeface="+mj-lt"/>
                <a:cs typeface="Arial" pitchFamily="34" charset="0"/>
                <a:sym typeface="Arial Unicode MS" pitchFamily="34" charset="-128"/>
              </a:rPr>
              <a:t>EY Team</a:t>
            </a:r>
          </a:p>
        </p:txBody>
      </p:sp>
      <p:sp>
        <p:nvSpPr>
          <p:cNvPr id="757" name="Rectangle 756">
            <a:extLst>
              <a:ext uri="{FF2B5EF4-FFF2-40B4-BE49-F238E27FC236}">
                <a16:creationId xmlns:a16="http://schemas.microsoft.com/office/drawing/2014/main" id="{F158A768-AB71-4B3D-AC35-03FB3C8CD60C}"/>
              </a:ext>
            </a:extLst>
          </p:cNvPr>
          <p:cNvSpPr/>
          <p:nvPr>
            <p:custDataLst>
              <p:tags r:id="rId2"/>
            </p:custDataLst>
          </p:nvPr>
        </p:nvSpPr>
        <p:spPr bwMode="auto">
          <a:xfrm>
            <a:off x="982953" y="1328446"/>
            <a:ext cx="3703143" cy="4916155"/>
          </a:xfrm>
          <a:prstGeom prst="rect">
            <a:avLst/>
          </a:prstGeom>
          <a:noFill/>
          <a:ln w="19050" cap="flat" cmpd="sng">
            <a:solidFill>
              <a:srgbClr val="FFE600"/>
            </a:solidFill>
            <a:prstDash val="solid"/>
            <a:round/>
            <a:headEnd/>
            <a:tailEnd/>
          </a:ln>
          <a:effectLst/>
        </p:spPr>
        <p:txBody>
          <a:bodyPr lIns="0" tIns="0" rIns="0" bIns="0">
            <a:noAutofit/>
          </a:bodyPr>
          <a:lstStyle/>
          <a:p>
            <a:pPr marL="0" marR="0" lvl="0" indent="0" algn="ctr" defTabSz="879103" eaLnBrk="0" fontAlgn="base" latinLnBrk="0" hangingPunct="0">
              <a:lnSpc>
                <a:spcPct val="100000"/>
              </a:lnSpc>
              <a:spcBef>
                <a:spcPct val="0"/>
              </a:spcBef>
              <a:spcAft>
                <a:spcPct val="50000"/>
              </a:spcAft>
              <a:buClr>
                <a:srgbClr val="FFE600"/>
              </a:buClr>
              <a:buSzPct val="80000"/>
              <a:buFontTx/>
              <a:buNone/>
              <a:tabLst/>
              <a:defRPr/>
            </a:pPr>
            <a:endParaRPr kumimoji="0" lang="it-IT" sz="882" b="0" i="0" u="none" strike="noStrike" kern="0" cap="none" spc="0" normalizeH="0" baseline="0" noProof="0" dirty="0">
              <a:ln>
                <a:noFill/>
              </a:ln>
              <a:solidFill>
                <a:srgbClr val="FFFFFF">
                  <a:lumMod val="50000"/>
                </a:srgbClr>
              </a:solidFill>
              <a:effectLst/>
              <a:uLnTx/>
              <a:uFillTx/>
              <a:latin typeface="+mj-lt"/>
            </a:endParaRPr>
          </a:p>
        </p:txBody>
      </p:sp>
      <p:grpSp>
        <p:nvGrpSpPr>
          <p:cNvPr id="758" name="Group 757">
            <a:extLst>
              <a:ext uri="{FF2B5EF4-FFF2-40B4-BE49-F238E27FC236}">
                <a16:creationId xmlns:a16="http://schemas.microsoft.com/office/drawing/2014/main" id="{16FB99D3-36AC-4057-B196-193471B9A605}"/>
              </a:ext>
            </a:extLst>
          </p:cNvPr>
          <p:cNvGrpSpPr/>
          <p:nvPr/>
        </p:nvGrpSpPr>
        <p:grpSpPr>
          <a:xfrm>
            <a:off x="1136279" y="1285571"/>
            <a:ext cx="2639640" cy="1274791"/>
            <a:chOff x="2758330" y="3716934"/>
            <a:chExt cx="2218524" cy="916269"/>
          </a:xfrm>
        </p:grpSpPr>
        <p:sp>
          <p:nvSpPr>
            <p:cNvPr id="759" name="Rectangle 758">
              <a:extLst>
                <a:ext uri="{FF2B5EF4-FFF2-40B4-BE49-F238E27FC236}">
                  <a16:creationId xmlns:a16="http://schemas.microsoft.com/office/drawing/2014/main" id="{2C44F539-4E9F-4774-B2F2-9182494F1300}"/>
                </a:ext>
              </a:extLst>
            </p:cNvPr>
            <p:cNvSpPr/>
            <p:nvPr/>
          </p:nvSpPr>
          <p:spPr>
            <a:xfrm>
              <a:off x="2758330" y="3937353"/>
              <a:ext cx="1363388" cy="285832"/>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solidFill>
                    <a:schemeClr val="bg1"/>
                  </a:solidFill>
                  <a:latin typeface="+mj-lt"/>
                </a:rPr>
                <a:t>All-round operational approach</a:t>
              </a:r>
            </a:p>
          </p:txBody>
        </p:sp>
        <p:sp>
          <p:nvSpPr>
            <p:cNvPr id="760" name="Rectangle 759">
              <a:extLst>
                <a:ext uri="{FF2B5EF4-FFF2-40B4-BE49-F238E27FC236}">
                  <a16:creationId xmlns:a16="http://schemas.microsoft.com/office/drawing/2014/main" id="{122F8499-260E-4FBD-A39D-456C1EA4C89C}"/>
                </a:ext>
              </a:extLst>
            </p:cNvPr>
            <p:cNvSpPr/>
            <p:nvPr/>
          </p:nvSpPr>
          <p:spPr>
            <a:xfrm>
              <a:off x="3613466" y="4457105"/>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latin typeface="+mj-lt"/>
                </a:rPr>
                <a:t>Sector expertise</a:t>
              </a:r>
            </a:p>
          </p:txBody>
        </p:sp>
        <p:sp>
          <p:nvSpPr>
            <p:cNvPr id="761" name="Rectangle 760">
              <a:extLst>
                <a:ext uri="{FF2B5EF4-FFF2-40B4-BE49-F238E27FC236}">
                  <a16:creationId xmlns:a16="http://schemas.microsoft.com/office/drawing/2014/main" id="{1800B947-6C8F-4D6F-AA1E-6EFCE04BE219}"/>
                </a:ext>
              </a:extLst>
            </p:cNvPr>
            <p:cNvSpPr/>
            <p:nvPr/>
          </p:nvSpPr>
          <p:spPr>
            <a:xfrm>
              <a:off x="3553886" y="3716934"/>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solidFill>
                    <a:schemeClr val="bg1"/>
                  </a:solidFill>
                  <a:latin typeface="+mj-lt"/>
                </a:rPr>
                <a:t>Relevant information</a:t>
              </a:r>
            </a:p>
          </p:txBody>
        </p:sp>
        <p:sp>
          <p:nvSpPr>
            <p:cNvPr id="762" name="Rectangle 761">
              <a:extLst>
                <a:ext uri="{FF2B5EF4-FFF2-40B4-BE49-F238E27FC236}">
                  <a16:creationId xmlns:a16="http://schemas.microsoft.com/office/drawing/2014/main" id="{D4C13140-7D7A-4389-AABA-016F00C5287B}"/>
                </a:ext>
              </a:extLst>
            </p:cNvPr>
            <p:cNvSpPr/>
            <p:nvPr/>
          </p:nvSpPr>
          <p:spPr>
            <a:xfrm>
              <a:off x="3027637" y="4259663"/>
              <a:ext cx="1363388" cy="176098"/>
            </a:xfrm>
            <a:prstGeom prst="rect">
              <a:avLst/>
            </a:prstGeom>
          </p:spPr>
          <p:txBody>
            <a:bodyPr wrap="square">
              <a:spAutoFit/>
            </a:bodyPr>
            <a:lstStyle/>
            <a:p>
              <a:pPr algn="ctr" defTabSz="1006704" eaLnBrk="0" fontAlgn="base" hangingPunct="0">
                <a:spcBef>
                  <a:spcPct val="0"/>
                </a:spcBef>
                <a:spcAft>
                  <a:spcPct val="50000"/>
                </a:spcAft>
                <a:buClr>
                  <a:srgbClr val="FFE600"/>
                </a:buClr>
                <a:buSzPct val="80000"/>
                <a:defRPr/>
              </a:pPr>
              <a:r>
                <a:rPr lang="en-US" sz="1000" b="1" kern="0" dirty="0">
                  <a:latin typeface="+mj-lt"/>
                </a:rPr>
                <a:t>Coordination</a:t>
              </a:r>
            </a:p>
          </p:txBody>
        </p:sp>
        <p:grpSp>
          <p:nvGrpSpPr>
            <p:cNvPr id="763" name="Group 762">
              <a:extLst>
                <a:ext uri="{FF2B5EF4-FFF2-40B4-BE49-F238E27FC236}">
                  <a16:creationId xmlns:a16="http://schemas.microsoft.com/office/drawing/2014/main" id="{79844B3B-31A0-4304-854B-E9AC6F8050E9}"/>
                </a:ext>
              </a:extLst>
            </p:cNvPr>
            <p:cNvGrpSpPr/>
            <p:nvPr/>
          </p:nvGrpSpPr>
          <p:grpSpPr>
            <a:xfrm>
              <a:off x="4044529" y="3960773"/>
              <a:ext cx="547241" cy="452365"/>
              <a:chOff x="674872" y="2095877"/>
              <a:chExt cx="2514559" cy="2515115"/>
            </a:xfrm>
          </p:grpSpPr>
          <p:sp>
            <p:nvSpPr>
              <p:cNvPr id="764" name="Oval 4">
                <a:extLst>
                  <a:ext uri="{FF2B5EF4-FFF2-40B4-BE49-F238E27FC236}">
                    <a16:creationId xmlns:a16="http://schemas.microsoft.com/office/drawing/2014/main" id="{4CA552B8-64BC-41ED-AC6F-83D2451528BF}"/>
                  </a:ext>
                </a:extLst>
              </p:cNvPr>
              <p:cNvSpPr>
                <a:spLocks noChangeArrowheads="1"/>
              </p:cNvSpPr>
              <p:nvPr/>
            </p:nvSpPr>
            <p:spPr bwMode="auto">
              <a:xfrm>
                <a:off x="674872" y="2095877"/>
                <a:ext cx="2514559" cy="2515115"/>
              </a:xfrm>
              <a:prstGeom prst="ellipse">
                <a:avLst/>
              </a:prstGeom>
              <a:solidFill>
                <a:srgbClr val="FFE600"/>
              </a:solidFill>
              <a:ln w="6350">
                <a:solidFill>
                  <a:srgbClr val="808080"/>
                </a:solidFill>
                <a:round/>
                <a:headEnd/>
                <a:tailEnd/>
              </a:ln>
            </p:spPr>
            <p:txBody>
              <a:bodyPr wrap="none" lIns="50408" rIns="50408" anchor="ctr" anchorCtr="1"/>
              <a:lstStyle/>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a:p>
                <a:pPr algn="ctr" defTabSz="1006704" eaLnBrk="0" fontAlgn="base" hangingPunct="0">
                  <a:spcBef>
                    <a:spcPct val="50000"/>
                  </a:spcBef>
                  <a:spcAft>
                    <a:spcPct val="0"/>
                  </a:spcAft>
                  <a:defRPr/>
                </a:pPr>
                <a:endParaRPr lang="en-US" sz="1000" b="1" kern="0" dirty="0">
                  <a:solidFill>
                    <a:srgbClr val="808080">
                      <a:lumMod val="50000"/>
                    </a:srgbClr>
                  </a:solidFill>
                  <a:latin typeface="+mj-lt"/>
                </a:endParaRPr>
              </a:p>
            </p:txBody>
          </p:sp>
          <p:sp>
            <p:nvSpPr>
              <p:cNvPr id="765" name="Freeform 5">
                <a:extLst>
                  <a:ext uri="{FF2B5EF4-FFF2-40B4-BE49-F238E27FC236}">
                    <a16:creationId xmlns:a16="http://schemas.microsoft.com/office/drawing/2014/main" id="{C2F65ECD-ECAC-4047-830E-5FA00AF563CC}"/>
                  </a:ext>
                </a:extLst>
              </p:cNvPr>
              <p:cNvSpPr>
                <a:spLocks/>
              </p:cNvSpPr>
              <p:nvPr/>
            </p:nvSpPr>
            <p:spPr bwMode="gray">
              <a:xfrm>
                <a:off x="1268792" y="2794958"/>
                <a:ext cx="817942" cy="1096880"/>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w="9525">
                <a:noFill/>
                <a:round/>
                <a:headEnd/>
                <a:tailEnd/>
              </a:ln>
            </p:spPr>
            <p:txBody>
              <a:bodyPr vert="horz" wrap="square" lIns="100817" tIns="50408" rIns="100817" bIns="50408" numCol="1" anchor="t" anchorCtr="0" compatLnSpc="1">
                <a:prstTxWarp prst="textNoShape">
                  <a:avLst/>
                </a:prstTxWarp>
              </a:bodyPr>
              <a:lstStyle/>
              <a:p>
                <a:pPr algn="ctr" defTabSz="1006704" eaLnBrk="0" fontAlgn="base" hangingPunct="0">
                  <a:spcBef>
                    <a:spcPct val="50000"/>
                  </a:spcBef>
                  <a:spcAft>
                    <a:spcPct val="0"/>
                  </a:spcAft>
                  <a:defRPr/>
                </a:pPr>
                <a:endParaRPr lang="en-US" sz="1000" kern="0" dirty="0">
                  <a:solidFill>
                    <a:srgbClr val="000000"/>
                  </a:solidFill>
                  <a:latin typeface="+mj-lt"/>
                </a:endParaRPr>
              </a:p>
            </p:txBody>
          </p:sp>
          <p:sp>
            <p:nvSpPr>
              <p:cNvPr id="766" name="Freeform 6">
                <a:extLst>
                  <a:ext uri="{FF2B5EF4-FFF2-40B4-BE49-F238E27FC236}">
                    <a16:creationId xmlns:a16="http://schemas.microsoft.com/office/drawing/2014/main" id="{DE87DAF6-684E-439E-8540-DEABD6BF6950}"/>
                  </a:ext>
                </a:extLst>
              </p:cNvPr>
              <p:cNvSpPr>
                <a:spLocks/>
              </p:cNvSpPr>
              <p:nvPr/>
            </p:nvSpPr>
            <p:spPr bwMode="gray">
              <a:xfrm>
                <a:off x="1728372" y="2766740"/>
                <a:ext cx="1016479" cy="1096888"/>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w="9525">
                <a:noFill/>
                <a:round/>
                <a:headEnd/>
                <a:tailEnd/>
              </a:ln>
            </p:spPr>
            <p:txBody>
              <a:bodyPr vert="horz" wrap="square" lIns="100817" tIns="50408" rIns="100817" bIns="50408" numCol="1" anchor="t" anchorCtr="0" compatLnSpc="1">
                <a:prstTxWarp prst="textNoShape">
                  <a:avLst/>
                </a:prstTxWarp>
              </a:bodyPr>
              <a:lstStyle/>
              <a:p>
                <a:pPr algn="ctr" defTabSz="1006704" eaLnBrk="0" fontAlgn="base" hangingPunct="0">
                  <a:spcBef>
                    <a:spcPct val="50000"/>
                  </a:spcBef>
                  <a:spcAft>
                    <a:spcPct val="0"/>
                  </a:spcAft>
                  <a:defRPr/>
                </a:pPr>
                <a:endParaRPr lang="en-US" sz="1000" kern="0" dirty="0">
                  <a:solidFill>
                    <a:srgbClr val="000000"/>
                  </a:solidFill>
                  <a:latin typeface="+mj-lt"/>
                </a:endParaRPr>
              </a:p>
            </p:txBody>
          </p:sp>
        </p:grpSp>
      </p:grpSp>
      <p:sp>
        <p:nvSpPr>
          <p:cNvPr id="767" name="Rectangle 25">
            <a:extLst>
              <a:ext uri="{FF2B5EF4-FFF2-40B4-BE49-F238E27FC236}">
                <a16:creationId xmlns:a16="http://schemas.microsoft.com/office/drawing/2014/main" id="{A2E7A065-F54A-41CB-94CA-222D4132E816}"/>
              </a:ext>
            </a:extLst>
          </p:cNvPr>
          <p:cNvSpPr>
            <a:spLocks noChangeArrowheads="1"/>
          </p:cNvSpPr>
          <p:nvPr/>
        </p:nvSpPr>
        <p:spPr bwMode="auto">
          <a:xfrm>
            <a:off x="1738769" y="2457522"/>
            <a:ext cx="1176196" cy="1267531"/>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68" name="TextBox 767">
            <a:extLst>
              <a:ext uri="{FF2B5EF4-FFF2-40B4-BE49-F238E27FC236}">
                <a16:creationId xmlns:a16="http://schemas.microsoft.com/office/drawing/2014/main" id="{73B58D8B-FF65-4316-B76D-E3715C1024CD}"/>
              </a:ext>
            </a:extLst>
          </p:cNvPr>
          <p:cNvSpPr txBox="1"/>
          <p:nvPr/>
        </p:nvSpPr>
        <p:spPr>
          <a:xfrm>
            <a:off x="1744227" y="2536049"/>
            <a:ext cx="1163916" cy="615553"/>
          </a:xfrm>
          <a:prstGeom prst="rect">
            <a:avLst/>
          </a:prstGeom>
          <a:noFill/>
        </p:spPr>
        <p:txBody>
          <a:bodyPr wrap="square" lIns="0" tIns="0" rIns="0" bIns="0" rtlCol="0">
            <a:spAutoFit/>
          </a:bodyPr>
          <a:lstStyle>
            <a:defPPr>
              <a:defRPr lang="it-IT"/>
            </a:defPPr>
            <a:lvl1pPr algn="ctr" defTabSz="1042263" fontAlgn="base">
              <a:spcBef>
                <a:spcPct val="0"/>
              </a:spcBef>
              <a:spcAft>
                <a:spcPts val="1200"/>
              </a:spcAft>
              <a:defRPr sz="1000" b="1" kern="0"/>
            </a:lvl1pPr>
          </a:lstStyle>
          <a:p>
            <a:pPr eaLnBrk="0" hangingPunct="0">
              <a:defRPr/>
            </a:pPr>
            <a:r>
              <a:rPr lang="en-US" dirty="0">
                <a:solidFill>
                  <a:srgbClr val="000000"/>
                </a:solidFill>
                <a:latin typeface="+mj-lt"/>
              </a:rPr>
              <a:t>EY</a:t>
            </a:r>
          </a:p>
          <a:p>
            <a:pPr eaLnBrk="0" hangingPunct="0">
              <a:defRPr/>
            </a:pPr>
            <a:r>
              <a:rPr lang="en-US" dirty="0">
                <a:solidFill>
                  <a:srgbClr val="000000"/>
                </a:solidFill>
                <a:latin typeface="+mj-lt"/>
              </a:rPr>
              <a:t>Dedicated team of senior consultants</a:t>
            </a:r>
          </a:p>
        </p:txBody>
      </p:sp>
      <p:sp>
        <p:nvSpPr>
          <p:cNvPr id="769" name="Rectangle 43">
            <a:extLst>
              <a:ext uri="{FF2B5EF4-FFF2-40B4-BE49-F238E27FC236}">
                <a16:creationId xmlns:a16="http://schemas.microsoft.com/office/drawing/2014/main" id="{90B143F3-8822-4B23-BF34-C14C2ECFF8B9}"/>
              </a:ext>
            </a:extLst>
          </p:cNvPr>
          <p:cNvSpPr>
            <a:spLocks noChangeArrowheads="1"/>
          </p:cNvSpPr>
          <p:nvPr/>
        </p:nvSpPr>
        <p:spPr bwMode="auto">
          <a:xfrm>
            <a:off x="1626347" y="2495873"/>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0" name="Rectangle 44">
            <a:extLst>
              <a:ext uri="{FF2B5EF4-FFF2-40B4-BE49-F238E27FC236}">
                <a16:creationId xmlns:a16="http://schemas.microsoft.com/office/drawing/2014/main" id="{A1631CAA-E914-455C-BA5F-A9800FF7ABA3}"/>
              </a:ext>
            </a:extLst>
          </p:cNvPr>
          <p:cNvSpPr>
            <a:spLocks noChangeArrowheads="1"/>
          </p:cNvSpPr>
          <p:nvPr/>
        </p:nvSpPr>
        <p:spPr bwMode="auto">
          <a:xfrm>
            <a:off x="1626347" y="2495873"/>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1" name="Rectangle 3">
            <a:extLst>
              <a:ext uri="{FF2B5EF4-FFF2-40B4-BE49-F238E27FC236}">
                <a16:creationId xmlns:a16="http://schemas.microsoft.com/office/drawing/2014/main" id="{B39ACDF2-060E-41A1-A837-BC350157EBD8}"/>
              </a:ext>
            </a:extLst>
          </p:cNvPr>
          <p:cNvSpPr>
            <a:spLocks noChangeArrowheads="1"/>
          </p:cNvSpPr>
          <p:nvPr/>
        </p:nvSpPr>
        <p:spPr bwMode="auto">
          <a:xfrm>
            <a:off x="1644015" y="2387026"/>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72" name="Rectangle 32">
            <a:extLst>
              <a:ext uri="{FF2B5EF4-FFF2-40B4-BE49-F238E27FC236}">
                <a16:creationId xmlns:a16="http://schemas.microsoft.com/office/drawing/2014/main" id="{D1B633A4-05EF-4B96-A58F-2B2357C56D22}"/>
              </a:ext>
            </a:extLst>
          </p:cNvPr>
          <p:cNvSpPr>
            <a:spLocks noChangeArrowheads="1"/>
          </p:cNvSpPr>
          <p:nvPr/>
        </p:nvSpPr>
        <p:spPr bwMode="auto">
          <a:xfrm>
            <a:off x="2266780" y="5528479"/>
            <a:ext cx="1539351" cy="600706"/>
          </a:xfrm>
          <a:prstGeom prst="rect">
            <a:avLst/>
          </a:prstGeom>
          <a:solidFill>
            <a:srgbClr val="FFE600">
              <a:lumMod val="20000"/>
              <a:lumOff val="80000"/>
            </a:srgbClr>
          </a:solidFill>
          <a:ln>
            <a:noFill/>
          </a:ln>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3" name="Rectangle 46">
            <a:extLst>
              <a:ext uri="{FF2B5EF4-FFF2-40B4-BE49-F238E27FC236}">
                <a16:creationId xmlns:a16="http://schemas.microsoft.com/office/drawing/2014/main" id="{A8D93162-168D-4065-8718-CAE3DE13DD4C}"/>
              </a:ext>
            </a:extLst>
          </p:cNvPr>
          <p:cNvSpPr>
            <a:spLocks noChangeArrowheads="1"/>
          </p:cNvSpPr>
          <p:nvPr/>
        </p:nvSpPr>
        <p:spPr bwMode="auto">
          <a:xfrm>
            <a:off x="2122078" y="5559545"/>
            <a:ext cx="361931"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4" name="Rectangle 47">
            <a:extLst>
              <a:ext uri="{FF2B5EF4-FFF2-40B4-BE49-F238E27FC236}">
                <a16:creationId xmlns:a16="http://schemas.microsoft.com/office/drawing/2014/main" id="{B6814676-8C49-47DF-91EB-61BCF403D7BB}"/>
              </a:ext>
            </a:extLst>
          </p:cNvPr>
          <p:cNvSpPr>
            <a:spLocks noChangeArrowheads="1"/>
          </p:cNvSpPr>
          <p:nvPr/>
        </p:nvSpPr>
        <p:spPr bwMode="auto">
          <a:xfrm>
            <a:off x="2132580" y="5531707"/>
            <a:ext cx="361931"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6" name="Rectangle 49">
            <a:extLst>
              <a:ext uri="{FF2B5EF4-FFF2-40B4-BE49-F238E27FC236}">
                <a16:creationId xmlns:a16="http://schemas.microsoft.com/office/drawing/2014/main" id="{E64A990B-2D04-453C-BAE4-D7A6D46C53D2}"/>
              </a:ext>
            </a:extLst>
          </p:cNvPr>
          <p:cNvSpPr>
            <a:spLocks noChangeArrowheads="1"/>
          </p:cNvSpPr>
          <p:nvPr/>
        </p:nvSpPr>
        <p:spPr bwMode="auto">
          <a:xfrm>
            <a:off x="3091163" y="2452487"/>
            <a:ext cx="1176196" cy="1251241"/>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7" name="Rectangle 55">
            <a:extLst>
              <a:ext uri="{FF2B5EF4-FFF2-40B4-BE49-F238E27FC236}">
                <a16:creationId xmlns:a16="http://schemas.microsoft.com/office/drawing/2014/main" id="{E06F1E29-6A84-4A74-980A-775BA3A54208}"/>
              </a:ext>
            </a:extLst>
          </p:cNvPr>
          <p:cNvSpPr>
            <a:spLocks noChangeArrowheads="1"/>
          </p:cNvSpPr>
          <p:nvPr/>
        </p:nvSpPr>
        <p:spPr bwMode="auto">
          <a:xfrm>
            <a:off x="2963559" y="2454581"/>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8" name="Rectangle 56">
            <a:extLst>
              <a:ext uri="{FF2B5EF4-FFF2-40B4-BE49-F238E27FC236}">
                <a16:creationId xmlns:a16="http://schemas.microsoft.com/office/drawing/2014/main" id="{DFFC3E44-2E83-4333-843C-088563F2384E}"/>
              </a:ext>
            </a:extLst>
          </p:cNvPr>
          <p:cNvSpPr>
            <a:spLocks noChangeArrowheads="1"/>
          </p:cNvSpPr>
          <p:nvPr/>
        </p:nvSpPr>
        <p:spPr bwMode="auto">
          <a:xfrm>
            <a:off x="2963559" y="2454581"/>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79" name="TextBox 778">
            <a:extLst>
              <a:ext uri="{FF2B5EF4-FFF2-40B4-BE49-F238E27FC236}">
                <a16:creationId xmlns:a16="http://schemas.microsoft.com/office/drawing/2014/main" id="{3DD44B61-298F-4E1D-9DFB-9F8729CB5832}"/>
              </a:ext>
            </a:extLst>
          </p:cNvPr>
          <p:cNvSpPr txBox="1"/>
          <p:nvPr/>
        </p:nvSpPr>
        <p:spPr>
          <a:xfrm>
            <a:off x="3105063" y="2501725"/>
            <a:ext cx="1163916" cy="769441"/>
          </a:xfrm>
          <a:prstGeom prst="rect">
            <a:avLst/>
          </a:prstGeom>
          <a:noFill/>
        </p:spPr>
        <p:txBody>
          <a:bodyPr wrap="square" lIns="0" tIns="0" rIns="0" bIns="0" rtlCol="0">
            <a:spAutoFit/>
          </a:bodyPr>
          <a:lstStyle>
            <a:defPPr>
              <a:defRPr lang="it-IT"/>
            </a:defPPr>
            <a:lvl1pPr algn="ctr" defTabSz="1042263" fontAlgn="base">
              <a:spcBef>
                <a:spcPct val="0"/>
              </a:spcBef>
              <a:spcAft>
                <a:spcPts val="1200"/>
              </a:spcAft>
              <a:defRPr sz="1000" b="1" kern="0"/>
            </a:lvl1pPr>
          </a:lstStyle>
          <a:p>
            <a:pPr eaLnBrk="0" hangingPunct="0">
              <a:defRPr/>
            </a:pPr>
            <a:r>
              <a:rPr lang="en-US" dirty="0">
                <a:solidFill>
                  <a:srgbClr val="000000"/>
                </a:solidFill>
                <a:latin typeface="+mj-lt"/>
              </a:rPr>
              <a:t>EY</a:t>
            </a:r>
          </a:p>
          <a:p>
            <a:pPr eaLnBrk="0" hangingPunct="0">
              <a:defRPr/>
            </a:pPr>
            <a:r>
              <a:rPr lang="en-US" dirty="0">
                <a:solidFill>
                  <a:srgbClr val="000000"/>
                </a:solidFill>
                <a:latin typeface="+mj-lt"/>
              </a:rPr>
              <a:t>Broad knowledge of the Operational Key topics</a:t>
            </a:r>
          </a:p>
        </p:txBody>
      </p:sp>
      <p:sp>
        <p:nvSpPr>
          <p:cNvPr id="780" name="Rectangle 3">
            <a:extLst>
              <a:ext uri="{FF2B5EF4-FFF2-40B4-BE49-F238E27FC236}">
                <a16:creationId xmlns:a16="http://schemas.microsoft.com/office/drawing/2014/main" id="{7A060367-C499-4621-9DD2-7E8BE08FE597}"/>
              </a:ext>
            </a:extLst>
          </p:cNvPr>
          <p:cNvSpPr>
            <a:spLocks noChangeArrowheads="1"/>
          </p:cNvSpPr>
          <p:nvPr/>
        </p:nvSpPr>
        <p:spPr bwMode="auto">
          <a:xfrm>
            <a:off x="2983932" y="2324434"/>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1" name="Rectangle 13">
            <a:extLst>
              <a:ext uri="{FF2B5EF4-FFF2-40B4-BE49-F238E27FC236}">
                <a16:creationId xmlns:a16="http://schemas.microsoft.com/office/drawing/2014/main" id="{3FFB3359-DFA4-48C5-A59F-FA52E9ACC582}"/>
              </a:ext>
            </a:extLst>
          </p:cNvPr>
          <p:cNvSpPr>
            <a:spLocks noChangeArrowheads="1"/>
          </p:cNvSpPr>
          <p:nvPr/>
        </p:nvSpPr>
        <p:spPr bwMode="auto">
          <a:xfrm>
            <a:off x="1778975" y="3903461"/>
            <a:ext cx="1176196" cy="1275250"/>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2" name="Rectangle 37">
            <a:extLst>
              <a:ext uri="{FF2B5EF4-FFF2-40B4-BE49-F238E27FC236}">
                <a16:creationId xmlns:a16="http://schemas.microsoft.com/office/drawing/2014/main" id="{9F6891C6-3CEF-4D85-B391-CCE91FC9F3C3}"/>
              </a:ext>
            </a:extLst>
          </p:cNvPr>
          <p:cNvSpPr>
            <a:spLocks noChangeArrowheads="1"/>
          </p:cNvSpPr>
          <p:nvPr/>
        </p:nvSpPr>
        <p:spPr bwMode="auto">
          <a:xfrm>
            <a:off x="1623386" y="3905558"/>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3" name="Rectangle 38">
            <a:extLst>
              <a:ext uri="{FF2B5EF4-FFF2-40B4-BE49-F238E27FC236}">
                <a16:creationId xmlns:a16="http://schemas.microsoft.com/office/drawing/2014/main" id="{1CDD2BDA-0633-43F8-B17C-49B6011226FB}"/>
              </a:ext>
            </a:extLst>
          </p:cNvPr>
          <p:cNvSpPr>
            <a:spLocks noChangeArrowheads="1"/>
          </p:cNvSpPr>
          <p:nvPr/>
        </p:nvSpPr>
        <p:spPr bwMode="auto">
          <a:xfrm>
            <a:off x="1623386" y="3905558"/>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4" name="TextBox 783">
            <a:extLst>
              <a:ext uri="{FF2B5EF4-FFF2-40B4-BE49-F238E27FC236}">
                <a16:creationId xmlns:a16="http://schemas.microsoft.com/office/drawing/2014/main" id="{6FCD8108-9048-4E5B-8CED-D58824D38B44}"/>
              </a:ext>
            </a:extLst>
          </p:cNvPr>
          <p:cNvSpPr txBox="1"/>
          <p:nvPr/>
        </p:nvSpPr>
        <p:spPr>
          <a:xfrm>
            <a:off x="1794063" y="4044994"/>
            <a:ext cx="1163916" cy="782265"/>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1000" b="1" kern="0" dirty="0">
                <a:solidFill>
                  <a:srgbClr val="000000"/>
                </a:solidFill>
                <a:latin typeface="+mj-lt"/>
              </a:rPr>
              <a:t>EY</a:t>
            </a:r>
          </a:p>
          <a:p>
            <a:pPr algn="ctr" defTabSz="1147473" eaLnBrk="0" fontAlgn="base" hangingPunct="0">
              <a:spcBef>
                <a:spcPct val="0"/>
              </a:spcBef>
              <a:spcAft>
                <a:spcPts val="1323"/>
              </a:spcAft>
              <a:defRPr/>
            </a:pPr>
            <a:r>
              <a:rPr lang="en-US" sz="1000" b="1" kern="0" dirty="0">
                <a:solidFill>
                  <a:srgbClr val="000000"/>
                </a:solidFill>
                <a:latin typeface="+mj-lt"/>
              </a:rPr>
              <a:t>Market leader with outstanding track record</a:t>
            </a:r>
          </a:p>
        </p:txBody>
      </p:sp>
      <p:sp>
        <p:nvSpPr>
          <p:cNvPr id="785" name="Rectangle 3">
            <a:extLst>
              <a:ext uri="{FF2B5EF4-FFF2-40B4-BE49-F238E27FC236}">
                <a16:creationId xmlns:a16="http://schemas.microsoft.com/office/drawing/2014/main" id="{19162303-BAF1-4716-B112-3F5002823177}"/>
              </a:ext>
            </a:extLst>
          </p:cNvPr>
          <p:cNvSpPr>
            <a:spLocks noChangeArrowheads="1"/>
          </p:cNvSpPr>
          <p:nvPr/>
        </p:nvSpPr>
        <p:spPr bwMode="auto">
          <a:xfrm>
            <a:off x="1636306" y="3795439"/>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6" name="Rectangle 3">
            <a:extLst>
              <a:ext uri="{FF2B5EF4-FFF2-40B4-BE49-F238E27FC236}">
                <a16:creationId xmlns:a16="http://schemas.microsoft.com/office/drawing/2014/main" id="{9594EE0E-3624-4BD7-BFB2-869F47620F1B}"/>
              </a:ext>
            </a:extLst>
          </p:cNvPr>
          <p:cNvSpPr>
            <a:spLocks noChangeArrowheads="1"/>
          </p:cNvSpPr>
          <p:nvPr/>
        </p:nvSpPr>
        <p:spPr bwMode="auto">
          <a:xfrm>
            <a:off x="2167987" y="5427128"/>
            <a:ext cx="30301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87" name="TextBox 786">
            <a:extLst>
              <a:ext uri="{FF2B5EF4-FFF2-40B4-BE49-F238E27FC236}">
                <a16:creationId xmlns:a16="http://schemas.microsoft.com/office/drawing/2014/main" id="{E9A6D63E-E752-423A-ACBB-C5D097446194}"/>
              </a:ext>
            </a:extLst>
          </p:cNvPr>
          <p:cNvSpPr txBox="1"/>
          <p:nvPr/>
        </p:nvSpPr>
        <p:spPr>
          <a:xfrm>
            <a:off x="2562967" y="5713666"/>
            <a:ext cx="934455" cy="288412"/>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992" b="1" kern="0" dirty="0">
                <a:solidFill>
                  <a:srgbClr val="000000"/>
                </a:solidFill>
                <a:latin typeface="+mj-lt"/>
              </a:rPr>
              <a:t> </a:t>
            </a:r>
            <a:r>
              <a:rPr lang="en-US" sz="882" b="1" kern="0" dirty="0">
                <a:solidFill>
                  <a:srgbClr val="000000"/>
                </a:solidFill>
                <a:latin typeface="+mj-lt"/>
              </a:rPr>
              <a:t>Value for our clients</a:t>
            </a:r>
          </a:p>
        </p:txBody>
      </p:sp>
      <p:sp>
        <p:nvSpPr>
          <p:cNvPr id="788" name="Rectangle 13">
            <a:extLst>
              <a:ext uri="{FF2B5EF4-FFF2-40B4-BE49-F238E27FC236}">
                <a16:creationId xmlns:a16="http://schemas.microsoft.com/office/drawing/2014/main" id="{478D084F-1790-4893-819A-2265EF2273FE}"/>
              </a:ext>
            </a:extLst>
          </p:cNvPr>
          <p:cNvSpPr>
            <a:spLocks noChangeArrowheads="1"/>
          </p:cNvSpPr>
          <p:nvPr/>
        </p:nvSpPr>
        <p:spPr bwMode="auto">
          <a:xfrm>
            <a:off x="3077986" y="3911857"/>
            <a:ext cx="1176196" cy="1275250"/>
          </a:xfrm>
          <a:prstGeom prst="rect">
            <a:avLst/>
          </a:prstGeom>
          <a:solidFill>
            <a:srgbClr val="CCCB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89" name="Rectangle 37">
            <a:extLst>
              <a:ext uri="{FF2B5EF4-FFF2-40B4-BE49-F238E27FC236}">
                <a16:creationId xmlns:a16="http://schemas.microsoft.com/office/drawing/2014/main" id="{9E7227FA-955F-4891-A259-7E6E53D7D53A}"/>
              </a:ext>
            </a:extLst>
          </p:cNvPr>
          <p:cNvSpPr>
            <a:spLocks noChangeArrowheads="1"/>
          </p:cNvSpPr>
          <p:nvPr/>
        </p:nvSpPr>
        <p:spPr bwMode="auto">
          <a:xfrm>
            <a:off x="3012428" y="3914129"/>
            <a:ext cx="278297" cy="276546"/>
          </a:xfrm>
          <a:prstGeom prst="rect">
            <a:avLst/>
          </a:prstGeom>
          <a:solidFill>
            <a:srgbClr val="5959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90" name="Rectangle 38">
            <a:extLst>
              <a:ext uri="{FF2B5EF4-FFF2-40B4-BE49-F238E27FC236}">
                <a16:creationId xmlns:a16="http://schemas.microsoft.com/office/drawing/2014/main" id="{B0FF6940-71ED-4299-A393-E3F5429BBB2F}"/>
              </a:ext>
            </a:extLst>
          </p:cNvPr>
          <p:cNvSpPr>
            <a:spLocks noChangeArrowheads="1"/>
          </p:cNvSpPr>
          <p:nvPr/>
        </p:nvSpPr>
        <p:spPr bwMode="auto">
          <a:xfrm>
            <a:off x="3012428" y="3914129"/>
            <a:ext cx="278297" cy="276546"/>
          </a:xfrm>
          <a:prstGeom prst="rect">
            <a:avLst/>
          </a:prstGeom>
          <a:noFill/>
          <a:ln w="28575"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0676" tIns="50338" rIns="100676" bIns="50338" numCol="1" anchor="t" anchorCtr="0" compatLnSpc="1">
            <a:prstTxWarp prst="textNoShape">
              <a:avLst/>
            </a:prstTxWarp>
          </a:bodyPr>
          <a:lstStyle/>
          <a:p>
            <a:pPr algn="ctr" defTabSz="1006704" eaLnBrk="0" fontAlgn="base" hangingPunct="0">
              <a:spcBef>
                <a:spcPct val="50000"/>
              </a:spcBef>
              <a:spcAft>
                <a:spcPct val="0"/>
              </a:spcAft>
              <a:defRPr/>
            </a:pPr>
            <a:endParaRPr lang="it-IT" sz="1213" kern="0" dirty="0">
              <a:solidFill>
                <a:srgbClr val="000000"/>
              </a:solidFill>
              <a:latin typeface="+mj-lt"/>
            </a:endParaRPr>
          </a:p>
        </p:txBody>
      </p:sp>
      <p:sp>
        <p:nvSpPr>
          <p:cNvPr id="791" name="Rectangle 3">
            <a:extLst>
              <a:ext uri="{FF2B5EF4-FFF2-40B4-BE49-F238E27FC236}">
                <a16:creationId xmlns:a16="http://schemas.microsoft.com/office/drawing/2014/main" id="{5F544330-98B6-4AC0-AEA0-6413DB558EB5}"/>
              </a:ext>
            </a:extLst>
          </p:cNvPr>
          <p:cNvSpPr>
            <a:spLocks noChangeArrowheads="1"/>
          </p:cNvSpPr>
          <p:nvPr/>
        </p:nvSpPr>
        <p:spPr bwMode="auto">
          <a:xfrm>
            <a:off x="3025348" y="3804010"/>
            <a:ext cx="310983" cy="47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spAutoFit/>
          </a:bodyP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algn="ctr" eaLnBrk="0" fontAlgn="base" hangingPunct="0">
              <a:spcBef>
                <a:spcPct val="0"/>
              </a:spcBef>
              <a:spcAft>
                <a:spcPct val="0"/>
              </a:spcAft>
              <a:defRPr>
                <a:solidFill>
                  <a:schemeClr val="bg1"/>
                </a:solidFill>
                <a:latin typeface="Arial" charset="0"/>
              </a:defRPr>
            </a:lvl6pPr>
            <a:lvl7pPr marL="2971800" indent="-228600" algn="ctr" eaLnBrk="0" fontAlgn="base" hangingPunct="0">
              <a:spcBef>
                <a:spcPct val="0"/>
              </a:spcBef>
              <a:spcAft>
                <a:spcPct val="0"/>
              </a:spcAft>
              <a:defRPr>
                <a:solidFill>
                  <a:schemeClr val="bg1"/>
                </a:solidFill>
                <a:latin typeface="Arial" charset="0"/>
              </a:defRPr>
            </a:lvl7pPr>
            <a:lvl8pPr marL="3429000" indent="-228600" algn="ctr" eaLnBrk="0" fontAlgn="base" hangingPunct="0">
              <a:spcBef>
                <a:spcPct val="0"/>
              </a:spcBef>
              <a:spcAft>
                <a:spcPct val="0"/>
              </a:spcAft>
              <a:defRPr>
                <a:solidFill>
                  <a:schemeClr val="bg1"/>
                </a:solidFill>
                <a:latin typeface="Arial" charset="0"/>
              </a:defRPr>
            </a:lvl8pPr>
            <a:lvl9pPr marL="3886200" indent="-228600" algn="ctr" eaLnBrk="0" fontAlgn="base" hangingPunct="0">
              <a:spcBef>
                <a:spcPct val="0"/>
              </a:spcBef>
              <a:spcAft>
                <a:spcPct val="0"/>
              </a:spcAft>
              <a:defRPr>
                <a:solidFill>
                  <a:schemeClr val="bg1"/>
                </a:solidFill>
                <a:latin typeface="Arial" charset="0"/>
              </a:defRPr>
            </a:lvl9pPr>
          </a:lstStyle>
          <a:p>
            <a:pPr algn="ctr" defTabSz="1006704" fontAlgn="base">
              <a:spcBef>
                <a:spcPct val="0"/>
              </a:spcBef>
              <a:spcAft>
                <a:spcPct val="0"/>
              </a:spcAft>
              <a:defRPr/>
            </a:pPr>
            <a:r>
              <a:rPr lang="it-IT" altLang="it-IT" sz="3087" b="1" kern="0" dirty="0">
                <a:solidFill>
                  <a:srgbClr val="FFE600"/>
                </a:solidFill>
                <a:latin typeface="+mj-lt"/>
                <a:sym typeface="Wingdings" pitchFamily="2" charset="2"/>
              </a:rPr>
              <a:t></a:t>
            </a:r>
          </a:p>
        </p:txBody>
      </p:sp>
      <p:sp>
        <p:nvSpPr>
          <p:cNvPr id="792" name="TextBox 791">
            <a:extLst>
              <a:ext uri="{FF2B5EF4-FFF2-40B4-BE49-F238E27FC236}">
                <a16:creationId xmlns:a16="http://schemas.microsoft.com/office/drawing/2014/main" id="{6083148C-77D4-4292-B4C1-C97EBC211A35}"/>
              </a:ext>
            </a:extLst>
          </p:cNvPr>
          <p:cNvSpPr txBox="1"/>
          <p:nvPr/>
        </p:nvSpPr>
        <p:spPr>
          <a:xfrm>
            <a:off x="3039977" y="4070745"/>
            <a:ext cx="1163916" cy="782265"/>
          </a:xfrm>
          <a:prstGeom prst="rect">
            <a:avLst/>
          </a:prstGeom>
          <a:noFill/>
        </p:spPr>
        <p:txBody>
          <a:bodyPr wrap="square" lIns="0" tIns="0" rIns="0" bIns="0" rtlCol="0">
            <a:spAutoFit/>
          </a:bodyPr>
          <a:lstStyle/>
          <a:p>
            <a:pPr algn="ctr" defTabSz="1147473" eaLnBrk="0" fontAlgn="base" hangingPunct="0">
              <a:spcBef>
                <a:spcPct val="0"/>
              </a:spcBef>
              <a:spcAft>
                <a:spcPts val="1323"/>
              </a:spcAft>
              <a:defRPr/>
            </a:pPr>
            <a:r>
              <a:rPr lang="en-US" sz="1000" b="1" kern="0" dirty="0">
                <a:solidFill>
                  <a:srgbClr val="000000"/>
                </a:solidFill>
                <a:latin typeface="+mj-lt"/>
              </a:rPr>
              <a:t>EY</a:t>
            </a:r>
          </a:p>
          <a:p>
            <a:pPr algn="ctr" defTabSz="1147473" eaLnBrk="0" fontAlgn="base" hangingPunct="0">
              <a:spcBef>
                <a:spcPct val="0"/>
              </a:spcBef>
              <a:spcAft>
                <a:spcPts val="1323"/>
              </a:spcAft>
              <a:defRPr/>
            </a:pPr>
            <a:r>
              <a:rPr lang="en-US" sz="1000" b="1" kern="0" dirty="0">
                <a:solidFill>
                  <a:srgbClr val="000000"/>
                </a:solidFill>
                <a:latin typeface="+mj-lt"/>
              </a:rPr>
              <a:t>Broad experience in Operation Due Diligence Projects</a:t>
            </a:r>
          </a:p>
        </p:txBody>
      </p:sp>
      <p:sp>
        <p:nvSpPr>
          <p:cNvPr id="804" name="Date Placeholder 3">
            <a:extLst>
              <a:ext uri="{FF2B5EF4-FFF2-40B4-BE49-F238E27FC236}">
                <a16:creationId xmlns:a16="http://schemas.microsoft.com/office/drawing/2014/main" id="{EA487327-22A7-4960-B63E-246C7916395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811" name="Title 1">
            <a:extLst>
              <a:ext uri="{FF2B5EF4-FFF2-40B4-BE49-F238E27FC236}">
                <a16:creationId xmlns:a16="http://schemas.microsoft.com/office/drawing/2014/main" id="{FDA7858C-B371-4C73-B512-058E54252BE0}"/>
              </a:ext>
            </a:extLst>
          </p:cNvPr>
          <p:cNvSpPr>
            <a:spLocks noGrp="1"/>
          </p:cNvSpPr>
          <p:nvPr>
            <p:ph type="title"/>
          </p:nvPr>
        </p:nvSpPr>
        <p:spPr>
          <a:xfrm>
            <a:off x="609918" y="294200"/>
            <a:ext cx="10978515" cy="590400"/>
          </a:xfrm>
        </p:spPr>
        <p:txBody>
          <a:bodyPr vert="horz"/>
          <a:lstStyle/>
          <a:p>
            <a:pPr>
              <a:tabLst>
                <a:tab pos="2687638" algn="l"/>
              </a:tabLst>
            </a:pPr>
            <a:r>
              <a:rPr lang="en-US" sz="1800" dirty="0"/>
              <a:t>We have a dedicated Team with relevant track record in Operational Due Diligence Projects</a:t>
            </a:r>
          </a:p>
        </p:txBody>
      </p:sp>
      <p:sp>
        <p:nvSpPr>
          <p:cNvPr id="812" name="TextBox 811">
            <a:extLst>
              <a:ext uri="{FF2B5EF4-FFF2-40B4-BE49-F238E27FC236}">
                <a16:creationId xmlns:a16="http://schemas.microsoft.com/office/drawing/2014/main" id="{9489BF3D-7DF0-4D31-A699-F4E825083B34}"/>
              </a:ext>
            </a:extLst>
          </p:cNvPr>
          <p:cNvSpPr txBox="1"/>
          <p:nvPr/>
        </p:nvSpPr>
        <p:spPr>
          <a:xfrm>
            <a:off x="609918" y="988626"/>
            <a:ext cx="4775814"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latin typeface="+mj-lt"/>
              </a:rPr>
              <a:t>EY Team</a:t>
            </a:r>
          </a:p>
        </p:txBody>
      </p:sp>
      <p:sp>
        <p:nvSpPr>
          <p:cNvPr id="749" name="Isosceles Triangle 748">
            <a:extLst>
              <a:ext uri="{FF2B5EF4-FFF2-40B4-BE49-F238E27FC236}">
                <a16:creationId xmlns:a16="http://schemas.microsoft.com/office/drawing/2014/main" id="{14DD45A8-4169-4B14-B040-AD87EF94272A}"/>
              </a:ext>
            </a:extLst>
          </p:cNvPr>
          <p:cNvSpPr/>
          <p:nvPr/>
        </p:nvSpPr>
        <p:spPr>
          <a:xfrm>
            <a:off x="4789500" y="1624820"/>
            <a:ext cx="6793912" cy="4597261"/>
          </a:xfrm>
          <a:prstGeom prst="triangle">
            <a:avLst>
              <a:gd name="adj" fmla="val 50000"/>
            </a:avLst>
          </a:prstGeom>
          <a:solidFill>
            <a:schemeClr val="tx2">
              <a:lumMod val="20000"/>
              <a:lumOff val="80000"/>
              <a:alpha val="19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it-IT" sz="1000" dirty="0">
              <a:solidFill>
                <a:schemeClr val="tx1"/>
              </a:solidFill>
              <a:latin typeface="+mj-lt"/>
            </a:endParaRPr>
          </a:p>
        </p:txBody>
      </p:sp>
      <p:sp>
        <p:nvSpPr>
          <p:cNvPr id="754" name="Pentagon 152">
            <a:extLst>
              <a:ext uri="{FF2B5EF4-FFF2-40B4-BE49-F238E27FC236}">
                <a16:creationId xmlns:a16="http://schemas.microsoft.com/office/drawing/2014/main" id="{CF9AD63E-363C-4F13-8194-50A97184EE31}"/>
              </a:ext>
            </a:extLst>
          </p:cNvPr>
          <p:cNvSpPr/>
          <p:nvPr/>
        </p:nvSpPr>
        <p:spPr>
          <a:xfrm rot="5400000">
            <a:off x="8040422" y="3307964"/>
            <a:ext cx="292069" cy="4125558"/>
          </a:xfrm>
          <a:prstGeom prst="homePlate">
            <a:avLst>
              <a:gd name="adj" fmla="val 53218"/>
            </a:avLst>
          </a:prstGeom>
          <a:solidFill>
            <a:srgbClr val="CCCBCD"/>
          </a:solidFill>
          <a:ln w="9525" cap="flat" cmpd="sng" algn="ctr">
            <a:noFill/>
            <a:prstDash val="solid"/>
          </a:ln>
          <a:effectLst/>
        </p:spPr>
        <p:txBody>
          <a:bodyPr vert="vert270" lIns="0" tIns="0" rIns="0" bIns="0" rtlCol="0" anchor="ctr"/>
          <a:lstStyle/>
          <a:p>
            <a:pPr marL="0" marR="0" lvl="0" indent="0" algn="ctr" defTabSz="980368" eaLnBrk="0" fontAlgn="base" latinLnBrk="0" hangingPunct="0">
              <a:lnSpc>
                <a:spcPct val="100000"/>
              </a:lnSpc>
              <a:spcBef>
                <a:spcPct val="50000"/>
              </a:spcBef>
              <a:spcAft>
                <a:spcPct val="0"/>
              </a:spcAft>
              <a:buClrTx/>
              <a:buSzTx/>
              <a:buFontTx/>
              <a:buNone/>
              <a:tabLst/>
              <a:defRPr/>
            </a:pPr>
            <a:r>
              <a:rPr kumimoji="0" lang="en-US" sz="1000" b="1" i="0" u="none" strike="noStrike" kern="0" cap="none" spc="0" normalizeH="0" baseline="0" noProof="0" dirty="0">
                <a:ln>
                  <a:noFill/>
                </a:ln>
                <a:solidFill>
                  <a:srgbClr val="595959"/>
                </a:solidFill>
                <a:effectLst/>
                <a:uLnTx/>
                <a:uFillTx/>
                <a:latin typeface="+mj-lt"/>
              </a:rPr>
              <a:t>Coordinating the core execution team</a:t>
            </a:r>
          </a:p>
        </p:txBody>
      </p:sp>
      <p:sp>
        <p:nvSpPr>
          <p:cNvPr id="755" name="TextBox 754">
            <a:extLst>
              <a:ext uri="{FF2B5EF4-FFF2-40B4-BE49-F238E27FC236}">
                <a16:creationId xmlns:a16="http://schemas.microsoft.com/office/drawing/2014/main" id="{92EF75F7-9910-4E8C-9519-2AC12ECB1D60}"/>
              </a:ext>
            </a:extLst>
          </p:cNvPr>
          <p:cNvSpPr txBox="1"/>
          <p:nvPr/>
        </p:nvSpPr>
        <p:spPr>
          <a:xfrm>
            <a:off x="5264316" y="5661662"/>
            <a:ext cx="5844280" cy="394822"/>
          </a:xfrm>
          <a:prstGeom prst="rect">
            <a:avLst/>
          </a:prstGeom>
          <a:noFill/>
          <a:ln w="19050">
            <a:solidFill>
              <a:srgbClr val="FFE600"/>
            </a:solidFill>
          </a:ln>
        </p:spPr>
        <p:txBody>
          <a:bodyPr wrap="square" lIns="86204" tIns="43102" rIns="86204" bIns="43102" rtlCol="0" anchor="ctr">
            <a:spAutoFit/>
          </a:bodyPr>
          <a:lstStyle/>
          <a:p>
            <a:pPr marL="0" marR="0" lvl="0" indent="0" algn="ctr" defTabSz="982619" eaLnBrk="0" fontAlgn="base" latinLnBrk="0" hangingPunct="0">
              <a:lnSpc>
                <a:spcPct val="100000"/>
              </a:lnSpc>
              <a:spcBef>
                <a:spcPct val="50000"/>
              </a:spcBef>
              <a:spcAft>
                <a:spcPct val="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Senior and Junior consultants with extensive previous experience on Operation Due Diligence services</a:t>
            </a:r>
          </a:p>
        </p:txBody>
      </p:sp>
      <p:sp>
        <p:nvSpPr>
          <p:cNvPr id="798" name="Rectangle 797">
            <a:extLst>
              <a:ext uri="{FF2B5EF4-FFF2-40B4-BE49-F238E27FC236}">
                <a16:creationId xmlns:a16="http://schemas.microsoft.com/office/drawing/2014/main" id="{FE1A8452-AB87-4F34-B614-80530D7DAC97}"/>
              </a:ext>
            </a:extLst>
          </p:cNvPr>
          <p:cNvSpPr/>
          <p:nvPr/>
        </p:nvSpPr>
        <p:spPr bwMode="gray">
          <a:xfrm>
            <a:off x="7535483" y="2631815"/>
            <a:ext cx="1301946" cy="231422"/>
          </a:xfrm>
          <a:prstGeom prst="rect">
            <a:avLst/>
          </a:prstGeom>
          <a:solidFill>
            <a:schemeClr val="tx1"/>
          </a:solidFill>
          <a:ln w="12700" cap="flat" cmpd="sng" algn="ctr">
            <a:noFill/>
            <a:prstDash val="solid"/>
          </a:ln>
          <a:effectLst/>
        </p:spPr>
        <p:txBody>
          <a:bodyPr rot="0" spcFirstLastPara="0" vertOverflow="overflow" horzOverflow="overflow" vert="horz" wrap="square" lIns="75468" tIns="37731" rIns="75468" bIns="37731" numCol="1" spcCol="0" rtlCol="0" fromWordArt="0" anchor="ctr" anchorCtr="0" forceAA="0" compatLnSpc="1">
            <a:prstTxWarp prst="textNoShape">
              <a:avLst/>
            </a:prstTxWarp>
            <a:noAutofit/>
          </a:bodyPr>
          <a:lstStyle/>
          <a:p>
            <a:pPr algn="ctr" defTabSz="840995" eaLnBrk="0" fontAlgn="base" hangingPunct="0">
              <a:spcBef>
                <a:spcPct val="50000"/>
              </a:spcBef>
              <a:spcAft>
                <a:spcPct val="0"/>
              </a:spcAft>
            </a:pPr>
            <a:r>
              <a:rPr lang="en-US" sz="1000" b="1" kern="0" dirty="0">
                <a:solidFill>
                  <a:schemeClr val="tx2"/>
                </a:solidFill>
                <a:latin typeface="+mj-lt"/>
                <a:cs typeface="Arial" pitchFamily="34" charset="0"/>
                <a:sym typeface="Arial Unicode MS" pitchFamily="34" charset="-128"/>
              </a:rPr>
              <a:t>Main Referent</a:t>
            </a:r>
          </a:p>
        </p:txBody>
      </p:sp>
      <p:grpSp>
        <p:nvGrpSpPr>
          <p:cNvPr id="16" name="Group 15">
            <a:extLst>
              <a:ext uri="{FF2B5EF4-FFF2-40B4-BE49-F238E27FC236}">
                <a16:creationId xmlns:a16="http://schemas.microsoft.com/office/drawing/2014/main" id="{0C3F6002-E66E-4727-BAD9-49934D82B377}"/>
              </a:ext>
            </a:extLst>
          </p:cNvPr>
          <p:cNvGrpSpPr/>
          <p:nvPr/>
        </p:nvGrpSpPr>
        <p:grpSpPr>
          <a:xfrm>
            <a:off x="7368863" y="3159429"/>
            <a:ext cx="1635187" cy="705600"/>
            <a:chOff x="7325262" y="3159429"/>
            <a:chExt cx="1635187" cy="705600"/>
          </a:xfrm>
        </p:grpSpPr>
        <p:sp>
          <p:nvSpPr>
            <p:cNvPr id="797" name="TextBox 796">
              <a:extLst>
                <a:ext uri="{FF2B5EF4-FFF2-40B4-BE49-F238E27FC236}">
                  <a16:creationId xmlns:a16="http://schemas.microsoft.com/office/drawing/2014/main" id="{41B19BC5-E731-4F3D-821E-F5CE86617B02}"/>
                </a:ext>
              </a:extLst>
            </p:cNvPr>
            <p:cNvSpPr txBox="1"/>
            <p:nvPr/>
          </p:nvSpPr>
          <p:spPr>
            <a:xfrm>
              <a:off x="8050053" y="3160200"/>
              <a:ext cx="910396" cy="648000"/>
            </a:xfrm>
            <a:prstGeom prst="rect">
              <a:avLst/>
            </a:prstGeom>
            <a:solidFill>
              <a:srgbClr val="747480"/>
            </a:solidFill>
          </p:spPr>
          <p:txBody>
            <a:bodyPr wrap="square" lIns="0" tIns="34459" rIns="0" bIns="0" rtlCol="0" anchor="t">
              <a:spAutoFit/>
            </a:bodyPr>
            <a:lstStyle/>
            <a:p>
              <a:pPr lvl="0" algn="ctr" defTabSz="980565" eaLnBrk="0" fontAlgn="base" hangingPunct="0">
                <a:lnSpc>
                  <a:spcPct val="85000"/>
                </a:lnSpc>
                <a:spcBef>
                  <a:spcPct val="50000"/>
                </a:spcBef>
                <a:spcAft>
                  <a:spcPts val="282"/>
                </a:spcAft>
                <a:buClr>
                  <a:srgbClr val="FFE600"/>
                </a:buClr>
                <a:buSzPct val="70000"/>
              </a:pPr>
              <a:r>
                <a:rPr lang="sv-SE" sz="1000" b="1" kern="0" dirty="0">
                  <a:solidFill>
                    <a:schemeClr val="bg1"/>
                  </a:solidFill>
                  <a:latin typeface="+mj-lt"/>
                </a:rPr>
                <a:t>Giuseppe Donatelli</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(Partner)</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pic>
          <p:nvPicPr>
            <p:cNvPr id="815" name="Picture 814">
              <a:extLst>
                <a:ext uri="{FF2B5EF4-FFF2-40B4-BE49-F238E27FC236}">
                  <a16:creationId xmlns:a16="http://schemas.microsoft.com/office/drawing/2014/main" id="{5AAE1B0B-4754-40EA-86FF-65AB2E9AD40A}"/>
                </a:ext>
              </a:extLst>
            </p:cNvPr>
            <p:cNvPicPr>
              <a:picLocks/>
            </p:cNvPicPr>
            <p:nvPr/>
          </p:nvPicPr>
          <p:blipFill rotWithShape="1">
            <a:blip r:embed="rId19">
              <a:extLst>
                <a:ext uri="{28A0092B-C50C-407E-A947-70E740481C1C}">
                  <a14:useLocalDpi xmlns:a14="http://schemas.microsoft.com/office/drawing/2010/main" val="0"/>
                </a:ext>
              </a:extLst>
            </a:blip>
            <a:srcRect l="15667" t="7117" r="15667" b="14142"/>
            <a:stretch/>
          </p:blipFill>
          <p:spPr>
            <a:xfrm>
              <a:off x="7325262" y="3159429"/>
              <a:ext cx="554400" cy="705600"/>
            </a:xfrm>
            <a:prstGeom prst="rect">
              <a:avLst/>
            </a:prstGeom>
          </p:spPr>
        </p:pic>
      </p:grpSp>
      <p:grpSp>
        <p:nvGrpSpPr>
          <p:cNvPr id="17" name="Group 16">
            <a:extLst>
              <a:ext uri="{FF2B5EF4-FFF2-40B4-BE49-F238E27FC236}">
                <a16:creationId xmlns:a16="http://schemas.microsoft.com/office/drawing/2014/main" id="{9E0F8663-84A8-40AE-B7EF-CD5936E8CB10}"/>
              </a:ext>
            </a:extLst>
          </p:cNvPr>
          <p:cNvGrpSpPr/>
          <p:nvPr/>
        </p:nvGrpSpPr>
        <p:grpSpPr>
          <a:xfrm>
            <a:off x="6289346" y="4378821"/>
            <a:ext cx="1635187" cy="704799"/>
            <a:chOff x="7325262" y="4368661"/>
            <a:chExt cx="1635187" cy="704799"/>
          </a:xfrm>
        </p:grpSpPr>
        <p:pic>
          <p:nvPicPr>
            <p:cNvPr id="816" name="Picture 815">
              <a:extLst>
                <a:ext uri="{FF2B5EF4-FFF2-40B4-BE49-F238E27FC236}">
                  <a16:creationId xmlns:a16="http://schemas.microsoft.com/office/drawing/2014/main" id="{D821444E-212A-4CB9-BB68-B730BBB6A6C0}"/>
                </a:ext>
              </a:extLst>
            </p:cNvPr>
            <p:cNvPicPr>
              <a:picLocks/>
            </p:cNvPicPr>
            <p:nvPr/>
          </p:nvPicPr>
          <p:blipFill rotWithShape="1">
            <a:blip r:embed="rId20" cstate="print">
              <a:extLst>
                <a:ext uri="{28A0092B-C50C-407E-A947-70E740481C1C}">
                  <a14:useLocalDpi xmlns:a14="http://schemas.microsoft.com/office/drawing/2010/main" val="0"/>
                </a:ext>
              </a:extLst>
            </a:blip>
            <a:srcRect l="10715" r="9517"/>
            <a:stretch/>
          </p:blipFill>
          <p:spPr>
            <a:xfrm>
              <a:off x="7325262" y="4368661"/>
              <a:ext cx="555670" cy="704799"/>
            </a:xfrm>
            <a:prstGeom prst="rect">
              <a:avLst/>
            </a:prstGeom>
          </p:spPr>
        </p:pic>
        <p:sp>
          <p:nvSpPr>
            <p:cNvPr id="817" name="TextBox 816">
              <a:extLst>
                <a:ext uri="{FF2B5EF4-FFF2-40B4-BE49-F238E27FC236}">
                  <a16:creationId xmlns:a16="http://schemas.microsoft.com/office/drawing/2014/main" id="{F646E601-D22C-47B7-A0D3-834E82EE15DE}"/>
                </a:ext>
              </a:extLst>
            </p:cNvPr>
            <p:cNvSpPr txBox="1"/>
            <p:nvPr/>
          </p:nvSpPr>
          <p:spPr>
            <a:xfrm>
              <a:off x="8050053" y="4396272"/>
              <a:ext cx="910396" cy="673432"/>
            </a:xfrm>
            <a:prstGeom prst="rect">
              <a:avLst/>
            </a:prstGeom>
            <a:solidFill>
              <a:srgbClr val="747480"/>
            </a:solidFill>
          </p:spPr>
          <p:txBody>
            <a:bodyPr wrap="square" lIns="0" tIns="34459" rIns="0" bIns="0" rtlCol="0" anchor="t">
              <a:spAutoFit/>
            </a:bodyPr>
            <a:lstStyle/>
            <a:p>
              <a:pPr lvl="0" algn="ctr" defTabSz="980565" eaLnBrk="0" fontAlgn="base" hangingPunct="0">
                <a:lnSpc>
                  <a:spcPct val="85000"/>
                </a:lnSpc>
                <a:spcBef>
                  <a:spcPct val="50000"/>
                </a:spcBef>
                <a:spcAft>
                  <a:spcPts val="282"/>
                </a:spcAft>
                <a:buClr>
                  <a:srgbClr val="FFE600"/>
                </a:buClr>
                <a:buSzPct val="70000"/>
              </a:pPr>
              <a:r>
                <a:rPr lang="sv-SE" sz="1000" b="1" kern="0" dirty="0">
                  <a:solidFill>
                    <a:schemeClr val="bg1"/>
                  </a:solidFill>
                  <a:latin typeface="+mj-lt"/>
                </a:rPr>
                <a:t>Stefano Tavoni</a:t>
              </a:r>
            </a:p>
            <a:p>
              <a:pPr lvl="0" algn="ctr" defTabSz="980565" eaLnBrk="0" fontAlgn="base" hangingPunct="0">
                <a:lnSpc>
                  <a:spcPct val="85000"/>
                </a:lnSpc>
                <a:spcBef>
                  <a:spcPct val="50000"/>
                </a:spcBef>
                <a:spcAft>
                  <a:spcPts val="282"/>
                </a:spcAft>
                <a:buClr>
                  <a:srgbClr val="FFE600"/>
                </a:buClr>
                <a:buSzPct val="70000"/>
              </a:pPr>
              <a:r>
                <a:rPr lang="sv-SE" sz="1000" kern="0" dirty="0">
                  <a:solidFill>
                    <a:schemeClr val="bg1"/>
                  </a:solidFill>
                  <a:latin typeface="+mj-lt"/>
                </a:rPr>
                <a:t>(Focus on Corporate)</a:t>
              </a: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grpSp>
      <p:sp>
        <p:nvSpPr>
          <p:cNvPr id="818" name="Rectangle 817">
            <a:extLst>
              <a:ext uri="{FF2B5EF4-FFF2-40B4-BE49-F238E27FC236}">
                <a16:creationId xmlns:a16="http://schemas.microsoft.com/office/drawing/2014/main" id="{01985598-CBAA-4453-916A-7D98E181CFC8}"/>
              </a:ext>
            </a:extLst>
          </p:cNvPr>
          <p:cNvSpPr/>
          <p:nvPr/>
        </p:nvSpPr>
        <p:spPr bwMode="gray">
          <a:xfrm>
            <a:off x="7535483" y="4002706"/>
            <a:ext cx="1301946" cy="231422"/>
          </a:xfrm>
          <a:prstGeom prst="rect">
            <a:avLst/>
          </a:prstGeom>
          <a:solidFill>
            <a:schemeClr val="tx1"/>
          </a:solidFill>
          <a:ln w="12700" cap="flat" cmpd="sng" algn="ctr">
            <a:noFill/>
            <a:prstDash val="solid"/>
          </a:ln>
          <a:effectLst/>
        </p:spPr>
        <p:txBody>
          <a:bodyPr rot="0" spcFirstLastPara="0" vertOverflow="overflow" horzOverflow="overflow" vert="horz" wrap="square" lIns="75468" tIns="37731" rIns="75468" bIns="37731" numCol="1" spcCol="0" rtlCol="0" fromWordArt="0" anchor="ctr" anchorCtr="0" forceAA="0" compatLnSpc="1">
            <a:prstTxWarp prst="textNoShape">
              <a:avLst/>
            </a:prstTxWarp>
            <a:noAutofit/>
          </a:bodyPr>
          <a:lstStyle/>
          <a:p>
            <a:pPr algn="ctr" defTabSz="840995" eaLnBrk="0" fontAlgn="base" hangingPunct="0">
              <a:spcBef>
                <a:spcPct val="50000"/>
              </a:spcBef>
              <a:spcAft>
                <a:spcPct val="0"/>
              </a:spcAft>
            </a:pPr>
            <a:r>
              <a:rPr lang="en-US" sz="1000" b="1" kern="0" dirty="0">
                <a:solidFill>
                  <a:schemeClr val="tx2"/>
                </a:solidFill>
                <a:latin typeface="+mj-lt"/>
                <a:cs typeface="Arial" pitchFamily="34" charset="0"/>
                <a:sym typeface="Arial Unicode MS" pitchFamily="34" charset="-128"/>
              </a:rPr>
              <a:t>Senior Manager</a:t>
            </a:r>
          </a:p>
        </p:txBody>
      </p:sp>
      <p:pic>
        <p:nvPicPr>
          <p:cNvPr id="83" name="Picture 82">
            <a:extLst>
              <a:ext uri="{FF2B5EF4-FFF2-40B4-BE49-F238E27FC236}">
                <a16:creationId xmlns:a16="http://schemas.microsoft.com/office/drawing/2014/main" id="{1B6CDF1C-F67A-4C0A-BBA8-D05216B3EB18}"/>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t="1" r="7524" b="1381"/>
          <a:stretch/>
        </p:blipFill>
        <p:spPr>
          <a:xfrm>
            <a:off x="8300222" y="4378820"/>
            <a:ext cx="555670" cy="704799"/>
          </a:xfrm>
          <a:prstGeom prst="rect">
            <a:avLst/>
          </a:prstGeom>
        </p:spPr>
      </p:pic>
      <p:sp>
        <p:nvSpPr>
          <p:cNvPr id="85" name="TextBox 84">
            <a:extLst>
              <a:ext uri="{FF2B5EF4-FFF2-40B4-BE49-F238E27FC236}">
                <a16:creationId xmlns:a16="http://schemas.microsoft.com/office/drawing/2014/main" id="{F296A884-E96F-4624-BABC-BC66954B43B4}"/>
              </a:ext>
            </a:extLst>
          </p:cNvPr>
          <p:cNvSpPr txBox="1"/>
          <p:nvPr/>
        </p:nvSpPr>
        <p:spPr>
          <a:xfrm>
            <a:off x="9025013" y="4406432"/>
            <a:ext cx="910396" cy="677188"/>
          </a:xfrm>
          <a:prstGeom prst="rect">
            <a:avLst/>
          </a:prstGeom>
          <a:solidFill>
            <a:srgbClr val="747480"/>
          </a:solidFill>
        </p:spPr>
        <p:txBody>
          <a:bodyPr wrap="square" lIns="0" tIns="34459" rIns="0" bIns="0" rtlCol="0" anchor="t">
            <a:noAutofit/>
          </a:bodyPr>
          <a:lstStyle/>
          <a:p>
            <a:pPr lvl="0" algn="ctr" defTabSz="980565" eaLnBrk="0" fontAlgn="base" hangingPunct="0">
              <a:lnSpc>
                <a:spcPct val="85000"/>
              </a:lnSpc>
              <a:buClr>
                <a:srgbClr val="FFE600"/>
              </a:buClr>
              <a:buSzPct val="70000"/>
            </a:pPr>
            <a:r>
              <a:rPr lang="sv-SE" sz="1000" b="1" kern="0" dirty="0">
                <a:solidFill>
                  <a:schemeClr val="bg1"/>
                </a:solidFill>
                <a:latin typeface="+mj-lt"/>
              </a:rPr>
              <a:t>Luca </a:t>
            </a:r>
          </a:p>
          <a:p>
            <a:pPr lvl="0" algn="ctr" defTabSz="980565" eaLnBrk="0" fontAlgn="base" hangingPunct="0">
              <a:lnSpc>
                <a:spcPct val="85000"/>
              </a:lnSpc>
              <a:buClr>
                <a:srgbClr val="FFE600"/>
              </a:buClr>
              <a:buSzPct val="70000"/>
            </a:pPr>
            <a:r>
              <a:rPr lang="sv-SE" sz="1000" b="1" kern="0" dirty="0">
                <a:solidFill>
                  <a:schemeClr val="bg1"/>
                </a:solidFill>
                <a:latin typeface="+mj-lt"/>
              </a:rPr>
              <a:t>Bishara</a:t>
            </a:r>
          </a:p>
          <a:p>
            <a:pPr lvl="0" algn="ctr" defTabSz="980565" eaLnBrk="0" fontAlgn="base" hangingPunct="0">
              <a:lnSpc>
                <a:spcPct val="85000"/>
              </a:lnSpc>
              <a:spcBef>
                <a:spcPct val="50000"/>
              </a:spcBef>
              <a:spcAft>
                <a:spcPts val="282"/>
              </a:spcAft>
              <a:buClr>
                <a:srgbClr val="FFE600"/>
              </a:buClr>
              <a:buSzPct val="70000"/>
            </a:pPr>
            <a:r>
              <a:rPr lang="sv-SE" sz="1000" i="1" kern="0" dirty="0">
                <a:solidFill>
                  <a:schemeClr val="bg1"/>
                </a:solidFill>
                <a:latin typeface="+mj-lt"/>
              </a:rPr>
              <a:t>(Focus on PE)</a:t>
            </a:r>
          </a:p>
          <a:p>
            <a:pPr lvl="0" algn="ctr" defTabSz="980565" eaLnBrk="0" fontAlgn="base" hangingPunct="0">
              <a:lnSpc>
                <a:spcPct val="85000"/>
              </a:lnSpc>
              <a:buClr>
                <a:srgbClr val="FFE600"/>
              </a:buClr>
              <a:buSzPct val="70000"/>
            </a:pPr>
            <a:endParaRPr kumimoji="0" lang="en-US" sz="1000" b="0" i="0" u="none" strike="noStrike" kern="0" cap="none" spc="0" normalizeH="0" baseline="0" noProof="0" dirty="0">
              <a:ln>
                <a:noFill/>
              </a:ln>
              <a:solidFill>
                <a:schemeClr val="bg1"/>
              </a:solidFill>
              <a:effectLst/>
              <a:uLnTx/>
              <a:uFillTx/>
              <a:latin typeface="+mj-lt"/>
              <a:sym typeface="Arial" pitchFamily="34" charset="0"/>
            </a:endParaRPr>
          </a:p>
        </p:txBody>
      </p:sp>
    </p:spTree>
    <p:extLst>
      <p:ext uri="{BB962C8B-B14F-4D97-AF65-F5344CB8AC3E}">
        <p14:creationId xmlns:p14="http://schemas.microsoft.com/office/powerpoint/2010/main" val="129203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5BCA273-CA58-480F-BC86-8E32A6124B4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8" imgH="499" progId="TCLayout.ActiveDocument.1">
                  <p:embed/>
                </p:oleObj>
              </mc:Choice>
              <mc:Fallback>
                <p:oleObj name="think-cell Slide" r:id="rId3" imgW="498" imgH="499" progId="TCLayout.ActiveDocument.1">
                  <p:embed/>
                  <p:pic>
                    <p:nvPicPr>
                      <p:cNvPr id="4" name="Object 3" hidden="1">
                        <a:extLst>
                          <a:ext uri="{FF2B5EF4-FFF2-40B4-BE49-F238E27FC236}">
                            <a16:creationId xmlns:a16="http://schemas.microsoft.com/office/drawing/2014/main" id="{25BCA273-CA58-480F-BC86-8E32A6124B4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13</a:t>
            </a:fld>
            <a:endParaRPr dirty="0"/>
          </a:p>
        </p:txBody>
      </p:sp>
      <p:sp>
        <p:nvSpPr>
          <p:cNvPr id="6" name="Rectangle 3">
            <a:extLst>
              <a:ext uri="{FF2B5EF4-FFF2-40B4-BE49-F238E27FC236}">
                <a16:creationId xmlns:a16="http://schemas.microsoft.com/office/drawing/2014/main" id="{DC81D521-B05A-40F6-9FF8-380493CBE0FA}"/>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Responsible for several Operational and IT Due Diligence engagements,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DD for Datalogic, in relation to the acquisition of a Italian target</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DD for </a:t>
            </a:r>
            <a:r>
              <a:rPr lang="en-US" sz="1000" dirty="0" err="1">
                <a:solidFill>
                  <a:schemeClr val="bg1"/>
                </a:solidFill>
                <a:latin typeface="EYInterstate Light" pitchFamily="2" charset="0"/>
              </a:rPr>
              <a:t>Antin</a:t>
            </a:r>
            <a:r>
              <a:rPr lang="en-US" sz="1000" dirty="0">
                <a:solidFill>
                  <a:schemeClr val="bg1"/>
                </a:solidFill>
                <a:latin typeface="EYInterstate Light" pitchFamily="2" charset="0"/>
              </a:rPr>
              <a:t> IP (Anglo-French PE) in relation to the acquisition of Grandi </a:t>
            </a:r>
            <a:r>
              <a:rPr lang="en-US" sz="1000" dirty="0" err="1">
                <a:solidFill>
                  <a:schemeClr val="bg1"/>
                </a:solidFill>
                <a:latin typeface="EYInterstate Light" pitchFamily="2" charset="0"/>
              </a:rPr>
              <a:t>Stazioni</a:t>
            </a:r>
            <a:r>
              <a:rPr lang="en-US" sz="1000" dirty="0">
                <a:solidFill>
                  <a:schemeClr val="bg1"/>
                </a:solidFill>
                <a:latin typeface="EYInterstate Light" pitchFamily="2" charset="0"/>
              </a:rPr>
              <a:t> Retail to be carved out from FS Group;</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assessment for Hitachi Railways in relation to the acquisition of AnsaldoBreda from Finmeccanica;</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and IT assessment for a leading Italian multiutility in relation to the acquisition of a perimeter from </a:t>
            </a:r>
            <a:r>
              <a:rPr lang="en-US" sz="1000" dirty="0" err="1">
                <a:solidFill>
                  <a:schemeClr val="bg1"/>
                </a:solidFill>
                <a:latin typeface="EYInterstate Light" pitchFamily="2" charset="0"/>
              </a:rPr>
              <a:t>E.On</a:t>
            </a:r>
            <a:r>
              <a:rPr lang="en-US" sz="1000" dirty="0">
                <a:solidFill>
                  <a:schemeClr val="bg1"/>
                </a:solidFill>
                <a:latin typeface="EYInterstate Light" pitchFamily="2" charset="0"/>
              </a:rPr>
              <a:t> Italian business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Led several carve out projects including the Operational and IT assessment, design and coordination of post deal execution plan,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IT assessment and operational support for Baker Hughes in relation to the IT carve out from GE Group;</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assessment, design and execution for Daimler Group in relation to the set up of one legal entity per each single Italian Business Unit (</a:t>
            </a:r>
            <a:r>
              <a:rPr lang="en-US" sz="1000" dirty="0" err="1">
                <a:solidFill>
                  <a:schemeClr val="bg1"/>
                </a:solidFill>
                <a:latin typeface="EYInterstate Light" pitchFamily="2" charset="0"/>
              </a:rPr>
              <a:t>Car&amp;Van</a:t>
            </a:r>
            <a:r>
              <a:rPr lang="en-US" sz="1000" dirty="0">
                <a:solidFill>
                  <a:schemeClr val="bg1"/>
                </a:solidFill>
                <a:latin typeface="EYInterstate Light" pitchFamily="2" charset="0"/>
              </a:rPr>
              <a:t>, Truck, Bus, </a:t>
            </a:r>
            <a:r>
              <a:rPr lang="en-US" sz="1000" dirty="0" err="1">
                <a:solidFill>
                  <a:schemeClr val="bg1"/>
                </a:solidFill>
                <a:latin typeface="EYInterstate Light" pitchFamily="2" charset="0"/>
              </a:rPr>
              <a:t>etc</a:t>
            </a:r>
            <a:r>
              <a:rPr lang="en-US" sz="1000" dirty="0">
                <a:solidFill>
                  <a:schemeClr val="bg1"/>
                </a:solidFill>
                <a:latin typeface="EYInterstate Light" pitchFamily="2" charset="0"/>
              </a:rPr>
              <a:t>);</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Business &amp; Operational assessment for Vodafone Group related to the preparation of Tower Business Units to be carved out in 7 European Countries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of INWIT from Telecom Italia Group, including the stabilization/optimization plan for processes and systems after the IPO (36 months)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Led several post-merger integration projects including the IT assessment, preparation, execution of IT infrastructure/systems/applications, including among the others:</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Project Management Office (PMO) for the integration project (21 months) of two Italian companies providing mobility services for BMW Group, with specific focus on the IT platform;</a:t>
            </a:r>
          </a:p>
          <a:p>
            <a:pPr marL="638175" lvl="1"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Integration Management Office for A2A Group in relation to the acquisition of 2 generation plants (9 months);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four years (2004-2008) for SIEMENS Italy as Head of 'Project Management' Unit at the 'Enterprise Communications' Italian Division, providing ICT solutions to Top Clients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three years (2001-2004) for ACANTHO </a:t>
            </a:r>
            <a:r>
              <a:rPr lang="en-US" sz="1000" dirty="0" err="1">
                <a:solidFill>
                  <a:schemeClr val="bg1"/>
                </a:solidFill>
                <a:latin typeface="EYInterstate Light" pitchFamily="2" charset="0"/>
              </a:rPr>
              <a:t>SpA</a:t>
            </a:r>
            <a:r>
              <a:rPr lang="en-US" sz="1000" dirty="0">
                <a:solidFill>
                  <a:schemeClr val="bg1"/>
                </a:solidFill>
                <a:latin typeface="EYInterstate Light" pitchFamily="2" charset="0"/>
              </a:rPr>
              <a:t> – Broadband Service Provider (fiber optic and </a:t>
            </a:r>
            <a:r>
              <a:rPr lang="en-US" sz="1000" dirty="0" err="1">
                <a:solidFill>
                  <a:schemeClr val="bg1"/>
                </a:solidFill>
                <a:latin typeface="EYInterstate Light" pitchFamily="2" charset="0"/>
              </a:rPr>
              <a:t>DataCenter</a:t>
            </a:r>
            <a:r>
              <a:rPr lang="en-US" sz="1000" dirty="0">
                <a:solidFill>
                  <a:schemeClr val="bg1"/>
                </a:solidFill>
                <a:latin typeface="EYInterstate Light" pitchFamily="2" charset="0"/>
              </a:rPr>
              <a:t>) of HERA Group - a major Italian Multi-Utility company - where he was the Head of the 'Institutional &amp; Captive market' and the Project Manager for the ‘Development of the broadband network’ together with the local Regional Government</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Worked for five years (1996-2001) for the TILAB (ex CSELT), the Research &amp; Development Center of TELECOM ITALIA Group, as Project Manager for the 'Strategic Planning support to TIM’ in Italy, Europe (e.g. Greece, Spain), Southern America (e.g. Bolivia, Chile)</a:t>
            </a:r>
          </a:p>
          <a:p>
            <a:pPr marL="180975" indent="-180975" defTabSz="995363">
              <a:lnSpc>
                <a:spcPts val="1200"/>
              </a:lnSpc>
              <a:buClr>
                <a:srgbClr val="FFE600"/>
              </a:buClr>
              <a:buSzPct val="75000"/>
              <a:buFont typeface="EYInterstate" pitchFamily="2" charset="0"/>
              <a:buChar char="►"/>
              <a:tabLst>
                <a:tab pos="3228975" algn="l"/>
                <a:tab pos="4665663" algn="r"/>
              </a:tabLst>
            </a:pPr>
            <a:endParaRPr lang="en-US" sz="1100" dirty="0">
              <a:solidFill>
                <a:schemeClr val="bg1"/>
              </a:solidFill>
              <a:latin typeface="EYInterstate Light" pitchFamily="2" charset="0"/>
            </a:endParaRPr>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Giuseppe is a Partner within EY’s ‘Strategy &amp; Transaction’ service line, and he is leading both the Telecom-Media-Technology Sector and the ‘Transaction Strategy &amp; Execution’ department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Before joining EY in 2008, he worked for 12 years within the Telecom &amp; Technology industry in different multinational companies and corporate.</a:t>
            </a:r>
          </a:p>
          <a:p>
            <a:pPr marL="150250" lvl="1" indent="-150250" defTabSz="801330" fontAlgn="base">
              <a:spcBef>
                <a:spcPct val="20000"/>
              </a:spcBef>
              <a:spcAft>
                <a:spcPct val="20000"/>
              </a:spcAft>
              <a:buClr>
                <a:srgbClr val="FFD200"/>
              </a:buClr>
              <a:buSzPct val="75000"/>
            </a:pPr>
            <a:endParaRPr lang="en-US" sz="1100" b="1" dirty="0">
              <a:solidFill>
                <a:schemeClr val="bg1"/>
              </a:solidFill>
              <a:latin typeface="EYInterstate Light" pitchFamily="2" charset="0"/>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Giuseppe received a B.S. in Electronic Engineering, an ICT Master and an Executive M.B.A. He speaks English fluently also because he spent some job periods in Europe and South America for international projects within Telecom Italia Group.</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5006870"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err="1">
                <a:solidFill>
                  <a:srgbClr val="000000"/>
                </a:solidFill>
                <a:latin typeface="EYInterstate Light" pitchFamily="2" charset="0"/>
              </a:rPr>
              <a:t>Gisueppe</a:t>
            </a:r>
            <a:r>
              <a:rPr lang="en-GB" sz="800" dirty="0">
                <a:solidFill>
                  <a:srgbClr val="000000"/>
                </a:solidFill>
                <a:latin typeface="EYInterstate Light" pitchFamily="2" charset="0"/>
              </a:rPr>
              <a:t> Donatelli</a:t>
            </a:r>
          </a:p>
          <a:p>
            <a:pPr defTabSz="914018">
              <a:tabLst>
                <a:tab pos="406231" algn="l"/>
              </a:tabLst>
            </a:pPr>
            <a:r>
              <a:rPr lang="en-GB" sz="800" dirty="0">
                <a:solidFill>
                  <a:srgbClr val="000000"/>
                </a:solidFill>
                <a:latin typeface="EYInterstate Light" pitchFamily="2" charset="0"/>
              </a:rPr>
              <a:t>Partner </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 department leader </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1" y="809666"/>
            <a:ext cx="2524927"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+39 335 7678479</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US" sz="800" dirty="0" err="1">
                <a:solidFill>
                  <a:srgbClr val="000000"/>
                </a:solidFill>
                <a:latin typeface="EYInterstate Light" pitchFamily="2" charset="0"/>
              </a:rPr>
              <a:t>giuseppe.donatelli</a:t>
            </a:r>
            <a:r>
              <a:rPr lang="en-GB" sz="800" dirty="0">
                <a:solidFill>
                  <a:srgbClr val="000000"/>
                </a:solidFill>
                <a:latin typeface="EYInterstate Light" pitchFamily="2" charset="0"/>
              </a:rPr>
              <a:t>@parthenon.ey.com</a:t>
            </a:r>
          </a:p>
        </p:txBody>
      </p:sp>
      <p:sp>
        <p:nvSpPr>
          <p:cNvPr id="11" name="Date Placeholder 3">
            <a:extLst>
              <a:ext uri="{FF2B5EF4-FFF2-40B4-BE49-F238E27FC236}">
                <a16:creationId xmlns:a16="http://schemas.microsoft.com/office/drawing/2014/main" id="{C1E3F319-947F-4CA1-AEEC-86E411CA183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13" name="Picture 12">
            <a:extLst>
              <a:ext uri="{FF2B5EF4-FFF2-40B4-BE49-F238E27FC236}">
                <a16:creationId xmlns:a16="http://schemas.microsoft.com/office/drawing/2014/main" id="{CB9D5CEC-2461-4E9A-937B-4A135FE3BB5B}"/>
              </a:ext>
            </a:extLst>
          </p:cNvPr>
          <p:cNvPicPr>
            <a:picLocks/>
          </p:cNvPicPr>
          <p:nvPr/>
        </p:nvPicPr>
        <p:blipFill rotWithShape="1">
          <a:blip r:embed="rId5">
            <a:extLst>
              <a:ext uri="{28A0092B-C50C-407E-A947-70E740481C1C}">
                <a14:useLocalDpi xmlns:a14="http://schemas.microsoft.com/office/drawing/2010/main" val="0"/>
              </a:ext>
            </a:extLst>
          </a:blip>
          <a:srcRect l="15667" t="7117" r="15667" b="14142"/>
          <a:stretch/>
        </p:blipFill>
        <p:spPr>
          <a:xfrm>
            <a:off x="791728" y="410828"/>
            <a:ext cx="637200" cy="799200"/>
          </a:xfrm>
          <a:prstGeom prst="rect">
            <a:avLst/>
          </a:prstGeom>
        </p:spPr>
      </p:pic>
      <p:grpSp>
        <p:nvGrpSpPr>
          <p:cNvPr id="14" name="Group 13">
            <a:extLst>
              <a:ext uri="{FF2B5EF4-FFF2-40B4-BE49-F238E27FC236}">
                <a16:creationId xmlns:a16="http://schemas.microsoft.com/office/drawing/2014/main" id="{FB0DF5EA-F333-4C3D-BC6F-039B3382F53E}"/>
              </a:ext>
            </a:extLst>
          </p:cNvPr>
          <p:cNvGrpSpPr/>
          <p:nvPr/>
        </p:nvGrpSpPr>
        <p:grpSpPr>
          <a:xfrm>
            <a:off x="8943512" y="30783"/>
            <a:ext cx="3127718" cy="288302"/>
            <a:chOff x="2379390" y="4221788"/>
            <a:chExt cx="3127718" cy="288302"/>
          </a:xfrm>
        </p:grpSpPr>
        <p:sp>
          <p:nvSpPr>
            <p:cNvPr id="15" name="Rectangle 6">
              <a:extLst>
                <a:ext uri="{FF2B5EF4-FFF2-40B4-BE49-F238E27FC236}">
                  <a16:creationId xmlns:a16="http://schemas.microsoft.com/office/drawing/2014/main" id="{1DDD426B-AB84-4D01-82EA-C4C7A9CFEB5B}"/>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16" name="Graphic 15" descr="Target with solid fill">
              <a:extLst>
                <a:ext uri="{FF2B5EF4-FFF2-40B4-BE49-F238E27FC236}">
                  <a16:creationId xmlns:a16="http://schemas.microsoft.com/office/drawing/2014/main" id="{223C8D4D-7D0E-48A5-9C2D-77E2A580FAF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64543" y="4221788"/>
              <a:ext cx="254134" cy="288302"/>
            </a:xfrm>
            <a:prstGeom prst="rect">
              <a:avLst/>
            </a:prstGeom>
          </p:spPr>
        </p:pic>
        <p:sp>
          <p:nvSpPr>
            <p:cNvPr id="17" name="Rectangle 11">
              <a:extLst>
                <a:ext uri="{FF2B5EF4-FFF2-40B4-BE49-F238E27FC236}">
                  <a16:creationId xmlns:a16="http://schemas.microsoft.com/office/drawing/2014/main" id="{07A05366-B149-4E5F-8862-A91BC917327E}"/>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8" name="Graphic 17" descr="Lights On with solid fill">
              <a:extLst>
                <a:ext uri="{FF2B5EF4-FFF2-40B4-BE49-F238E27FC236}">
                  <a16:creationId xmlns:a16="http://schemas.microsoft.com/office/drawing/2014/main" id="{5A9BC452-8481-4A11-8705-012B4C9D2A1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17154" y="4221788"/>
              <a:ext cx="254133" cy="288302"/>
            </a:xfrm>
            <a:prstGeom prst="rect">
              <a:avLst/>
            </a:prstGeom>
          </p:spPr>
        </p:pic>
        <p:sp>
          <p:nvSpPr>
            <p:cNvPr id="19" name="Rectangle 12">
              <a:extLst>
                <a:ext uri="{FF2B5EF4-FFF2-40B4-BE49-F238E27FC236}">
                  <a16:creationId xmlns:a16="http://schemas.microsoft.com/office/drawing/2014/main" id="{D2A49112-8B7B-452B-94EF-918C02F390F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0" name="Graphic 19" descr="Clipboard Checked with solid fill">
              <a:extLst>
                <a:ext uri="{FF2B5EF4-FFF2-40B4-BE49-F238E27FC236}">
                  <a16:creationId xmlns:a16="http://schemas.microsoft.com/office/drawing/2014/main" id="{E1E340E3-8DDA-4B28-9859-A4D49DBD85A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45251" y="4221788"/>
              <a:ext cx="254134" cy="288302"/>
            </a:xfrm>
            <a:prstGeom prst="rect">
              <a:avLst/>
            </a:prstGeom>
          </p:spPr>
        </p:pic>
        <p:sp>
          <p:nvSpPr>
            <p:cNvPr id="21" name="Rectangle 6">
              <a:extLst>
                <a:ext uri="{FF2B5EF4-FFF2-40B4-BE49-F238E27FC236}">
                  <a16:creationId xmlns:a16="http://schemas.microsoft.com/office/drawing/2014/main" id="{03BB5364-457B-4D7A-B241-9BE58233927B}"/>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2" name="Graphic 21" descr="Daily calendar with solid fill">
              <a:extLst>
                <a:ext uri="{FF2B5EF4-FFF2-40B4-BE49-F238E27FC236}">
                  <a16:creationId xmlns:a16="http://schemas.microsoft.com/office/drawing/2014/main" id="{46A3CDF1-46EE-4D20-AA03-446587E65EE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72266" y="4221788"/>
              <a:ext cx="254134" cy="288302"/>
            </a:xfrm>
            <a:prstGeom prst="rect">
              <a:avLst/>
            </a:prstGeom>
          </p:spPr>
        </p:pic>
        <p:sp>
          <p:nvSpPr>
            <p:cNvPr id="23" name="Rectangle 11">
              <a:extLst>
                <a:ext uri="{FF2B5EF4-FFF2-40B4-BE49-F238E27FC236}">
                  <a16:creationId xmlns:a16="http://schemas.microsoft.com/office/drawing/2014/main" id="{4ADAB86C-5D2A-4B96-9B39-4888954B385B}"/>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4" name="Graphic 23" descr="Target Audience with solid fill">
              <a:extLst>
                <a:ext uri="{FF2B5EF4-FFF2-40B4-BE49-F238E27FC236}">
                  <a16:creationId xmlns:a16="http://schemas.microsoft.com/office/drawing/2014/main" id="{17B29D0B-CAE5-4BEF-BE48-BC171A67272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24877" y="4221788"/>
              <a:ext cx="254133" cy="288302"/>
            </a:xfrm>
            <a:prstGeom prst="rect">
              <a:avLst/>
            </a:prstGeom>
          </p:spPr>
        </p:pic>
        <p:sp>
          <p:nvSpPr>
            <p:cNvPr id="25" name="Rectangle 12">
              <a:extLst>
                <a:ext uri="{FF2B5EF4-FFF2-40B4-BE49-F238E27FC236}">
                  <a16:creationId xmlns:a16="http://schemas.microsoft.com/office/drawing/2014/main" id="{F841B8E2-FF9B-409A-ACE3-DDF5FE3AC3D7}"/>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 name="Graphic 25" descr="Cycle with people with solid fill">
              <a:extLst>
                <a:ext uri="{FF2B5EF4-FFF2-40B4-BE49-F238E27FC236}">
                  <a16:creationId xmlns:a16="http://schemas.microsoft.com/office/drawing/2014/main" id="{5767ED65-C367-47CF-97EF-8584A9356F48}"/>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2974" y="4221788"/>
              <a:ext cx="254134" cy="288302"/>
            </a:xfrm>
            <a:prstGeom prst="rect">
              <a:avLst/>
            </a:prstGeom>
          </p:spPr>
        </p:pic>
      </p:grpSp>
    </p:spTree>
    <p:extLst>
      <p:ext uri="{BB962C8B-B14F-4D97-AF65-F5344CB8AC3E}">
        <p14:creationId xmlns:p14="http://schemas.microsoft.com/office/powerpoint/2010/main" val="224651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14</a:t>
            </a:fld>
            <a:endParaRPr dirty="0"/>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is Senior Manager within the Transaction Strategy &amp; Execution practice </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has more than ten years of experience as Management Consultants and worked on several cost optimization programs for large multinationals within the following industries: Telecommunications, Financial services, Industrial</a:t>
            </a:r>
          </a:p>
          <a:p>
            <a:pPr marL="182562" lvl="3" defTabSz="995363" fontAlgn="base">
              <a:lnSpc>
                <a:spcPts val="1200"/>
              </a:lnSpc>
              <a:spcBef>
                <a:spcPct val="40000"/>
              </a:spcBef>
              <a:spcAft>
                <a:spcPct val="20000"/>
              </a:spcAft>
              <a:buClr>
                <a:srgbClr val="FFE600"/>
              </a:buClr>
              <a:buSzPct val="75000"/>
              <a:tabLst>
                <a:tab pos="3228975" algn="l"/>
                <a:tab pos="4665663" algn="r"/>
              </a:tabLst>
              <a:defRPr/>
            </a:pPr>
            <a:endParaRPr lang="en-US" dirty="0">
              <a:solidFill>
                <a:srgbClr val="000000"/>
              </a:solidFill>
              <a:latin typeface="+mj-lt"/>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Stefano holds a Master Degree in Aerospace Engineering and obtained Lean Six Sigma Black belt certification. He speaks English fluently also because he spent some job periods in Europe and Middle East for international project</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Stefano Tavoni</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+39 334 7218141</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stefano.tavoni@parthenon.ey.com</a:t>
            </a:r>
          </a:p>
        </p:txBody>
      </p:sp>
      <p:sp>
        <p:nvSpPr>
          <p:cNvPr id="11" name="Date Placeholder 3">
            <a:extLst>
              <a:ext uri="{FF2B5EF4-FFF2-40B4-BE49-F238E27FC236}">
                <a16:creationId xmlns:a16="http://schemas.microsoft.com/office/drawing/2014/main" id="{C1E3F319-947F-4CA1-AEEC-86E411CA183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grpSp>
        <p:nvGrpSpPr>
          <p:cNvPr id="12" name="Group 11">
            <a:extLst>
              <a:ext uri="{FF2B5EF4-FFF2-40B4-BE49-F238E27FC236}">
                <a16:creationId xmlns:a16="http://schemas.microsoft.com/office/drawing/2014/main" id="{1571702C-D5C1-47CA-BF50-714A171165FE}"/>
              </a:ext>
            </a:extLst>
          </p:cNvPr>
          <p:cNvGrpSpPr/>
          <p:nvPr/>
        </p:nvGrpSpPr>
        <p:grpSpPr>
          <a:xfrm>
            <a:off x="8943512" y="30783"/>
            <a:ext cx="3127718" cy="288302"/>
            <a:chOff x="2379390" y="4221788"/>
            <a:chExt cx="3127718" cy="288302"/>
          </a:xfrm>
        </p:grpSpPr>
        <p:sp>
          <p:nvSpPr>
            <p:cNvPr id="13" name="Rectangle 6">
              <a:extLst>
                <a:ext uri="{FF2B5EF4-FFF2-40B4-BE49-F238E27FC236}">
                  <a16:creationId xmlns:a16="http://schemas.microsoft.com/office/drawing/2014/main" id="{3DE8CA9B-AC5F-40F4-A1FE-554924C3DC03}"/>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15" name="Graphic 14" descr="Target with solid fill">
              <a:extLst>
                <a:ext uri="{FF2B5EF4-FFF2-40B4-BE49-F238E27FC236}">
                  <a16:creationId xmlns:a16="http://schemas.microsoft.com/office/drawing/2014/main" id="{AE821165-F256-4118-81DD-6F144E2A78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4543" y="4221788"/>
              <a:ext cx="254134" cy="288302"/>
            </a:xfrm>
            <a:prstGeom prst="rect">
              <a:avLst/>
            </a:prstGeom>
          </p:spPr>
        </p:pic>
        <p:sp>
          <p:nvSpPr>
            <p:cNvPr id="16" name="Rectangle 11">
              <a:extLst>
                <a:ext uri="{FF2B5EF4-FFF2-40B4-BE49-F238E27FC236}">
                  <a16:creationId xmlns:a16="http://schemas.microsoft.com/office/drawing/2014/main" id="{251FC2DB-E56D-4010-B021-4B71E254E824}"/>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7" name="Graphic 16" descr="Lights On with solid fill">
              <a:extLst>
                <a:ext uri="{FF2B5EF4-FFF2-40B4-BE49-F238E27FC236}">
                  <a16:creationId xmlns:a16="http://schemas.microsoft.com/office/drawing/2014/main" id="{FFC6084C-4952-44BC-AAF4-6F5ED2AB7B6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7154" y="4221788"/>
              <a:ext cx="254133" cy="288302"/>
            </a:xfrm>
            <a:prstGeom prst="rect">
              <a:avLst/>
            </a:prstGeom>
          </p:spPr>
        </p:pic>
        <p:sp>
          <p:nvSpPr>
            <p:cNvPr id="18" name="Rectangle 12">
              <a:extLst>
                <a:ext uri="{FF2B5EF4-FFF2-40B4-BE49-F238E27FC236}">
                  <a16:creationId xmlns:a16="http://schemas.microsoft.com/office/drawing/2014/main" id="{41B19E1A-31B8-4C40-900B-DFC1580465B4}"/>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19" name="Graphic 18" descr="Clipboard Checked with solid fill">
              <a:extLst>
                <a:ext uri="{FF2B5EF4-FFF2-40B4-BE49-F238E27FC236}">
                  <a16:creationId xmlns:a16="http://schemas.microsoft.com/office/drawing/2014/main" id="{63A9255C-936A-450D-A234-8BBA9D2510A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5251" y="4221788"/>
              <a:ext cx="254134" cy="288302"/>
            </a:xfrm>
            <a:prstGeom prst="rect">
              <a:avLst/>
            </a:prstGeom>
          </p:spPr>
        </p:pic>
        <p:sp>
          <p:nvSpPr>
            <p:cNvPr id="20" name="Rectangle 6">
              <a:extLst>
                <a:ext uri="{FF2B5EF4-FFF2-40B4-BE49-F238E27FC236}">
                  <a16:creationId xmlns:a16="http://schemas.microsoft.com/office/drawing/2014/main" id="{39E6B5FF-B723-41DE-BAA7-FB251DF01493}"/>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1" name="Graphic 20" descr="Daily calendar with solid fill">
              <a:extLst>
                <a:ext uri="{FF2B5EF4-FFF2-40B4-BE49-F238E27FC236}">
                  <a16:creationId xmlns:a16="http://schemas.microsoft.com/office/drawing/2014/main" id="{9798E893-61E3-4B8E-8ADA-FF837CE8F6D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72266" y="4221788"/>
              <a:ext cx="254134" cy="288302"/>
            </a:xfrm>
            <a:prstGeom prst="rect">
              <a:avLst/>
            </a:prstGeom>
          </p:spPr>
        </p:pic>
        <p:sp>
          <p:nvSpPr>
            <p:cNvPr id="22" name="Rectangle 11">
              <a:extLst>
                <a:ext uri="{FF2B5EF4-FFF2-40B4-BE49-F238E27FC236}">
                  <a16:creationId xmlns:a16="http://schemas.microsoft.com/office/drawing/2014/main" id="{08CF3BB5-1B75-4EAE-9DD0-2B6CF77B8781}"/>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3" name="Graphic 22" descr="Target Audience with solid fill">
              <a:extLst>
                <a:ext uri="{FF2B5EF4-FFF2-40B4-BE49-F238E27FC236}">
                  <a16:creationId xmlns:a16="http://schemas.microsoft.com/office/drawing/2014/main" id="{6644E021-3E31-49D9-AFEB-3AEED9A9612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24877" y="4221788"/>
              <a:ext cx="254133" cy="288302"/>
            </a:xfrm>
            <a:prstGeom prst="rect">
              <a:avLst/>
            </a:prstGeom>
          </p:spPr>
        </p:pic>
        <p:sp>
          <p:nvSpPr>
            <p:cNvPr id="24" name="Rectangle 12">
              <a:extLst>
                <a:ext uri="{FF2B5EF4-FFF2-40B4-BE49-F238E27FC236}">
                  <a16:creationId xmlns:a16="http://schemas.microsoft.com/office/drawing/2014/main" id="{38A066F6-AD9F-4BBF-889E-F9E0F23F669B}"/>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5" name="Graphic 24" descr="Cycle with people with solid fill">
              <a:extLst>
                <a:ext uri="{FF2B5EF4-FFF2-40B4-BE49-F238E27FC236}">
                  <a16:creationId xmlns:a16="http://schemas.microsoft.com/office/drawing/2014/main" id="{C02D3ADF-11DA-4FD5-B4AF-B588DF32AE2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2974" y="4221788"/>
              <a:ext cx="254134" cy="288302"/>
            </a:xfrm>
            <a:prstGeom prst="rect">
              <a:avLst/>
            </a:prstGeom>
          </p:spPr>
        </p:pic>
      </p:grpSp>
      <p:sp>
        <p:nvSpPr>
          <p:cNvPr id="26" name="Rectangle 3">
            <a:extLst>
              <a:ext uri="{FF2B5EF4-FFF2-40B4-BE49-F238E27FC236}">
                <a16:creationId xmlns:a16="http://schemas.microsoft.com/office/drawing/2014/main" id="{421969CE-54E3-4D88-BFEC-089FE8D67B58}"/>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of an Italian producers of Hygiene products: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Procurement Strategy, iii) Manufacturing and logistic footprint, iv) Productivity and utilization, v) R&amp;D</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for the </a:t>
            </a:r>
            <a:r>
              <a:rPr kumimoji="0" lang="en-US" sz="1000" b="0" i="0" u="none" strike="noStrike" kern="0" cap="none" spc="0" normalizeH="0" baseline="0" noProof="0" dirty="0">
                <a:ln>
                  <a:noFill/>
                </a:ln>
                <a:solidFill>
                  <a:schemeClr val="bg1"/>
                </a:solidFill>
                <a:effectLst/>
                <a:uLnTx/>
                <a:uFillTx/>
                <a:ea typeface="+mn-ea"/>
                <a:cs typeface="Arial" panose="020B0604020202020204" pitchFamily="34" charset="0"/>
              </a:rPr>
              <a:t>carve-out of a business unit of a Tier 1 operator in the Automotive industry</a:t>
            </a:r>
            <a:r>
              <a:rPr lang="en-US" sz="1000" dirty="0">
                <a:solidFill>
                  <a:schemeClr val="bg1"/>
                </a:solidFill>
                <a:latin typeface="EYInterstate Light" pitchFamily="2" charset="0"/>
              </a:rPr>
              <a:t>: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a:t>
            </a:r>
            <a:r>
              <a:rPr kumimoji="0" lang="en-US" sz="1000" b="0" i="0" u="none" strike="noStrike" kern="0" cap="none" spc="0" normalizeH="0" baseline="0" noProof="0" dirty="0">
                <a:ln>
                  <a:noFill/>
                </a:ln>
                <a:solidFill>
                  <a:schemeClr val="bg1"/>
                </a:solidFill>
                <a:effectLst/>
                <a:uLnTx/>
                <a:uFillTx/>
                <a:ea typeface="+mn-ea"/>
                <a:cs typeface="Arial" panose="020B0604020202020204" pitchFamily="34" charset="0"/>
              </a:rPr>
              <a:t>operational gaps to be fulfilled and related risks and mitigations, iii) map of all services to be exchanged between the carved out perimeter and Mother Company</a:t>
            </a:r>
            <a:endParaRPr lang="en-US" sz="1000"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Operational Due Diligence of a Global producers of Hygiene products: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Organization and Operating Model, ii) Procurement Strategy, iii) Manufacturing and logistic footprint, iv) Productivity and utilization, v) R&amp;D</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 global Steelworks: stand alone assessment (processes, person, tools, contracts, …), gaps identification and action plan definition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 global technology leader in the factory automation market: stand alone assessment (processes, person, tools, contracts, …), gaps identification and action plan definition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perimeter definition for an Italian telco player: operational and economical assessment of player divisions, definition of carve-out perimeter and related business case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Post Merge &amp; Integration support for a global technology leader in the factory automation markets: 100 days integration plan definition, identification of value creation initiatives and support in the implementation phase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Working capital optimization for an European wellness machineries producer: design of a traceability model, fully integrated with its RPA, able to track products step by step, allowing also a real-time visibility of stocks along all the supply chain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Plant turnaround for a Leading European producer of components for automotive sector: identification of root causes associated to current plant performances, definition of improvement levers with associated impact and responsibilities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Costs reduction initiative for a Leading company in security service: assessment of “order to cash” process, adopting DMAIC approach from Lean Six Sigma Methodology</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Carve-out support for a Leading Italian payments provider: operational assessment (processes, tools and KPIs), gaps identification, action plan definition, support to the implementation phase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Organization structure simplification for an Italian leading bank: design of the new organizational and operational model leveraging on a Zero Based Approach</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Re-design of Client's organizational and operational model for an Italian leading private bank: definition of operating model blue-print, identification of gaps with respect to market best practices, set the evolution roadmap (e.g.: Outsourcing program, Lean Six Sigma program,…)</a:t>
            </a:r>
            <a:endParaRPr lang="en-US" sz="1100" dirty="0">
              <a:solidFill>
                <a:schemeClr val="bg1"/>
              </a:solidFill>
              <a:latin typeface="EYInterstate Light" pitchFamily="2" charset="0"/>
            </a:endParaRPr>
          </a:p>
        </p:txBody>
      </p:sp>
      <p:pic>
        <p:nvPicPr>
          <p:cNvPr id="28" name="Picture 27">
            <a:extLst>
              <a:ext uri="{FF2B5EF4-FFF2-40B4-BE49-F238E27FC236}">
                <a16:creationId xmlns:a16="http://schemas.microsoft.com/office/drawing/2014/main" id="{3262C8E4-BCA7-467C-81D8-1852357045ED}"/>
              </a:ext>
            </a:extLst>
          </p:cNvPr>
          <p:cNvPicPr>
            <a:picLocks/>
          </p:cNvPicPr>
          <p:nvPr/>
        </p:nvPicPr>
        <p:blipFill rotWithShape="1">
          <a:blip r:embed="rId14" cstate="print">
            <a:extLst>
              <a:ext uri="{28A0092B-C50C-407E-A947-70E740481C1C}">
                <a14:useLocalDpi xmlns:a14="http://schemas.microsoft.com/office/drawing/2010/main" val="0"/>
              </a:ext>
            </a:extLst>
          </a:blip>
          <a:srcRect l="10715" r="9517"/>
          <a:stretch/>
        </p:blipFill>
        <p:spPr>
          <a:xfrm>
            <a:off x="796540" y="417830"/>
            <a:ext cx="637200" cy="792000"/>
          </a:xfrm>
          <a:prstGeom prst="rect">
            <a:avLst/>
          </a:prstGeom>
        </p:spPr>
      </p:pic>
    </p:spTree>
    <p:extLst>
      <p:ext uri="{BB962C8B-B14F-4D97-AF65-F5344CB8AC3E}">
        <p14:creationId xmlns:p14="http://schemas.microsoft.com/office/powerpoint/2010/main" val="55023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200E24C-30BD-4330-9393-59F91F1FE557}"/>
              </a:ext>
            </a:extLst>
          </p:cNvPr>
          <p:cNvSpPr>
            <a:spLocks noGrp="1"/>
          </p:cNvSpPr>
          <p:nvPr>
            <p:ph type="sldNum" sz="quarter" idx="12"/>
          </p:nvPr>
        </p:nvSpPr>
        <p:spPr/>
        <p:txBody>
          <a:bodyPr/>
          <a:lstStyle/>
          <a:p>
            <a:r>
              <a:rPr lang="en-GB"/>
              <a:t>Page </a:t>
            </a:r>
            <a:fld id="{F1BC30E3-FFE5-4B91-AA19-87A149EBB9EE}" type="slidenum">
              <a:rPr smtClean="0"/>
              <a:pPr/>
              <a:t>15</a:t>
            </a:fld>
            <a:endParaRPr dirty="0"/>
          </a:p>
        </p:txBody>
      </p:sp>
      <p:sp>
        <p:nvSpPr>
          <p:cNvPr id="7" name="Rectangle 4">
            <a:extLst>
              <a:ext uri="{FF2B5EF4-FFF2-40B4-BE49-F238E27FC236}">
                <a16:creationId xmlns:a16="http://schemas.microsoft.com/office/drawing/2014/main" id="{2F2F6879-82D8-4E6F-A25F-9CFB9667859B}"/>
              </a:ext>
            </a:extLst>
          </p:cNvPr>
          <p:cNvSpPr>
            <a:spLocks noChangeArrowheads="1"/>
          </p:cNvSpPr>
          <p:nvPr/>
        </p:nvSpPr>
        <p:spPr bwMode="auto">
          <a:xfrm>
            <a:off x="808357" y="1647069"/>
            <a:ext cx="3297112" cy="4230204"/>
          </a:xfrm>
          <a:prstGeom prst="rect">
            <a:avLst/>
          </a:prstGeom>
          <a:noFill/>
          <a:ln w="9525">
            <a:noFill/>
            <a:miter lim="800000"/>
            <a:headEnd/>
            <a:tailEnd/>
          </a:ln>
          <a:effectLst/>
        </p:spPr>
        <p:txBody>
          <a:bodyPr lIns="0" tIns="0" rIns="0" bIns="0"/>
          <a:lstStyle/>
          <a:p>
            <a:pPr marL="150250" lvl="1" indent="-150250" defTabSz="801330" fontAlgn="base">
              <a:spcBef>
                <a:spcPct val="20000"/>
              </a:spcBef>
              <a:spcAft>
                <a:spcPct val="20000"/>
              </a:spcAft>
              <a:buClr>
                <a:srgbClr val="FFD200"/>
              </a:buClr>
              <a:buSzPct val="75000"/>
            </a:pPr>
            <a:r>
              <a:rPr lang="en-US" sz="1100" b="1" dirty="0">
                <a:solidFill>
                  <a:schemeClr val="bg1"/>
                </a:solidFill>
                <a:latin typeface="EYInterstate Light" pitchFamily="2" charset="0"/>
              </a:rPr>
              <a:t>Background</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Luca is a Manager at EY-Parthenon and part of the Transaction Strategy &amp; Execution department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He is also involved in the Industrial Products market segment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Before joining EY, he worked in a Milan-based consulting firm where he was mainly involved in Corporate Finance activities such as Business Modelling, Carve out projects, and Transaction Support, for a total experience of 7 years</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rPr>
              <a:t>Luca’s mother tongue is Italian and he is fluent in English, also thanks to several international projects. He has also an intermediate knowledge of Spanish</a:t>
            </a:r>
            <a:endParaRPr lang="en-US" sz="1000" dirty="0">
              <a:solidFill>
                <a:srgbClr val="000000"/>
              </a:solidFill>
            </a:endParaRPr>
          </a:p>
          <a:p>
            <a:pPr marL="150250" lvl="1" indent="-150250" defTabSz="801330" fontAlgn="base">
              <a:spcBef>
                <a:spcPct val="20000"/>
              </a:spcBef>
              <a:spcAft>
                <a:spcPct val="20000"/>
              </a:spcAft>
              <a:buClr>
                <a:srgbClr val="FFD200"/>
              </a:buClr>
              <a:buSzPct val="75000"/>
              <a:buNone/>
              <a:tabLst>
                <a:tab pos="269827" algn="l"/>
                <a:tab pos="3228405" algn="l"/>
                <a:tab pos="4664840" algn="r"/>
              </a:tabLst>
              <a:defRPr/>
            </a:pPr>
            <a:r>
              <a:rPr lang="en-US" sz="1100" b="1" dirty="0">
                <a:solidFill>
                  <a:schemeClr val="bg1"/>
                </a:solidFill>
                <a:latin typeface="EYInterstate Light" pitchFamily="2" charset="0"/>
              </a:rPr>
              <a:t>Education</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His competence is focused on business and financial planning activities, financial modelling, accounting and carve out</a:t>
            </a:r>
          </a:p>
          <a:p>
            <a:pPr marL="355600" lvl="3" indent="-173038" defTabSz="995363" fontAlgn="base">
              <a:lnSpc>
                <a:spcPts val="1200"/>
              </a:lnSpc>
              <a:spcBef>
                <a:spcPct val="40000"/>
              </a:spcBef>
              <a:spcAft>
                <a:spcPct val="20000"/>
              </a:spcAft>
              <a:buClr>
                <a:srgbClr val="FFE600"/>
              </a:buClr>
              <a:buSzPct val="75000"/>
              <a:buFont typeface="EYInterstate" pitchFamily="2" charset="0"/>
              <a:buChar char="►"/>
              <a:tabLst>
                <a:tab pos="3228975" algn="l"/>
                <a:tab pos="4665663" algn="r"/>
              </a:tabLst>
              <a:defRPr/>
            </a:pPr>
            <a:r>
              <a:rPr lang="en-US" sz="1000" dirty="0">
                <a:solidFill>
                  <a:schemeClr val="bg1"/>
                </a:solidFill>
                <a:latin typeface="EYInterstate Light" pitchFamily="2" charset="0"/>
              </a:rPr>
              <a:t>He gained a significant experience in several transaction-related activities, both pre-deal and post deal</a:t>
            </a:r>
          </a:p>
        </p:txBody>
      </p:sp>
      <p:sp>
        <p:nvSpPr>
          <p:cNvPr id="8" name="Rectangle 2">
            <a:extLst>
              <a:ext uri="{FF2B5EF4-FFF2-40B4-BE49-F238E27FC236}">
                <a16:creationId xmlns:a16="http://schemas.microsoft.com/office/drawing/2014/main" id="{A900BACA-0DE5-4397-B1F1-057CD709A626}"/>
              </a:ext>
            </a:extLst>
          </p:cNvPr>
          <p:cNvSpPr>
            <a:spLocks noChangeArrowheads="1"/>
          </p:cNvSpPr>
          <p:nvPr/>
        </p:nvSpPr>
        <p:spPr bwMode="auto">
          <a:xfrm>
            <a:off x="609918" y="294200"/>
            <a:ext cx="10969372" cy="1108684"/>
          </a:xfrm>
          <a:prstGeom prst="rect">
            <a:avLst/>
          </a:prstGeom>
          <a:solidFill>
            <a:srgbClr val="FFE600"/>
          </a:solidFill>
          <a:ln w="9525" algn="ctr">
            <a:noFill/>
            <a:miter lim="800000"/>
            <a:headEnd type="none" w="sm" len="sm"/>
            <a:tailEnd type="none" w="sm" len="sm"/>
          </a:ln>
        </p:spPr>
        <p:txBody>
          <a:bodyPr wrap="none" lIns="18282" tIns="18282" rIns="18282" bIns="18282" anchor="ctr"/>
          <a:lstStyle/>
          <a:p>
            <a:pPr defTabSz="914018">
              <a:defRPr/>
            </a:pPr>
            <a:endParaRPr lang="it-IT" kern="0" dirty="0">
              <a:solidFill>
                <a:srgbClr val="FFE600"/>
              </a:solidFill>
            </a:endParaRPr>
          </a:p>
        </p:txBody>
      </p:sp>
      <p:sp>
        <p:nvSpPr>
          <p:cNvPr id="9" name="Text Box 6">
            <a:extLst>
              <a:ext uri="{FF2B5EF4-FFF2-40B4-BE49-F238E27FC236}">
                <a16:creationId xmlns:a16="http://schemas.microsoft.com/office/drawing/2014/main" id="{A6511093-7031-4E32-9D32-3043CC9584C0}"/>
              </a:ext>
            </a:extLst>
          </p:cNvPr>
          <p:cNvSpPr txBox="1">
            <a:spLocks noChangeArrowheads="1"/>
          </p:cNvSpPr>
          <p:nvPr/>
        </p:nvSpPr>
        <p:spPr bwMode="auto">
          <a:xfrm>
            <a:off x="1580542" y="410828"/>
            <a:ext cx="3176446" cy="369332"/>
          </a:xfrm>
          <a:prstGeom prst="rect">
            <a:avLst/>
          </a:prstGeom>
          <a:noFill/>
          <a:ln w="12700">
            <a:noFill/>
            <a:miter lim="800000"/>
            <a:headEnd type="none" w="sm" len="sm"/>
            <a:tailEnd type="none" w="sm" len="sm"/>
          </a:ln>
        </p:spPr>
        <p:txBody>
          <a:bodyPr wrap="square" lIns="0" tIns="0" rIns="0" bIns="0">
            <a:spAutoFit/>
          </a:bodyPr>
          <a:lstStyle/>
          <a:p>
            <a:pPr defTabSz="914018">
              <a:tabLst>
                <a:tab pos="406231" algn="l"/>
              </a:tabLst>
            </a:pPr>
            <a:r>
              <a:rPr lang="en-GB" sz="800" dirty="0">
                <a:solidFill>
                  <a:srgbClr val="000000"/>
                </a:solidFill>
                <a:latin typeface="EYInterstate Light" pitchFamily="2" charset="0"/>
              </a:rPr>
              <a:t>Luca Bishara</a:t>
            </a:r>
          </a:p>
          <a:p>
            <a:pPr defTabSz="914018">
              <a:tabLst>
                <a:tab pos="406231" algn="l"/>
              </a:tabLst>
            </a:pPr>
            <a:r>
              <a:rPr lang="en-GB" sz="800" dirty="0">
                <a:solidFill>
                  <a:srgbClr val="000000"/>
                </a:solidFill>
                <a:latin typeface="EYInterstate Light" pitchFamily="2" charset="0"/>
              </a:rPr>
              <a:t>Senior Manager</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EYP, Strategy &amp; Transactions - Transaction Strategy &amp; Execution</a:t>
            </a:r>
          </a:p>
        </p:txBody>
      </p:sp>
      <p:sp>
        <p:nvSpPr>
          <p:cNvPr id="10" name="Text Box 7">
            <a:extLst>
              <a:ext uri="{FF2B5EF4-FFF2-40B4-BE49-F238E27FC236}">
                <a16:creationId xmlns:a16="http://schemas.microsoft.com/office/drawing/2014/main" id="{5A349B14-732A-4E9B-AB0D-ACE8EF680367}"/>
              </a:ext>
            </a:extLst>
          </p:cNvPr>
          <p:cNvSpPr txBox="1">
            <a:spLocks noChangeArrowheads="1"/>
          </p:cNvSpPr>
          <p:nvPr/>
        </p:nvSpPr>
        <p:spPr bwMode="auto">
          <a:xfrm>
            <a:off x="1580542" y="809666"/>
            <a:ext cx="2158338" cy="246221"/>
          </a:xfrm>
          <a:prstGeom prst="rect">
            <a:avLst/>
          </a:prstGeom>
          <a:noFill/>
          <a:ln w="12700">
            <a:noFill/>
            <a:miter lim="800000"/>
            <a:headEnd type="none" w="sm" len="sm"/>
            <a:tailEnd type="none" w="sm" len="sm"/>
          </a:ln>
        </p:spPr>
        <p:txBody>
          <a:bodyPr wrap="square" lIns="0" tIns="0" rIns="0" bIns="0">
            <a:spAutoFit/>
          </a:bodyPr>
          <a:lstStyle/>
          <a:p>
            <a:pPr defTabSz="914018">
              <a:spcAft>
                <a:spcPct val="0"/>
              </a:spcAft>
              <a:tabLst>
                <a:tab pos="406231" algn="l"/>
              </a:tabLst>
            </a:pPr>
            <a:r>
              <a:rPr lang="en-US" sz="800" dirty="0">
                <a:solidFill>
                  <a:srgbClr val="000000"/>
                </a:solidFill>
                <a:latin typeface="EYInterstate Light" pitchFamily="2" charset="0"/>
              </a:rPr>
              <a:t>Mobile	 +39 339 7339495</a:t>
            </a:r>
          </a:p>
          <a:p>
            <a:pPr defTabSz="872282" fontAlgn="base">
              <a:spcBef>
                <a:spcPct val="0"/>
              </a:spcBef>
              <a:spcAft>
                <a:spcPct val="0"/>
              </a:spcAft>
              <a:tabLst>
                <a:tab pos="388145" algn="l"/>
              </a:tabLst>
            </a:pPr>
            <a:r>
              <a:rPr lang="en-US" sz="800" dirty="0">
                <a:solidFill>
                  <a:srgbClr val="000000"/>
                </a:solidFill>
                <a:latin typeface="EYInterstate Light" pitchFamily="2" charset="0"/>
              </a:rPr>
              <a:t>Email	</a:t>
            </a:r>
            <a:r>
              <a:rPr lang="en-GB" sz="800" dirty="0">
                <a:solidFill>
                  <a:srgbClr val="000000"/>
                </a:solidFill>
                <a:latin typeface="EYInterstate Light" pitchFamily="2" charset="0"/>
              </a:rPr>
              <a:t>luca.bishara@parthenon.ey.com</a:t>
            </a:r>
          </a:p>
        </p:txBody>
      </p:sp>
      <p:sp>
        <p:nvSpPr>
          <p:cNvPr id="11" name="Date Placeholder 3">
            <a:extLst>
              <a:ext uri="{FF2B5EF4-FFF2-40B4-BE49-F238E27FC236}">
                <a16:creationId xmlns:a16="http://schemas.microsoft.com/office/drawing/2014/main" id="{C1E3F319-947F-4CA1-AEEC-86E411CA183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12" name="Picture 11">
            <a:extLst>
              <a:ext uri="{FF2B5EF4-FFF2-40B4-BE49-F238E27FC236}">
                <a16:creationId xmlns:a16="http://schemas.microsoft.com/office/drawing/2014/main" id="{3E298E46-C714-4378-AEDE-B60B3986CDE0}"/>
              </a:ext>
            </a:extLst>
          </p:cNvPr>
          <p:cNvPicPr>
            <a:picLocks/>
          </p:cNvPicPr>
          <p:nvPr/>
        </p:nvPicPr>
        <p:blipFill rotWithShape="1">
          <a:blip r:embed="rId2" cstate="print">
            <a:extLst>
              <a:ext uri="{28A0092B-C50C-407E-A947-70E740481C1C}">
                <a14:useLocalDpi xmlns:a14="http://schemas.microsoft.com/office/drawing/2010/main" val="0"/>
              </a:ext>
            </a:extLst>
          </a:blip>
          <a:srcRect r="7524" b="648"/>
          <a:stretch/>
        </p:blipFill>
        <p:spPr>
          <a:xfrm>
            <a:off x="790808" y="410828"/>
            <a:ext cx="637200" cy="792000"/>
          </a:xfrm>
          <a:prstGeom prst="rect">
            <a:avLst/>
          </a:prstGeom>
        </p:spPr>
      </p:pic>
      <p:sp>
        <p:nvSpPr>
          <p:cNvPr id="13" name="Rectangle 3">
            <a:extLst>
              <a:ext uri="{FF2B5EF4-FFF2-40B4-BE49-F238E27FC236}">
                <a16:creationId xmlns:a16="http://schemas.microsoft.com/office/drawing/2014/main" id="{BB4D4002-1517-4F58-93F5-469B4F7DDBA8}"/>
              </a:ext>
            </a:extLst>
          </p:cNvPr>
          <p:cNvSpPr>
            <a:spLocks noChangeArrowheads="1"/>
          </p:cNvSpPr>
          <p:nvPr/>
        </p:nvSpPr>
        <p:spPr bwMode="auto">
          <a:xfrm>
            <a:off x="4185920" y="1647069"/>
            <a:ext cx="7402513" cy="4112708"/>
          </a:xfrm>
          <a:prstGeom prst="rect">
            <a:avLst/>
          </a:prstGeom>
          <a:noFill/>
          <a:ln w="9525">
            <a:noFill/>
            <a:miter lim="800000"/>
            <a:headEnd/>
            <a:tailEnd/>
          </a:ln>
          <a:effectLst/>
        </p:spPr>
        <p:txBody>
          <a:bodyPr lIns="0" tIns="0" rIns="0" bIns="0"/>
          <a:lstStyle/>
          <a:p>
            <a:pPr marL="150250" indent="-150250" defTabSz="801330" fontAlgn="base">
              <a:spcBef>
                <a:spcPct val="20000"/>
              </a:spcBef>
              <a:spcAft>
                <a:spcPct val="20000"/>
              </a:spcAft>
              <a:buClr>
                <a:srgbClr val="FFD200"/>
              </a:buClr>
              <a:buSzPct val="75000"/>
            </a:pPr>
            <a:r>
              <a:rPr lang="en-GB" sz="1100" b="1" dirty="0">
                <a:solidFill>
                  <a:schemeClr val="bg1"/>
                </a:solidFill>
                <a:latin typeface="EYInterstate Light" pitchFamily="2" charset="0"/>
              </a:rPr>
              <a:t>Professional Experience</a:t>
            </a:r>
          </a:p>
          <a:p>
            <a:pPr marL="150250" indent="-150250" defTabSz="801330" fontAlgn="base">
              <a:spcBef>
                <a:spcPct val="20000"/>
              </a:spcBef>
              <a:spcAft>
                <a:spcPct val="20000"/>
              </a:spcAft>
              <a:buClr>
                <a:srgbClr val="FFD200"/>
              </a:buClr>
              <a:buSzPct val="75000"/>
            </a:pPr>
            <a:endParaRPr lang="en-GB" sz="400" b="1" dirty="0">
              <a:solidFill>
                <a:schemeClr val="bg1"/>
              </a:solidFill>
              <a:latin typeface="EYInterstate Light" pitchFamily="2" charset="0"/>
            </a:endParaRP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Luca was involved in a number of Operational Due Diligence and synergies assessments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a significant number of Business Plans aimed at assessing financial requirements for the implementation of strategic initiatives. He drafted from scratch several industrial plans with a specific focus on Top Line assumptions, cost structure and cash flows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the financials for the carve-out of a Business Unit of a company involved in the air conditioning field in a transaction perspective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supported an Italian ICT player during the post merger integration process involving 20+ companies. Main activities: </a:t>
            </a:r>
            <a:r>
              <a:rPr lang="en-US" sz="1000" dirty="0" err="1">
                <a:solidFill>
                  <a:schemeClr val="bg1"/>
                </a:solidFill>
                <a:latin typeface="EYInterstate Light" pitchFamily="2" charset="0"/>
              </a:rPr>
              <a:t>i</a:t>
            </a:r>
            <a:r>
              <a:rPr lang="en-US" sz="1000" dirty="0">
                <a:solidFill>
                  <a:schemeClr val="bg1"/>
                </a:solidFill>
                <a:latin typeface="EYInterstate Light" pitchFamily="2" charset="0"/>
              </a:rPr>
              <a:t>) cost structure optimization; ii) financial monitoring and reporting; iii) cooperation with key stakeholder at Group and BU level in order to develop the integration plan</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Luca conducted a feasibility study for a leading Italian Fintech player in order to assess the opportunity of the launch of a new business unit, including market assessment, business and operational model selection, and a detailed bottom-up business case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an industrial plan for an Italian ICT player in order to assess the feasibility of different strategic options</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several Independent Business Review and Working Capital Assessments for IPO processes in the Italian Stock Exchange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and supported the monitoring of a short term cash flow forecast model for an industrial player</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performed scouting analyses for M&amp;A opportunities (buy-side)</a:t>
            </a:r>
          </a:p>
          <a:p>
            <a:pPr marL="180975" indent="-180975" defTabSz="995363">
              <a:lnSpc>
                <a:spcPts val="1200"/>
              </a:lnSpc>
              <a:buClr>
                <a:srgbClr val="FFE600"/>
              </a:buClr>
              <a:buSzPct val="75000"/>
              <a:buFont typeface="EYInterstate" pitchFamily="2" charset="0"/>
              <a:buChar char="►"/>
              <a:tabLst>
                <a:tab pos="3228975" algn="l"/>
                <a:tab pos="4665663" algn="r"/>
              </a:tabLst>
            </a:pPr>
            <a:r>
              <a:rPr lang="en-US" sz="1000" dirty="0">
                <a:solidFill>
                  <a:schemeClr val="bg1"/>
                </a:solidFill>
                <a:latin typeface="EYInterstate Light" pitchFamily="2" charset="0"/>
              </a:rPr>
              <a:t>He drafted Information Memorandum aimed at presenting potential investment opportunities, including the analysis of past financial performances and key market trends</a:t>
            </a:r>
            <a:endParaRPr lang="en-US" sz="1100" dirty="0">
              <a:solidFill>
                <a:schemeClr val="bg1"/>
              </a:solidFill>
              <a:latin typeface="EYInterstate Light" pitchFamily="2" charset="0"/>
            </a:endParaRPr>
          </a:p>
        </p:txBody>
      </p:sp>
      <p:grpSp>
        <p:nvGrpSpPr>
          <p:cNvPr id="14" name="Group 13">
            <a:extLst>
              <a:ext uri="{FF2B5EF4-FFF2-40B4-BE49-F238E27FC236}">
                <a16:creationId xmlns:a16="http://schemas.microsoft.com/office/drawing/2014/main" id="{5F82C3B6-9F52-478C-853E-2038F474B2AD}"/>
              </a:ext>
            </a:extLst>
          </p:cNvPr>
          <p:cNvGrpSpPr/>
          <p:nvPr/>
        </p:nvGrpSpPr>
        <p:grpSpPr>
          <a:xfrm>
            <a:off x="8943512" y="30783"/>
            <a:ext cx="3127718" cy="288302"/>
            <a:chOff x="2379390" y="4221788"/>
            <a:chExt cx="3127718" cy="288302"/>
          </a:xfrm>
        </p:grpSpPr>
        <p:sp>
          <p:nvSpPr>
            <p:cNvPr id="15" name="Rectangle 6">
              <a:extLst>
                <a:ext uri="{FF2B5EF4-FFF2-40B4-BE49-F238E27FC236}">
                  <a16:creationId xmlns:a16="http://schemas.microsoft.com/office/drawing/2014/main" id="{788E1FF0-9C40-4DB4-B12F-9500274AFC03}"/>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16" name="Graphic 15" descr="Target with solid fill">
              <a:extLst>
                <a:ext uri="{FF2B5EF4-FFF2-40B4-BE49-F238E27FC236}">
                  <a16:creationId xmlns:a16="http://schemas.microsoft.com/office/drawing/2014/main" id="{807FD1FA-249E-4120-BF6E-974A01BE4E4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4543" y="4221788"/>
              <a:ext cx="254134" cy="288302"/>
            </a:xfrm>
            <a:prstGeom prst="rect">
              <a:avLst/>
            </a:prstGeom>
          </p:spPr>
        </p:pic>
        <p:sp>
          <p:nvSpPr>
            <p:cNvPr id="17" name="Rectangle 11">
              <a:extLst>
                <a:ext uri="{FF2B5EF4-FFF2-40B4-BE49-F238E27FC236}">
                  <a16:creationId xmlns:a16="http://schemas.microsoft.com/office/drawing/2014/main" id="{CC8ACF41-2C6D-4DCB-9D44-3F8145F1BC72}"/>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8" name="Graphic 17" descr="Lights On with solid fill">
              <a:extLst>
                <a:ext uri="{FF2B5EF4-FFF2-40B4-BE49-F238E27FC236}">
                  <a16:creationId xmlns:a16="http://schemas.microsoft.com/office/drawing/2014/main" id="{C47E440C-653B-4D66-ADA1-7B0272D2C8E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17154" y="4221788"/>
              <a:ext cx="254133" cy="288302"/>
            </a:xfrm>
            <a:prstGeom prst="rect">
              <a:avLst/>
            </a:prstGeom>
          </p:spPr>
        </p:pic>
        <p:sp>
          <p:nvSpPr>
            <p:cNvPr id="19" name="Rectangle 12">
              <a:extLst>
                <a:ext uri="{FF2B5EF4-FFF2-40B4-BE49-F238E27FC236}">
                  <a16:creationId xmlns:a16="http://schemas.microsoft.com/office/drawing/2014/main" id="{E0916462-6F19-4B4F-8FDE-C0A0355777F9}"/>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0" name="Graphic 19" descr="Clipboard Checked with solid fill">
              <a:extLst>
                <a:ext uri="{FF2B5EF4-FFF2-40B4-BE49-F238E27FC236}">
                  <a16:creationId xmlns:a16="http://schemas.microsoft.com/office/drawing/2014/main" id="{1FB747F2-795C-4EF7-A2F9-8D26F3FE536C}"/>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45251" y="4221788"/>
              <a:ext cx="254134" cy="288302"/>
            </a:xfrm>
            <a:prstGeom prst="rect">
              <a:avLst/>
            </a:prstGeom>
          </p:spPr>
        </p:pic>
        <p:sp>
          <p:nvSpPr>
            <p:cNvPr id="21" name="Rectangle 6">
              <a:extLst>
                <a:ext uri="{FF2B5EF4-FFF2-40B4-BE49-F238E27FC236}">
                  <a16:creationId xmlns:a16="http://schemas.microsoft.com/office/drawing/2014/main" id="{B78A290D-AEDA-4271-A756-53F39FADCC55}"/>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2" name="Graphic 21" descr="Daily calendar with solid fill">
              <a:extLst>
                <a:ext uri="{FF2B5EF4-FFF2-40B4-BE49-F238E27FC236}">
                  <a16:creationId xmlns:a16="http://schemas.microsoft.com/office/drawing/2014/main" id="{B72E4C0C-3C73-4F24-AFF8-72214680967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72266" y="4221788"/>
              <a:ext cx="254134" cy="288302"/>
            </a:xfrm>
            <a:prstGeom prst="rect">
              <a:avLst/>
            </a:prstGeom>
          </p:spPr>
        </p:pic>
        <p:sp>
          <p:nvSpPr>
            <p:cNvPr id="23" name="Rectangle 11">
              <a:extLst>
                <a:ext uri="{FF2B5EF4-FFF2-40B4-BE49-F238E27FC236}">
                  <a16:creationId xmlns:a16="http://schemas.microsoft.com/office/drawing/2014/main" id="{5981AE46-098A-4105-BA1F-71138395F1B7}"/>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4" name="Graphic 23" descr="Target Audience with solid fill">
              <a:extLst>
                <a:ext uri="{FF2B5EF4-FFF2-40B4-BE49-F238E27FC236}">
                  <a16:creationId xmlns:a16="http://schemas.microsoft.com/office/drawing/2014/main" id="{E623774D-2057-4648-86CE-FA42ED52AE9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24877" y="4221788"/>
              <a:ext cx="254133" cy="288302"/>
            </a:xfrm>
            <a:prstGeom prst="rect">
              <a:avLst/>
            </a:prstGeom>
          </p:spPr>
        </p:pic>
        <p:sp>
          <p:nvSpPr>
            <p:cNvPr id="25" name="Rectangle 12">
              <a:extLst>
                <a:ext uri="{FF2B5EF4-FFF2-40B4-BE49-F238E27FC236}">
                  <a16:creationId xmlns:a16="http://schemas.microsoft.com/office/drawing/2014/main" id="{89D31899-6177-4FE3-887E-B667D6810B01}"/>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 name="Graphic 25" descr="Cycle with people with solid fill">
              <a:extLst>
                <a:ext uri="{FF2B5EF4-FFF2-40B4-BE49-F238E27FC236}">
                  <a16:creationId xmlns:a16="http://schemas.microsoft.com/office/drawing/2014/main" id="{366D6A5F-E6DE-4557-B59E-BB08797E2C57}"/>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52974" y="4221788"/>
              <a:ext cx="254134" cy="288302"/>
            </a:xfrm>
            <a:prstGeom prst="rect">
              <a:avLst/>
            </a:prstGeom>
          </p:spPr>
        </p:pic>
      </p:grpSp>
    </p:spTree>
    <p:extLst>
      <p:ext uri="{BB962C8B-B14F-4D97-AF65-F5344CB8AC3E}">
        <p14:creationId xmlns:p14="http://schemas.microsoft.com/office/powerpoint/2010/main" val="1271647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1"/>
            </p:custDataLst>
            <p:extLst>
              <p:ext uri="{D42A27DB-BD31-4B8C-83A1-F6EECF244321}">
                <p14:modId xmlns:p14="http://schemas.microsoft.com/office/powerpoint/2010/main" val="3436254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5" imgW="473" imgH="476" progId="TCLayout.ActiveDocument.1">
                  <p:embed/>
                </p:oleObj>
              </mc:Choice>
              <mc:Fallback>
                <p:oleObj name="think-cell Slide" r:id="rId35"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We have a deep knowledge of the Operational Due Diligence topics through numerous assignments in different industries</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16</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Recent Selected Credentials</a:t>
            </a:r>
          </a:p>
        </p:txBody>
      </p:sp>
      <p:grpSp>
        <p:nvGrpSpPr>
          <p:cNvPr id="247" name="Group 246">
            <a:extLst>
              <a:ext uri="{FF2B5EF4-FFF2-40B4-BE49-F238E27FC236}">
                <a16:creationId xmlns:a16="http://schemas.microsoft.com/office/drawing/2014/main" id="{4C9F7BC6-ACE1-409E-9348-82E8226F1585}"/>
              </a:ext>
            </a:extLst>
          </p:cNvPr>
          <p:cNvGrpSpPr/>
          <p:nvPr/>
        </p:nvGrpSpPr>
        <p:grpSpPr>
          <a:xfrm>
            <a:off x="609917" y="1377147"/>
            <a:ext cx="1936729" cy="2327962"/>
            <a:chOff x="609917" y="1377147"/>
            <a:chExt cx="1936729" cy="2327962"/>
          </a:xfrm>
        </p:grpSpPr>
        <p:grpSp>
          <p:nvGrpSpPr>
            <p:cNvPr id="12" name="Group 54">
              <a:extLst>
                <a:ext uri="{FF2B5EF4-FFF2-40B4-BE49-F238E27FC236}">
                  <a16:creationId xmlns:a16="http://schemas.microsoft.com/office/drawing/2014/main" id="{AB927BDF-FC84-48CE-B58E-B29E071C3E7D}"/>
                </a:ext>
              </a:extLst>
            </p:cNvPr>
            <p:cNvGrpSpPr/>
            <p:nvPr>
              <p:custDataLst>
                <p:tags r:id="rId30"/>
              </p:custDataLst>
            </p:nvPr>
          </p:nvGrpSpPr>
          <p:grpSpPr>
            <a:xfrm>
              <a:off x="609917" y="1377147"/>
              <a:ext cx="1925681" cy="2327962"/>
              <a:chOff x="-1075" y="0"/>
              <a:chExt cx="1770597" cy="1928335"/>
            </a:xfrm>
            <a:solidFill>
              <a:schemeClr val="bg1"/>
            </a:solidFill>
          </p:grpSpPr>
          <p:sp>
            <p:nvSpPr>
              <p:cNvPr id="18" name="Rectangle 46">
                <a:extLst>
                  <a:ext uri="{FF2B5EF4-FFF2-40B4-BE49-F238E27FC236}">
                    <a16:creationId xmlns:a16="http://schemas.microsoft.com/office/drawing/2014/main" id="{A346F3FB-6E08-4B2A-9C7E-35D375E6C40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9" name="TextBox 4536">
                <a:extLst>
                  <a:ext uri="{FF2B5EF4-FFF2-40B4-BE49-F238E27FC236}">
                    <a16:creationId xmlns:a16="http://schemas.microsoft.com/office/drawing/2014/main" id="{7525B5EC-EA34-487F-8A32-C897D89669F1}"/>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1" name="Group 20">
              <a:extLst>
                <a:ext uri="{FF2B5EF4-FFF2-40B4-BE49-F238E27FC236}">
                  <a16:creationId xmlns:a16="http://schemas.microsoft.com/office/drawing/2014/main" id="{36245B75-0021-4860-869D-5B836F4BCAAD}"/>
                </a:ext>
              </a:extLst>
            </p:cNvPr>
            <p:cNvGrpSpPr/>
            <p:nvPr/>
          </p:nvGrpSpPr>
          <p:grpSpPr>
            <a:xfrm>
              <a:off x="620965" y="2862647"/>
              <a:ext cx="1925681" cy="787883"/>
              <a:chOff x="929100" y="3055206"/>
              <a:chExt cx="1558272" cy="749644"/>
            </a:xfrm>
          </p:grpSpPr>
          <p:pic>
            <p:nvPicPr>
              <p:cNvPr id="13" name="Picture 44">
                <a:extLst>
                  <a:ext uri="{FF2B5EF4-FFF2-40B4-BE49-F238E27FC236}">
                    <a16:creationId xmlns:a16="http://schemas.microsoft.com/office/drawing/2014/main" id="{6AB2F69F-C70D-4DFE-9389-6AE973CBF945}"/>
                  </a:ext>
                </a:extLst>
              </p:cNvPr>
              <p:cNvPicPr>
                <a:picLocks noChangeAspect="1" noChangeArrowheads="1"/>
              </p:cNvPicPr>
              <p:nvPr>
                <p:custDataLst>
                  <p:tags r:id="rId32"/>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4" name="Picture 45" descr="C:\USERS\X81870\APPDATA\LOCAL\TEMP\wza8b1\5001_5004_A4 landscape report cover window.wmf">
                <a:extLst>
                  <a:ext uri="{FF2B5EF4-FFF2-40B4-BE49-F238E27FC236}">
                    <a16:creationId xmlns:a16="http://schemas.microsoft.com/office/drawing/2014/main" id="{F1BE1E54-EEB1-44BC-934A-97D8F01F9F5B}"/>
                  </a:ext>
                </a:extLst>
              </p:cNvPr>
              <p:cNvPicPr>
                <a:picLocks noChangeAspect="1" noChangeArrowheads="1"/>
              </p:cNvPicPr>
              <p:nvPr>
                <p:custDataLst>
                  <p:tags r:id="rId33"/>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79">
              <a:extLst>
                <a:ext uri="{FF2B5EF4-FFF2-40B4-BE49-F238E27FC236}">
                  <a16:creationId xmlns:a16="http://schemas.microsoft.com/office/drawing/2014/main" id="{7815D509-13F7-441C-B05C-20ED7A40C0F9}"/>
                </a:ext>
              </a:extLst>
            </p:cNvPr>
            <p:cNvSpPr>
              <a:spLocks noChangeArrowheads="1"/>
            </p:cNvSpPr>
            <p:nvPr>
              <p:custDataLst>
                <p:tags r:id="rId31"/>
              </p:custDataLst>
            </p:nvPr>
          </p:nvSpPr>
          <p:spPr bwMode="auto">
            <a:xfrm>
              <a:off x="686400" y="1416080"/>
              <a:ext cx="1673780" cy="61555"/>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sp>
          <p:nvSpPr>
            <p:cNvPr id="111" name="Text Box 37">
              <a:extLst>
                <a:ext uri="{FF2B5EF4-FFF2-40B4-BE49-F238E27FC236}">
                  <a16:creationId xmlns:a16="http://schemas.microsoft.com/office/drawing/2014/main" id="{9DB8A6FD-0290-4E94-A2AD-4C3916F1FA6E}"/>
                </a:ext>
              </a:extLst>
            </p:cNvPr>
            <p:cNvSpPr txBox="1">
              <a:spLocks noChangeArrowheads="1"/>
            </p:cNvSpPr>
            <p:nvPr/>
          </p:nvSpPr>
          <p:spPr bwMode="auto">
            <a:xfrm>
              <a:off x="725257"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Datalogic</a:t>
              </a:r>
              <a:endParaRPr lang="en-US" sz="900" dirty="0"/>
            </a:p>
            <a:p>
              <a:pPr marL="0" indent="0">
                <a:buNone/>
              </a:pPr>
              <a:r>
                <a:rPr lang="en-US" sz="900" dirty="0"/>
                <a:t>EY performed an Operational Due Diligence to support Datalogic in the acquisition of a company operating in the Sensors &amp; Safety and Machine Vision business</a:t>
              </a:r>
            </a:p>
          </p:txBody>
        </p:sp>
        <p:grpSp>
          <p:nvGrpSpPr>
            <p:cNvPr id="21504" name="Group 21503">
              <a:extLst>
                <a:ext uri="{FF2B5EF4-FFF2-40B4-BE49-F238E27FC236}">
                  <a16:creationId xmlns:a16="http://schemas.microsoft.com/office/drawing/2014/main" id="{E39111BB-3157-42C9-B2D8-F5EB01A5FBAC}"/>
                </a:ext>
              </a:extLst>
            </p:cNvPr>
            <p:cNvGrpSpPr/>
            <p:nvPr/>
          </p:nvGrpSpPr>
          <p:grpSpPr>
            <a:xfrm>
              <a:off x="828672" y="1624280"/>
              <a:ext cx="1488170" cy="408111"/>
              <a:chOff x="725257" y="1563534"/>
              <a:chExt cx="1488170" cy="408111"/>
            </a:xfrm>
          </p:grpSpPr>
          <p:pic>
            <p:nvPicPr>
              <p:cNvPr id="21506" name="Picture 2" descr="datalogic-logo - » Supply Chain Solutions| Consulting| Stellium Inc.">
                <a:extLst>
                  <a:ext uri="{FF2B5EF4-FFF2-40B4-BE49-F238E27FC236}">
                    <a16:creationId xmlns:a16="http://schemas.microsoft.com/office/drawing/2014/main" id="{6F47EF6D-FA0F-47B0-9992-F6B132CDE8D9}"/>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725257" y="1563534"/>
                <a:ext cx="1098095" cy="196088"/>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Datasensing S.r.l. - Sensori per l'automazione industriale">
                <a:extLst>
                  <a:ext uri="{FF2B5EF4-FFF2-40B4-BE49-F238E27FC236}">
                    <a16:creationId xmlns:a16="http://schemas.microsoft.com/office/drawing/2014/main" id="{B9225A29-1DC3-4AAB-835C-AE53398B0D95}"/>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1343418" y="1786570"/>
                <a:ext cx="870009" cy="18507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8" name="Group 247">
            <a:extLst>
              <a:ext uri="{FF2B5EF4-FFF2-40B4-BE49-F238E27FC236}">
                <a16:creationId xmlns:a16="http://schemas.microsoft.com/office/drawing/2014/main" id="{BC080CA3-CE3D-4ECC-91D6-1B610554C7D8}"/>
              </a:ext>
            </a:extLst>
          </p:cNvPr>
          <p:cNvGrpSpPr/>
          <p:nvPr/>
        </p:nvGrpSpPr>
        <p:grpSpPr>
          <a:xfrm>
            <a:off x="9416761" y="1377147"/>
            <a:ext cx="1936800" cy="2327962"/>
            <a:chOff x="7391187" y="1377147"/>
            <a:chExt cx="1936800" cy="2327962"/>
          </a:xfrm>
        </p:grpSpPr>
        <p:grpSp>
          <p:nvGrpSpPr>
            <p:cNvPr id="50" name="Group 49">
              <a:extLst>
                <a:ext uri="{FF2B5EF4-FFF2-40B4-BE49-F238E27FC236}">
                  <a16:creationId xmlns:a16="http://schemas.microsoft.com/office/drawing/2014/main" id="{1DC753BA-2872-4297-9EBE-017DF8172F54}"/>
                </a:ext>
              </a:extLst>
            </p:cNvPr>
            <p:cNvGrpSpPr/>
            <p:nvPr/>
          </p:nvGrpSpPr>
          <p:grpSpPr>
            <a:xfrm>
              <a:off x="7391187" y="1377147"/>
              <a:ext cx="1936800" cy="2327962"/>
              <a:chOff x="920074" y="1633258"/>
              <a:chExt cx="1582226" cy="2214976"/>
            </a:xfrm>
            <a:effectLst>
              <a:outerShdw blurRad="50800" dist="38100" dir="2700000" algn="tl" rotWithShape="0">
                <a:prstClr val="black">
                  <a:alpha val="40000"/>
                </a:prstClr>
              </a:outerShdw>
            </a:effectLst>
          </p:grpSpPr>
          <p:grpSp>
            <p:nvGrpSpPr>
              <p:cNvPr id="51" name="Group 54">
                <a:extLst>
                  <a:ext uri="{FF2B5EF4-FFF2-40B4-BE49-F238E27FC236}">
                    <a16:creationId xmlns:a16="http://schemas.microsoft.com/office/drawing/2014/main" id="{3846F245-2958-45FC-8381-E8C88EE523FE}"/>
                  </a:ext>
                </a:extLst>
              </p:cNvPr>
              <p:cNvGrpSpPr/>
              <p:nvPr>
                <p:custDataLst>
                  <p:tags r:id="rId26"/>
                </p:custDataLst>
              </p:nvPr>
            </p:nvGrpSpPr>
            <p:grpSpPr>
              <a:xfrm>
                <a:off x="920074" y="1633258"/>
                <a:ext cx="1573200" cy="2214976"/>
                <a:chOff x="-1075" y="0"/>
                <a:chExt cx="1770597" cy="1928335"/>
              </a:xfrm>
              <a:solidFill>
                <a:schemeClr val="bg1"/>
              </a:solidFill>
            </p:grpSpPr>
            <p:sp>
              <p:nvSpPr>
                <p:cNvPr id="56" name="Rectangle 46">
                  <a:extLst>
                    <a:ext uri="{FF2B5EF4-FFF2-40B4-BE49-F238E27FC236}">
                      <a16:creationId xmlns:a16="http://schemas.microsoft.com/office/drawing/2014/main" id="{73122B80-CD20-47BC-82A9-0652DDBADAB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57" name="TextBox 4536">
                  <a:extLst>
                    <a:ext uri="{FF2B5EF4-FFF2-40B4-BE49-F238E27FC236}">
                      <a16:creationId xmlns:a16="http://schemas.microsoft.com/office/drawing/2014/main" id="{84725E53-1251-4875-B607-E303091DF392}"/>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52" name="Group 51">
                <a:extLst>
                  <a:ext uri="{FF2B5EF4-FFF2-40B4-BE49-F238E27FC236}">
                    <a16:creationId xmlns:a16="http://schemas.microsoft.com/office/drawing/2014/main" id="{BFC5078E-3CD9-4DEE-A4CD-08D10505421B}"/>
                  </a:ext>
                </a:extLst>
              </p:cNvPr>
              <p:cNvGrpSpPr/>
              <p:nvPr/>
            </p:nvGrpSpPr>
            <p:grpSpPr>
              <a:xfrm>
                <a:off x="929100" y="3046660"/>
                <a:ext cx="1573200" cy="749644"/>
                <a:chOff x="929100" y="3055206"/>
                <a:chExt cx="1558272" cy="749644"/>
              </a:xfrm>
            </p:grpSpPr>
            <p:pic>
              <p:nvPicPr>
                <p:cNvPr id="54" name="Picture 44">
                  <a:extLst>
                    <a:ext uri="{FF2B5EF4-FFF2-40B4-BE49-F238E27FC236}">
                      <a16:creationId xmlns:a16="http://schemas.microsoft.com/office/drawing/2014/main" id="{E398873F-47A4-43FA-B641-DB220A03E4DE}"/>
                    </a:ext>
                  </a:extLst>
                </p:cNvPr>
                <p:cNvPicPr>
                  <a:picLocks noChangeAspect="1" noChangeArrowheads="1"/>
                </p:cNvPicPr>
                <p:nvPr>
                  <p:custDataLst>
                    <p:tags r:id="rId28"/>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55" name="Picture 45" descr="C:\USERS\X81870\APPDATA\LOCAL\TEMP\wza8b1\5001_5004_A4 landscape report cover window.wmf">
                  <a:extLst>
                    <a:ext uri="{FF2B5EF4-FFF2-40B4-BE49-F238E27FC236}">
                      <a16:creationId xmlns:a16="http://schemas.microsoft.com/office/drawing/2014/main" id="{3C5623E4-DB30-4AC2-830A-D75DC5D4A7AE}"/>
                    </a:ext>
                  </a:extLst>
                </p:cNvPr>
                <p:cNvPicPr>
                  <a:picLocks noChangeAspect="1" noChangeArrowheads="1"/>
                </p:cNvPicPr>
                <p:nvPr>
                  <p:custDataLst>
                    <p:tags r:id="rId29"/>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53" name="Rectangle 179">
                <a:extLst>
                  <a:ext uri="{FF2B5EF4-FFF2-40B4-BE49-F238E27FC236}">
                    <a16:creationId xmlns:a16="http://schemas.microsoft.com/office/drawing/2014/main" id="{54B1A869-BBD2-4452-8E5D-145152F485BC}"/>
                  </a:ext>
                </a:extLst>
              </p:cNvPr>
              <p:cNvSpPr>
                <a:spLocks noChangeArrowheads="1"/>
              </p:cNvSpPr>
              <p:nvPr>
                <p:custDataLst>
                  <p:tags r:id="rId2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3" name="Text Box 37">
              <a:extLst>
                <a:ext uri="{FF2B5EF4-FFF2-40B4-BE49-F238E27FC236}">
                  <a16:creationId xmlns:a16="http://schemas.microsoft.com/office/drawing/2014/main" id="{485CCC66-D59C-4093-850C-EFBC65FC11A1}"/>
                </a:ext>
              </a:extLst>
            </p:cNvPr>
            <p:cNvSpPr txBox="1">
              <a:spLocks noChangeArrowheads="1"/>
            </p:cNvSpPr>
            <p:nvPr/>
          </p:nvSpPr>
          <p:spPr bwMode="auto">
            <a:xfrm>
              <a:off x="7512087" y="2081408"/>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endParaRPr lang="en-US" sz="900" dirty="0"/>
            </a:p>
          </p:txBody>
        </p:sp>
        <p:sp>
          <p:nvSpPr>
            <p:cNvPr id="135" name="Text Box 37">
              <a:extLst>
                <a:ext uri="{FF2B5EF4-FFF2-40B4-BE49-F238E27FC236}">
                  <a16:creationId xmlns:a16="http://schemas.microsoft.com/office/drawing/2014/main" id="{3BD4C562-ADCD-4BDE-A0A3-9087989A8E2C}"/>
                </a:ext>
              </a:extLst>
            </p:cNvPr>
            <p:cNvSpPr txBox="1">
              <a:spLocks noChangeArrowheads="1"/>
            </p:cNvSpPr>
            <p:nvPr/>
          </p:nvSpPr>
          <p:spPr bwMode="auto">
            <a:xfrm>
              <a:off x="7501038"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Keensight</a:t>
              </a: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 Capital </a:t>
              </a:r>
              <a:endParaRPr lang="en-US" sz="900" dirty="0"/>
            </a:p>
            <a:p>
              <a:pPr marL="0" indent="0">
                <a:buNone/>
              </a:pPr>
              <a:r>
                <a:rPr lang="en-US" sz="900" dirty="0"/>
                <a:t>EY supported the Private Equity firm </a:t>
              </a:r>
              <a:r>
                <a:rPr lang="en-US" sz="900" dirty="0" err="1"/>
                <a:t>Keensight</a:t>
              </a:r>
              <a:r>
                <a:rPr lang="en-US" sz="900" dirty="0"/>
                <a:t> Capital with Operational Due Diligence services in relation to the investment into the “Service Business” of </a:t>
              </a:r>
              <a:r>
                <a:rPr lang="en-US" sz="900" dirty="0" err="1"/>
                <a:t>Axxam</a:t>
              </a:r>
              <a:r>
                <a:rPr lang="en-US" sz="900" dirty="0"/>
                <a:t> </a:t>
              </a:r>
              <a:r>
                <a:rPr lang="en-US" sz="900" dirty="0" err="1"/>
                <a:t>SpA</a:t>
              </a:r>
              <a:r>
                <a:rPr lang="en-US" sz="900" dirty="0"/>
                <a:t>, an Italian biotech research and discovery company </a:t>
              </a:r>
            </a:p>
          </p:txBody>
        </p:sp>
        <p:pic>
          <p:nvPicPr>
            <p:cNvPr id="3" name="Picture 4" descr="Home - Keensight Capital">
              <a:extLst>
                <a:ext uri="{FF2B5EF4-FFF2-40B4-BE49-F238E27FC236}">
                  <a16:creationId xmlns:a16="http://schemas.microsoft.com/office/drawing/2014/main" id="{692B28DC-FC6F-4B66-BF34-B0BADEE179E2}"/>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7467672" y="1468599"/>
              <a:ext cx="1406771" cy="5804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xxam - OpenZone">
              <a:extLst>
                <a:ext uri="{FF2B5EF4-FFF2-40B4-BE49-F238E27FC236}">
                  <a16:creationId xmlns:a16="http://schemas.microsoft.com/office/drawing/2014/main" id="{223CFE65-7510-41FD-9C31-1780D516ECA2}"/>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8381283" y="1913156"/>
              <a:ext cx="566231" cy="2264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3" name="Group 232">
            <a:extLst>
              <a:ext uri="{FF2B5EF4-FFF2-40B4-BE49-F238E27FC236}">
                <a16:creationId xmlns:a16="http://schemas.microsoft.com/office/drawing/2014/main" id="{FB0688C6-9AA1-4E72-B3E7-7FE88A3D57B0}"/>
              </a:ext>
            </a:extLst>
          </p:cNvPr>
          <p:cNvGrpSpPr/>
          <p:nvPr/>
        </p:nvGrpSpPr>
        <p:grpSpPr>
          <a:xfrm>
            <a:off x="617221" y="3874782"/>
            <a:ext cx="1940101" cy="2327962"/>
            <a:chOff x="9648332" y="1377147"/>
            <a:chExt cx="1940101" cy="2327962"/>
          </a:xfrm>
        </p:grpSpPr>
        <p:grpSp>
          <p:nvGrpSpPr>
            <p:cNvPr id="234" name="Group 233">
              <a:extLst>
                <a:ext uri="{FF2B5EF4-FFF2-40B4-BE49-F238E27FC236}">
                  <a16:creationId xmlns:a16="http://schemas.microsoft.com/office/drawing/2014/main" id="{E00B93C3-F7BC-4460-B2C1-EF5B000937CB}"/>
                </a:ext>
              </a:extLst>
            </p:cNvPr>
            <p:cNvGrpSpPr/>
            <p:nvPr/>
          </p:nvGrpSpPr>
          <p:grpSpPr>
            <a:xfrm>
              <a:off x="9651633" y="1377147"/>
              <a:ext cx="1936800" cy="2327962"/>
              <a:chOff x="920074" y="1633258"/>
              <a:chExt cx="1582226" cy="2214976"/>
            </a:xfrm>
            <a:effectLst>
              <a:outerShdw blurRad="50800" dist="38100" dir="2700000" algn="tl" rotWithShape="0">
                <a:prstClr val="black">
                  <a:alpha val="40000"/>
                </a:prstClr>
              </a:outerShdw>
            </a:effectLst>
          </p:grpSpPr>
          <p:grpSp>
            <p:nvGrpSpPr>
              <p:cNvPr id="239" name="Group 54">
                <a:extLst>
                  <a:ext uri="{FF2B5EF4-FFF2-40B4-BE49-F238E27FC236}">
                    <a16:creationId xmlns:a16="http://schemas.microsoft.com/office/drawing/2014/main" id="{D59C8AC8-9BBD-465F-9D6A-B47DF8840666}"/>
                  </a:ext>
                </a:extLst>
              </p:cNvPr>
              <p:cNvGrpSpPr/>
              <p:nvPr>
                <p:custDataLst>
                  <p:tags r:id="rId22"/>
                </p:custDataLst>
              </p:nvPr>
            </p:nvGrpSpPr>
            <p:grpSpPr>
              <a:xfrm>
                <a:off x="920074" y="1633258"/>
                <a:ext cx="1573200" cy="2214976"/>
                <a:chOff x="-1075" y="0"/>
                <a:chExt cx="1770597" cy="1928335"/>
              </a:xfrm>
              <a:solidFill>
                <a:schemeClr val="bg1"/>
              </a:solidFill>
            </p:grpSpPr>
            <p:sp>
              <p:nvSpPr>
                <p:cNvPr id="244" name="Rectangle 46">
                  <a:extLst>
                    <a:ext uri="{FF2B5EF4-FFF2-40B4-BE49-F238E27FC236}">
                      <a16:creationId xmlns:a16="http://schemas.microsoft.com/office/drawing/2014/main" id="{357D361C-1887-4524-B33E-DBC13D7487B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245" name="TextBox 4536">
                  <a:extLst>
                    <a:ext uri="{FF2B5EF4-FFF2-40B4-BE49-F238E27FC236}">
                      <a16:creationId xmlns:a16="http://schemas.microsoft.com/office/drawing/2014/main" id="{E0161A69-0452-46BF-87FC-35361477610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240" name="Group 239">
                <a:extLst>
                  <a:ext uri="{FF2B5EF4-FFF2-40B4-BE49-F238E27FC236}">
                    <a16:creationId xmlns:a16="http://schemas.microsoft.com/office/drawing/2014/main" id="{89E24B53-F62E-4363-BAA9-25EB9A6C14F6}"/>
                  </a:ext>
                </a:extLst>
              </p:cNvPr>
              <p:cNvGrpSpPr/>
              <p:nvPr/>
            </p:nvGrpSpPr>
            <p:grpSpPr>
              <a:xfrm>
                <a:off x="929100" y="3046660"/>
                <a:ext cx="1573200" cy="749644"/>
                <a:chOff x="929100" y="3055206"/>
                <a:chExt cx="1558272" cy="749644"/>
              </a:xfrm>
            </p:grpSpPr>
            <p:pic>
              <p:nvPicPr>
                <p:cNvPr id="242" name="Picture 44">
                  <a:extLst>
                    <a:ext uri="{FF2B5EF4-FFF2-40B4-BE49-F238E27FC236}">
                      <a16:creationId xmlns:a16="http://schemas.microsoft.com/office/drawing/2014/main" id="{A2E8E0B1-7D9E-4A69-98F6-432C446ABBA1}"/>
                    </a:ext>
                  </a:extLst>
                </p:cNvPr>
                <p:cNvPicPr>
                  <a:picLocks noChangeAspect="1" noChangeArrowheads="1"/>
                </p:cNvPicPr>
                <p:nvPr>
                  <p:custDataLst>
                    <p:tags r:id="rId24"/>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243" name="Picture 45" descr="C:\USERS\X81870\APPDATA\LOCAL\TEMP\wza8b1\5001_5004_A4 landscape report cover window.wmf">
                  <a:extLst>
                    <a:ext uri="{FF2B5EF4-FFF2-40B4-BE49-F238E27FC236}">
                      <a16:creationId xmlns:a16="http://schemas.microsoft.com/office/drawing/2014/main" id="{852F8238-7554-4746-905E-DF145A86606D}"/>
                    </a:ext>
                  </a:extLst>
                </p:cNvPr>
                <p:cNvPicPr>
                  <a:picLocks noChangeAspect="1" noChangeArrowheads="1"/>
                </p:cNvPicPr>
                <p:nvPr>
                  <p:custDataLst>
                    <p:tags r:id="rId25"/>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241" name="Rectangle 179">
                <a:extLst>
                  <a:ext uri="{FF2B5EF4-FFF2-40B4-BE49-F238E27FC236}">
                    <a16:creationId xmlns:a16="http://schemas.microsoft.com/office/drawing/2014/main" id="{32525CB6-2E62-423A-9BF9-42E0B9E3662D}"/>
                  </a:ext>
                </a:extLst>
              </p:cNvPr>
              <p:cNvSpPr>
                <a:spLocks noChangeArrowheads="1"/>
              </p:cNvSpPr>
              <p:nvPr>
                <p:custDataLst>
                  <p:tags r:id="rId2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5" name="Text Box 37">
              <a:extLst>
                <a:ext uri="{FF2B5EF4-FFF2-40B4-BE49-F238E27FC236}">
                  <a16:creationId xmlns:a16="http://schemas.microsoft.com/office/drawing/2014/main" id="{D9DA666D-3359-4DFD-86BE-C57657F672B0}"/>
                </a:ext>
              </a:extLst>
            </p:cNvPr>
            <p:cNvSpPr txBox="1">
              <a:spLocks noChangeArrowheads="1"/>
            </p:cNvSpPr>
            <p:nvPr/>
          </p:nvSpPr>
          <p:spPr bwMode="auto">
            <a:xfrm>
              <a:off x="977253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Peninsula Capital</a:t>
              </a:r>
              <a:endParaRPr lang="en-US" sz="900" dirty="0"/>
            </a:p>
            <a:p>
              <a:pPr marL="0" indent="0">
                <a:buNone/>
              </a:pPr>
              <a:r>
                <a:rPr lang="en-US" sz="900" dirty="0"/>
                <a:t>EY was requested by Peninsula Capital Advisors to perform an operational assessment of a player focused in the Pet Care sector (“</a:t>
              </a:r>
              <a:r>
                <a:rPr lang="en-US" sz="900" dirty="0" err="1"/>
                <a:t>L’Isola</a:t>
              </a:r>
              <a:r>
                <a:rPr lang="en-US" sz="900" dirty="0"/>
                <a:t> </a:t>
              </a:r>
              <a:r>
                <a:rPr lang="en-US" sz="900" dirty="0" err="1"/>
                <a:t>dei</a:t>
              </a:r>
              <a:r>
                <a:rPr lang="en-US" sz="900" dirty="0"/>
                <a:t> </a:t>
              </a:r>
              <a:r>
                <a:rPr lang="en-US" sz="900" dirty="0" err="1"/>
                <a:t>Tesori</a:t>
              </a:r>
              <a:r>
                <a:rPr lang="en-US" sz="900" dirty="0"/>
                <a:t>”) </a:t>
              </a:r>
            </a:p>
          </p:txBody>
        </p:sp>
        <p:grpSp>
          <p:nvGrpSpPr>
            <p:cNvPr id="236" name="Group 235">
              <a:extLst>
                <a:ext uri="{FF2B5EF4-FFF2-40B4-BE49-F238E27FC236}">
                  <a16:creationId xmlns:a16="http://schemas.microsoft.com/office/drawing/2014/main" id="{AD050B93-DB6E-410B-89A4-97AA3D55F1CB}"/>
                </a:ext>
              </a:extLst>
            </p:cNvPr>
            <p:cNvGrpSpPr/>
            <p:nvPr/>
          </p:nvGrpSpPr>
          <p:grpSpPr>
            <a:xfrm>
              <a:off x="9648332" y="1563501"/>
              <a:ext cx="1721346" cy="515799"/>
              <a:chOff x="9680614" y="1502755"/>
              <a:chExt cx="1721346" cy="515799"/>
            </a:xfrm>
          </p:grpSpPr>
          <p:pic>
            <p:nvPicPr>
              <p:cNvPr id="237" name="Picture 6" descr="Privacy Policy">
                <a:extLst>
                  <a:ext uri="{FF2B5EF4-FFF2-40B4-BE49-F238E27FC236}">
                    <a16:creationId xmlns:a16="http://schemas.microsoft.com/office/drawing/2014/main" id="{BBECBBC6-108C-4951-B83C-A4A2FBC777D7}"/>
                  </a:ext>
                </a:extLst>
              </p:cNvPr>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10507961" y="1828177"/>
                <a:ext cx="893999" cy="190377"/>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8" descr="International Private Equity | Peninsula Capital">
                <a:extLst>
                  <a:ext uri="{FF2B5EF4-FFF2-40B4-BE49-F238E27FC236}">
                    <a16:creationId xmlns:a16="http://schemas.microsoft.com/office/drawing/2014/main" id="{0F3B9FF7-F786-4F9B-A504-3FA42D62ECD3}"/>
                  </a:ext>
                </a:extLst>
              </p:cNvPr>
              <p:cNvPicPr>
                <a:picLocks noChangeAspect="1" noChangeArrowheads="1"/>
              </p:cNvPicPr>
              <p:nvPr/>
            </p:nvPicPr>
            <p:blipFill rotWithShape="1">
              <a:blip r:embed="rId44" cstate="print">
                <a:extLst>
                  <a:ext uri="{28A0092B-C50C-407E-A947-70E740481C1C}">
                    <a14:useLocalDpi xmlns:a14="http://schemas.microsoft.com/office/drawing/2010/main" val="0"/>
                  </a:ext>
                </a:extLst>
              </a:blip>
              <a:srcRect t="30243" b="29972"/>
              <a:stretch/>
            </p:blipFill>
            <p:spPr bwMode="auto">
              <a:xfrm>
                <a:off x="9680614" y="1502755"/>
                <a:ext cx="1192228" cy="33542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0" name="Group 249">
            <a:extLst>
              <a:ext uri="{FF2B5EF4-FFF2-40B4-BE49-F238E27FC236}">
                <a16:creationId xmlns:a16="http://schemas.microsoft.com/office/drawing/2014/main" id="{EE081FB7-384D-4D70-BE7A-D2614FD19D5A}"/>
              </a:ext>
            </a:extLst>
          </p:cNvPr>
          <p:cNvGrpSpPr/>
          <p:nvPr/>
        </p:nvGrpSpPr>
        <p:grpSpPr>
          <a:xfrm>
            <a:off x="8943512" y="30783"/>
            <a:ext cx="3127718" cy="288302"/>
            <a:chOff x="2379390" y="4221788"/>
            <a:chExt cx="3127718" cy="288302"/>
          </a:xfrm>
        </p:grpSpPr>
        <p:sp>
          <p:nvSpPr>
            <p:cNvPr id="251" name="Rectangle 6">
              <a:extLst>
                <a:ext uri="{FF2B5EF4-FFF2-40B4-BE49-F238E27FC236}">
                  <a16:creationId xmlns:a16="http://schemas.microsoft.com/office/drawing/2014/main" id="{AC2486E4-2320-4AB4-BBAF-56C6621AD36C}"/>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52" name="Graphic 251" descr="Target with solid fill">
              <a:extLst>
                <a:ext uri="{FF2B5EF4-FFF2-40B4-BE49-F238E27FC236}">
                  <a16:creationId xmlns:a16="http://schemas.microsoft.com/office/drawing/2014/main" id="{CB9C7B66-A20B-4370-9DEF-F77CFAF25BA5}"/>
                </a:ext>
              </a:extLst>
            </p:cNvPr>
            <p:cNvPicPr>
              <a:picLocks noChangeAspect="1"/>
            </p:cNvPicPr>
            <p:nvPr/>
          </p:nvPicPr>
          <p:blipFill>
            <a:blip r:embed="rId45" cstate="print">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2564543" y="4221788"/>
              <a:ext cx="254134" cy="288302"/>
            </a:xfrm>
            <a:prstGeom prst="rect">
              <a:avLst/>
            </a:prstGeom>
          </p:spPr>
        </p:pic>
        <p:sp>
          <p:nvSpPr>
            <p:cNvPr id="253" name="Rectangle 11">
              <a:extLst>
                <a:ext uri="{FF2B5EF4-FFF2-40B4-BE49-F238E27FC236}">
                  <a16:creationId xmlns:a16="http://schemas.microsoft.com/office/drawing/2014/main" id="{6FA1E217-804D-4A18-B0E0-E0B7EF19646F}"/>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54" name="Graphic 253" descr="Lights On with solid fill">
              <a:extLst>
                <a:ext uri="{FF2B5EF4-FFF2-40B4-BE49-F238E27FC236}">
                  <a16:creationId xmlns:a16="http://schemas.microsoft.com/office/drawing/2014/main" id="{2ADFC5C6-56C3-4538-AB57-ED2727BD3376}"/>
                </a:ext>
              </a:extLst>
            </p:cNvPr>
            <p:cNvPicPr>
              <a:picLocks noChangeAspect="1"/>
            </p:cNvPicPr>
            <p:nvPr/>
          </p:nvPicPr>
          <p:blipFill>
            <a:blip r:embed="rId47" cstate="print">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3117154" y="4221788"/>
              <a:ext cx="254133" cy="288302"/>
            </a:xfrm>
            <a:prstGeom prst="rect">
              <a:avLst/>
            </a:prstGeom>
          </p:spPr>
        </p:pic>
        <p:sp>
          <p:nvSpPr>
            <p:cNvPr id="255" name="Rectangle 12">
              <a:extLst>
                <a:ext uri="{FF2B5EF4-FFF2-40B4-BE49-F238E27FC236}">
                  <a16:creationId xmlns:a16="http://schemas.microsoft.com/office/drawing/2014/main" id="{13FCBA8D-E7F1-4C47-8DAC-48183C59CDD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56" name="Graphic 255" descr="Clipboard Checked with solid fill">
              <a:extLst>
                <a:ext uri="{FF2B5EF4-FFF2-40B4-BE49-F238E27FC236}">
                  <a16:creationId xmlns:a16="http://schemas.microsoft.com/office/drawing/2014/main" id="{7CEE5705-074E-445A-9420-EC366A3FBC35}"/>
                </a:ext>
              </a:extLst>
            </p:cNvPr>
            <p:cNvPicPr>
              <a:picLocks noChangeAspect="1"/>
            </p:cNvPicPr>
            <p:nvPr/>
          </p:nvPicPr>
          <p:blipFill>
            <a:blip r:embed="rId49" cstate="print">
              <a:extLst>
                <a:ext uri="{28A0092B-C50C-407E-A947-70E740481C1C}">
                  <a14:useLocalDpi xmlns:a14="http://schemas.microsoft.com/office/drawing/2010/main" val="0"/>
                </a:ext>
                <a:ext uri="{96DAC541-7B7A-43D3-8B79-37D633B846F1}">
                  <asvg:svgBlip xmlns:asvg="http://schemas.microsoft.com/office/drawing/2016/SVG/main" r:embed="rId50"/>
                </a:ext>
              </a:extLst>
            </a:blip>
            <a:stretch>
              <a:fillRect/>
            </a:stretch>
          </p:blipFill>
          <p:spPr>
            <a:xfrm>
              <a:off x="3645251" y="4221788"/>
              <a:ext cx="254134" cy="288302"/>
            </a:xfrm>
            <a:prstGeom prst="rect">
              <a:avLst/>
            </a:prstGeom>
          </p:spPr>
        </p:pic>
        <p:sp>
          <p:nvSpPr>
            <p:cNvPr id="257" name="Rectangle 6">
              <a:extLst>
                <a:ext uri="{FF2B5EF4-FFF2-40B4-BE49-F238E27FC236}">
                  <a16:creationId xmlns:a16="http://schemas.microsoft.com/office/drawing/2014/main" id="{684BD9FB-F641-458F-8CAD-9F0BCDDCFE31}"/>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58" name="Graphic 257" descr="Daily calendar with solid fill">
              <a:extLst>
                <a:ext uri="{FF2B5EF4-FFF2-40B4-BE49-F238E27FC236}">
                  <a16:creationId xmlns:a16="http://schemas.microsoft.com/office/drawing/2014/main" id="{EBA3B58A-B42F-4A53-A426-B00A45F17AF3}"/>
                </a:ext>
              </a:extLst>
            </p:cNvPr>
            <p:cNvPicPr>
              <a:picLocks noChangeAspect="1"/>
            </p:cNvPicPr>
            <p:nvPr/>
          </p:nvPicPr>
          <p:blipFill>
            <a:blip r:embed="rId51" cstate="print">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4172266" y="4221788"/>
              <a:ext cx="254134" cy="288302"/>
            </a:xfrm>
            <a:prstGeom prst="rect">
              <a:avLst/>
            </a:prstGeom>
          </p:spPr>
        </p:pic>
        <p:sp>
          <p:nvSpPr>
            <p:cNvPr id="259" name="Rectangle 11">
              <a:extLst>
                <a:ext uri="{FF2B5EF4-FFF2-40B4-BE49-F238E27FC236}">
                  <a16:creationId xmlns:a16="http://schemas.microsoft.com/office/drawing/2014/main" id="{B921970C-0935-4E77-9DFE-F7BBC30BC980}"/>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60" name="Graphic 259" descr="Target Audience with solid fill">
              <a:extLst>
                <a:ext uri="{FF2B5EF4-FFF2-40B4-BE49-F238E27FC236}">
                  <a16:creationId xmlns:a16="http://schemas.microsoft.com/office/drawing/2014/main" id="{C53BB5DE-AFE8-47F8-A1CE-BAC81BF7CC4A}"/>
                </a:ext>
              </a:extLst>
            </p:cNvPr>
            <p:cNvPicPr>
              <a:picLocks noChangeAspect="1"/>
            </p:cNvPicPr>
            <p:nvPr/>
          </p:nvPicPr>
          <p:blipFill>
            <a:blip r:embed="rId53" cstate="print">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4724877" y="4221788"/>
              <a:ext cx="254133" cy="288302"/>
            </a:xfrm>
            <a:prstGeom prst="rect">
              <a:avLst/>
            </a:prstGeom>
          </p:spPr>
        </p:pic>
        <p:sp>
          <p:nvSpPr>
            <p:cNvPr id="261" name="Rectangle 12">
              <a:extLst>
                <a:ext uri="{FF2B5EF4-FFF2-40B4-BE49-F238E27FC236}">
                  <a16:creationId xmlns:a16="http://schemas.microsoft.com/office/drawing/2014/main" id="{A7511AC9-0770-4802-B1A2-7C576B6318CF}"/>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2" name="Graphic 261" descr="Cycle with people with solid fill">
              <a:extLst>
                <a:ext uri="{FF2B5EF4-FFF2-40B4-BE49-F238E27FC236}">
                  <a16:creationId xmlns:a16="http://schemas.microsoft.com/office/drawing/2014/main" id="{C8729AF4-D3CF-4907-A27D-C53A977339A9}"/>
                </a:ext>
              </a:extLst>
            </p:cNvPr>
            <p:cNvPicPr>
              <a:picLocks noChangeAspect="1"/>
            </p:cNvPicPr>
            <p:nvPr/>
          </p:nvPicPr>
          <p:blipFill>
            <a:blip r:embed="rId55" cstate="print">
              <a:extLst>
                <a:ext uri="{28A0092B-C50C-407E-A947-70E740481C1C}">
                  <a14:useLocalDpi xmlns:a14="http://schemas.microsoft.com/office/drawing/2010/main" val="0"/>
                </a:ext>
                <a:ext uri="{96DAC541-7B7A-43D3-8B79-37D633B846F1}">
                  <asvg:svgBlip xmlns:asvg="http://schemas.microsoft.com/office/drawing/2016/SVG/main" r:embed="rId56"/>
                </a:ext>
              </a:extLst>
            </a:blip>
            <a:stretch>
              <a:fillRect/>
            </a:stretch>
          </p:blipFill>
          <p:spPr>
            <a:xfrm>
              <a:off x="5252974" y="4221788"/>
              <a:ext cx="254134" cy="288302"/>
            </a:xfrm>
            <a:prstGeom prst="rect">
              <a:avLst/>
            </a:prstGeom>
          </p:spPr>
        </p:pic>
      </p:grpSp>
      <p:grpSp>
        <p:nvGrpSpPr>
          <p:cNvPr id="20" name="Group 19">
            <a:extLst>
              <a:ext uri="{FF2B5EF4-FFF2-40B4-BE49-F238E27FC236}">
                <a16:creationId xmlns:a16="http://schemas.microsoft.com/office/drawing/2014/main" id="{80ACCA0C-9275-4510-843C-31B1602BCAA2}"/>
              </a:ext>
            </a:extLst>
          </p:cNvPr>
          <p:cNvGrpSpPr/>
          <p:nvPr/>
        </p:nvGrpSpPr>
        <p:grpSpPr>
          <a:xfrm>
            <a:off x="3552625" y="3874782"/>
            <a:ext cx="1936729" cy="2327962"/>
            <a:chOff x="2878318" y="3874782"/>
            <a:chExt cx="1936729" cy="2327962"/>
          </a:xfrm>
        </p:grpSpPr>
        <p:grpSp>
          <p:nvGrpSpPr>
            <p:cNvPr id="29" name="Group 28">
              <a:extLst>
                <a:ext uri="{FF2B5EF4-FFF2-40B4-BE49-F238E27FC236}">
                  <a16:creationId xmlns:a16="http://schemas.microsoft.com/office/drawing/2014/main" id="{BAEA75CA-5AF5-4F4A-A8D6-BB78E590654F}"/>
                </a:ext>
              </a:extLst>
            </p:cNvPr>
            <p:cNvGrpSpPr/>
            <p:nvPr/>
          </p:nvGrpSpPr>
          <p:grpSpPr>
            <a:xfrm>
              <a:off x="2878318" y="3874782"/>
              <a:ext cx="1936729" cy="2327962"/>
              <a:chOff x="609917" y="3874782"/>
              <a:chExt cx="1936729" cy="2327962"/>
            </a:xfrm>
          </p:grpSpPr>
          <p:grpSp>
            <p:nvGrpSpPr>
              <p:cNvPr id="66" name="Group 65">
                <a:extLst>
                  <a:ext uri="{FF2B5EF4-FFF2-40B4-BE49-F238E27FC236}">
                    <a16:creationId xmlns:a16="http://schemas.microsoft.com/office/drawing/2014/main" id="{D5B7EB78-5A1D-469C-A23E-4A822C7FA104}"/>
                  </a:ext>
                </a:extLst>
              </p:cNvPr>
              <p:cNvGrpSpPr/>
              <p:nvPr/>
            </p:nvGrpSpPr>
            <p:grpSpPr>
              <a:xfrm>
                <a:off x="609917" y="3874782"/>
                <a:ext cx="1936729" cy="2327962"/>
                <a:chOff x="920074" y="1633258"/>
                <a:chExt cx="1582226" cy="2214976"/>
              </a:xfrm>
              <a:effectLst>
                <a:outerShdw blurRad="50800" dist="38100" dir="2700000" algn="tl" rotWithShape="0">
                  <a:prstClr val="black">
                    <a:alpha val="40000"/>
                  </a:prstClr>
                </a:outerShdw>
              </a:effectLst>
            </p:grpSpPr>
            <p:grpSp>
              <p:nvGrpSpPr>
                <p:cNvPr id="67" name="Group 54">
                  <a:extLst>
                    <a:ext uri="{FF2B5EF4-FFF2-40B4-BE49-F238E27FC236}">
                      <a16:creationId xmlns:a16="http://schemas.microsoft.com/office/drawing/2014/main" id="{B50CAD33-7886-4EC4-8D9C-466C1EE5F909}"/>
                    </a:ext>
                  </a:extLst>
                </p:cNvPr>
                <p:cNvGrpSpPr/>
                <p:nvPr>
                  <p:custDataLst>
                    <p:tags r:id="rId18"/>
                  </p:custDataLst>
                </p:nvPr>
              </p:nvGrpSpPr>
              <p:grpSpPr>
                <a:xfrm>
                  <a:off x="920074" y="1633258"/>
                  <a:ext cx="1573200" cy="2214976"/>
                  <a:chOff x="-1075" y="0"/>
                  <a:chExt cx="1770597" cy="1928335"/>
                </a:xfrm>
                <a:solidFill>
                  <a:schemeClr val="bg1"/>
                </a:solidFill>
              </p:grpSpPr>
              <p:sp>
                <p:nvSpPr>
                  <p:cNvPr id="72" name="Rectangle 46">
                    <a:extLst>
                      <a:ext uri="{FF2B5EF4-FFF2-40B4-BE49-F238E27FC236}">
                        <a16:creationId xmlns:a16="http://schemas.microsoft.com/office/drawing/2014/main" id="{67C17111-2A1A-4CD7-9566-73B9A4112E98}"/>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73" name="TextBox 4536">
                    <a:extLst>
                      <a:ext uri="{FF2B5EF4-FFF2-40B4-BE49-F238E27FC236}">
                        <a16:creationId xmlns:a16="http://schemas.microsoft.com/office/drawing/2014/main" id="{015C0E7D-B6B1-4789-A629-B82B652E0E8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68" name="Group 67">
                  <a:extLst>
                    <a:ext uri="{FF2B5EF4-FFF2-40B4-BE49-F238E27FC236}">
                      <a16:creationId xmlns:a16="http://schemas.microsoft.com/office/drawing/2014/main" id="{4095B137-2419-42E3-A987-94781E91A193}"/>
                    </a:ext>
                  </a:extLst>
                </p:cNvPr>
                <p:cNvGrpSpPr/>
                <p:nvPr/>
              </p:nvGrpSpPr>
              <p:grpSpPr>
                <a:xfrm>
                  <a:off x="929100" y="3046660"/>
                  <a:ext cx="1573200" cy="749644"/>
                  <a:chOff x="929100" y="3055206"/>
                  <a:chExt cx="1558272" cy="749644"/>
                </a:xfrm>
              </p:grpSpPr>
              <p:pic>
                <p:nvPicPr>
                  <p:cNvPr id="70" name="Picture 44">
                    <a:extLst>
                      <a:ext uri="{FF2B5EF4-FFF2-40B4-BE49-F238E27FC236}">
                        <a16:creationId xmlns:a16="http://schemas.microsoft.com/office/drawing/2014/main" id="{72F492E1-3FC8-4539-8B4B-987F3F11D5E1}"/>
                      </a:ext>
                    </a:extLst>
                  </p:cNvPr>
                  <p:cNvPicPr>
                    <a:picLocks noChangeAspect="1" noChangeArrowheads="1"/>
                  </p:cNvPicPr>
                  <p:nvPr>
                    <p:custDataLst>
                      <p:tags r:id="rId20"/>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71" name="Picture 45" descr="C:\USERS\X81870\APPDATA\LOCAL\TEMP\wza8b1\5001_5004_A4 landscape report cover window.wmf">
                    <a:extLst>
                      <a:ext uri="{FF2B5EF4-FFF2-40B4-BE49-F238E27FC236}">
                        <a16:creationId xmlns:a16="http://schemas.microsoft.com/office/drawing/2014/main" id="{35E5C8AC-0F86-44CB-A07F-5E0F6F91DCE0}"/>
                      </a:ext>
                    </a:extLst>
                  </p:cNvPr>
                  <p:cNvPicPr>
                    <a:picLocks noChangeAspect="1" noChangeArrowheads="1"/>
                  </p:cNvPicPr>
                  <p:nvPr>
                    <p:custDataLst>
                      <p:tags r:id="rId21"/>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69" name="Rectangle 179">
                  <a:extLst>
                    <a:ext uri="{FF2B5EF4-FFF2-40B4-BE49-F238E27FC236}">
                      <a16:creationId xmlns:a16="http://schemas.microsoft.com/office/drawing/2014/main" id="{2C9EAE27-69C0-4C4F-9BE6-4CB1F9AB15C7}"/>
                    </a:ext>
                  </a:extLst>
                </p:cNvPr>
                <p:cNvSpPr>
                  <a:spLocks noChangeArrowheads="1"/>
                </p:cNvSpPr>
                <p:nvPr>
                  <p:custDataLst>
                    <p:tags r:id="rId19"/>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6" name="Text Box 37">
                <a:extLst>
                  <a:ext uri="{FF2B5EF4-FFF2-40B4-BE49-F238E27FC236}">
                    <a16:creationId xmlns:a16="http://schemas.microsoft.com/office/drawing/2014/main" id="{F7D8E33E-623E-4241-A08E-5F226D6A8BE9}"/>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Aurelius</a:t>
                </a:r>
                <a:endParaRPr lang="en-US" sz="1100" dirty="0"/>
              </a:p>
              <a:p>
                <a:pPr marL="0" indent="0">
                  <a:buNone/>
                </a:pPr>
                <a:r>
                  <a:rPr lang="en-US" sz="900" dirty="0" err="1"/>
                  <a:t>Ey</a:t>
                </a:r>
                <a:r>
                  <a:rPr lang="en-US" sz="900" dirty="0"/>
                  <a:t> Team assisted the PE team in the potential acquisition of a business unit of a Tier 1 operator in the Automotive industry </a:t>
                </a:r>
              </a:p>
            </p:txBody>
          </p:sp>
        </p:grpSp>
        <p:pic>
          <p:nvPicPr>
            <p:cNvPr id="21509" name="Picture 5" descr="AURELIUS Italia">
              <a:extLst>
                <a:ext uri="{FF2B5EF4-FFF2-40B4-BE49-F238E27FC236}">
                  <a16:creationId xmlns:a16="http://schemas.microsoft.com/office/drawing/2014/main" id="{78DAE060-2DC4-4B1D-B02C-0793801AE5CD}"/>
                </a:ext>
              </a:extLst>
            </p:cNvPr>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3200490" y="4152243"/>
              <a:ext cx="621329" cy="326328"/>
            </a:xfrm>
            <a:prstGeom prst="rect">
              <a:avLst/>
            </a:prstGeom>
            <a:noFill/>
            <a:extLst>
              <a:ext uri="{909E8E84-426E-40DD-AFC4-6F175D3DCCD1}">
                <a14:hiddenFill xmlns:a14="http://schemas.microsoft.com/office/drawing/2010/main">
                  <a:solidFill>
                    <a:srgbClr val="FFFFFF"/>
                  </a:solidFill>
                </a14:hiddenFill>
              </a:ext>
            </a:extLst>
          </p:spPr>
        </p:pic>
        <p:pic>
          <p:nvPicPr>
            <p:cNvPr id="21511" name="Picture 7" descr="Dana Motion Systems - Lovemark">
              <a:extLst>
                <a:ext uri="{FF2B5EF4-FFF2-40B4-BE49-F238E27FC236}">
                  <a16:creationId xmlns:a16="http://schemas.microsoft.com/office/drawing/2014/main" id="{155B182F-E547-4FF3-9D6F-9948579F592D}"/>
                </a:ext>
              </a:extLst>
            </p:cNvPr>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3987700" y="4220131"/>
              <a:ext cx="682992" cy="47809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804BCBE-999D-43F8-B2B8-4730F939055C}"/>
              </a:ext>
            </a:extLst>
          </p:cNvPr>
          <p:cNvGrpSpPr/>
          <p:nvPr/>
        </p:nvGrpSpPr>
        <p:grpSpPr>
          <a:xfrm>
            <a:off x="6484657" y="3874782"/>
            <a:ext cx="1936800" cy="2327962"/>
            <a:chOff x="5136042" y="3874782"/>
            <a:chExt cx="1936800" cy="2327962"/>
          </a:xfrm>
        </p:grpSpPr>
        <p:grpSp>
          <p:nvGrpSpPr>
            <p:cNvPr id="26" name="Group 25">
              <a:extLst>
                <a:ext uri="{FF2B5EF4-FFF2-40B4-BE49-F238E27FC236}">
                  <a16:creationId xmlns:a16="http://schemas.microsoft.com/office/drawing/2014/main" id="{DE85EE4F-8A3D-4DEA-81BE-7E9DB5914BCB}"/>
                </a:ext>
              </a:extLst>
            </p:cNvPr>
            <p:cNvGrpSpPr/>
            <p:nvPr/>
          </p:nvGrpSpPr>
          <p:grpSpPr>
            <a:xfrm>
              <a:off x="5136042" y="3874782"/>
              <a:ext cx="1936800" cy="2327962"/>
              <a:chOff x="2870293" y="1377147"/>
              <a:chExt cx="1936800" cy="2327962"/>
            </a:xfrm>
          </p:grpSpPr>
          <p:grpSp>
            <p:nvGrpSpPr>
              <p:cNvPr id="34" name="Group 33">
                <a:extLst>
                  <a:ext uri="{FF2B5EF4-FFF2-40B4-BE49-F238E27FC236}">
                    <a16:creationId xmlns:a16="http://schemas.microsoft.com/office/drawing/2014/main" id="{9FBB7A64-4AF2-445C-8AF3-AA10DD578185}"/>
                  </a:ext>
                </a:extLst>
              </p:cNvPr>
              <p:cNvGrpSpPr/>
              <p:nvPr/>
            </p:nvGrpSpPr>
            <p:grpSpPr>
              <a:xfrm>
                <a:off x="2870293" y="1377147"/>
                <a:ext cx="1936800" cy="2327962"/>
                <a:chOff x="920074" y="1633258"/>
                <a:chExt cx="1582226" cy="2214976"/>
              </a:xfrm>
              <a:effectLst>
                <a:outerShdw blurRad="50800" dist="38100" dir="2700000" algn="tl" rotWithShape="0">
                  <a:prstClr val="black">
                    <a:alpha val="40000"/>
                  </a:prstClr>
                </a:outerShdw>
              </a:effectLst>
            </p:grpSpPr>
            <p:grpSp>
              <p:nvGrpSpPr>
                <p:cNvPr id="35" name="Group 54">
                  <a:extLst>
                    <a:ext uri="{FF2B5EF4-FFF2-40B4-BE49-F238E27FC236}">
                      <a16:creationId xmlns:a16="http://schemas.microsoft.com/office/drawing/2014/main" id="{83FEB659-F2B1-4DFE-8A5E-7F147F117147}"/>
                    </a:ext>
                  </a:extLst>
                </p:cNvPr>
                <p:cNvGrpSpPr/>
                <p:nvPr>
                  <p:custDataLst>
                    <p:tags r:id="rId14"/>
                  </p:custDataLst>
                </p:nvPr>
              </p:nvGrpSpPr>
              <p:grpSpPr>
                <a:xfrm>
                  <a:off x="920074" y="1633258"/>
                  <a:ext cx="1573200" cy="2214976"/>
                  <a:chOff x="-1075" y="0"/>
                  <a:chExt cx="1770597" cy="1928335"/>
                </a:xfrm>
                <a:solidFill>
                  <a:schemeClr val="bg1"/>
                </a:solidFill>
              </p:grpSpPr>
              <p:sp>
                <p:nvSpPr>
                  <p:cNvPr id="40" name="Rectangle 46">
                    <a:extLst>
                      <a:ext uri="{FF2B5EF4-FFF2-40B4-BE49-F238E27FC236}">
                        <a16:creationId xmlns:a16="http://schemas.microsoft.com/office/drawing/2014/main" id="{80960780-3649-4477-9A92-1752881A141A}"/>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1" name="TextBox 4536">
                    <a:extLst>
                      <a:ext uri="{FF2B5EF4-FFF2-40B4-BE49-F238E27FC236}">
                        <a16:creationId xmlns:a16="http://schemas.microsoft.com/office/drawing/2014/main" id="{90B75E47-309F-46E2-B85D-6DE5C05082B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36" name="Group 35">
                  <a:extLst>
                    <a:ext uri="{FF2B5EF4-FFF2-40B4-BE49-F238E27FC236}">
                      <a16:creationId xmlns:a16="http://schemas.microsoft.com/office/drawing/2014/main" id="{663A3853-E752-4138-B739-0B3D719E6AB5}"/>
                    </a:ext>
                  </a:extLst>
                </p:cNvPr>
                <p:cNvGrpSpPr/>
                <p:nvPr/>
              </p:nvGrpSpPr>
              <p:grpSpPr>
                <a:xfrm>
                  <a:off x="929100" y="3046660"/>
                  <a:ext cx="1573200" cy="749644"/>
                  <a:chOff x="929100" y="3055206"/>
                  <a:chExt cx="1558272" cy="749644"/>
                </a:xfrm>
              </p:grpSpPr>
              <p:pic>
                <p:nvPicPr>
                  <p:cNvPr id="38" name="Picture 44">
                    <a:extLst>
                      <a:ext uri="{FF2B5EF4-FFF2-40B4-BE49-F238E27FC236}">
                        <a16:creationId xmlns:a16="http://schemas.microsoft.com/office/drawing/2014/main" id="{8D6E2274-739E-4E0F-9B58-820ECEEA0806}"/>
                      </a:ext>
                    </a:extLst>
                  </p:cNvPr>
                  <p:cNvPicPr>
                    <a:picLocks noChangeAspect="1" noChangeArrowheads="1"/>
                  </p:cNvPicPr>
                  <p:nvPr>
                    <p:custDataLst>
                      <p:tags r:id="rId16"/>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39" name="Picture 45" descr="C:\USERS\X81870\APPDATA\LOCAL\TEMP\wza8b1\5001_5004_A4 landscape report cover window.wmf">
                    <a:extLst>
                      <a:ext uri="{FF2B5EF4-FFF2-40B4-BE49-F238E27FC236}">
                        <a16:creationId xmlns:a16="http://schemas.microsoft.com/office/drawing/2014/main" id="{A1B144AB-C0F1-41C4-8746-30B0FC2CC62F}"/>
                      </a:ext>
                    </a:extLst>
                  </p:cNvPr>
                  <p:cNvPicPr>
                    <a:picLocks noChangeAspect="1" noChangeArrowheads="1"/>
                  </p:cNvPicPr>
                  <p:nvPr>
                    <p:custDataLst>
                      <p:tags r:id="rId17"/>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179">
                  <a:extLst>
                    <a:ext uri="{FF2B5EF4-FFF2-40B4-BE49-F238E27FC236}">
                      <a16:creationId xmlns:a16="http://schemas.microsoft.com/office/drawing/2014/main" id="{0590A03C-A7DA-45FF-9118-3C1D81EC2AD2}"/>
                    </a:ext>
                  </a:extLst>
                </p:cNvPr>
                <p:cNvSpPr>
                  <a:spLocks noChangeArrowheads="1"/>
                </p:cNvSpPr>
                <p:nvPr>
                  <p:custDataLst>
                    <p:tags r:id="rId15"/>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2" name="Text Box 37">
                <a:extLst>
                  <a:ext uri="{FF2B5EF4-FFF2-40B4-BE49-F238E27FC236}">
                    <a16:creationId xmlns:a16="http://schemas.microsoft.com/office/drawing/2014/main" id="{0A59199B-E8AB-4759-8F84-BD4FCD370C0D}"/>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J-Hirsch</a:t>
                </a:r>
                <a:endParaRPr lang="en-US" sz="1100" dirty="0"/>
              </a:p>
              <a:p>
                <a:pPr marL="0" indent="0">
                  <a:buNone/>
                </a:pPr>
                <a:r>
                  <a:rPr lang="en-US" sz="900" dirty="0"/>
                  <a:t>EY assisted the PE team in the potential acquisition of an operator in the production of hygiene products – Operational DD activities to assess the As-Is situation of the target’s plants </a:t>
                </a:r>
              </a:p>
            </p:txBody>
          </p:sp>
        </p:grpSp>
        <p:pic>
          <p:nvPicPr>
            <p:cNvPr id="21513" name="Picture 9" descr="Clearwater International advises J. Hirsch &amp; Co. on structuring of an  acquisition financing">
              <a:extLst>
                <a:ext uri="{FF2B5EF4-FFF2-40B4-BE49-F238E27FC236}">
                  <a16:creationId xmlns:a16="http://schemas.microsoft.com/office/drawing/2014/main" id="{EC58B46D-E9AC-432D-861E-7E95A203359C}"/>
                </a:ext>
              </a:extLst>
            </p:cNvPr>
            <p:cNvPicPr>
              <a:picLocks noChangeAspect="1" noChangeArrowheads="1"/>
            </p:cNvPicPr>
            <p:nvPr/>
          </p:nvPicPr>
          <p:blipFill rotWithShape="1">
            <a:blip r:embed="rId59" cstate="print">
              <a:extLst>
                <a:ext uri="{28A0092B-C50C-407E-A947-70E740481C1C}">
                  <a14:useLocalDpi xmlns:a14="http://schemas.microsoft.com/office/drawing/2010/main" val="0"/>
                </a:ext>
              </a:extLst>
            </a:blip>
            <a:srcRect t="29720" b="21908"/>
            <a:stretch/>
          </p:blipFill>
          <p:spPr bwMode="auto">
            <a:xfrm>
              <a:off x="5239253" y="4088982"/>
              <a:ext cx="907454" cy="23431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17204CC2-BFD4-47C3-A990-EFC5B0D60532}"/>
                </a:ext>
              </a:extLst>
            </p:cNvPr>
            <p:cNvPicPr>
              <a:picLocks noChangeAspect="1"/>
            </p:cNvPicPr>
            <p:nvPr/>
          </p:nvPicPr>
          <p:blipFill>
            <a:blip r:embed="rId60"/>
            <a:stretch>
              <a:fillRect/>
            </a:stretch>
          </p:blipFill>
          <p:spPr>
            <a:xfrm>
              <a:off x="6130411" y="4320441"/>
              <a:ext cx="746581" cy="256494"/>
            </a:xfrm>
            <a:prstGeom prst="rect">
              <a:avLst/>
            </a:prstGeom>
          </p:spPr>
        </p:pic>
      </p:grpSp>
      <p:grpSp>
        <p:nvGrpSpPr>
          <p:cNvPr id="16" name="Group 15">
            <a:extLst>
              <a:ext uri="{FF2B5EF4-FFF2-40B4-BE49-F238E27FC236}">
                <a16:creationId xmlns:a16="http://schemas.microsoft.com/office/drawing/2014/main" id="{BF0ABB5F-D6BE-45D6-AB65-DB3F99956166}"/>
              </a:ext>
            </a:extLst>
          </p:cNvPr>
          <p:cNvGrpSpPr/>
          <p:nvPr/>
        </p:nvGrpSpPr>
        <p:grpSpPr>
          <a:xfrm>
            <a:off x="9416761" y="3874782"/>
            <a:ext cx="1936800" cy="2327962"/>
            <a:chOff x="9651633" y="3874782"/>
            <a:chExt cx="1936800" cy="2327962"/>
          </a:xfrm>
        </p:grpSpPr>
        <p:grpSp>
          <p:nvGrpSpPr>
            <p:cNvPr id="246" name="Group 245">
              <a:extLst>
                <a:ext uri="{FF2B5EF4-FFF2-40B4-BE49-F238E27FC236}">
                  <a16:creationId xmlns:a16="http://schemas.microsoft.com/office/drawing/2014/main" id="{C09575B0-5627-427D-8ED4-9A3845C3F6AF}"/>
                </a:ext>
              </a:extLst>
            </p:cNvPr>
            <p:cNvGrpSpPr/>
            <p:nvPr/>
          </p:nvGrpSpPr>
          <p:grpSpPr>
            <a:xfrm>
              <a:off x="9651633" y="3874782"/>
              <a:ext cx="1936800" cy="2327962"/>
              <a:chOff x="9651633" y="3874782"/>
              <a:chExt cx="1936800" cy="2327962"/>
            </a:xfrm>
          </p:grpSpPr>
          <p:grpSp>
            <p:nvGrpSpPr>
              <p:cNvPr id="98" name="Group 97">
                <a:extLst>
                  <a:ext uri="{FF2B5EF4-FFF2-40B4-BE49-F238E27FC236}">
                    <a16:creationId xmlns:a16="http://schemas.microsoft.com/office/drawing/2014/main" id="{C5434CC2-E678-4131-9D74-DDAAEAC78AFD}"/>
                  </a:ext>
                </a:extLst>
              </p:cNvPr>
              <p:cNvGrpSpPr/>
              <p:nvPr/>
            </p:nvGrpSpPr>
            <p:grpSpPr>
              <a:xfrm>
                <a:off x="9651633" y="3874782"/>
                <a:ext cx="1936800" cy="2327962"/>
                <a:chOff x="920074" y="1633258"/>
                <a:chExt cx="1582226" cy="2214976"/>
              </a:xfrm>
              <a:effectLst>
                <a:outerShdw blurRad="50800" dist="38100" dir="2700000" algn="tl" rotWithShape="0">
                  <a:prstClr val="black">
                    <a:alpha val="40000"/>
                  </a:prstClr>
                </a:outerShdw>
              </a:effectLst>
            </p:grpSpPr>
            <p:grpSp>
              <p:nvGrpSpPr>
                <p:cNvPr id="99" name="Group 54">
                  <a:extLst>
                    <a:ext uri="{FF2B5EF4-FFF2-40B4-BE49-F238E27FC236}">
                      <a16:creationId xmlns:a16="http://schemas.microsoft.com/office/drawing/2014/main" id="{02D50399-9D79-4056-A65A-83E4008A585D}"/>
                    </a:ext>
                  </a:extLst>
                </p:cNvPr>
                <p:cNvGrpSpPr/>
                <p:nvPr>
                  <p:custDataLst>
                    <p:tags r:id="rId10"/>
                  </p:custDataLst>
                </p:nvPr>
              </p:nvGrpSpPr>
              <p:grpSpPr>
                <a:xfrm>
                  <a:off x="920074" y="1633258"/>
                  <a:ext cx="1573200" cy="2214976"/>
                  <a:chOff x="-1075" y="0"/>
                  <a:chExt cx="1770597" cy="1928335"/>
                </a:xfrm>
                <a:solidFill>
                  <a:schemeClr val="bg1"/>
                </a:solidFill>
              </p:grpSpPr>
              <p:sp>
                <p:nvSpPr>
                  <p:cNvPr id="104" name="Rectangle 46">
                    <a:extLst>
                      <a:ext uri="{FF2B5EF4-FFF2-40B4-BE49-F238E27FC236}">
                        <a16:creationId xmlns:a16="http://schemas.microsoft.com/office/drawing/2014/main" id="{7EC8DC05-3B76-4F14-AEE2-AC72E445FA7B}"/>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05" name="TextBox 4536">
                    <a:extLst>
                      <a:ext uri="{FF2B5EF4-FFF2-40B4-BE49-F238E27FC236}">
                        <a16:creationId xmlns:a16="http://schemas.microsoft.com/office/drawing/2014/main" id="{698EC871-6B21-41EF-83E2-9D84935F5960}"/>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00" name="Group 99">
                  <a:extLst>
                    <a:ext uri="{FF2B5EF4-FFF2-40B4-BE49-F238E27FC236}">
                      <a16:creationId xmlns:a16="http://schemas.microsoft.com/office/drawing/2014/main" id="{9AFAE47E-09D0-4E64-95BB-995F56B04D5E}"/>
                    </a:ext>
                  </a:extLst>
                </p:cNvPr>
                <p:cNvGrpSpPr/>
                <p:nvPr/>
              </p:nvGrpSpPr>
              <p:grpSpPr>
                <a:xfrm>
                  <a:off x="929100" y="3046660"/>
                  <a:ext cx="1573200" cy="749644"/>
                  <a:chOff x="929100" y="3055206"/>
                  <a:chExt cx="1558272" cy="749644"/>
                </a:xfrm>
              </p:grpSpPr>
              <p:pic>
                <p:nvPicPr>
                  <p:cNvPr id="102" name="Picture 44">
                    <a:extLst>
                      <a:ext uri="{FF2B5EF4-FFF2-40B4-BE49-F238E27FC236}">
                        <a16:creationId xmlns:a16="http://schemas.microsoft.com/office/drawing/2014/main" id="{781EEEEF-83BC-4D66-9AF8-92914EEBD924}"/>
                      </a:ext>
                    </a:extLst>
                  </p:cNvPr>
                  <p:cNvPicPr>
                    <a:picLocks noChangeAspect="1" noChangeArrowheads="1"/>
                  </p:cNvPicPr>
                  <p:nvPr>
                    <p:custDataLst>
                      <p:tags r:id="rId12"/>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03" name="Picture 45" descr="C:\USERS\X81870\APPDATA\LOCAL\TEMP\wza8b1\5001_5004_A4 landscape report cover window.wmf">
                    <a:extLst>
                      <a:ext uri="{FF2B5EF4-FFF2-40B4-BE49-F238E27FC236}">
                        <a16:creationId xmlns:a16="http://schemas.microsoft.com/office/drawing/2014/main" id="{802F01C1-2147-49D1-A87E-50B9FA2E106E}"/>
                      </a:ext>
                    </a:extLst>
                  </p:cNvPr>
                  <p:cNvPicPr>
                    <a:picLocks noChangeAspect="1" noChangeArrowheads="1"/>
                  </p:cNvPicPr>
                  <p:nvPr>
                    <p:custDataLst>
                      <p:tags r:id="rId13"/>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01" name="Rectangle 179">
                  <a:extLst>
                    <a:ext uri="{FF2B5EF4-FFF2-40B4-BE49-F238E27FC236}">
                      <a16:creationId xmlns:a16="http://schemas.microsoft.com/office/drawing/2014/main" id="{F239E738-B4B4-404E-8E5E-E9522124BFC5}"/>
                    </a:ext>
                  </a:extLst>
                </p:cNvPr>
                <p:cNvSpPr>
                  <a:spLocks noChangeArrowheads="1"/>
                </p:cNvSpPr>
                <p:nvPr>
                  <p:custDataLst>
                    <p:tags r:id="rId11"/>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9" name="Text Box 37">
                <a:extLst>
                  <a:ext uri="{FF2B5EF4-FFF2-40B4-BE49-F238E27FC236}">
                    <a16:creationId xmlns:a16="http://schemas.microsoft.com/office/drawing/2014/main" id="{5803A3B6-87EE-49C8-B7FF-FB54921486AB}"/>
                  </a:ext>
                </a:extLst>
              </p:cNvPr>
              <p:cNvSpPr txBox="1">
                <a:spLocks noChangeArrowheads="1"/>
              </p:cNvSpPr>
              <p:nvPr/>
            </p:nvSpPr>
            <p:spPr bwMode="auto">
              <a:xfrm>
                <a:off x="977253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Infravia</a:t>
                </a:r>
                <a:r>
                  <a:rPr lang="en-US" sz="1100" b="1" dirty="0">
                    <a:solidFill>
                      <a:schemeClr val="bg2">
                        <a:lumMod val="50000"/>
                        <a:lumOff val="50000"/>
                      </a:schemeClr>
                    </a:solidFill>
                  </a:rPr>
                  <a:t> Capital Partners</a:t>
                </a:r>
                <a:endParaRPr lang="en-US" sz="1100" dirty="0"/>
              </a:p>
              <a:p>
                <a:pPr marL="0" indent="0">
                  <a:buNone/>
                </a:pPr>
                <a:r>
                  <a:rPr lang="en-US" sz="900" dirty="0"/>
                  <a:t>EY performed an Operational assessment in order to support the PE team in the potential acquisition of a provider of fiber optic connections</a:t>
                </a:r>
              </a:p>
            </p:txBody>
          </p:sp>
        </p:grpSp>
        <p:pic>
          <p:nvPicPr>
            <p:cNvPr id="21515" name="Picture 11" descr="Infravia Capital - We connect. We power. We grow.">
              <a:extLst>
                <a:ext uri="{FF2B5EF4-FFF2-40B4-BE49-F238E27FC236}">
                  <a16:creationId xmlns:a16="http://schemas.microsoft.com/office/drawing/2014/main" id="{EED0986A-3A75-4AAD-9A17-63E8B553B256}"/>
                </a:ext>
              </a:extLst>
            </p:cNvPr>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9736761" y="4079838"/>
              <a:ext cx="1121137" cy="393433"/>
            </a:xfrm>
            <a:prstGeom prst="rect">
              <a:avLst/>
            </a:prstGeom>
            <a:noFill/>
            <a:extLst>
              <a:ext uri="{909E8E84-426E-40DD-AFC4-6F175D3DCCD1}">
                <a14:hiddenFill xmlns:a14="http://schemas.microsoft.com/office/drawing/2010/main">
                  <a:solidFill>
                    <a:srgbClr val="FFFFFF"/>
                  </a:solidFill>
                </a14:hiddenFill>
              </a:ext>
            </a:extLst>
          </p:spPr>
        </p:pic>
        <p:pic>
          <p:nvPicPr>
            <p:cNvPr id="21517" name="Picture 13" descr="Fibraweb Spa - Posts | Facebook">
              <a:extLst>
                <a:ext uri="{FF2B5EF4-FFF2-40B4-BE49-F238E27FC236}">
                  <a16:creationId xmlns:a16="http://schemas.microsoft.com/office/drawing/2014/main" id="{93EEA3E5-198D-46BF-A977-20A35C5023D1}"/>
                </a:ext>
              </a:extLst>
            </p:cNvPr>
            <p:cNvPicPr>
              <a:picLocks noChangeAspect="1" noChangeArrowheads="1"/>
            </p:cNvPicPr>
            <p:nvPr/>
          </p:nvPicPr>
          <p:blipFill rotWithShape="1">
            <a:blip r:embed="rId62">
              <a:extLst>
                <a:ext uri="{28A0092B-C50C-407E-A947-70E740481C1C}">
                  <a14:useLocalDpi xmlns:a14="http://schemas.microsoft.com/office/drawing/2010/main" val="0"/>
                </a:ext>
              </a:extLst>
            </a:blip>
            <a:srcRect t="25875" r="15432" b="39425"/>
            <a:stretch/>
          </p:blipFill>
          <p:spPr bwMode="auto">
            <a:xfrm>
              <a:off x="10463507" y="4369317"/>
              <a:ext cx="971767" cy="2986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9" name="Group 148">
            <a:extLst>
              <a:ext uri="{FF2B5EF4-FFF2-40B4-BE49-F238E27FC236}">
                <a16:creationId xmlns:a16="http://schemas.microsoft.com/office/drawing/2014/main" id="{0230DEE4-0169-4E99-AA8F-2E14C4EA3B4C}"/>
              </a:ext>
            </a:extLst>
          </p:cNvPr>
          <p:cNvGrpSpPr/>
          <p:nvPr/>
        </p:nvGrpSpPr>
        <p:grpSpPr>
          <a:xfrm>
            <a:off x="3552625" y="1377147"/>
            <a:ext cx="1936729" cy="2327962"/>
            <a:chOff x="609917" y="3874782"/>
            <a:chExt cx="1936729" cy="2327962"/>
          </a:xfrm>
        </p:grpSpPr>
        <p:grpSp>
          <p:nvGrpSpPr>
            <p:cNvPr id="152" name="Group 151">
              <a:extLst>
                <a:ext uri="{FF2B5EF4-FFF2-40B4-BE49-F238E27FC236}">
                  <a16:creationId xmlns:a16="http://schemas.microsoft.com/office/drawing/2014/main" id="{9BCFB78B-EF64-4911-AD53-8ED4A28BD3E0}"/>
                </a:ext>
              </a:extLst>
            </p:cNvPr>
            <p:cNvGrpSpPr/>
            <p:nvPr/>
          </p:nvGrpSpPr>
          <p:grpSpPr>
            <a:xfrm>
              <a:off x="609917" y="3874782"/>
              <a:ext cx="1936729" cy="2327962"/>
              <a:chOff x="920074" y="1633258"/>
              <a:chExt cx="1582226" cy="2214976"/>
            </a:xfrm>
            <a:effectLst>
              <a:outerShdw blurRad="50800" dist="38100" dir="2700000" algn="tl" rotWithShape="0">
                <a:prstClr val="black">
                  <a:alpha val="40000"/>
                </a:prstClr>
              </a:outerShdw>
            </a:effectLst>
          </p:grpSpPr>
          <p:grpSp>
            <p:nvGrpSpPr>
              <p:cNvPr id="154" name="Group 54">
                <a:extLst>
                  <a:ext uri="{FF2B5EF4-FFF2-40B4-BE49-F238E27FC236}">
                    <a16:creationId xmlns:a16="http://schemas.microsoft.com/office/drawing/2014/main" id="{A57D3F5E-1BED-4D24-8CC6-0E28CC5F54C7}"/>
                  </a:ext>
                </a:extLst>
              </p:cNvPr>
              <p:cNvGrpSpPr/>
              <p:nvPr>
                <p:custDataLst>
                  <p:tags r:id="rId6"/>
                </p:custDataLst>
              </p:nvPr>
            </p:nvGrpSpPr>
            <p:grpSpPr>
              <a:xfrm>
                <a:off x="920074" y="1633258"/>
                <a:ext cx="1573200" cy="2214976"/>
                <a:chOff x="-1075" y="0"/>
                <a:chExt cx="1770597" cy="1928335"/>
              </a:xfrm>
              <a:solidFill>
                <a:schemeClr val="bg1"/>
              </a:solidFill>
            </p:grpSpPr>
            <p:sp>
              <p:nvSpPr>
                <p:cNvPr id="159" name="Rectangle 46">
                  <a:extLst>
                    <a:ext uri="{FF2B5EF4-FFF2-40B4-BE49-F238E27FC236}">
                      <a16:creationId xmlns:a16="http://schemas.microsoft.com/office/drawing/2014/main" id="{0104AD7E-E7DA-44FE-9A26-8AC270BC8CC0}"/>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60" name="TextBox 4536">
                  <a:extLst>
                    <a:ext uri="{FF2B5EF4-FFF2-40B4-BE49-F238E27FC236}">
                      <a16:creationId xmlns:a16="http://schemas.microsoft.com/office/drawing/2014/main" id="{A622C45C-1981-47AD-8963-0C31444DC2FC}"/>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55" name="Group 154">
                <a:extLst>
                  <a:ext uri="{FF2B5EF4-FFF2-40B4-BE49-F238E27FC236}">
                    <a16:creationId xmlns:a16="http://schemas.microsoft.com/office/drawing/2014/main" id="{83F782E5-1B1C-43FE-8370-786E49DADCDF}"/>
                  </a:ext>
                </a:extLst>
              </p:cNvPr>
              <p:cNvGrpSpPr/>
              <p:nvPr/>
            </p:nvGrpSpPr>
            <p:grpSpPr>
              <a:xfrm>
                <a:off x="929100" y="3046660"/>
                <a:ext cx="1573200" cy="749644"/>
                <a:chOff x="929100" y="3055206"/>
                <a:chExt cx="1558272" cy="749644"/>
              </a:xfrm>
            </p:grpSpPr>
            <p:pic>
              <p:nvPicPr>
                <p:cNvPr id="157" name="Picture 44">
                  <a:extLst>
                    <a:ext uri="{FF2B5EF4-FFF2-40B4-BE49-F238E27FC236}">
                      <a16:creationId xmlns:a16="http://schemas.microsoft.com/office/drawing/2014/main" id="{2CBC3B80-F51B-40F8-95FC-F5143ED207AC}"/>
                    </a:ext>
                  </a:extLst>
                </p:cNvPr>
                <p:cNvPicPr>
                  <a:picLocks noChangeAspect="1" noChangeArrowheads="1"/>
                </p:cNvPicPr>
                <p:nvPr>
                  <p:custDataLst>
                    <p:tags r:id="rId8"/>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8" name="Picture 45" descr="C:\USERS\X81870\APPDATA\LOCAL\TEMP\wza8b1\5001_5004_A4 landscape report cover window.wmf">
                  <a:extLst>
                    <a:ext uri="{FF2B5EF4-FFF2-40B4-BE49-F238E27FC236}">
                      <a16:creationId xmlns:a16="http://schemas.microsoft.com/office/drawing/2014/main" id="{6FEC27CA-0D98-48AD-99CF-7A892BBB3E77}"/>
                    </a:ext>
                  </a:extLst>
                </p:cNvPr>
                <p:cNvPicPr>
                  <a:picLocks noChangeAspect="1" noChangeArrowheads="1"/>
                </p:cNvPicPr>
                <p:nvPr>
                  <p:custDataLst>
                    <p:tags r:id="rId9"/>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6" name="Rectangle 179">
                <a:extLst>
                  <a:ext uri="{FF2B5EF4-FFF2-40B4-BE49-F238E27FC236}">
                    <a16:creationId xmlns:a16="http://schemas.microsoft.com/office/drawing/2014/main" id="{871A3F17-911D-4111-97F4-04400120AE58}"/>
                  </a:ext>
                </a:extLst>
              </p:cNvPr>
              <p:cNvSpPr>
                <a:spLocks noChangeArrowheads="1"/>
              </p:cNvSpPr>
              <p:nvPr>
                <p:custDataLst>
                  <p:tags r:id="rId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53" name="Text Box 37">
              <a:extLst>
                <a:ext uri="{FF2B5EF4-FFF2-40B4-BE49-F238E27FC236}">
                  <a16:creationId xmlns:a16="http://schemas.microsoft.com/office/drawing/2014/main" id="{9F022929-5EE6-4585-A4CB-5422F7557D81}"/>
                </a:ext>
              </a:extLst>
            </p:cNvPr>
            <p:cNvSpPr txBox="1">
              <a:spLocks noChangeArrowheads="1"/>
            </p:cNvSpPr>
            <p:nvPr/>
          </p:nvSpPr>
          <p:spPr bwMode="auto">
            <a:xfrm>
              <a:off x="72525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CVC</a:t>
              </a:r>
              <a:endParaRPr lang="en-US" sz="1100" dirty="0"/>
            </a:p>
            <a:p>
              <a:pPr marL="0" indent="0">
                <a:buNone/>
              </a:pPr>
              <a:r>
                <a:rPr lang="en-US" sz="900" dirty="0" err="1"/>
                <a:t>Ey</a:t>
              </a:r>
              <a:r>
                <a:rPr lang="en-US" sz="900" dirty="0"/>
                <a:t> Team assisted the PE team with Operational Due Diligence services in relation to the potential investment into Prima Solutions</a:t>
              </a:r>
            </a:p>
          </p:txBody>
        </p:sp>
      </p:grpSp>
      <p:grpSp>
        <p:nvGrpSpPr>
          <p:cNvPr id="162" name="Group 161">
            <a:extLst>
              <a:ext uri="{FF2B5EF4-FFF2-40B4-BE49-F238E27FC236}">
                <a16:creationId xmlns:a16="http://schemas.microsoft.com/office/drawing/2014/main" id="{631CBD32-0347-460D-8938-31F308CD8FDD}"/>
              </a:ext>
            </a:extLst>
          </p:cNvPr>
          <p:cNvGrpSpPr/>
          <p:nvPr/>
        </p:nvGrpSpPr>
        <p:grpSpPr>
          <a:xfrm>
            <a:off x="6484657" y="1377147"/>
            <a:ext cx="1936800" cy="2327962"/>
            <a:chOff x="2870293" y="1377147"/>
            <a:chExt cx="1936800" cy="2327962"/>
          </a:xfrm>
        </p:grpSpPr>
        <p:grpSp>
          <p:nvGrpSpPr>
            <p:cNvPr id="165" name="Group 164">
              <a:extLst>
                <a:ext uri="{FF2B5EF4-FFF2-40B4-BE49-F238E27FC236}">
                  <a16:creationId xmlns:a16="http://schemas.microsoft.com/office/drawing/2014/main" id="{FEF60375-1AA8-4B8C-AB13-BBEED46DAD3C}"/>
                </a:ext>
              </a:extLst>
            </p:cNvPr>
            <p:cNvGrpSpPr/>
            <p:nvPr/>
          </p:nvGrpSpPr>
          <p:grpSpPr>
            <a:xfrm>
              <a:off x="2870293" y="1377147"/>
              <a:ext cx="1936800" cy="2327962"/>
              <a:chOff x="920074" y="1633258"/>
              <a:chExt cx="1582226" cy="2214976"/>
            </a:xfrm>
            <a:effectLst>
              <a:outerShdw blurRad="50800" dist="38100" dir="2700000" algn="tl" rotWithShape="0">
                <a:prstClr val="black">
                  <a:alpha val="40000"/>
                </a:prstClr>
              </a:outerShdw>
            </a:effectLst>
          </p:grpSpPr>
          <p:grpSp>
            <p:nvGrpSpPr>
              <p:cNvPr id="173" name="Group 54">
                <a:extLst>
                  <a:ext uri="{FF2B5EF4-FFF2-40B4-BE49-F238E27FC236}">
                    <a16:creationId xmlns:a16="http://schemas.microsoft.com/office/drawing/2014/main" id="{807723F9-A04C-43A4-B6E2-43116062E111}"/>
                  </a:ext>
                </a:extLst>
              </p:cNvPr>
              <p:cNvGrpSpPr/>
              <p:nvPr>
                <p:custDataLst>
                  <p:tags r:id="rId2"/>
                </p:custDataLst>
              </p:nvPr>
            </p:nvGrpSpPr>
            <p:grpSpPr>
              <a:xfrm>
                <a:off x="920074" y="1633258"/>
                <a:ext cx="1573200" cy="2214976"/>
                <a:chOff x="-1075" y="0"/>
                <a:chExt cx="1770597" cy="1928335"/>
              </a:xfrm>
              <a:solidFill>
                <a:schemeClr val="bg1"/>
              </a:solidFill>
            </p:grpSpPr>
            <p:sp>
              <p:nvSpPr>
                <p:cNvPr id="185" name="Rectangle 46">
                  <a:extLst>
                    <a:ext uri="{FF2B5EF4-FFF2-40B4-BE49-F238E27FC236}">
                      <a16:creationId xmlns:a16="http://schemas.microsoft.com/office/drawing/2014/main" id="{786B65A7-A43B-4C82-B4F1-0A623537AD99}"/>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6" name="TextBox 4536">
                  <a:extLst>
                    <a:ext uri="{FF2B5EF4-FFF2-40B4-BE49-F238E27FC236}">
                      <a16:creationId xmlns:a16="http://schemas.microsoft.com/office/drawing/2014/main" id="{4B8862FC-E4F7-40F6-BF24-F5AFC591453F}"/>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8" name="Group 177">
                <a:extLst>
                  <a:ext uri="{FF2B5EF4-FFF2-40B4-BE49-F238E27FC236}">
                    <a16:creationId xmlns:a16="http://schemas.microsoft.com/office/drawing/2014/main" id="{10EF24CF-E5F6-4E41-BFD8-3753A8AD3628}"/>
                  </a:ext>
                </a:extLst>
              </p:cNvPr>
              <p:cNvGrpSpPr/>
              <p:nvPr/>
            </p:nvGrpSpPr>
            <p:grpSpPr>
              <a:xfrm>
                <a:off x="929100" y="3046660"/>
                <a:ext cx="1573200" cy="749644"/>
                <a:chOff x="929100" y="3055206"/>
                <a:chExt cx="1558272" cy="749644"/>
              </a:xfrm>
            </p:grpSpPr>
            <p:pic>
              <p:nvPicPr>
                <p:cNvPr id="183" name="Picture 44">
                  <a:extLst>
                    <a:ext uri="{FF2B5EF4-FFF2-40B4-BE49-F238E27FC236}">
                      <a16:creationId xmlns:a16="http://schemas.microsoft.com/office/drawing/2014/main" id="{8276ACD6-FA70-4C56-88EB-EC9EDBA578AC}"/>
                    </a:ext>
                  </a:extLst>
                </p:cNvPr>
                <p:cNvPicPr>
                  <a:picLocks noChangeAspect="1" noChangeArrowheads="1"/>
                </p:cNvPicPr>
                <p:nvPr>
                  <p:custDataLst>
                    <p:tags r:id="rId4"/>
                  </p:custDataLst>
                </p:nvPr>
              </p:nvPicPr>
              <p:blipFill>
                <a:blip r:embed="rId37"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84" name="Picture 45" descr="C:\USERS\X81870\APPDATA\LOCAL\TEMP\wza8b1\5001_5004_A4 landscape report cover window.wmf">
                  <a:extLst>
                    <a:ext uri="{FF2B5EF4-FFF2-40B4-BE49-F238E27FC236}">
                      <a16:creationId xmlns:a16="http://schemas.microsoft.com/office/drawing/2014/main" id="{FC33DA8F-1D11-44B9-A146-38AEA2973DC1}"/>
                    </a:ext>
                  </a:extLst>
                </p:cNvPr>
                <p:cNvPicPr>
                  <a:picLocks noChangeAspect="1" noChangeArrowheads="1"/>
                </p:cNvPicPr>
                <p:nvPr>
                  <p:custDataLst>
                    <p:tags r:id="rId5"/>
                  </p:custDataLst>
                </p:nvPr>
              </p:nvPicPr>
              <p:blipFill>
                <a:blip r:embed="rId38"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81" name="Rectangle 179">
                <a:extLst>
                  <a:ext uri="{FF2B5EF4-FFF2-40B4-BE49-F238E27FC236}">
                    <a16:creationId xmlns:a16="http://schemas.microsoft.com/office/drawing/2014/main" id="{16A0A492-04D2-4D77-98C9-8B7DA28DBC7F}"/>
                  </a:ext>
                </a:extLst>
              </p:cNvPr>
              <p:cNvSpPr>
                <a:spLocks noChangeArrowheads="1"/>
              </p:cNvSpPr>
              <p:nvPr>
                <p:custDataLst>
                  <p:tags r:id="rId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6" name="Text Box 37">
              <a:extLst>
                <a:ext uri="{FF2B5EF4-FFF2-40B4-BE49-F238E27FC236}">
                  <a16:creationId xmlns:a16="http://schemas.microsoft.com/office/drawing/2014/main" id="{622363EF-20F3-46C2-8B98-251B61BA5943}"/>
                </a:ext>
              </a:extLst>
            </p:cNvPr>
            <p:cNvSpPr txBox="1">
              <a:spLocks noChangeArrowheads="1"/>
            </p:cNvSpPr>
            <p:nvPr/>
          </p:nvSpPr>
          <p:spPr bwMode="auto">
            <a:xfrm>
              <a:off x="2991193"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err="1">
                  <a:solidFill>
                    <a:schemeClr val="bg2">
                      <a:lumMod val="50000"/>
                      <a:lumOff val="50000"/>
                    </a:schemeClr>
                  </a:solidFill>
                </a:rPr>
                <a:t>Afflelou</a:t>
              </a:r>
              <a:endParaRPr lang="en-US" sz="1100" dirty="0"/>
            </a:p>
            <a:p>
              <a:pPr marL="0" indent="0">
                <a:buNone/>
              </a:pPr>
              <a:r>
                <a:rPr lang="en-US" sz="900" dirty="0"/>
                <a:t>EY performed an Operational assessment in order to support the Client Team in the potential acquisition of </a:t>
              </a:r>
              <a:r>
                <a:rPr lang="en-US" sz="900" dirty="0" err="1"/>
                <a:t>GradVision</a:t>
              </a:r>
              <a:r>
                <a:rPr lang="en-US" sz="900" dirty="0"/>
                <a:t> and </a:t>
              </a:r>
              <a:r>
                <a:rPr lang="en-US" sz="900" dirty="0" err="1"/>
                <a:t>Vistasi</a:t>
              </a:r>
              <a:endParaRPr lang="en-US" sz="900" dirty="0"/>
            </a:p>
          </p:txBody>
        </p:sp>
      </p:grpSp>
      <p:pic>
        <p:nvPicPr>
          <p:cNvPr id="21519" name="Picture 15">
            <a:extLst>
              <a:ext uri="{FF2B5EF4-FFF2-40B4-BE49-F238E27FC236}">
                <a16:creationId xmlns:a16="http://schemas.microsoft.com/office/drawing/2014/main" id="{18149DBA-AD41-4844-8491-958649DF0687}"/>
              </a:ext>
            </a:extLst>
          </p:cNvPr>
          <p:cNvPicPr>
            <a:picLocks noChangeAspect="1" noChangeArrowheads="1"/>
          </p:cNvPicPr>
          <p:nvPr/>
        </p:nvPicPr>
        <p:blipFill>
          <a:blip r:embed="rId63" cstate="print">
            <a:extLst>
              <a:ext uri="{28A0092B-C50C-407E-A947-70E740481C1C}">
                <a14:useLocalDpi xmlns:a14="http://schemas.microsoft.com/office/drawing/2010/main" val="0"/>
              </a:ext>
            </a:extLst>
          </a:blip>
          <a:srcRect/>
          <a:stretch>
            <a:fillRect/>
          </a:stretch>
        </p:blipFill>
        <p:spPr bwMode="auto">
          <a:xfrm>
            <a:off x="3694188" y="1643434"/>
            <a:ext cx="691005" cy="257950"/>
          </a:xfrm>
          <a:prstGeom prst="rect">
            <a:avLst/>
          </a:prstGeom>
          <a:noFill/>
          <a:extLst>
            <a:ext uri="{909E8E84-426E-40DD-AFC4-6F175D3DCCD1}">
              <a14:hiddenFill xmlns:a14="http://schemas.microsoft.com/office/drawing/2010/main">
                <a:solidFill>
                  <a:srgbClr val="FFFFFF"/>
                </a:solidFill>
              </a14:hiddenFill>
            </a:ext>
          </a:extLst>
        </p:spPr>
      </p:pic>
      <p:pic>
        <p:nvPicPr>
          <p:cNvPr id="21521" name="Picture 17" descr="Prima Solutions: Cloud insurance software, P&amp;C, L&amp;H and reinsurance">
            <a:extLst>
              <a:ext uri="{FF2B5EF4-FFF2-40B4-BE49-F238E27FC236}">
                <a16:creationId xmlns:a16="http://schemas.microsoft.com/office/drawing/2014/main" id="{69473AB4-7228-43F3-BF33-7C9826BE52EF}"/>
              </a:ext>
            </a:extLst>
          </p:cNvPr>
          <p:cNvPicPr>
            <a:picLocks noChangeAspect="1" noChangeArrowheads="1"/>
          </p:cNvPicPr>
          <p:nvPr/>
        </p:nvPicPr>
        <p:blipFill rotWithShape="1">
          <a:blip r:embed="rId64" cstate="print">
            <a:extLst>
              <a:ext uri="{28A0092B-C50C-407E-A947-70E740481C1C}">
                <a14:useLocalDpi xmlns:a14="http://schemas.microsoft.com/office/drawing/2010/main" val="0"/>
              </a:ext>
            </a:extLst>
          </a:blip>
          <a:srcRect l="8319" t="28359" r="6428" b="19766"/>
          <a:stretch/>
        </p:blipFill>
        <p:spPr bwMode="auto">
          <a:xfrm>
            <a:off x="4381712" y="1819608"/>
            <a:ext cx="963287" cy="365946"/>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186">
            <a:extLst>
              <a:ext uri="{FF2B5EF4-FFF2-40B4-BE49-F238E27FC236}">
                <a16:creationId xmlns:a16="http://schemas.microsoft.com/office/drawing/2014/main" id="{E772C432-B44E-4605-8102-73EF825F1D44}"/>
              </a:ext>
            </a:extLst>
          </p:cNvPr>
          <p:cNvPicPr>
            <a:picLocks noChangeAspect="1"/>
          </p:cNvPicPr>
          <p:nvPr/>
        </p:nvPicPr>
        <p:blipFill>
          <a:blip r:embed="rId65"/>
          <a:stretch>
            <a:fillRect/>
          </a:stretch>
        </p:blipFill>
        <p:spPr>
          <a:xfrm>
            <a:off x="6575447" y="1654966"/>
            <a:ext cx="1127680" cy="219271"/>
          </a:xfrm>
          <a:prstGeom prst="rect">
            <a:avLst/>
          </a:prstGeom>
        </p:spPr>
      </p:pic>
      <p:pic>
        <p:nvPicPr>
          <p:cNvPr id="21525" name="Picture 21" descr="GrandVision - Maximo Shopping">
            <a:extLst>
              <a:ext uri="{FF2B5EF4-FFF2-40B4-BE49-F238E27FC236}">
                <a16:creationId xmlns:a16="http://schemas.microsoft.com/office/drawing/2014/main" id="{5595121C-BE01-4E07-8F0C-DE821F6E22C4}"/>
              </a:ext>
            </a:extLst>
          </p:cNvPr>
          <p:cNvPicPr>
            <a:picLocks noChangeAspect="1" noChangeArrowheads="1"/>
          </p:cNvPicPr>
          <p:nvPr/>
        </p:nvPicPr>
        <p:blipFill rotWithShape="1">
          <a:blip r:embed="rId66" cstate="print">
            <a:extLst>
              <a:ext uri="{28A0092B-C50C-407E-A947-70E740481C1C}">
                <a14:useLocalDpi xmlns:a14="http://schemas.microsoft.com/office/drawing/2010/main" val="0"/>
              </a:ext>
            </a:extLst>
          </a:blip>
          <a:srcRect t="32380" b="38732"/>
          <a:stretch/>
        </p:blipFill>
        <p:spPr bwMode="auto">
          <a:xfrm>
            <a:off x="7212290" y="1866133"/>
            <a:ext cx="859055" cy="18588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93C30D59-AE5A-4F9A-99D9-CF3BE1FFC888}"/>
              </a:ext>
            </a:extLst>
          </p:cNvPr>
          <p:cNvPicPr>
            <a:picLocks noChangeAspect="1"/>
          </p:cNvPicPr>
          <p:nvPr/>
        </p:nvPicPr>
        <p:blipFill>
          <a:blip r:embed="rId67"/>
          <a:stretch>
            <a:fillRect/>
          </a:stretch>
        </p:blipFill>
        <p:spPr>
          <a:xfrm>
            <a:off x="7648253" y="2075821"/>
            <a:ext cx="619290" cy="191299"/>
          </a:xfrm>
          <a:prstGeom prst="rect">
            <a:avLst/>
          </a:prstGeom>
        </p:spPr>
      </p:pic>
      <p:sp>
        <p:nvSpPr>
          <p:cNvPr id="122" name="Date Placeholder 3">
            <a:extLst>
              <a:ext uri="{FF2B5EF4-FFF2-40B4-BE49-F238E27FC236}">
                <a16:creationId xmlns:a16="http://schemas.microsoft.com/office/drawing/2014/main" id="{17DDD212-7AE1-4A5C-B989-53EE6CB87A45}"/>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280685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67633637-860F-4309-82D2-4AB8C19EAB79}"/>
              </a:ext>
            </a:extLst>
          </p:cNvPr>
          <p:cNvGraphicFramePr>
            <a:graphicFrameLocks noChangeAspect="1"/>
          </p:cNvGraphicFramePr>
          <p:nvPr>
            <p:custDataLst>
              <p:tags r:id="rId1"/>
            </p:custDataLst>
            <p:extLst>
              <p:ext uri="{D42A27DB-BD31-4B8C-83A1-F6EECF244321}">
                <p14:modId xmlns:p14="http://schemas.microsoft.com/office/powerpoint/2010/main" val="31159632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73" imgH="476" progId="TCLayout.ActiveDocument.1">
                  <p:embed/>
                </p:oleObj>
              </mc:Choice>
              <mc:Fallback>
                <p:oleObj name="think-cell Slide" r:id="rId19" imgW="473" imgH="476" progId="TCLayout.ActiveDocument.1">
                  <p:embed/>
                  <p:pic>
                    <p:nvPicPr>
                      <p:cNvPr id="10" name="Object 9" hidden="1">
                        <a:extLst>
                          <a:ext uri="{FF2B5EF4-FFF2-40B4-BE49-F238E27FC236}">
                            <a16:creationId xmlns:a16="http://schemas.microsoft.com/office/drawing/2014/main" id="{67633637-860F-4309-82D2-4AB8C19EAB79}"/>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
        <p:nvSpPr>
          <p:cNvPr id="276" name="Rectangle 275">
            <a:extLst>
              <a:ext uri="{FF2B5EF4-FFF2-40B4-BE49-F238E27FC236}">
                <a16:creationId xmlns:a16="http://schemas.microsoft.com/office/drawing/2014/main" id="{7718F5D5-205A-48B5-9831-0657F6AD694A}"/>
              </a:ext>
            </a:extLst>
          </p:cNvPr>
          <p:cNvSpPr/>
          <p:nvPr/>
        </p:nvSpPr>
        <p:spPr>
          <a:xfrm>
            <a:off x="9420093"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275" name="Rectangle 274">
            <a:extLst>
              <a:ext uri="{FF2B5EF4-FFF2-40B4-BE49-F238E27FC236}">
                <a16:creationId xmlns:a16="http://schemas.microsoft.com/office/drawing/2014/main" id="{0C1C6423-C954-4A04-9841-55DCBB9B01BF}"/>
              </a:ext>
            </a:extLst>
          </p:cNvPr>
          <p:cNvSpPr/>
          <p:nvPr/>
        </p:nvSpPr>
        <p:spPr>
          <a:xfrm>
            <a:off x="6476497"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274" name="Rectangle 273">
            <a:extLst>
              <a:ext uri="{FF2B5EF4-FFF2-40B4-BE49-F238E27FC236}">
                <a16:creationId xmlns:a16="http://schemas.microsoft.com/office/drawing/2014/main" id="{256DE6D3-4588-4EDA-AD5F-E99D95C4344C}"/>
              </a:ext>
            </a:extLst>
          </p:cNvPr>
          <p:cNvSpPr/>
          <p:nvPr/>
        </p:nvSpPr>
        <p:spPr>
          <a:xfrm>
            <a:off x="3535364"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600" b="0" i="0" u="none" strike="noStrike" kern="0" cap="none" spc="0" normalizeH="0" baseline="0" noProof="0" dirty="0">
              <a:ln>
                <a:noFill/>
              </a:ln>
              <a:solidFill>
                <a:schemeClr val="bg1"/>
              </a:solidFill>
              <a:effectLst/>
              <a:uLnTx/>
              <a:uFillTx/>
            </a:endParaRPr>
          </a:p>
        </p:txBody>
      </p:sp>
      <p:sp>
        <p:nvSpPr>
          <p:cNvPr id="155" name="Rectangle 154">
            <a:extLst>
              <a:ext uri="{FF2B5EF4-FFF2-40B4-BE49-F238E27FC236}">
                <a16:creationId xmlns:a16="http://schemas.microsoft.com/office/drawing/2014/main" id="{0EAA2D27-21FE-41F7-96B5-CF0D053CA56C}"/>
              </a:ext>
            </a:extLst>
          </p:cNvPr>
          <p:cNvSpPr/>
          <p:nvPr/>
        </p:nvSpPr>
        <p:spPr>
          <a:xfrm>
            <a:off x="598869" y="1416081"/>
            <a:ext cx="1936800" cy="5000584"/>
          </a:xfrm>
          <a:prstGeom prst="rect">
            <a:avLst/>
          </a:prstGeom>
          <a:solidFill>
            <a:srgbClr val="D2D2DA">
              <a:alpha val="40000"/>
            </a:srgbClr>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100" b="0" i="0" u="none" strike="noStrike" kern="0" cap="none" spc="0" normalizeH="0" baseline="0" noProof="0" dirty="0">
              <a:ln>
                <a:noFill/>
              </a:ln>
              <a:solidFill>
                <a:schemeClr val="bg1"/>
              </a:solidFill>
              <a:effectLst/>
              <a:uLnTx/>
              <a:uFillTx/>
            </a:endParaRPr>
          </a:p>
        </p:txBody>
      </p:sp>
      <p:sp>
        <p:nvSpPr>
          <p:cNvPr id="273" name="Rectangle 272">
            <a:extLst>
              <a:ext uri="{FF2B5EF4-FFF2-40B4-BE49-F238E27FC236}">
                <a16:creationId xmlns:a16="http://schemas.microsoft.com/office/drawing/2014/main" id="{6E871E4B-2014-4AFC-AD1E-0BA6DA436C5E}"/>
              </a:ext>
            </a:extLst>
          </p:cNvPr>
          <p:cNvSpPr/>
          <p:nvPr/>
        </p:nvSpPr>
        <p:spPr>
          <a:xfrm>
            <a:off x="609917" y="4499693"/>
            <a:ext cx="10749180" cy="1916971"/>
          </a:xfrm>
          <a:prstGeom prst="rect">
            <a:avLst/>
          </a:prstGeom>
          <a:noFill/>
          <a:ln w="28575" cap="sq" cmpd="sng" algn="ctr">
            <a:solidFill>
              <a:srgbClr val="FFE600"/>
            </a:solidFill>
            <a:prstDash val="solid"/>
            <a:miter lim="800000"/>
            <a:tailEnd type="none"/>
          </a:ln>
          <a:effectLst/>
        </p:spPr>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marL="0" marR="0" indent="0" defTabSz="914400" eaLnBrk="1" fontAlgn="auto" latinLnBrk="0" hangingPunct="1">
              <a:lnSpc>
                <a:spcPct val="100000"/>
              </a:lnSpc>
              <a:spcBef>
                <a:spcPts val="0"/>
              </a:spcBef>
              <a:spcAft>
                <a:spcPts val="0"/>
              </a:spcAft>
              <a:buClrTx/>
              <a:buSzTx/>
              <a:buFontTx/>
              <a:buNone/>
              <a:tabLst/>
            </a:pPr>
            <a:endParaRPr kumimoji="0" lang="en-IN" sz="1200" b="1" i="0" u="none" strike="noStrike" kern="0" cap="none" spc="0" normalizeH="0" baseline="0" noProof="0" dirty="0">
              <a:ln>
                <a:noFill/>
              </a:ln>
              <a:solidFill>
                <a:srgbClr val="FFE600"/>
              </a:solidFill>
              <a:effectLst/>
              <a:uLnTx/>
              <a:uFillTx/>
            </a:endParaRPr>
          </a:p>
        </p:txBody>
      </p:sp>
      <p:grpSp>
        <p:nvGrpSpPr>
          <p:cNvPr id="21526" name="Group 21525">
            <a:extLst>
              <a:ext uri="{FF2B5EF4-FFF2-40B4-BE49-F238E27FC236}">
                <a16:creationId xmlns:a16="http://schemas.microsoft.com/office/drawing/2014/main" id="{635AF1FB-4964-44A8-9648-F82976FDA1AE}"/>
              </a:ext>
            </a:extLst>
          </p:cNvPr>
          <p:cNvGrpSpPr/>
          <p:nvPr/>
        </p:nvGrpSpPr>
        <p:grpSpPr>
          <a:xfrm>
            <a:off x="4251551" y="3888076"/>
            <a:ext cx="3460377" cy="428650"/>
            <a:chOff x="4251551" y="3802060"/>
            <a:chExt cx="3460377" cy="428650"/>
          </a:xfrm>
        </p:grpSpPr>
        <p:sp>
          <p:nvSpPr>
            <p:cNvPr id="272" name="Freeform 12622">
              <a:extLst>
                <a:ext uri="{FF2B5EF4-FFF2-40B4-BE49-F238E27FC236}">
                  <a16:creationId xmlns:a16="http://schemas.microsoft.com/office/drawing/2014/main" id="{6BE02B35-9F80-4ECA-BB39-67C96B78E7DF}"/>
                </a:ext>
              </a:extLst>
            </p:cNvPr>
            <p:cNvSpPr/>
            <p:nvPr/>
          </p:nvSpPr>
          <p:spPr>
            <a:xfrm rot="5400000">
              <a:off x="5767415" y="2286196"/>
              <a:ext cx="428650" cy="3460377"/>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E6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rgbClr val="FFE600"/>
                </a:solidFill>
              </a:endParaRPr>
            </a:p>
          </p:txBody>
        </p:sp>
        <p:sp>
          <p:nvSpPr>
            <p:cNvPr id="158" name="Rectangle 157">
              <a:extLst>
                <a:ext uri="{FF2B5EF4-FFF2-40B4-BE49-F238E27FC236}">
                  <a16:creationId xmlns:a16="http://schemas.microsoft.com/office/drawing/2014/main" id="{1E52B8B4-1C9B-406B-8F91-C4B7199C638E}"/>
                </a:ext>
              </a:extLst>
            </p:cNvPr>
            <p:cNvSpPr/>
            <p:nvPr/>
          </p:nvSpPr>
          <p:spPr>
            <a:xfrm>
              <a:off x="4426116" y="3805641"/>
              <a:ext cx="3111247" cy="421486"/>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dirty="0">
                  <a:ln>
                    <a:noFill/>
                  </a:ln>
                  <a:effectLst/>
                  <a:uLnTx/>
                  <a:uFillTx/>
                </a:rPr>
                <a:t>Post deal activities</a:t>
              </a:r>
            </a:p>
          </p:txBody>
        </p:sp>
      </p:grpSp>
      <p:sp>
        <p:nvSpPr>
          <p:cNvPr id="2" name="Title 1">
            <a:extLst>
              <a:ext uri="{FF2B5EF4-FFF2-40B4-BE49-F238E27FC236}">
                <a16:creationId xmlns:a16="http://schemas.microsoft.com/office/drawing/2014/main" id="{36911DBC-ADB8-4DF2-88EB-366C22D546D5}"/>
              </a:ext>
            </a:extLst>
          </p:cNvPr>
          <p:cNvSpPr>
            <a:spLocks noGrp="1"/>
          </p:cNvSpPr>
          <p:nvPr>
            <p:ph type="title"/>
          </p:nvPr>
        </p:nvSpPr>
        <p:spPr>
          <a:xfrm>
            <a:off x="609918" y="294200"/>
            <a:ext cx="10978515" cy="590400"/>
          </a:xfrm>
        </p:spPr>
        <p:txBody>
          <a:bodyPr vert="horz"/>
          <a:lstStyle/>
          <a:p>
            <a:r>
              <a:rPr lang="en-US" sz="1800" dirty="0"/>
              <a:t>As anticipated by Datalogic Case, Operational Due Diligence can be the input for relevant post deal activities</a:t>
            </a:r>
          </a:p>
        </p:txBody>
      </p:sp>
      <p:sp>
        <p:nvSpPr>
          <p:cNvPr id="4" name="Slide Number Placeholder 3">
            <a:extLst>
              <a:ext uri="{FF2B5EF4-FFF2-40B4-BE49-F238E27FC236}">
                <a16:creationId xmlns:a16="http://schemas.microsoft.com/office/drawing/2014/main" id="{86CA389D-C368-4428-9C11-DC9B2E2DE08E}"/>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17</a:t>
            </a:fld>
            <a:endParaRPr lang="en-US" noProof="0" dirty="0"/>
          </a:p>
        </p:txBody>
      </p:sp>
      <p:sp>
        <p:nvSpPr>
          <p:cNvPr id="9" name="TextBox 8">
            <a:extLst>
              <a:ext uri="{FF2B5EF4-FFF2-40B4-BE49-F238E27FC236}">
                <a16:creationId xmlns:a16="http://schemas.microsoft.com/office/drawing/2014/main" id="{6FD9FABB-1008-430F-94EB-841CD49895C1}"/>
              </a:ext>
            </a:extLst>
          </p:cNvPr>
          <p:cNvSpPr txBox="1"/>
          <p:nvPr/>
        </p:nvSpPr>
        <p:spPr>
          <a:xfrm>
            <a:off x="609918" y="988626"/>
            <a:ext cx="524224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US" dirty="0">
                <a:latin typeface="+mj-lt"/>
              </a:rPr>
              <a:t>Selected Credentials</a:t>
            </a:r>
          </a:p>
        </p:txBody>
      </p:sp>
      <p:grpSp>
        <p:nvGrpSpPr>
          <p:cNvPr id="249" name="Group 248">
            <a:extLst>
              <a:ext uri="{FF2B5EF4-FFF2-40B4-BE49-F238E27FC236}">
                <a16:creationId xmlns:a16="http://schemas.microsoft.com/office/drawing/2014/main" id="{FC7D4BFE-4B7B-494B-BE6A-DB2470A1FF82}"/>
              </a:ext>
            </a:extLst>
          </p:cNvPr>
          <p:cNvGrpSpPr/>
          <p:nvPr/>
        </p:nvGrpSpPr>
        <p:grpSpPr>
          <a:xfrm>
            <a:off x="609917" y="1377147"/>
            <a:ext cx="1936800" cy="2327962"/>
            <a:chOff x="5130740" y="1377147"/>
            <a:chExt cx="1936800" cy="2327962"/>
          </a:xfrm>
        </p:grpSpPr>
        <p:grpSp>
          <p:nvGrpSpPr>
            <p:cNvPr id="42" name="Group 41">
              <a:extLst>
                <a:ext uri="{FF2B5EF4-FFF2-40B4-BE49-F238E27FC236}">
                  <a16:creationId xmlns:a16="http://schemas.microsoft.com/office/drawing/2014/main" id="{BA553EF8-B571-44AF-88DC-FED049365D47}"/>
                </a:ext>
              </a:extLst>
            </p:cNvPr>
            <p:cNvGrpSpPr/>
            <p:nvPr/>
          </p:nvGrpSpPr>
          <p:grpSpPr>
            <a:xfrm>
              <a:off x="5130740" y="1377147"/>
              <a:ext cx="1936800" cy="2327962"/>
              <a:chOff x="920074" y="1633258"/>
              <a:chExt cx="1582226" cy="2214976"/>
            </a:xfrm>
            <a:effectLst>
              <a:outerShdw blurRad="50800" dist="38100" dir="2700000" algn="tl" rotWithShape="0">
                <a:prstClr val="black">
                  <a:alpha val="40000"/>
                </a:prstClr>
              </a:outerShdw>
            </a:effectLst>
          </p:grpSpPr>
          <p:grpSp>
            <p:nvGrpSpPr>
              <p:cNvPr id="43" name="Group 54">
                <a:extLst>
                  <a:ext uri="{FF2B5EF4-FFF2-40B4-BE49-F238E27FC236}">
                    <a16:creationId xmlns:a16="http://schemas.microsoft.com/office/drawing/2014/main" id="{D430E763-EFFC-4FDC-90F9-6C45550349F1}"/>
                  </a:ext>
                </a:extLst>
              </p:cNvPr>
              <p:cNvGrpSpPr/>
              <p:nvPr>
                <p:custDataLst>
                  <p:tags r:id="rId14"/>
                </p:custDataLst>
              </p:nvPr>
            </p:nvGrpSpPr>
            <p:grpSpPr>
              <a:xfrm>
                <a:off x="920074" y="1633258"/>
                <a:ext cx="1573200" cy="2214976"/>
                <a:chOff x="-1075" y="0"/>
                <a:chExt cx="1770597" cy="1928335"/>
              </a:xfrm>
              <a:solidFill>
                <a:schemeClr val="bg1"/>
              </a:solidFill>
            </p:grpSpPr>
            <p:sp>
              <p:nvSpPr>
                <p:cNvPr id="48" name="Rectangle 46">
                  <a:extLst>
                    <a:ext uri="{FF2B5EF4-FFF2-40B4-BE49-F238E27FC236}">
                      <a16:creationId xmlns:a16="http://schemas.microsoft.com/office/drawing/2014/main" id="{33AB72E4-DA4B-4335-A69A-D9DB7B8E05D2}"/>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49" name="TextBox 4536">
                  <a:extLst>
                    <a:ext uri="{FF2B5EF4-FFF2-40B4-BE49-F238E27FC236}">
                      <a16:creationId xmlns:a16="http://schemas.microsoft.com/office/drawing/2014/main" id="{917209E0-9BA1-4EC0-A94A-4BDEB5109697}"/>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44" name="Group 43">
                <a:extLst>
                  <a:ext uri="{FF2B5EF4-FFF2-40B4-BE49-F238E27FC236}">
                    <a16:creationId xmlns:a16="http://schemas.microsoft.com/office/drawing/2014/main" id="{76960EDD-D0B5-4291-B31E-AC384CF6A0C0}"/>
                  </a:ext>
                </a:extLst>
              </p:cNvPr>
              <p:cNvGrpSpPr/>
              <p:nvPr/>
            </p:nvGrpSpPr>
            <p:grpSpPr>
              <a:xfrm>
                <a:off x="929100" y="3046660"/>
                <a:ext cx="1573200" cy="749644"/>
                <a:chOff x="929100" y="3055206"/>
                <a:chExt cx="1558272" cy="749644"/>
              </a:xfrm>
            </p:grpSpPr>
            <p:pic>
              <p:nvPicPr>
                <p:cNvPr id="46" name="Picture 44">
                  <a:extLst>
                    <a:ext uri="{FF2B5EF4-FFF2-40B4-BE49-F238E27FC236}">
                      <a16:creationId xmlns:a16="http://schemas.microsoft.com/office/drawing/2014/main" id="{6DF756E5-4654-4DD1-B896-0B510E64D12A}"/>
                    </a:ext>
                  </a:extLst>
                </p:cNvPr>
                <p:cNvPicPr>
                  <a:picLocks noChangeAspect="1" noChangeArrowheads="1"/>
                </p:cNvPicPr>
                <p:nvPr>
                  <p:custDataLst>
                    <p:tags r:id="rId16"/>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47" name="Picture 45" descr="C:\USERS\X81870\APPDATA\LOCAL\TEMP\wza8b1\5001_5004_A4 landscape report cover window.wmf">
                  <a:extLst>
                    <a:ext uri="{FF2B5EF4-FFF2-40B4-BE49-F238E27FC236}">
                      <a16:creationId xmlns:a16="http://schemas.microsoft.com/office/drawing/2014/main" id="{62927D52-1D3E-4068-9325-366AB228A4E5}"/>
                    </a:ext>
                  </a:extLst>
                </p:cNvPr>
                <p:cNvPicPr>
                  <a:picLocks noChangeAspect="1" noChangeArrowheads="1"/>
                </p:cNvPicPr>
                <p:nvPr>
                  <p:custDataLst>
                    <p:tags r:id="rId17"/>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45" name="Rectangle 179">
                <a:extLst>
                  <a:ext uri="{FF2B5EF4-FFF2-40B4-BE49-F238E27FC236}">
                    <a16:creationId xmlns:a16="http://schemas.microsoft.com/office/drawing/2014/main" id="{652D894A-5331-4EAE-A549-381604AC96EA}"/>
                  </a:ext>
                </a:extLst>
              </p:cNvPr>
              <p:cNvSpPr>
                <a:spLocks noChangeArrowheads="1"/>
              </p:cNvSpPr>
              <p:nvPr>
                <p:custDataLst>
                  <p:tags r:id="rId15"/>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23" name="Text Box 37">
              <a:extLst>
                <a:ext uri="{FF2B5EF4-FFF2-40B4-BE49-F238E27FC236}">
                  <a16:creationId xmlns:a16="http://schemas.microsoft.com/office/drawing/2014/main" id="{FD284B34-49E8-4054-AAE3-29CF5D658D67}"/>
                </a:ext>
              </a:extLst>
            </p:cNvPr>
            <p:cNvSpPr txBox="1">
              <a:spLocks noChangeArrowheads="1"/>
            </p:cNvSpPr>
            <p:nvPr/>
          </p:nvSpPr>
          <p:spPr bwMode="auto">
            <a:xfrm>
              <a:off x="5251640" y="2149504"/>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KKR</a:t>
              </a:r>
            </a:p>
            <a:p>
              <a:pPr marL="0" indent="0">
                <a:buNone/>
              </a:pPr>
              <a:r>
                <a:rPr lang="en-US" sz="900" dirty="0"/>
                <a:t>EY supported KKR for the Operational DD and the Target Operating Model analysis in relation to the investment into a company focused on fixed access network (</a:t>
              </a:r>
              <a:r>
                <a:rPr lang="en-US" sz="900" dirty="0" err="1"/>
                <a:t>FiberCop</a:t>
              </a:r>
              <a:r>
                <a:rPr lang="en-US" sz="900" dirty="0"/>
                <a:t>)</a:t>
              </a:r>
            </a:p>
          </p:txBody>
        </p:sp>
        <p:grpSp>
          <p:nvGrpSpPr>
            <p:cNvPr id="109" name="Group 108">
              <a:extLst>
                <a:ext uri="{FF2B5EF4-FFF2-40B4-BE49-F238E27FC236}">
                  <a16:creationId xmlns:a16="http://schemas.microsoft.com/office/drawing/2014/main" id="{AD59DCE3-9EC3-4EB2-99EC-6A62D9023BA0}"/>
                </a:ext>
              </a:extLst>
            </p:cNvPr>
            <p:cNvGrpSpPr/>
            <p:nvPr/>
          </p:nvGrpSpPr>
          <p:grpSpPr>
            <a:xfrm>
              <a:off x="5530845" y="1599446"/>
              <a:ext cx="1136591" cy="441322"/>
              <a:chOff x="5489904" y="1703184"/>
              <a:chExt cx="1136591" cy="441322"/>
            </a:xfrm>
          </p:grpSpPr>
          <p:pic>
            <p:nvPicPr>
              <p:cNvPr id="24" name="Picture 2" descr="FiberCop, ecco il logo ufficiale delle rete unica italiana di fibra ottica">
                <a:extLst>
                  <a:ext uri="{FF2B5EF4-FFF2-40B4-BE49-F238E27FC236}">
                    <a16:creationId xmlns:a16="http://schemas.microsoft.com/office/drawing/2014/main" id="{4D09D384-4530-4C9C-873A-F19EEC2F472C}"/>
                  </a:ext>
                </a:extLst>
              </p:cNvPr>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t="33421" b="34284"/>
              <a:stretch/>
            </p:blipFill>
            <p:spPr bwMode="auto">
              <a:xfrm>
                <a:off x="5812363" y="1958676"/>
                <a:ext cx="814132" cy="18583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Our purpose">
                <a:extLst>
                  <a:ext uri="{FF2B5EF4-FFF2-40B4-BE49-F238E27FC236}">
                    <a16:creationId xmlns:a16="http://schemas.microsoft.com/office/drawing/2014/main" id="{DFAEEEB4-81FA-4378-AEFD-EFC0E2DEC966}"/>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5489904" y="1703184"/>
                <a:ext cx="478705" cy="225564"/>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0" name="Group 29">
            <a:extLst>
              <a:ext uri="{FF2B5EF4-FFF2-40B4-BE49-F238E27FC236}">
                <a16:creationId xmlns:a16="http://schemas.microsoft.com/office/drawing/2014/main" id="{86E2E2D8-8031-4057-8D04-509B6061DB11}"/>
              </a:ext>
            </a:extLst>
          </p:cNvPr>
          <p:cNvGrpSpPr/>
          <p:nvPr/>
        </p:nvGrpSpPr>
        <p:grpSpPr>
          <a:xfrm>
            <a:off x="9416761" y="1377147"/>
            <a:ext cx="1936800" cy="2327962"/>
            <a:chOff x="7391187" y="3874782"/>
            <a:chExt cx="1936800" cy="2327962"/>
          </a:xfrm>
        </p:grpSpPr>
        <p:grpSp>
          <p:nvGrpSpPr>
            <p:cNvPr id="90" name="Group 89">
              <a:extLst>
                <a:ext uri="{FF2B5EF4-FFF2-40B4-BE49-F238E27FC236}">
                  <a16:creationId xmlns:a16="http://schemas.microsoft.com/office/drawing/2014/main" id="{8C9B5E4D-942D-4A04-9E93-C01799C95897}"/>
                </a:ext>
              </a:extLst>
            </p:cNvPr>
            <p:cNvGrpSpPr/>
            <p:nvPr/>
          </p:nvGrpSpPr>
          <p:grpSpPr>
            <a:xfrm>
              <a:off x="7391187" y="3874782"/>
              <a:ext cx="1936800" cy="2327962"/>
              <a:chOff x="920074" y="1633258"/>
              <a:chExt cx="1582226" cy="2214976"/>
            </a:xfrm>
            <a:effectLst>
              <a:outerShdw blurRad="50800" dist="38100" dir="2700000" algn="tl" rotWithShape="0">
                <a:prstClr val="black">
                  <a:alpha val="40000"/>
                </a:prstClr>
              </a:outerShdw>
            </a:effectLst>
          </p:grpSpPr>
          <p:grpSp>
            <p:nvGrpSpPr>
              <p:cNvPr id="91" name="Group 54">
                <a:extLst>
                  <a:ext uri="{FF2B5EF4-FFF2-40B4-BE49-F238E27FC236}">
                    <a16:creationId xmlns:a16="http://schemas.microsoft.com/office/drawing/2014/main" id="{F3457CAA-4EB2-40EB-87B3-13FDE65BC284}"/>
                  </a:ext>
                </a:extLst>
              </p:cNvPr>
              <p:cNvGrpSpPr/>
              <p:nvPr>
                <p:custDataLst>
                  <p:tags r:id="rId10"/>
                </p:custDataLst>
              </p:nvPr>
            </p:nvGrpSpPr>
            <p:grpSpPr>
              <a:xfrm>
                <a:off x="920074" y="1633258"/>
                <a:ext cx="1573200" cy="2214976"/>
                <a:chOff x="-1075" y="0"/>
                <a:chExt cx="1770597" cy="1928335"/>
              </a:xfrm>
              <a:solidFill>
                <a:schemeClr val="bg1"/>
              </a:solidFill>
            </p:grpSpPr>
            <p:sp>
              <p:nvSpPr>
                <p:cNvPr id="96" name="Rectangle 46">
                  <a:extLst>
                    <a:ext uri="{FF2B5EF4-FFF2-40B4-BE49-F238E27FC236}">
                      <a16:creationId xmlns:a16="http://schemas.microsoft.com/office/drawing/2014/main" id="{14CA23D9-8F07-47B4-9891-0B16C8150C7F}"/>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97" name="TextBox 4536">
                  <a:extLst>
                    <a:ext uri="{FF2B5EF4-FFF2-40B4-BE49-F238E27FC236}">
                      <a16:creationId xmlns:a16="http://schemas.microsoft.com/office/drawing/2014/main" id="{FF87E0BE-34F1-4232-AA75-CCE9174F606A}"/>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92" name="Group 91">
                <a:extLst>
                  <a:ext uri="{FF2B5EF4-FFF2-40B4-BE49-F238E27FC236}">
                    <a16:creationId xmlns:a16="http://schemas.microsoft.com/office/drawing/2014/main" id="{DED27CB8-0877-46DC-8BFE-31D709123EA7}"/>
                  </a:ext>
                </a:extLst>
              </p:cNvPr>
              <p:cNvGrpSpPr/>
              <p:nvPr/>
            </p:nvGrpSpPr>
            <p:grpSpPr>
              <a:xfrm>
                <a:off x="929100" y="3046660"/>
                <a:ext cx="1573200" cy="749644"/>
                <a:chOff x="929100" y="3055206"/>
                <a:chExt cx="1558272" cy="749644"/>
              </a:xfrm>
            </p:grpSpPr>
            <p:pic>
              <p:nvPicPr>
                <p:cNvPr id="94" name="Picture 44">
                  <a:extLst>
                    <a:ext uri="{FF2B5EF4-FFF2-40B4-BE49-F238E27FC236}">
                      <a16:creationId xmlns:a16="http://schemas.microsoft.com/office/drawing/2014/main" id="{BE32431A-8EA3-4988-BD42-5B4611F137B3}"/>
                    </a:ext>
                  </a:extLst>
                </p:cNvPr>
                <p:cNvPicPr>
                  <a:picLocks noChangeAspect="1" noChangeArrowheads="1"/>
                </p:cNvPicPr>
                <p:nvPr>
                  <p:custDataLst>
                    <p:tags r:id="rId12"/>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95" name="Picture 45" descr="C:\USERS\X81870\APPDATA\LOCAL\TEMP\wza8b1\5001_5004_A4 landscape report cover window.wmf">
                  <a:extLst>
                    <a:ext uri="{FF2B5EF4-FFF2-40B4-BE49-F238E27FC236}">
                      <a16:creationId xmlns:a16="http://schemas.microsoft.com/office/drawing/2014/main" id="{935E7EDC-20D2-42F2-9B2C-AA3EA3E8A1DB}"/>
                    </a:ext>
                  </a:extLst>
                </p:cNvPr>
                <p:cNvPicPr>
                  <a:picLocks noChangeAspect="1" noChangeArrowheads="1"/>
                </p:cNvPicPr>
                <p:nvPr>
                  <p:custDataLst>
                    <p:tags r:id="rId13"/>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93" name="Rectangle 179">
                <a:extLst>
                  <a:ext uri="{FF2B5EF4-FFF2-40B4-BE49-F238E27FC236}">
                    <a16:creationId xmlns:a16="http://schemas.microsoft.com/office/drawing/2014/main" id="{7B4A1F75-15A8-4ED4-8DE1-7824F085D912}"/>
                  </a:ext>
                </a:extLst>
              </p:cNvPr>
              <p:cNvSpPr>
                <a:spLocks noChangeArrowheads="1"/>
              </p:cNvSpPr>
              <p:nvPr>
                <p:custDataLst>
                  <p:tags r:id="rId11"/>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18" name="Text Box 37">
              <a:extLst>
                <a:ext uri="{FF2B5EF4-FFF2-40B4-BE49-F238E27FC236}">
                  <a16:creationId xmlns:a16="http://schemas.microsoft.com/office/drawing/2014/main" id="{FEF0D313-FBED-4738-B7A6-BFEBB4C62288}"/>
                </a:ext>
              </a:extLst>
            </p:cNvPr>
            <p:cNvSpPr txBox="1">
              <a:spLocks noChangeArrowheads="1"/>
            </p:cNvSpPr>
            <p:nvPr/>
          </p:nvSpPr>
          <p:spPr bwMode="auto">
            <a:xfrm>
              <a:off x="7512087"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indent="0">
                <a:buNone/>
              </a:pPr>
              <a:r>
                <a:rPr lang="en-US" sz="1100" b="1" dirty="0">
                  <a:solidFill>
                    <a:schemeClr val="bg2">
                      <a:lumMod val="50000"/>
                      <a:lumOff val="50000"/>
                    </a:schemeClr>
                  </a:solidFill>
                </a:rPr>
                <a:t>A2A</a:t>
              </a:r>
              <a:endParaRPr lang="en-US" sz="1100" dirty="0"/>
            </a:p>
            <a:p>
              <a:pPr marL="0" indent="0">
                <a:buNone/>
              </a:pPr>
              <a:r>
                <a:rPr lang="en-US" sz="900" dirty="0"/>
                <a:t>EY was requested by a leading Italian multiutility to perform an Operational DD related to an investment of a perimeter of </a:t>
              </a:r>
              <a:r>
                <a:rPr lang="en-US" sz="900" dirty="0" err="1"/>
                <a:t>E.On</a:t>
              </a:r>
              <a:endParaRPr lang="en-US" sz="900" dirty="0"/>
            </a:p>
          </p:txBody>
        </p:sp>
      </p:grpSp>
      <p:grpSp>
        <p:nvGrpSpPr>
          <p:cNvPr id="167" name="Group 166">
            <a:extLst>
              <a:ext uri="{FF2B5EF4-FFF2-40B4-BE49-F238E27FC236}">
                <a16:creationId xmlns:a16="http://schemas.microsoft.com/office/drawing/2014/main" id="{C1DB9B82-7374-441E-A721-40ED544C3D84}"/>
              </a:ext>
            </a:extLst>
          </p:cNvPr>
          <p:cNvGrpSpPr/>
          <p:nvPr/>
        </p:nvGrpSpPr>
        <p:grpSpPr>
          <a:xfrm>
            <a:off x="6481147" y="1377147"/>
            <a:ext cx="1936800" cy="2327962"/>
            <a:chOff x="5130740" y="3874782"/>
            <a:chExt cx="1936800" cy="2327962"/>
          </a:xfrm>
        </p:grpSpPr>
        <p:grpSp>
          <p:nvGrpSpPr>
            <p:cNvPr id="168" name="Group 167">
              <a:extLst>
                <a:ext uri="{FF2B5EF4-FFF2-40B4-BE49-F238E27FC236}">
                  <a16:creationId xmlns:a16="http://schemas.microsoft.com/office/drawing/2014/main" id="{9FFA2007-8634-4AFB-89F6-E9D6942ED530}"/>
                </a:ext>
              </a:extLst>
            </p:cNvPr>
            <p:cNvGrpSpPr/>
            <p:nvPr/>
          </p:nvGrpSpPr>
          <p:grpSpPr>
            <a:xfrm>
              <a:off x="5130740" y="3874782"/>
              <a:ext cx="1936800" cy="2327962"/>
              <a:chOff x="920074" y="1633258"/>
              <a:chExt cx="1582226" cy="2214976"/>
            </a:xfrm>
            <a:effectLst>
              <a:outerShdw blurRad="50800" dist="38100" dir="2700000" algn="tl" rotWithShape="0">
                <a:prstClr val="black">
                  <a:alpha val="40000"/>
                </a:prstClr>
              </a:outerShdw>
            </a:effectLst>
          </p:grpSpPr>
          <p:grpSp>
            <p:nvGrpSpPr>
              <p:cNvPr id="174" name="Group 54">
                <a:extLst>
                  <a:ext uri="{FF2B5EF4-FFF2-40B4-BE49-F238E27FC236}">
                    <a16:creationId xmlns:a16="http://schemas.microsoft.com/office/drawing/2014/main" id="{626B67FD-19C3-4D60-9D80-3E64BCD63C1B}"/>
                  </a:ext>
                </a:extLst>
              </p:cNvPr>
              <p:cNvGrpSpPr/>
              <p:nvPr>
                <p:custDataLst>
                  <p:tags r:id="rId6"/>
                </p:custDataLst>
              </p:nvPr>
            </p:nvGrpSpPr>
            <p:grpSpPr>
              <a:xfrm>
                <a:off x="920074" y="1633258"/>
                <a:ext cx="1573200" cy="2214976"/>
                <a:chOff x="-1075" y="0"/>
                <a:chExt cx="1770597" cy="1928335"/>
              </a:xfrm>
              <a:solidFill>
                <a:schemeClr val="bg1"/>
              </a:solidFill>
            </p:grpSpPr>
            <p:sp>
              <p:nvSpPr>
                <p:cNvPr id="180" name="Rectangle 46">
                  <a:extLst>
                    <a:ext uri="{FF2B5EF4-FFF2-40B4-BE49-F238E27FC236}">
                      <a16:creationId xmlns:a16="http://schemas.microsoft.com/office/drawing/2014/main" id="{0CB95BF1-2818-4310-9D34-5B2D9A482F77}"/>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82" name="TextBox 4536">
                  <a:extLst>
                    <a:ext uri="{FF2B5EF4-FFF2-40B4-BE49-F238E27FC236}">
                      <a16:creationId xmlns:a16="http://schemas.microsoft.com/office/drawing/2014/main" id="{82ABCDC8-1A74-4217-BD5A-F1943527ED3E}"/>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75" name="Group 174">
                <a:extLst>
                  <a:ext uri="{FF2B5EF4-FFF2-40B4-BE49-F238E27FC236}">
                    <a16:creationId xmlns:a16="http://schemas.microsoft.com/office/drawing/2014/main" id="{87FDB7DA-84E8-447E-8831-EA41494C1334}"/>
                  </a:ext>
                </a:extLst>
              </p:cNvPr>
              <p:cNvGrpSpPr/>
              <p:nvPr/>
            </p:nvGrpSpPr>
            <p:grpSpPr>
              <a:xfrm>
                <a:off x="929100" y="3046660"/>
                <a:ext cx="1573200" cy="749644"/>
                <a:chOff x="929100" y="3055206"/>
                <a:chExt cx="1558272" cy="749644"/>
              </a:xfrm>
            </p:grpSpPr>
            <p:pic>
              <p:nvPicPr>
                <p:cNvPr id="177" name="Picture 44">
                  <a:extLst>
                    <a:ext uri="{FF2B5EF4-FFF2-40B4-BE49-F238E27FC236}">
                      <a16:creationId xmlns:a16="http://schemas.microsoft.com/office/drawing/2014/main" id="{5645FC69-1C4F-4AF0-8F0C-5B933B5F7148}"/>
                    </a:ext>
                  </a:extLst>
                </p:cNvPr>
                <p:cNvPicPr>
                  <a:picLocks noChangeAspect="1" noChangeArrowheads="1"/>
                </p:cNvPicPr>
                <p:nvPr>
                  <p:custDataLst>
                    <p:tags r:id="rId8"/>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79" name="Picture 45" descr="C:\USERS\X81870\APPDATA\LOCAL\TEMP\wza8b1\5001_5004_A4 landscape report cover window.wmf">
                  <a:extLst>
                    <a:ext uri="{FF2B5EF4-FFF2-40B4-BE49-F238E27FC236}">
                      <a16:creationId xmlns:a16="http://schemas.microsoft.com/office/drawing/2014/main" id="{869DC58D-8AAD-4017-979B-298078DF7EBA}"/>
                    </a:ext>
                  </a:extLst>
                </p:cNvPr>
                <p:cNvPicPr>
                  <a:picLocks noChangeAspect="1" noChangeArrowheads="1"/>
                </p:cNvPicPr>
                <p:nvPr>
                  <p:custDataLst>
                    <p:tags r:id="rId9"/>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76" name="Rectangle 179">
                <a:extLst>
                  <a:ext uri="{FF2B5EF4-FFF2-40B4-BE49-F238E27FC236}">
                    <a16:creationId xmlns:a16="http://schemas.microsoft.com/office/drawing/2014/main" id="{DF6C6ABE-242A-4896-8174-4BDC3C068869}"/>
                  </a:ext>
                </a:extLst>
              </p:cNvPr>
              <p:cNvSpPr>
                <a:spLocks noChangeArrowheads="1"/>
              </p:cNvSpPr>
              <p:nvPr>
                <p:custDataLst>
                  <p:tags r:id="rId7"/>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69" name="Text Box 37">
              <a:extLst>
                <a:ext uri="{FF2B5EF4-FFF2-40B4-BE49-F238E27FC236}">
                  <a16:creationId xmlns:a16="http://schemas.microsoft.com/office/drawing/2014/main" id="{6A444E36-5145-4E3F-B7E4-C9C3C56C5724}"/>
                </a:ext>
              </a:extLst>
            </p:cNvPr>
            <p:cNvSpPr txBox="1">
              <a:spLocks noChangeArrowheads="1"/>
            </p:cNvSpPr>
            <p:nvPr/>
          </p:nvSpPr>
          <p:spPr bwMode="auto">
            <a:xfrm>
              <a:off x="5251640"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Hitachi Railways</a:t>
              </a:r>
              <a:endParaRPr lang="en-US" sz="900" dirty="0"/>
            </a:p>
            <a:p>
              <a:pPr marL="0" indent="0">
                <a:buNone/>
              </a:pPr>
              <a:r>
                <a:rPr lang="en-US" sz="900" dirty="0"/>
                <a:t>EY provided Operational assessment for Hitachi Railways in relation to the acquisition of AnsaldoBreda from Finmeccanica</a:t>
              </a:r>
            </a:p>
          </p:txBody>
        </p:sp>
        <p:grpSp>
          <p:nvGrpSpPr>
            <p:cNvPr id="170" name="Group 169">
              <a:extLst>
                <a:ext uri="{FF2B5EF4-FFF2-40B4-BE49-F238E27FC236}">
                  <a16:creationId xmlns:a16="http://schemas.microsoft.com/office/drawing/2014/main" id="{9155E5E2-9220-49A2-B7BD-04697B90B5D5}"/>
                </a:ext>
              </a:extLst>
            </p:cNvPr>
            <p:cNvGrpSpPr/>
            <p:nvPr/>
          </p:nvGrpSpPr>
          <p:grpSpPr>
            <a:xfrm>
              <a:off x="5416108" y="4145918"/>
              <a:ext cx="1366064" cy="518688"/>
              <a:chOff x="5278692" y="4044532"/>
              <a:chExt cx="1366064" cy="518688"/>
            </a:xfrm>
          </p:grpSpPr>
          <p:pic>
            <p:nvPicPr>
              <p:cNvPr id="171" name="Picture 18">
                <a:extLst>
                  <a:ext uri="{FF2B5EF4-FFF2-40B4-BE49-F238E27FC236}">
                    <a16:creationId xmlns:a16="http://schemas.microsoft.com/office/drawing/2014/main" id="{95747B7C-66F5-4B2A-927C-4163D0BF40AC}"/>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874100" y="4224773"/>
                <a:ext cx="770656" cy="338447"/>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0" descr="Rail News - Rail supplier news from Hitachi Rail, RKH, Siemens, Arup and  FTS (Dec. 11). For Railroad Career Professionals">
                <a:extLst>
                  <a:ext uri="{FF2B5EF4-FFF2-40B4-BE49-F238E27FC236}">
                    <a16:creationId xmlns:a16="http://schemas.microsoft.com/office/drawing/2014/main" id="{E7CA798D-7120-4AE7-90FE-50BAE3C789FC}"/>
                  </a:ext>
                </a:extLst>
              </p:cNvPr>
              <p:cNvPicPr>
                <a:picLocks noChangeAspect="1" noChangeArrowheads="1"/>
              </p:cNvPicPr>
              <p:nvPr/>
            </p:nvPicPr>
            <p:blipFill rotWithShape="1">
              <a:blip r:embed="rId26" cstate="print">
                <a:extLst>
                  <a:ext uri="{28A0092B-C50C-407E-A947-70E740481C1C}">
                    <a14:useLocalDpi xmlns:a14="http://schemas.microsoft.com/office/drawing/2010/main" val="0"/>
                  </a:ext>
                </a:extLst>
              </a:blip>
              <a:srcRect t="29576" b="29637"/>
              <a:stretch/>
            </p:blipFill>
            <p:spPr bwMode="auto">
              <a:xfrm>
                <a:off x="5278692" y="4044532"/>
                <a:ext cx="793357" cy="17976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50" name="Group 249">
            <a:extLst>
              <a:ext uri="{FF2B5EF4-FFF2-40B4-BE49-F238E27FC236}">
                <a16:creationId xmlns:a16="http://schemas.microsoft.com/office/drawing/2014/main" id="{EE081FB7-384D-4D70-BE7A-D2614FD19D5A}"/>
              </a:ext>
            </a:extLst>
          </p:cNvPr>
          <p:cNvGrpSpPr/>
          <p:nvPr/>
        </p:nvGrpSpPr>
        <p:grpSpPr>
          <a:xfrm>
            <a:off x="8943512" y="30783"/>
            <a:ext cx="3127718" cy="288302"/>
            <a:chOff x="2379390" y="4221788"/>
            <a:chExt cx="3127718" cy="288302"/>
          </a:xfrm>
        </p:grpSpPr>
        <p:sp>
          <p:nvSpPr>
            <p:cNvPr id="251" name="Rectangle 6">
              <a:extLst>
                <a:ext uri="{FF2B5EF4-FFF2-40B4-BE49-F238E27FC236}">
                  <a16:creationId xmlns:a16="http://schemas.microsoft.com/office/drawing/2014/main" id="{AC2486E4-2320-4AB4-BBAF-56C6621AD36C}"/>
                </a:ext>
              </a:extLst>
            </p:cNvPr>
            <p:cNvSpPr/>
            <p:nvPr/>
          </p:nvSpPr>
          <p:spPr>
            <a:xfrm>
              <a:off x="2379390" y="42274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252" name="Graphic 251" descr="Target with solid fill">
              <a:extLst>
                <a:ext uri="{FF2B5EF4-FFF2-40B4-BE49-F238E27FC236}">
                  <a16:creationId xmlns:a16="http://schemas.microsoft.com/office/drawing/2014/main" id="{CB9C7B66-A20B-4370-9DEF-F77CFAF25BA5}"/>
                </a:ext>
              </a:extLst>
            </p:cNvPr>
            <p:cNvPicPr>
              <a:picLocks noChangeAspect="1"/>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564543" y="4221788"/>
              <a:ext cx="254134" cy="288302"/>
            </a:xfrm>
            <a:prstGeom prst="rect">
              <a:avLst/>
            </a:prstGeom>
          </p:spPr>
        </p:pic>
        <p:sp>
          <p:nvSpPr>
            <p:cNvPr id="253" name="Rectangle 11">
              <a:extLst>
                <a:ext uri="{FF2B5EF4-FFF2-40B4-BE49-F238E27FC236}">
                  <a16:creationId xmlns:a16="http://schemas.microsoft.com/office/drawing/2014/main" id="{6FA1E217-804D-4A18-B0E0-E0B7EF19646F}"/>
                </a:ext>
              </a:extLst>
            </p:cNvPr>
            <p:cNvSpPr/>
            <p:nvPr/>
          </p:nvSpPr>
          <p:spPr>
            <a:xfrm>
              <a:off x="2906406" y="42326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254" name="Graphic 253" descr="Lights On with solid fill">
              <a:extLst>
                <a:ext uri="{FF2B5EF4-FFF2-40B4-BE49-F238E27FC236}">
                  <a16:creationId xmlns:a16="http://schemas.microsoft.com/office/drawing/2014/main" id="{2ADFC5C6-56C3-4538-AB57-ED2727BD3376}"/>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17154" y="4221788"/>
              <a:ext cx="254133" cy="288302"/>
            </a:xfrm>
            <a:prstGeom prst="rect">
              <a:avLst/>
            </a:prstGeom>
          </p:spPr>
        </p:pic>
        <p:sp>
          <p:nvSpPr>
            <p:cNvPr id="255" name="Rectangle 12">
              <a:extLst>
                <a:ext uri="{FF2B5EF4-FFF2-40B4-BE49-F238E27FC236}">
                  <a16:creationId xmlns:a16="http://schemas.microsoft.com/office/drawing/2014/main" id="{13FCBA8D-E7F1-4C47-8DAC-48183C59CDD1}"/>
                </a:ext>
              </a:extLst>
            </p:cNvPr>
            <p:cNvSpPr/>
            <p:nvPr/>
          </p:nvSpPr>
          <p:spPr>
            <a:xfrm>
              <a:off x="3459015" y="42326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256" name="Graphic 255" descr="Clipboard Checked with solid fill">
              <a:extLst>
                <a:ext uri="{FF2B5EF4-FFF2-40B4-BE49-F238E27FC236}">
                  <a16:creationId xmlns:a16="http://schemas.microsoft.com/office/drawing/2014/main" id="{7CEE5705-074E-445A-9420-EC366A3FBC35}"/>
                </a:ext>
              </a:extLst>
            </p:cNvPr>
            <p:cNvPicPr>
              <a:picLocks noChangeAspect="1"/>
            </p:cNvPicPr>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3645251" y="4221788"/>
              <a:ext cx="254134" cy="288302"/>
            </a:xfrm>
            <a:prstGeom prst="rect">
              <a:avLst/>
            </a:prstGeom>
          </p:spPr>
        </p:pic>
        <p:sp>
          <p:nvSpPr>
            <p:cNvPr id="257" name="Rectangle 6">
              <a:extLst>
                <a:ext uri="{FF2B5EF4-FFF2-40B4-BE49-F238E27FC236}">
                  <a16:creationId xmlns:a16="http://schemas.microsoft.com/office/drawing/2014/main" id="{684BD9FB-F641-458F-8CAD-9F0BCDDCFE31}"/>
                </a:ext>
              </a:extLst>
            </p:cNvPr>
            <p:cNvSpPr/>
            <p:nvPr/>
          </p:nvSpPr>
          <p:spPr>
            <a:xfrm>
              <a:off x="3987113" y="42326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258" name="Graphic 257" descr="Daily calendar with solid fill">
              <a:extLst>
                <a:ext uri="{FF2B5EF4-FFF2-40B4-BE49-F238E27FC236}">
                  <a16:creationId xmlns:a16="http://schemas.microsoft.com/office/drawing/2014/main" id="{EBA3B58A-B42F-4A53-A426-B00A45F17AF3}"/>
                </a:ext>
              </a:extLst>
            </p:cNvPr>
            <p:cNvPicPr>
              <a:picLocks noChangeAspect="1"/>
            </p:cNvPicPr>
            <p:nvPr/>
          </p:nvPicPr>
          <p:blipFill>
            <a:blip r:embed="rId33" cstate="print">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4172266" y="4221788"/>
              <a:ext cx="254134" cy="288302"/>
            </a:xfrm>
            <a:prstGeom prst="rect">
              <a:avLst/>
            </a:prstGeom>
          </p:spPr>
        </p:pic>
        <p:sp>
          <p:nvSpPr>
            <p:cNvPr id="259" name="Rectangle 11">
              <a:extLst>
                <a:ext uri="{FF2B5EF4-FFF2-40B4-BE49-F238E27FC236}">
                  <a16:creationId xmlns:a16="http://schemas.microsoft.com/office/drawing/2014/main" id="{B921970C-0935-4E77-9DFE-F7BBC30BC980}"/>
                </a:ext>
              </a:extLst>
            </p:cNvPr>
            <p:cNvSpPr/>
            <p:nvPr/>
          </p:nvSpPr>
          <p:spPr>
            <a:xfrm>
              <a:off x="4514129" y="42326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260" name="Graphic 259" descr="Target Audience with solid fill">
              <a:extLst>
                <a:ext uri="{FF2B5EF4-FFF2-40B4-BE49-F238E27FC236}">
                  <a16:creationId xmlns:a16="http://schemas.microsoft.com/office/drawing/2014/main" id="{C53BB5DE-AFE8-47F8-A1CE-BAC81BF7CC4A}"/>
                </a:ext>
              </a:extLst>
            </p:cNvPr>
            <p:cNvPicPr>
              <a:picLocks noChangeAspect="1"/>
            </p:cNvPicPr>
            <p:nvPr/>
          </p:nvPicPr>
          <p:blipFill>
            <a:blip r:embed="rId35" cstate="print">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4724877" y="4221788"/>
              <a:ext cx="254133" cy="288302"/>
            </a:xfrm>
            <a:prstGeom prst="rect">
              <a:avLst/>
            </a:prstGeom>
          </p:spPr>
        </p:pic>
        <p:sp>
          <p:nvSpPr>
            <p:cNvPr id="261" name="Rectangle 12">
              <a:extLst>
                <a:ext uri="{FF2B5EF4-FFF2-40B4-BE49-F238E27FC236}">
                  <a16:creationId xmlns:a16="http://schemas.microsoft.com/office/drawing/2014/main" id="{A7511AC9-0770-4802-B1A2-7C576B6318CF}"/>
                </a:ext>
              </a:extLst>
            </p:cNvPr>
            <p:cNvSpPr/>
            <p:nvPr/>
          </p:nvSpPr>
          <p:spPr>
            <a:xfrm>
              <a:off x="5066738" y="4232665"/>
              <a:ext cx="280846" cy="276999"/>
            </a:xfrm>
            <a:prstGeom prst="rect">
              <a:avLst/>
            </a:prstGeom>
          </p:spPr>
          <p:txBody>
            <a:bodyPr wrap="none">
              <a:spAutoFit/>
            </a:bodyPr>
            <a:lstStyle/>
            <a:p>
              <a:pPr algn="ctr"/>
              <a:r>
                <a:rPr lang="en-US" sz="1200" dirty="0">
                  <a:solidFill>
                    <a:schemeClr val="tx2"/>
                  </a:solidFill>
                  <a:latin typeface="+mj-lt"/>
                </a:rPr>
                <a:t>6</a:t>
              </a:r>
            </a:p>
          </p:txBody>
        </p:sp>
        <p:pic>
          <p:nvPicPr>
            <p:cNvPr id="262" name="Graphic 261" descr="Cycle with people with solid fill">
              <a:extLst>
                <a:ext uri="{FF2B5EF4-FFF2-40B4-BE49-F238E27FC236}">
                  <a16:creationId xmlns:a16="http://schemas.microsoft.com/office/drawing/2014/main" id="{C8729AF4-D3CF-4907-A27D-C53A977339A9}"/>
                </a:ext>
              </a:extLst>
            </p:cNvPr>
            <p:cNvPicPr>
              <a:picLocks noChangeAspect="1"/>
            </p:cNvPicPr>
            <p:nvPr/>
          </p:nvPicPr>
          <p:blipFill>
            <a:blip r:embed="rId37" cstate="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5252974" y="4221788"/>
              <a:ext cx="254134" cy="288302"/>
            </a:xfrm>
            <a:prstGeom prst="rect">
              <a:avLst/>
            </a:prstGeom>
          </p:spPr>
        </p:pic>
      </p:grpSp>
      <p:grpSp>
        <p:nvGrpSpPr>
          <p:cNvPr id="142" name="Group 141">
            <a:extLst>
              <a:ext uri="{FF2B5EF4-FFF2-40B4-BE49-F238E27FC236}">
                <a16:creationId xmlns:a16="http://schemas.microsoft.com/office/drawing/2014/main" id="{AF7C183F-E02A-4F1C-A9FD-97F78EAD5B44}"/>
              </a:ext>
            </a:extLst>
          </p:cNvPr>
          <p:cNvGrpSpPr/>
          <p:nvPr/>
        </p:nvGrpSpPr>
        <p:grpSpPr>
          <a:xfrm>
            <a:off x="3545532" y="1377147"/>
            <a:ext cx="1936800" cy="2327962"/>
            <a:chOff x="2870293" y="3874782"/>
            <a:chExt cx="1936800" cy="2327962"/>
          </a:xfrm>
        </p:grpSpPr>
        <p:grpSp>
          <p:nvGrpSpPr>
            <p:cNvPr id="143" name="Group 142">
              <a:extLst>
                <a:ext uri="{FF2B5EF4-FFF2-40B4-BE49-F238E27FC236}">
                  <a16:creationId xmlns:a16="http://schemas.microsoft.com/office/drawing/2014/main" id="{65A81010-388E-49D8-9C90-BC59DD7880D0}"/>
                </a:ext>
              </a:extLst>
            </p:cNvPr>
            <p:cNvGrpSpPr/>
            <p:nvPr/>
          </p:nvGrpSpPr>
          <p:grpSpPr>
            <a:xfrm>
              <a:off x="2870293" y="3874782"/>
              <a:ext cx="1936800" cy="2327962"/>
              <a:chOff x="920074" y="1633258"/>
              <a:chExt cx="1582226" cy="2214976"/>
            </a:xfrm>
            <a:effectLst>
              <a:outerShdw blurRad="50800" dist="38100" dir="2700000" algn="tl" rotWithShape="0">
                <a:prstClr val="black">
                  <a:alpha val="40000"/>
                </a:prstClr>
              </a:outerShdw>
            </a:effectLst>
          </p:grpSpPr>
          <p:grpSp>
            <p:nvGrpSpPr>
              <p:cNvPr id="148" name="Group 54">
                <a:extLst>
                  <a:ext uri="{FF2B5EF4-FFF2-40B4-BE49-F238E27FC236}">
                    <a16:creationId xmlns:a16="http://schemas.microsoft.com/office/drawing/2014/main" id="{02604760-A036-47D2-9B50-247F15D780D9}"/>
                  </a:ext>
                </a:extLst>
              </p:cNvPr>
              <p:cNvGrpSpPr/>
              <p:nvPr>
                <p:custDataLst>
                  <p:tags r:id="rId2"/>
                </p:custDataLst>
              </p:nvPr>
            </p:nvGrpSpPr>
            <p:grpSpPr>
              <a:xfrm>
                <a:off x="920074" y="1633258"/>
                <a:ext cx="1573200" cy="2214976"/>
                <a:chOff x="-1075" y="0"/>
                <a:chExt cx="1770597" cy="1928335"/>
              </a:xfrm>
              <a:solidFill>
                <a:schemeClr val="bg1"/>
              </a:solidFill>
            </p:grpSpPr>
            <p:sp>
              <p:nvSpPr>
                <p:cNvPr id="153" name="Rectangle 46">
                  <a:extLst>
                    <a:ext uri="{FF2B5EF4-FFF2-40B4-BE49-F238E27FC236}">
                      <a16:creationId xmlns:a16="http://schemas.microsoft.com/office/drawing/2014/main" id="{F0691516-5C41-47F3-941B-0F149B9FAD5F}"/>
                    </a:ext>
                  </a:extLst>
                </p:cNvPr>
                <p:cNvSpPr>
                  <a:spLocks noChangeArrowheads="1"/>
                </p:cNvSpPr>
                <p:nvPr/>
              </p:nvSpPr>
              <p:spPr bwMode="auto">
                <a:xfrm>
                  <a:off x="-1075" y="0"/>
                  <a:ext cx="1770597" cy="1928335"/>
                </a:xfrm>
                <a:prstGeom prst="rect">
                  <a:avLst/>
                </a:prstGeom>
                <a:grpFill/>
                <a:ln w="9525">
                  <a:solidFill>
                    <a:schemeClr val="bg1">
                      <a:lumMod val="50000"/>
                    </a:schemeClr>
                  </a:solidFill>
                  <a:miter lim="800000"/>
                  <a:headEnd/>
                  <a:tailEnd/>
                </a:ln>
              </p:spPr>
              <p:txBody>
                <a:bodyPr wrap="square" lIns="91432" tIns="45716" rIns="91432" bIns="45716"/>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sz="1800" dirty="0">
                    <a:solidFill>
                      <a:srgbClr val="000000"/>
                    </a:solidFill>
                    <a:latin typeface="+mj-lt"/>
                  </a:endParaRPr>
                </a:p>
              </p:txBody>
            </p:sp>
            <p:sp>
              <p:nvSpPr>
                <p:cNvPr id="154" name="TextBox 4536">
                  <a:extLst>
                    <a:ext uri="{FF2B5EF4-FFF2-40B4-BE49-F238E27FC236}">
                      <a16:creationId xmlns:a16="http://schemas.microsoft.com/office/drawing/2014/main" id="{12C79BF4-CE86-4002-97B8-55F35DEA5F45}"/>
                    </a:ext>
                  </a:extLst>
                </p:cNvPr>
                <p:cNvSpPr txBox="1"/>
                <p:nvPr/>
              </p:nvSpPr>
              <p:spPr>
                <a:xfrm>
                  <a:off x="15674" y="355610"/>
                  <a:ext cx="1737360" cy="216701"/>
                </a:xfrm>
                <a:prstGeom prst="rect">
                  <a:avLst/>
                </a:prstGeom>
                <a:grp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1042688"/>
                  <a:endParaRPr lang="en-US" dirty="0">
                    <a:solidFill>
                      <a:srgbClr val="000000"/>
                    </a:solidFill>
                    <a:latin typeface="+mj-lt"/>
                  </a:endParaRPr>
                </a:p>
              </p:txBody>
            </p:sp>
          </p:grpSp>
          <p:grpSp>
            <p:nvGrpSpPr>
              <p:cNvPr id="149" name="Group 148">
                <a:extLst>
                  <a:ext uri="{FF2B5EF4-FFF2-40B4-BE49-F238E27FC236}">
                    <a16:creationId xmlns:a16="http://schemas.microsoft.com/office/drawing/2014/main" id="{2005C79C-672C-4FE1-9281-A900B3A35C5F}"/>
                  </a:ext>
                </a:extLst>
              </p:cNvPr>
              <p:cNvGrpSpPr/>
              <p:nvPr/>
            </p:nvGrpSpPr>
            <p:grpSpPr>
              <a:xfrm>
                <a:off x="929100" y="3046660"/>
                <a:ext cx="1573200" cy="749644"/>
                <a:chOff x="929100" y="3055206"/>
                <a:chExt cx="1558272" cy="749644"/>
              </a:xfrm>
            </p:grpSpPr>
            <p:pic>
              <p:nvPicPr>
                <p:cNvPr id="151" name="Picture 44">
                  <a:extLst>
                    <a:ext uri="{FF2B5EF4-FFF2-40B4-BE49-F238E27FC236}">
                      <a16:creationId xmlns:a16="http://schemas.microsoft.com/office/drawing/2014/main" id="{595BF8C8-471B-4E1C-8872-55D820DC2996}"/>
                    </a:ext>
                  </a:extLst>
                </p:cNvPr>
                <p:cNvPicPr>
                  <a:picLocks noChangeAspect="1" noChangeArrowheads="1"/>
                </p:cNvPicPr>
                <p:nvPr>
                  <p:custDataLst>
                    <p:tags r:id="rId4"/>
                  </p:custDataLst>
                </p:nvPr>
              </p:nvPicPr>
              <p:blipFill>
                <a:blip r:embed="rId21" cstate="print"/>
                <a:srcRect/>
                <a:stretch>
                  <a:fillRect/>
                </a:stretch>
              </p:blipFill>
              <p:spPr bwMode="auto">
                <a:xfrm>
                  <a:off x="1309889" y="3592800"/>
                  <a:ext cx="203824" cy="212050"/>
                </a:xfrm>
                <a:prstGeom prst="rect">
                  <a:avLst/>
                </a:prstGeom>
                <a:noFill/>
                <a:ln w="9525">
                  <a:noFill/>
                  <a:miter lim="800000"/>
                  <a:headEnd/>
                  <a:tailEnd/>
                </a:ln>
                <a:effectLst/>
              </p:spPr>
            </p:pic>
            <p:pic>
              <p:nvPicPr>
                <p:cNvPr id="152" name="Picture 45" descr="C:\USERS\X81870\APPDATA\LOCAL\TEMP\wza8b1\5001_5004_A4 landscape report cover window.wmf">
                  <a:extLst>
                    <a:ext uri="{FF2B5EF4-FFF2-40B4-BE49-F238E27FC236}">
                      <a16:creationId xmlns:a16="http://schemas.microsoft.com/office/drawing/2014/main" id="{37CF4040-72DE-47F5-BB77-A12CBE4191B4}"/>
                    </a:ext>
                  </a:extLst>
                </p:cNvPr>
                <p:cNvPicPr>
                  <a:picLocks noChangeAspect="1" noChangeArrowheads="1"/>
                </p:cNvPicPr>
                <p:nvPr>
                  <p:custDataLst>
                    <p:tags r:id="rId5"/>
                  </p:custDataLst>
                </p:nvPr>
              </p:nvPicPr>
              <p:blipFill>
                <a:blip r:embed="rId22" cstate="print">
                  <a:extLst>
                    <a:ext uri="{28A0092B-C50C-407E-A947-70E740481C1C}">
                      <a14:useLocalDpi xmlns:a14="http://schemas.microsoft.com/office/drawing/2010/main" val="0"/>
                    </a:ext>
                  </a:extLst>
                </a:blip>
                <a:srcRect/>
                <a:stretch>
                  <a:fillRect/>
                </a:stretch>
              </p:blipFill>
              <p:spPr bwMode="auto">
                <a:xfrm>
                  <a:off x="929100" y="3055206"/>
                  <a:ext cx="1558272" cy="657098"/>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Rectangle 179">
                <a:extLst>
                  <a:ext uri="{FF2B5EF4-FFF2-40B4-BE49-F238E27FC236}">
                    <a16:creationId xmlns:a16="http://schemas.microsoft.com/office/drawing/2014/main" id="{4FA7DC3F-E130-4A36-A6F1-A45A73D8EBA8}"/>
                  </a:ext>
                </a:extLst>
              </p:cNvPr>
              <p:cNvSpPr>
                <a:spLocks noChangeArrowheads="1"/>
              </p:cNvSpPr>
              <p:nvPr>
                <p:custDataLst>
                  <p:tags r:id="rId3"/>
                </p:custDataLst>
              </p:nvPr>
            </p:nvSpPr>
            <p:spPr bwMode="auto">
              <a:xfrm>
                <a:off x="982557" y="1670301"/>
                <a:ext cx="1367408" cy="58567"/>
              </a:xfrm>
              <a:prstGeom prst="rect">
                <a:avLst/>
              </a:prstGeom>
              <a:noFill/>
              <a:ln w="9525">
                <a:noFill/>
                <a:miter lim="800000"/>
                <a:headEnd/>
                <a:tailEnd/>
              </a:ln>
            </p:spPr>
            <p:txBody>
              <a:bodyPr lIns="0" tIns="0" rIns="0" bIns="0">
                <a:spAutoFit/>
              </a:bodyPr>
              <a:lstStyle/>
              <a:p>
                <a:pPr marL="3622" indent="-3622" defTabSz="246190">
                  <a:spcBef>
                    <a:spcPct val="50000"/>
                  </a:spcBef>
                  <a:defRPr/>
                </a:pPr>
                <a:r>
                  <a:rPr lang="en-US" sz="400" dirty="0">
                    <a:solidFill>
                      <a:srgbClr val="646464"/>
                    </a:solidFill>
                    <a:latin typeface="+mj-lt"/>
                  </a:rPr>
                  <a:t>This announcement appears as a matter of record only</a:t>
                </a:r>
              </a:p>
            </p:txBody>
          </p:sp>
        </p:grpSp>
        <p:sp>
          <p:nvSpPr>
            <p:cNvPr id="144" name="Text Box 37">
              <a:extLst>
                <a:ext uri="{FF2B5EF4-FFF2-40B4-BE49-F238E27FC236}">
                  <a16:creationId xmlns:a16="http://schemas.microsoft.com/office/drawing/2014/main" id="{AA6FD7AB-7C59-4D36-A15A-9549DEF0D582}"/>
                </a:ext>
              </a:extLst>
            </p:cNvPr>
            <p:cNvSpPr txBox="1">
              <a:spLocks noChangeArrowheads="1"/>
            </p:cNvSpPr>
            <p:nvPr/>
          </p:nvSpPr>
          <p:spPr bwMode="auto">
            <a:xfrm>
              <a:off x="2991193" y="4671389"/>
              <a:ext cx="1695000" cy="988853"/>
            </a:xfrm>
            <a:prstGeom prst="rect">
              <a:avLst/>
            </a:prstGeom>
            <a:noFill/>
            <a:ln w="12700" cap="flat" cmpd="sng" algn="ctr">
              <a:noFill/>
              <a:prstDash val="solid"/>
              <a:miter lim="800000"/>
            </a:ln>
            <a:effectLst/>
          </p:spPr>
          <p:txBody>
            <a:bodyPr lIns="0" tIns="0" rIns="0" bIns="0" rtlCol="0" anchor="t" anchorCtr="0">
              <a:noAutofit/>
            </a:bodyPr>
            <a:lstStyle>
              <a:defPPr>
                <a:defRPr lang="en-US"/>
              </a:defPPr>
              <a:lvl1pPr marL="126000"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1pPr>
              <a:lvl2pPr marL="583200" lvl="1" indent="-126000">
                <a:spcAft>
                  <a:spcPts val="300"/>
                </a:spcAft>
                <a:buClr>
                  <a:srgbClr val="FFE600"/>
                </a:buClr>
                <a:buSzPct val="75000"/>
                <a:buFont typeface="Wingdings 3" panose="05040102010807070707" pitchFamily="18" charset="2"/>
                <a:buChar char=""/>
                <a:defRPr kumimoji="0" sz="1200" b="0" i="0" u="none" strike="noStrike" kern="0" cap="none" spc="0" normalizeH="0" baseline="0">
                  <a:ln>
                    <a:noFill/>
                  </a:ln>
                  <a:solidFill>
                    <a:schemeClr val="bg2"/>
                  </a:solidFill>
                  <a:effectLst/>
                  <a:uLnTx/>
                  <a:uFillTx/>
                  <a:cs typeface="Arial" panose="020B0604020202020204" pitchFamily="34" charset="0"/>
                </a:defRPr>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marL="0" marR="0" lvl="0" indent="0" algn="l" defTabSz="914400" eaLnBrk="1" fontAlgn="auto" latinLnBrk="0" hangingPunct="1">
                <a:lnSpc>
                  <a:spcPct val="100000"/>
                </a:lnSpc>
                <a:spcBef>
                  <a:spcPts val="0"/>
                </a:spcBef>
                <a:buClrTx/>
                <a:buSzTx/>
                <a:buFontTx/>
                <a:buNone/>
                <a:tabLst/>
                <a:defRPr/>
              </a:pPr>
              <a:r>
                <a:rPr kumimoji="0" lang="en-US" sz="1100" b="1" i="0" u="none" strike="noStrike" kern="1200" cap="none" spc="0" normalizeH="0" baseline="0" noProof="0" dirty="0" err="1">
                  <a:ln>
                    <a:noFill/>
                  </a:ln>
                  <a:solidFill>
                    <a:srgbClr val="000000">
                      <a:lumMod val="50000"/>
                      <a:lumOff val="50000"/>
                    </a:srgbClr>
                  </a:solidFill>
                  <a:effectLst/>
                  <a:uLnTx/>
                  <a:uFillTx/>
                  <a:latin typeface="EYInterstate Light"/>
                  <a:cs typeface="+mn-cs"/>
                </a:rPr>
                <a:t>Antin</a:t>
              </a:r>
              <a:r>
                <a:rPr kumimoji="0" lang="en-US" sz="1100" b="1" i="0" u="none" strike="noStrike" kern="1200" cap="none" spc="0" normalizeH="0" baseline="0" noProof="0" dirty="0">
                  <a:ln>
                    <a:noFill/>
                  </a:ln>
                  <a:solidFill>
                    <a:srgbClr val="000000">
                      <a:lumMod val="50000"/>
                      <a:lumOff val="50000"/>
                    </a:srgbClr>
                  </a:solidFill>
                  <a:effectLst/>
                  <a:uLnTx/>
                  <a:uFillTx/>
                  <a:latin typeface="EYInterstate Light"/>
                  <a:cs typeface="+mn-cs"/>
                </a:rPr>
                <a:t> IP</a:t>
              </a:r>
              <a:endParaRPr lang="en-US" sz="900" dirty="0"/>
            </a:p>
            <a:p>
              <a:pPr marL="0" indent="0">
                <a:buNone/>
              </a:pPr>
              <a:r>
                <a:rPr lang="en-US" sz="900" dirty="0"/>
                <a:t>EY provided an Operational Due Diligence for </a:t>
              </a:r>
              <a:r>
                <a:rPr lang="en-US" sz="900" dirty="0" err="1"/>
                <a:t>Antin</a:t>
              </a:r>
              <a:r>
                <a:rPr lang="en-US" sz="900" dirty="0"/>
                <a:t> IP (Anglo-French PE) in relation to the acquisition of Grandi </a:t>
              </a:r>
              <a:r>
                <a:rPr lang="en-US" sz="900" dirty="0" err="1"/>
                <a:t>Stazioni</a:t>
              </a:r>
              <a:r>
                <a:rPr lang="en-US" sz="900" dirty="0"/>
                <a:t> Retail to be carved out from FS Group</a:t>
              </a:r>
            </a:p>
          </p:txBody>
        </p:sp>
        <p:grpSp>
          <p:nvGrpSpPr>
            <p:cNvPr id="145" name="Group 144">
              <a:extLst>
                <a:ext uri="{FF2B5EF4-FFF2-40B4-BE49-F238E27FC236}">
                  <a16:creationId xmlns:a16="http://schemas.microsoft.com/office/drawing/2014/main" id="{FB7B2D2E-2685-4153-AD22-0BA041F6546B}"/>
                </a:ext>
              </a:extLst>
            </p:cNvPr>
            <p:cNvGrpSpPr/>
            <p:nvPr/>
          </p:nvGrpSpPr>
          <p:grpSpPr>
            <a:xfrm>
              <a:off x="3067151" y="4163897"/>
              <a:ext cx="1543085" cy="461284"/>
              <a:chOff x="3060411" y="4062511"/>
              <a:chExt cx="1543085" cy="461284"/>
            </a:xfrm>
          </p:grpSpPr>
          <p:pic>
            <p:nvPicPr>
              <p:cNvPr id="146" name="Picture 10" descr="Antin Infrastructure Partners wird Mehrheitseigentümer an Origis Energy,  einer führenden US-amerikanischen Plattform erneuerbarer Energien |  Business Wire">
                <a:extLst>
                  <a:ext uri="{FF2B5EF4-FFF2-40B4-BE49-F238E27FC236}">
                    <a16:creationId xmlns:a16="http://schemas.microsoft.com/office/drawing/2014/main" id="{A7FE5F62-745A-4D8C-8F32-316701250EC8}"/>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3060411" y="4062511"/>
                <a:ext cx="583037" cy="304637"/>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12" descr="grandi-stazioni-retail - FCP online">
                <a:extLst>
                  <a:ext uri="{FF2B5EF4-FFF2-40B4-BE49-F238E27FC236}">
                    <a16:creationId xmlns:a16="http://schemas.microsoft.com/office/drawing/2014/main" id="{468696DF-6C54-4ACA-BF76-12083C70896E}"/>
                  </a:ext>
                </a:extLst>
              </p:cNvPr>
              <p:cNvPicPr>
                <a:picLocks noChangeAspect="1" noChangeArrowheads="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3783699" y="4204985"/>
                <a:ext cx="819797" cy="31881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2533" name="Picture 5">
            <a:extLst>
              <a:ext uri="{FF2B5EF4-FFF2-40B4-BE49-F238E27FC236}">
                <a16:creationId xmlns:a16="http://schemas.microsoft.com/office/drawing/2014/main" id="{70024F30-8BB8-4E81-8956-47B43AB11004}"/>
              </a:ext>
            </a:extLst>
          </p:cNvPr>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9523605" y="1628897"/>
            <a:ext cx="749586" cy="308401"/>
          </a:xfrm>
          <a:prstGeom prst="rect">
            <a:avLst/>
          </a:prstGeom>
          <a:noFill/>
          <a:extLst>
            <a:ext uri="{909E8E84-426E-40DD-AFC4-6F175D3DCCD1}">
              <a14:hiddenFill xmlns:a14="http://schemas.microsoft.com/office/drawing/2010/main">
                <a:solidFill>
                  <a:srgbClr val="FFFFFF"/>
                </a:solidFill>
              </a14:hiddenFill>
            </a:ext>
          </a:extLst>
        </p:spPr>
      </p:pic>
      <p:pic>
        <p:nvPicPr>
          <p:cNvPr id="22535" name="Picture 7">
            <a:extLst>
              <a:ext uri="{FF2B5EF4-FFF2-40B4-BE49-F238E27FC236}">
                <a16:creationId xmlns:a16="http://schemas.microsoft.com/office/drawing/2014/main" id="{08C9EBBC-E1FD-4371-B54E-CEF9B855BE4F}"/>
              </a:ext>
            </a:extLst>
          </p:cNvPr>
          <p:cNvPicPr>
            <a:picLocks noChangeAspect="1" noChangeArrowheads="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10260193" y="1901955"/>
            <a:ext cx="849112" cy="2627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DB609CD-8C0E-4434-80E1-018B93A8E5A8}"/>
              </a:ext>
            </a:extLst>
          </p:cNvPr>
          <p:cNvSpPr/>
          <p:nvPr/>
        </p:nvSpPr>
        <p:spPr>
          <a:xfrm>
            <a:off x="606172" y="4324856"/>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79" name="Rectangle 78">
            <a:extLst>
              <a:ext uri="{FF2B5EF4-FFF2-40B4-BE49-F238E27FC236}">
                <a16:creationId xmlns:a16="http://schemas.microsoft.com/office/drawing/2014/main" id="{8B246E80-A233-4632-975D-EBBBFDBF746F}"/>
              </a:ext>
            </a:extLst>
          </p:cNvPr>
          <p:cNvSpPr/>
          <p:nvPr/>
        </p:nvSpPr>
        <p:spPr>
          <a:xfrm>
            <a:off x="3535487"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0" lang="it-IT" sz="2000" b="0" i="0" u="none" strike="noStrike" kern="0" cap="none" spc="0" normalizeH="0" baseline="0" noProof="0" dirty="0">
              <a:ln>
                <a:noFill/>
              </a:ln>
              <a:solidFill>
                <a:srgbClr val="2E2E38"/>
              </a:solidFill>
              <a:effectLst/>
              <a:uLnTx/>
              <a:uFillTx/>
            </a:endParaRPr>
          </a:p>
        </p:txBody>
      </p:sp>
      <p:sp>
        <p:nvSpPr>
          <p:cNvPr id="80" name="Rectangle 79">
            <a:extLst>
              <a:ext uri="{FF2B5EF4-FFF2-40B4-BE49-F238E27FC236}">
                <a16:creationId xmlns:a16="http://schemas.microsoft.com/office/drawing/2014/main" id="{BC498BBA-5761-41F0-87EB-8E9A992EA4FD}"/>
              </a:ext>
            </a:extLst>
          </p:cNvPr>
          <p:cNvSpPr/>
          <p:nvPr/>
        </p:nvSpPr>
        <p:spPr>
          <a:xfrm>
            <a:off x="6474293" y="4315733"/>
            <a:ext cx="1929496" cy="2110135"/>
          </a:xfrm>
          <a:prstGeom prst="rect">
            <a:avLst/>
          </a:prstGeom>
          <a:no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0" lang="it-IT" sz="2000" b="0" i="0" u="none" strike="noStrike" kern="0" cap="none" spc="0" normalizeH="0" baseline="0" noProof="0" dirty="0">
              <a:ln>
                <a:noFill/>
              </a:ln>
              <a:solidFill>
                <a:srgbClr val="2E2E38"/>
              </a:solidFill>
              <a:effectLst/>
              <a:uLnTx/>
              <a:uFillTx/>
            </a:endParaRPr>
          </a:p>
        </p:txBody>
      </p:sp>
      <p:sp>
        <p:nvSpPr>
          <p:cNvPr id="82" name="Date Placeholder 3">
            <a:extLst>
              <a:ext uri="{FF2B5EF4-FFF2-40B4-BE49-F238E27FC236}">
                <a16:creationId xmlns:a16="http://schemas.microsoft.com/office/drawing/2014/main" id="{7D51BF3B-019F-4B72-B741-375917E62DE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87" name="TextBox 86">
            <a:extLst>
              <a:ext uri="{FF2B5EF4-FFF2-40B4-BE49-F238E27FC236}">
                <a16:creationId xmlns:a16="http://schemas.microsoft.com/office/drawing/2014/main" id="{CFC257E1-A24E-4F7A-B9A7-F973120F065E}"/>
              </a:ext>
            </a:extLst>
          </p:cNvPr>
          <p:cNvSpPr txBox="1"/>
          <p:nvPr/>
        </p:nvSpPr>
        <p:spPr>
          <a:xfrm>
            <a:off x="609917" y="4557269"/>
            <a:ext cx="1936799" cy="1015663"/>
          </a:xfrm>
          <a:prstGeom prst="rect">
            <a:avLst/>
          </a:prstGeom>
          <a:noFill/>
          <a:ln w="12700" cap="sq">
            <a:noFill/>
            <a:miter lim="800000"/>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FFE600"/>
                </a:solidFill>
                <a:effectLst/>
                <a:uLnTx/>
                <a:uFillTx/>
                <a:latin typeface="EYInterstate Light"/>
                <a:ea typeface="+mn-ea"/>
                <a:cs typeface="+mn-cs"/>
              </a:rPr>
              <a:t>6 months support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EYInterstate Light"/>
                <a:ea typeface="+mn-ea"/>
                <a:cs typeface="+mn-cs"/>
              </a:rPr>
              <a:t>to implement the new organizational structure and the operating systems</a:t>
            </a: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
        <p:nvSpPr>
          <p:cNvPr id="88" name="TextBox 87">
            <a:extLst>
              <a:ext uri="{FF2B5EF4-FFF2-40B4-BE49-F238E27FC236}">
                <a16:creationId xmlns:a16="http://schemas.microsoft.com/office/drawing/2014/main" id="{0140F450-86B1-4122-8FA3-2ABD5DDB9F25}"/>
              </a:ext>
            </a:extLst>
          </p:cNvPr>
          <p:cNvSpPr txBox="1"/>
          <p:nvPr/>
        </p:nvSpPr>
        <p:spPr>
          <a:xfrm>
            <a:off x="3537918" y="4557269"/>
            <a:ext cx="1936799" cy="1200329"/>
          </a:xfrm>
          <a:prstGeom prst="rect">
            <a:avLst/>
          </a:prstGeom>
          <a:noFill/>
          <a:ln w="12700" cap="sq">
            <a:noFill/>
            <a:miter lim="800000"/>
          </a:ln>
        </p:spPr>
        <p:txBody>
          <a:bodyPr wrap="square">
            <a:spAutoFit/>
          </a:bodyPr>
          <a:lstStyle/>
          <a:p>
            <a:pPr algn="ctr"/>
            <a:r>
              <a:rPr kumimoji="0" lang="en-US" sz="1200" b="0" i="0" u="none" strike="noStrike" kern="0" cap="none" spc="0" normalizeH="0" baseline="0" noProof="0" dirty="0">
                <a:ln>
                  <a:noFill/>
                </a:ln>
                <a:solidFill>
                  <a:srgbClr val="FFE600"/>
                </a:solidFill>
                <a:effectLst/>
                <a:uLnTx/>
                <a:uFillTx/>
              </a:rPr>
              <a:t>12 months support </a:t>
            </a:r>
          </a:p>
          <a:p>
            <a:pPr algn="ctr"/>
            <a:r>
              <a:rPr lang="en-US" sz="1200" kern="0" dirty="0">
                <a:solidFill>
                  <a:schemeClr val="bg1"/>
                </a:solidFill>
              </a:rPr>
              <a:t>to redefine </a:t>
            </a:r>
            <a:r>
              <a:rPr kumimoji="0" lang="en-US" sz="1200" b="0" i="0" u="none" strike="noStrike" kern="0" cap="none" spc="0" normalizeH="0" baseline="0" noProof="0" dirty="0">
                <a:ln>
                  <a:noFill/>
                </a:ln>
                <a:solidFill>
                  <a:schemeClr val="bg1"/>
                </a:solidFill>
                <a:effectLst/>
                <a:uLnTx/>
                <a:uFillTx/>
              </a:rPr>
              <a:t>the forecast model, the budget and control plan, the purchase and operation systems policies</a:t>
            </a:r>
            <a:endParaRPr kumimoji="0" lang="it-IT" sz="2000" b="0" i="0" u="none" strike="noStrike" kern="0" cap="none" spc="0" normalizeH="0" baseline="0" noProof="0" dirty="0">
              <a:ln>
                <a:noFill/>
              </a:ln>
              <a:solidFill>
                <a:srgbClr val="2E2E38"/>
              </a:solidFill>
              <a:effectLst/>
              <a:uLnTx/>
              <a:uFillTx/>
            </a:endParaRPr>
          </a:p>
        </p:txBody>
      </p:sp>
      <p:sp>
        <p:nvSpPr>
          <p:cNvPr id="89" name="TextBox 88">
            <a:extLst>
              <a:ext uri="{FF2B5EF4-FFF2-40B4-BE49-F238E27FC236}">
                <a16:creationId xmlns:a16="http://schemas.microsoft.com/office/drawing/2014/main" id="{6194877F-8D45-4BF0-B5E4-61ECB10D53EA}"/>
              </a:ext>
            </a:extLst>
          </p:cNvPr>
          <p:cNvSpPr txBox="1"/>
          <p:nvPr/>
        </p:nvSpPr>
        <p:spPr>
          <a:xfrm>
            <a:off x="6568963" y="4557269"/>
            <a:ext cx="1936799" cy="1015663"/>
          </a:xfrm>
          <a:prstGeom prst="rect">
            <a:avLst/>
          </a:prstGeom>
          <a:noFill/>
          <a:ln w="12700" cap="sq">
            <a:noFill/>
            <a:miter lim="800000"/>
          </a:ln>
        </p:spPr>
        <p:txBody>
          <a:bodyPr wrap="square">
            <a:spAutoFit/>
          </a:bodyPr>
          <a:lstStyle/>
          <a:p>
            <a:pPr algn="ctr"/>
            <a:r>
              <a:rPr kumimoji="0" lang="en-US" sz="1200" b="0" i="0" u="none" strike="noStrike" kern="0" cap="none" spc="0" normalizeH="0" baseline="0" noProof="0" dirty="0">
                <a:ln>
                  <a:noFill/>
                </a:ln>
                <a:solidFill>
                  <a:srgbClr val="FFE600"/>
                </a:solidFill>
                <a:effectLst/>
                <a:uLnTx/>
                <a:uFillTx/>
              </a:rPr>
              <a:t>3 months support</a:t>
            </a:r>
          </a:p>
          <a:p>
            <a:pPr algn="ctr"/>
            <a:r>
              <a:rPr kumimoji="0" lang="en-US" sz="1200" b="0" i="0" u="none" strike="noStrike" kern="0" cap="none" spc="0" normalizeH="0" baseline="0" noProof="0" dirty="0">
                <a:ln>
                  <a:noFill/>
                </a:ln>
                <a:solidFill>
                  <a:schemeClr val="bg1"/>
                </a:solidFill>
                <a:effectLst/>
                <a:uLnTx/>
                <a:uFillTx/>
              </a:rPr>
              <a:t>to perform the day one readiness with a specific focus on the governance model</a:t>
            </a:r>
            <a:endParaRPr kumimoji="0" lang="it-IT" sz="2000" b="0" i="0" u="none" strike="noStrike" kern="0" cap="none" spc="0" normalizeH="0" baseline="0" noProof="0" dirty="0">
              <a:ln>
                <a:noFill/>
              </a:ln>
              <a:solidFill>
                <a:srgbClr val="2E2E38"/>
              </a:solidFill>
              <a:effectLst/>
              <a:uLnTx/>
              <a:uFillTx/>
            </a:endParaRPr>
          </a:p>
        </p:txBody>
      </p:sp>
      <p:sp>
        <p:nvSpPr>
          <p:cNvPr id="98" name="TextBox 97">
            <a:extLst>
              <a:ext uri="{FF2B5EF4-FFF2-40B4-BE49-F238E27FC236}">
                <a16:creationId xmlns:a16="http://schemas.microsoft.com/office/drawing/2014/main" id="{C0C4AAD5-A775-4EEC-901D-C188B7EF8FB4}"/>
              </a:ext>
            </a:extLst>
          </p:cNvPr>
          <p:cNvSpPr txBox="1"/>
          <p:nvPr/>
        </p:nvSpPr>
        <p:spPr>
          <a:xfrm>
            <a:off x="9434978" y="4557269"/>
            <a:ext cx="1936799" cy="1015663"/>
          </a:xfrm>
          <a:prstGeom prst="rect">
            <a:avLst/>
          </a:prstGeom>
          <a:noFill/>
          <a:ln w="12700" cap="sq">
            <a:noFill/>
            <a:miter lim="800000"/>
          </a:ln>
        </p:spPr>
        <p:txBody>
          <a:bodyPr wrap="square">
            <a:spAutoFit/>
          </a:bodyPr>
          <a:lstStyle/>
          <a:p>
            <a:pPr algn="ctr">
              <a:defRPr/>
            </a:pPr>
            <a:r>
              <a:rPr kumimoji="0" lang="en-US" sz="1200" b="0" i="0" u="none" strike="noStrike" kern="0" cap="none" spc="0" normalizeH="0" baseline="0" noProof="0" dirty="0">
                <a:ln>
                  <a:noFill/>
                </a:ln>
                <a:solidFill>
                  <a:srgbClr val="FFE600"/>
                </a:solidFill>
                <a:effectLst/>
                <a:uLnTx/>
                <a:uFillTx/>
              </a:rPr>
              <a:t>12 months support </a:t>
            </a:r>
          </a:p>
          <a:p>
            <a:pPr algn="ctr">
              <a:defRPr/>
            </a:pPr>
            <a:r>
              <a:rPr lang="en-US" sz="1200" kern="0" dirty="0">
                <a:solidFill>
                  <a:schemeClr val="bg1"/>
                </a:solidFill>
              </a:rPr>
              <a:t>to </a:t>
            </a:r>
            <a:r>
              <a:rPr kumimoji="0" lang="en-US" sz="1200" b="0" i="0" u="none" strike="noStrike" kern="0" cap="none" spc="0" normalizeH="0" baseline="0" noProof="0" dirty="0">
                <a:ln>
                  <a:noFill/>
                </a:ln>
                <a:solidFill>
                  <a:schemeClr val="bg1"/>
                </a:solidFill>
                <a:effectLst/>
                <a:uLnTx/>
                <a:uFillTx/>
              </a:rPr>
              <a:t>define the </a:t>
            </a:r>
            <a:r>
              <a:rPr kumimoji="0" lang="en-US" sz="1200" b="0" i="0" u="none" strike="noStrike" kern="0" cap="none" spc="0" normalizeH="0" baseline="0" noProof="0" dirty="0" err="1">
                <a:ln>
                  <a:noFill/>
                </a:ln>
                <a:solidFill>
                  <a:schemeClr val="bg1"/>
                </a:solidFill>
                <a:effectLst/>
                <a:uLnTx/>
                <a:uFillTx/>
              </a:rPr>
              <a:t>E.on</a:t>
            </a:r>
            <a:r>
              <a:rPr kumimoji="0" lang="en-US" sz="1200" b="0" i="0" u="none" strike="noStrike" kern="0" cap="none" spc="0" normalizeH="0" baseline="0" noProof="0" dirty="0">
                <a:ln>
                  <a:noFill/>
                </a:ln>
                <a:solidFill>
                  <a:schemeClr val="bg1"/>
                </a:solidFill>
                <a:effectLst/>
                <a:uLnTx/>
                <a:uFillTx/>
              </a:rPr>
              <a:t> carve-out model, and subsequent integration in A2A</a:t>
            </a:r>
            <a:endParaRPr kumimoji="0" lang="it-IT" sz="1200" b="0" i="0" u="none" strike="noStrike" kern="0" cap="none" spc="0" normalizeH="0" baseline="0" noProof="0" dirty="0">
              <a:ln>
                <a:noFill/>
              </a:ln>
              <a:solidFill>
                <a:prstClr val="white"/>
              </a:solidFill>
              <a:effectLst/>
              <a:uLnTx/>
              <a:uFillTx/>
              <a:latin typeface="EYInterstate Light"/>
              <a:ea typeface="+mn-ea"/>
              <a:cs typeface="+mn-cs"/>
            </a:endParaRPr>
          </a:p>
        </p:txBody>
      </p:sp>
    </p:spTree>
    <p:extLst>
      <p:ext uri="{BB962C8B-B14F-4D97-AF65-F5344CB8AC3E}">
        <p14:creationId xmlns:p14="http://schemas.microsoft.com/office/powerpoint/2010/main" val="475694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5313CC7-7430-4453-9A63-04D09C154FAE}"/>
              </a:ext>
            </a:extLst>
          </p:cNvPr>
          <p:cNvSpPr/>
          <p:nvPr/>
        </p:nvSpPr>
        <p:spPr>
          <a:xfrm>
            <a:off x="0" y="0"/>
            <a:ext cx="4076700" cy="6858000"/>
          </a:xfrm>
          <a:prstGeom prst="rect">
            <a:avLst/>
          </a:prstGeom>
          <a:solidFill>
            <a:srgbClr val="2E2E38"/>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 name="TextBox 4">
            <a:extLst>
              <a:ext uri="{FF2B5EF4-FFF2-40B4-BE49-F238E27FC236}">
                <a16:creationId xmlns:a16="http://schemas.microsoft.com/office/drawing/2014/main" id="{8AAEC99A-FE78-476B-A2D7-B2448574FB47}"/>
              </a:ext>
            </a:extLst>
          </p:cNvPr>
          <p:cNvSpPr txBox="1"/>
          <p:nvPr/>
        </p:nvSpPr>
        <p:spPr>
          <a:xfrm>
            <a:off x="646176" y="505919"/>
            <a:ext cx="2819400" cy="4699748"/>
          </a:xfrm>
          <a:prstGeom prst="rect">
            <a:avLst/>
          </a:prstGeom>
          <a:noFill/>
        </p:spPr>
        <p:txBody>
          <a:bodyPr wrap="square" lIns="0" tIns="36576" rIns="0" bIns="0" rtlCol="0">
            <a:spAutoFit/>
          </a:bodyPr>
          <a:lstStyle/>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US" sz="1050" b="1" i="0" u="none" strike="noStrike" kern="0" cap="none" spc="0" normalizeH="0" baseline="0" noProof="0" dirty="0">
                <a:ln>
                  <a:noFill/>
                </a:ln>
                <a:solidFill>
                  <a:schemeClr val="bg1"/>
                </a:solidFill>
                <a:effectLst/>
                <a:uLnTx/>
                <a:uFillTx/>
                <a:latin typeface="EYInterstate Light" panose="02000506000000020004" pitchFamily="2" charset="0"/>
              </a:rPr>
              <a:t>EY </a:t>
            </a:r>
            <a:r>
              <a:rPr kumimoji="0" lang="en-US" sz="1050" b="0" i="0" u="none" strike="noStrike" kern="0" cap="none" spc="0" normalizeH="0" baseline="0" noProof="0" dirty="0">
                <a:ln>
                  <a:noFill/>
                </a:ln>
                <a:solidFill>
                  <a:schemeClr val="bg1"/>
                </a:solidFill>
                <a:effectLst/>
                <a:uLnTx/>
                <a:uFillTx/>
                <a:latin typeface="EYInterstate Light" panose="02000506000000020004" pitchFamily="2" charset="0"/>
                <a:cs typeface="Arial"/>
              </a:rPr>
              <a:t>| Assurance | Tax | Transactions | Advisory</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US" sz="1000" b="0" i="0" u="none" strike="noStrike" kern="0" cap="none" spc="0" normalizeH="0" baseline="0" noProof="0" dirty="0">
              <a:ln>
                <a:noFill/>
              </a:ln>
              <a:solidFill>
                <a:schemeClr val="bg1"/>
              </a:solidFill>
              <a:effectLst/>
              <a:uLnTx/>
              <a:uFillTx/>
              <a:latin typeface="EYInterstate Light" panose="02000506000000020004" pitchFamily="2" charset="0"/>
              <a:cs typeface="Arial"/>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1" i="0" u="none" strike="noStrike" kern="0" cap="none" spc="0" normalizeH="0" baseline="0" noProof="0" dirty="0">
                <a:ln>
                  <a:noFill/>
                </a:ln>
                <a:solidFill>
                  <a:schemeClr val="bg1"/>
                </a:solidFill>
                <a:effectLst/>
                <a:uLnTx/>
                <a:uFillTx/>
                <a:latin typeface="EYInterstate Light" panose="02000506000000020004" pitchFamily="2" charset="0"/>
              </a:rPr>
              <a:t>About EY</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r>
              <a:rPr lang="en-IN" sz="900" kern="0" dirty="0">
                <a:solidFill>
                  <a:schemeClr val="bg1"/>
                </a:solidFill>
                <a:latin typeface="EYInterstate Light" panose="02000506000000020004" pitchFamily="2" charset="0"/>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a:t>
            </a:r>
          </a:p>
          <a:p>
            <a:pPr lvl="0">
              <a:buClr>
                <a:srgbClr val="FFD200"/>
              </a:buClr>
              <a:buSzPct val="70000"/>
              <a:defRPr/>
            </a:pPr>
            <a:endParaRPr kumimoji="0" lang="en-US"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endParaRPr kumimoji="0" lang="en-US"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 2022 EYGM Limited.</a:t>
            </a:r>
            <a:b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b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All Rights Reserved.</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endParaRPr>
          </a:p>
          <a:p>
            <a:pPr lvl="0">
              <a:buClr>
                <a:srgbClr val="FFD200"/>
              </a:buClr>
              <a:buSzPct val="70000"/>
              <a:defRPr/>
            </a:pPr>
            <a:r>
              <a:rPr lang="en-IN" sz="900" kern="0" dirty="0">
                <a:solidFill>
                  <a:schemeClr val="bg1"/>
                </a:solidFill>
                <a:latin typeface="EYInterstate Light" panose="02000506000000020004" pitchFamily="2" charset="0"/>
              </a:rPr>
              <a:t>GA 1010196</a:t>
            </a:r>
          </a:p>
          <a:p>
            <a:pPr lvl="0">
              <a:buClr>
                <a:srgbClr val="FFD200"/>
              </a:buClr>
              <a:buSzPct val="70000"/>
              <a:defRPr/>
            </a:pPr>
            <a:endParaRPr lang="en-IN" sz="900" kern="0" dirty="0">
              <a:solidFill>
                <a:schemeClr val="bg1"/>
              </a:solidFill>
              <a:latin typeface="EYInterstate Light" panose="02000506000000020004" pitchFamily="2" charset="0"/>
            </a:endParaRP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r>
              <a:rPr kumimoji="0" lang="en-IN" sz="900" b="0" i="0" u="none" strike="noStrike" kern="0" cap="none" spc="0" normalizeH="0" baseline="0" noProof="0" dirty="0">
                <a:ln>
                  <a:noFill/>
                </a:ln>
                <a:solidFill>
                  <a:schemeClr val="bg1"/>
                </a:solidFill>
                <a:effectLst/>
                <a:uLnTx/>
                <a:uFillTx/>
                <a:latin typeface="EYInterstate Light" panose="02000506000000020004" pitchFamily="2" charset="0"/>
              </a:rPr>
              <a:t>ED None</a:t>
            </a:r>
          </a:p>
          <a:p>
            <a:pPr marL="0" marR="0" lvl="0" indent="0" defTabSz="914400" eaLnBrk="1" fontAlgn="auto" latinLnBrk="0" hangingPunct="1">
              <a:lnSpc>
                <a:spcPct val="100000"/>
              </a:lnSpc>
              <a:spcBef>
                <a:spcPts val="0"/>
              </a:spcBef>
              <a:spcAft>
                <a:spcPts val="0"/>
              </a:spcAft>
              <a:buClr>
                <a:srgbClr val="FFD200"/>
              </a:buClr>
              <a:buSzPct val="70000"/>
              <a:buFontTx/>
              <a:buNone/>
              <a:tabLst/>
              <a:defRPr/>
            </a:pPr>
            <a:endParaRPr kumimoji="0" lang="en-IN" sz="700" b="0" i="0" u="none" strike="noStrike" kern="0" cap="none" spc="0" normalizeH="0" baseline="0" noProof="0" dirty="0">
              <a:ln>
                <a:noFill/>
              </a:ln>
              <a:solidFill>
                <a:schemeClr val="bg1"/>
              </a:solidFill>
              <a:effectLst/>
              <a:uLnTx/>
              <a:uFillTx/>
              <a:latin typeface="EYInterstate Light" panose="02000506000000020004" pitchFamily="2" charset="0"/>
            </a:endParaRPr>
          </a:p>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IN" sz="700" b="0" i="0" u="none" strike="noStrike" kern="0" cap="none" spc="0" normalizeH="0" baseline="0" noProof="0" dirty="0">
                <a:ln>
                  <a:noFill/>
                </a:ln>
                <a:solidFill>
                  <a:schemeClr val="bg1"/>
                </a:solidFill>
                <a:effectLst/>
                <a:uLnTx/>
                <a:uFillTx/>
                <a:latin typeface="EYInterstate Light" panose="02000506000000020004" pitchFamily="2" charset="0"/>
              </a:rPr>
              <a:t>This material has been prepared for general informational purposes only and is not intended to be relied upon as accounting, tax or other professional advice. Please refer to your advisors for specific advice.</a:t>
            </a:r>
          </a:p>
          <a:p>
            <a:pPr marL="0" marR="0" lvl="0" indent="0" defTabSz="914400" eaLnBrk="1" fontAlgn="auto" latinLnBrk="0" hangingPunct="1">
              <a:lnSpc>
                <a:spcPct val="100000"/>
              </a:lnSpc>
              <a:spcBef>
                <a:spcPts val="0"/>
              </a:spcBef>
              <a:spcAft>
                <a:spcPts val="600"/>
              </a:spcAft>
              <a:buClr>
                <a:srgbClr val="FFD200"/>
              </a:buClr>
              <a:buSzPct val="70000"/>
              <a:buFontTx/>
              <a:buNone/>
              <a:tabLst/>
              <a:defRPr/>
            </a:pPr>
            <a:r>
              <a:rPr kumimoji="0" lang="en-IN" sz="1050" b="1" i="0" u="none" strike="noStrike" kern="0" cap="none" spc="0" normalizeH="0" baseline="0" noProof="0" dirty="0">
                <a:ln>
                  <a:noFill/>
                </a:ln>
                <a:solidFill>
                  <a:schemeClr val="bg1"/>
                </a:solidFill>
                <a:effectLst/>
                <a:uLnTx/>
                <a:uFillTx/>
                <a:latin typeface="EYInterstate Light" panose="02000506000000020004" pitchFamily="2" charset="0"/>
              </a:rPr>
              <a:t>ey.com/oilandgas</a:t>
            </a:r>
          </a:p>
        </p:txBody>
      </p:sp>
      <p:sp>
        <p:nvSpPr>
          <p:cNvPr id="8" name="Rectangle 7">
            <a:extLst>
              <a:ext uri="{FF2B5EF4-FFF2-40B4-BE49-F238E27FC236}">
                <a16:creationId xmlns:a16="http://schemas.microsoft.com/office/drawing/2014/main" id="{3BE50262-AEBE-479A-9C81-FFD2004F10FA}"/>
              </a:ext>
            </a:extLst>
          </p:cNvPr>
          <p:cNvSpPr/>
          <p:nvPr/>
        </p:nvSpPr>
        <p:spPr>
          <a:xfrm>
            <a:off x="4076700" y="0"/>
            <a:ext cx="129540" cy="6858000"/>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Tree>
    <p:extLst>
      <p:ext uri="{BB962C8B-B14F-4D97-AF65-F5344CB8AC3E}">
        <p14:creationId xmlns:p14="http://schemas.microsoft.com/office/powerpoint/2010/main" val="220336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AF6A824-8C5F-435B-8738-B20EFEC7AFAB}"/>
              </a:ext>
            </a:extLst>
          </p:cNvPr>
          <p:cNvSpPr>
            <a:spLocks noGrp="1"/>
          </p:cNvSpPr>
          <p:nvPr>
            <p:ph type="title"/>
          </p:nvPr>
        </p:nvSpPr>
        <p:spPr>
          <a:xfrm>
            <a:off x="609918" y="294200"/>
            <a:ext cx="10978515" cy="590400"/>
          </a:xfrm>
        </p:spPr>
        <p:txBody>
          <a:bodyPr/>
          <a:lstStyle/>
          <a:p>
            <a:r>
              <a:rPr lang="en-US" dirty="0"/>
              <a:t>Agenda</a:t>
            </a:r>
          </a:p>
        </p:txBody>
      </p:sp>
      <p:sp>
        <p:nvSpPr>
          <p:cNvPr id="2" name="Foliennummernplatzhalter 1">
            <a:extLst>
              <a:ext uri="{FF2B5EF4-FFF2-40B4-BE49-F238E27FC236}">
                <a16:creationId xmlns:a16="http://schemas.microsoft.com/office/drawing/2014/main" id="{53C01E73-7735-4EC6-94AD-903DD89174DF}"/>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2</a:t>
            </a:fld>
            <a:endParaRPr lang="en-US" noProof="0" dirty="0"/>
          </a:p>
        </p:txBody>
      </p:sp>
      <p:sp>
        <p:nvSpPr>
          <p:cNvPr id="22" name="Fußzeilenplatzhalter 4">
            <a:extLst>
              <a:ext uri="{FF2B5EF4-FFF2-40B4-BE49-F238E27FC236}">
                <a16:creationId xmlns:a16="http://schemas.microsoft.com/office/drawing/2014/main" id="{B28788C7-05E3-4535-A9AA-0B853BBDAFA7}"/>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6" name="Rectangle 6">
            <a:extLst>
              <a:ext uri="{FF2B5EF4-FFF2-40B4-BE49-F238E27FC236}">
                <a16:creationId xmlns:a16="http://schemas.microsoft.com/office/drawing/2014/main" id="{B49F6758-B7FC-487E-9FB0-44B6772A84ED}"/>
              </a:ext>
            </a:extLst>
          </p:cNvPr>
          <p:cNvSpPr/>
          <p:nvPr/>
        </p:nvSpPr>
        <p:spPr>
          <a:xfrm>
            <a:off x="1523052" y="1356867"/>
            <a:ext cx="947695" cy="1569660"/>
          </a:xfrm>
          <a:prstGeom prst="rect">
            <a:avLst/>
          </a:prstGeom>
        </p:spPr>
        <p:txBody>
          <a:bodyPr wrap="none">
            <a:spAutoFit/>
          </a:bodyPr>
          <a:lstStyle/>
          <a:p>
            <a:pPr algn="ctr"/>
            <a:r>
              <a:rPr lang="en-US" sz="9600" dirty="0">
                <a:solidFill>
                  <a:schemeClr val="tx2"/>
                </a:solidFill>
                <a:latin typeface="+mj-lt"/>
              </a:rPr>
              <a:t>1</a:t>
            </a:r>
          </a:p>
        </p:txBody>
      </p:sp>
      <p:cxnSp>
        <p:nvCxnSpPr>
          <p:cNvPr id="10" name="Straight Connector 15">
            <a:extLst>
              <a:ext uri="{FF2B5EF4-FFF2-40B4-BE49-F238E27FC236}">
                <a16:creationId xmlns:a16="http://schemas.microsoft.com/office/drawing/2014/main" id="{28E5FC7C-B6EC-4DAC-9902-F97CCB33F6B8}"/>
              </a:ext>
            </a:extLst>
          </p:cNvPr>
          <p:cNvCxnSpPr>
            <a:cxnSpLocks/>
          </p:cNvCxnSpPr>
          <p:nvPr/>
        </p:nvCxnSpPr>
        <p:spPr>
          <a:xfrm>
            <a:off x="994754" y="2738533"/>
            <a:ext cx="2856544" cy="0"/>
          </a:xfrm>
          <a:prstGeom prst="line">
            <a:avLst/>
          </a:prstGeom>
          <a:noFill/>
          <a:ln w="12700" cap="sq" cmpd="sng" algn="ctr">
            <a:solidFill>
              <a:schemeClr val="tx2"/>
            </a:solidFill>
            <a:prstDash val="solid"/>
            <a:miter lim="800000"/>
            <a:tailEnd type="none"/>
          </a:ln>
          <a:effectLst/>
        </p:spPr>
      </p:cxnSp>
      <p:sp>
        <p:nvSpPr>
          <p:cNvPr id="11" name="object 3">
            <a:extLst>
              <a:ext uri="{FF2B5EF4-FFF2-40B4-BE49-F238E27FC236}">
                <a16:creationId xmlns:a16="http://schemas.microsoft.com/office/drawing/2014/main" id="{3601F215-BE9A-4714-834E-F7D2D226292A}"/>
              </a:ext>
            </a:extLst>
          </p:cNvPr>
          <p:cNvSpPr txBox="1"/>
          <p:nvPr/>
        </p:nvSpPr>
        <p:spPr>
          <a:xfrm>
            <a:off x="996258" y="2938558"/>
            <a:ext cx="2853536" cy="525850"/>
          </a:xfrm>
          <a:prstGeom prst="rect">
            <a:avLst/>
          </a:prstGeom>
        </p:spPr>
        <p:txBody>
          <a:bodyPr vert="horz" wrap="square" lIns="0" tIns="2540" rIns="0" bIns="0" rtlCol="0">
            <a:spAutoFit/>
          </a:bodyPr>
          <a:lstStyle/>
          <a:p>
            <a:pPr marL="15240" marR="5080" indent="-3175" algn="ctr">
              <a:lnSpc>
                <a:spcPct val="110000"/>
              </a:lnSpc>
              <a:spcBef>
                <a:spcPts val="20"/>
              </a:spcBef>
            </a:pPr>
            <a:r>
              <a:rPr lang="en-US" sz="1600" dirty="0">
                <a:solidFill>
                  <a:srgbClr val="FFFFFF"/>
                </a:solidFill>
                <a:latin typeface="EYInterstate"/>
                <a:cs typeface="EYInterstate"/>
              </a:rPr>
              <a:t>Operational Due Diligence Role</a:t>
            </a:r>
            <a:endParaRPr sz="1600" dirty="0">
              <a:latin typeface="EYInterstate"/>
              <a:cs typeface="EYInterstate"/>
            </a:endParaRPr>
          </a:p>
        </p:txBody>
      </p:sp>
      <p:sp>
        <p:nvSpPr>
          <p:cNvPr id="7" name="Rectangle 11">
            <a:extLst>
              <a:ext uri="{FF2B5EF4-FFF2-40B4-BE49-F238E27FC236}">
                <a16:creationId xmlns:a16="http://schemas.microsoft.com/office/drawing/2014/main" id="{79CF5600-D57F-446E-BC2B-4B2FA6979911}"/>
              </a:ext>
            </a:extLst>
          </p:cNvPr>
          <p:cNvSpPr/>
          <p:nvPr/>
        </p:nvSpPr>
        <p:spPr>
          <a:xfrm>
            <a:off x="5200034" y="1356867"/>
            <a:ext cx="947695" cy="1569660"/>
          </a:xfrm>
          <a:prstGeom prst="rect">
            <a:avLst/>
          </a:prstGeom>
        </p:spPr>
        <p:txBody>
          <a:bodyPr wrap="none">
            <a:spAutoFit/>
          </a:bodyPr>
          <a:lstStyle/>
          <a:p>
            <a:pPr algn="ctr"/>
            <a:r>
              <a:rPr lang="en-US" sz="9600" dirty="0">
                <a:solidFill>
                  <a:schemeClr val="tx2"/>
                </a:solidFill>
                <a:latin typeface="+mj-lt"/>
              </a:rPr>
              <a:t>2</a:t>
            </a:r>
          </a:p>
        </p:txBody>
      </p:sp>
      <p:sp>
        <p:nvSpPr>
          <p:cNvPr id="13" name="object 5">
            <a:extLst>
              <a:ext uri="{FF2B5EF4-FFF2-40B4-BE49-F238E27FC236}">
                <a16:creationId xmlns:a16="http://schemas.microsoft.com/office/drawing/2014/main" id="{EF70C2DD-175E-4530-BAA3-FE8F38E19881}"/>
              </a:ext>
            </a:extLst>
          </p:cNvPr>
          <p:cNvSpPr txBox="1"/>
          <p:nvPr/>
        </p:nvSpPr>
        <p:spPr>
          <a:xfrm>
            <a:off x="5001663" y="2938558"/>
            <a:ext cx="2196690" cy="525850"/>
          </a:xfrm>
          <a:prstGeom prst="rect">
            <a:avLst/>
          </a:prstGeom>
        </p:spPr>
        <p:txBody>
          <a:bodyPr vert="horz" wrap="square" lIns="0" tIns="2540" rIns="0" bIns="0" rtlCol="0">
            <a:spAutoFit/>
          </a:bodyPr>
          <a:lstStyle/>
          <a:p>
            <a:pPr marR="5080" indent="11113" algn="ctr">
              <a:lnSpc>
                <a:spcPct val="110000"/>
              </a:lnSpc>
              <a:spcBef>
                <a:spcPts val="20"/>
              </a:spcBef>
            </a:pPr>
            <a:r>
              <a:rPr lang="en-US" sz="1600" dirty="0">
                <a:solidFill>
                  <a:srgbClr val="FFFFFF"/>
                </a:solidFill>
                <a:latin typeface="EYInterstate"/>
                <a:cs typeface="EYInterstate"/>
              </a:rPr>
              <a:t>Key benefits and areas of analysis</a:t>
            </a:r>
          </a:p>
        </p:txBody>
      </p:sp>
      <p:cxnSp>
        <p:nvCxnSpPr>
          <p:cNvPr id="19" name="Straight Connector 24">
            <a:extLst>
              <a:ext uri="{FF2B5EF4-FFF2-40B4-BE49-F238E27FC236}">
                <a16:creationId xmlns:a16="http://schemas.microsoft.com/office/drawing/2014/main" id="{7A20238B-36C5-488D-9D92-FF4B09C5A78D}"/>
              </a:ext>
            </a:extLst>
          </p:cNvPr>
          <p:cNvCxnSpPr>
            <a:cxnSpLocks/>
          </p:cNvCxnSpPr>
          <p:nvPr/>
        </p:nvCxnSpPr>
        <p:spPr>
          <a:xfrm>
            <a:off x="4671737" y="2738533"/>
            <a:ext cx="2856543" cy="0"/>
          </a:xfrm>
          <a:prstGeom prst="line">
            <a:avLst/>
          </a:prstGeom>
          <a:noFill/>
          <a:ln w="12700" cap="sq" cmpd="sng" algn="ctr">
            <a:solidFill>
              <a:schemeClr val="tx2"/>
            </a:solidFill>
            <a:prstDash val="solid"/>
            <a:miter lim="800000"/>
            <a:tailEnd type="none"/>
          </a:ln>
          <a:effectLst/>
        </p:spPr>
      </p:cxnSp>
      <p:sp>
        <p:nvSpPr>
          <p:cNvPr id="8" name="Rectangle 12">
            <a:extLst>
              <a:ext uri="{FF2B5EF4-FFF2-40B4-BE49-F238E27FC236}">
                <a16:creationId xmlns:a16="http://schemas.microsoft.com/office/drawing/2014/main" id="{3DB14273-B38C-4582-8267-9E282E790570}"/>
              </a:ext>
            </a:extLst>
          </p:cNvPr>
          <p:cNvSpPr/>
          <p:nvPr/>
        </p:nvSpPr>
        <p:spPr>
          <a:xfrm>
            <a:off x="8875351" y="1356867"/>
            <a:ext cx="947695" cy="1569660"/>
          </a:xfrm>
          <a:prstGeom prst="rect">
            <a:avLst/>
          </a:prstGeom>
        </p:spPr>
        <p:txBody>
          <a:bodyPr wrap="none">
            <a:spAutoFit/>
          </a:bodyPr>
          <a:lstStyle/>
          <a:p>
            <a:pPr algn="ctr"/>
            <a:r>
              <a:rPr lang="en-US" sz="9600" dirty="0">
                <a:solidFill>
                  <a:schemeClr val="tx2"/>
                </a:solidFill>
                <a:latin typeface="+mj-lt"/>
              </a:rPr>
              <a:t>3</a:t>
            </a:r>
          </a:p>
        </p:txBody>
      </p:sp>
      <p:sp>
        <p:nvSpPr>
          <p:cNvPr id="15" name="object 7">
            <a:extLst>
              <a:ext uri="{FF2B5EF4-FFF2-40B4-BE49-F238E27FC236}">
                <a16:creationId xmlns:a16="http://schemas.microsoft.com/office/drawing/2014/main" id="{06247250-50DF-41E2-B719-3EC95C90C329}"/>
              </a:ext>
            </a:extLst>
          </p:cNvPr>
          <p:cNvSpPr txBox="1"/>
          <p:nvPr/>
        </p:nvSpPr>
        <p:spPr>
          <a:xfrm>
            <a:off x="8612818" y="2938558"/>
            <a:ext cx="2325015" cy="255006"/>
          </a:xfrm>
          <a:prstGeom prst="rect">
            <a:avLst/>
          </a:prstGeom>
        </p:spPr>
        <p:txBody>
          <a:bodyPr vert="horz" wrap="square" lIns="0" tIns="2540" rIns="0" bIns="0" rtlCol="0">
            <a:spAutoFit/>
          </a:bodyPr>
          <a:lstStyle/>
          <a:p>
            <a:pPr marR="5080" indent="12700" algn="ctr">
              <a:lnSpc>
                <a:spcPct val="110000"/>
              </a:lnSpc>
              <a:spcBef>
                <a:spcPts val="20"/>
              </a:spcBef>
            </a:pPr>
            <a:r>
              <a:rPr lang="en-US" sz="1600" dirty="0">
                <a:solidFill>
                  <a:srgbClr val="FFFFFF"/>
                </a:solidFill>
                <a:latin typeface="EYInterstate"/>
                <a:cs typeface="EYInterstate"/>
              </a:rPr>
              <a:t>Scope of work</a:t>
            </a:r>
            <a:endParaRPr lang="en-US" sz="1600" dirty="0">
              <a:latin typeface="EYInterstate"/>
              <a:cs typeface="EYInterstate"/>
            </a:endParaRPr>
          </a:p>
        </p:txBody>
      </p:sp>
      <p:cxnSp>
        <p:nvCxnSpPr>
          <p:cNvPr id="20" name="Straight Connector 25">
            <a:extLst>
              <a:ext uri="{FF2B5EF4-FFF2-40B4-BE49-F238E27FC236}">
                <a16:creationId xmlns:a16="http://schemas.microsoft.com/office/drawing/2014/main" id="{12BEA04A-4BED-462A-BD47-CE330717334F}"/>
              </a:ext>
            </a:extLst>
          </p:cNvPr>
          <p:cNvCxnSpPr>
            <a:cxnSpLocks/>
          </p:cNvCxnSpPr>
          <p:nvPr/>
        </p:nvCxnSpPr>
        <p:spPr>
          <a:xfrm>
            <a:off x="8347054" y="2738533"/>
            <a:ext cx="2856543" cy="0"/>
          </a:xfrm>
          <a:prstGeom prst="line">
            <a:avLst/>
          </a:prstGeom>
          <a:noFill/>
          <a:ln w="12700" cap="sq" cmpd="sng" algn="ctr">
            <a:solidFill>
              <a:schemeClr val="tx2"/>
            </a:solidFill>
            <a:prstDash val="solid"/>
            <a:miter lim="800000"/>
            <a:tailEnd type="none"/>
          </a:ln>
          <a:effectLst/>
        </p:spPr>
      </p:cxnSp>
      <p:sp>
        <p:nvSpPr>
          <p:cNvPr id="55" name="Rectangle 6">
            <a:extLst>
              <a:ext uri="{FF2B5EF4-FFF2-40B4-BE49-F238E27FC236}">
                <a16:creationId xmlns:a16="http://schemas.microsoft.com/office/drawing/2014/main" id="{B54D26AC-076D-41D1-B27A-5FE3283F17AD}"/>
              </a:ext>
            </a:extLst>
          </p:cNvPr>
          <p:cNvSpPr/>
          <p:nvPr/>
        </p:nvSpPr>
        <p:spPr>
          <a:xfrm>
            <a:off x="1523052" y="3948054"/>
            <a:ext cx="947695" cy="1569660"/>
          </a:xfrm>
          <a:prstGeom prst="rect">
            <a:avLst/>
          </a:prstGeom>
        </p:spPr>
        <p:txBody>
          <a:bodyPr wrap="none">
            <a:spAutoFit/>
          </a:bodyPr>
          <a:lstStyle/>
          <a:p>
            <a:pPr algn="ctr"/>
            <a:r>
              <a:rPr lang="en-US" sz="9600" dirty="0">
                <a:solidFill>
                  <a:schemeClr val="tx2"/>
                </a:solidFill>
                <a:latin typeface="+mj-lt"/>
              </a:rPr>
              <a:t>4</a:t>
            </a:r>
          </a:p>
        </p:txBody>
      </p:sp>
      <p:cxnSp>
        <p:nvCxnSpPr>
          <p:cNvPr id="56" name="Straight Connector 15">
            <a:extLst>
              <a:ext uri="{FF2B5EF4-FFF2-40B4-BE49-F238E27FC236}">
                <a16:creationId xmlns:a16="http://schemas.microsoft.com/office/drawing/2014/main" id="{E0F0D60A-245E-4E9B-9AA1-6EDB52C2FF6F}"/>
              </a:ext>
            </a:extLst>
          </p:cNvPr>
          <p:cNvCxnSpPr>
            <a:cxnSpLocks/>
          </p:cNvCxnSpPr>
          <p:nvPr/>
        </p:nvCxnSpPr>
        <p:spPr>
          <a:xfrm>
            <a:off x="994754" y="5329720"/>
            <a:ext cx="2856544" cy="0"/>
          </a:xfrm>
          <a:prstGeom prst="line">
            <a:avLst/>
          </a:prstGeom>
          <a:noFill/>
          <a:ln w="12700" cap="sq" cmpd="sng" algn="ctr">
            <a:solidFill>
              <a:schemeClr val="tx2"/>
            </a:solidFill>
            <a:prstDash val="solid"/>
            <a:miter lim="800000"/>
            <a:tailEnd type="none"/>
          </a:ln>
          <a:effectLst/>
        </p:spPr>
      </p:cxnSp>
      <p:sp>
        <p:nvSpPr>
          <p:cNvPr id="57" name="object 3">
            <a:extLst>
              <a:ext uri="{FF2B5EF4-FFF2-40B4-BE49-F238E27FC236}">
                <a16:creationId xmlns:a16="http://schemas.microsoft.com/office/drawing/2014/main" id="{02DC56B9-E029-4DDE-AB53-9F1363F93053}"/>
              </a:ext>
            </a:extLst>
          </p:cNvPr>
          <p:cNvSpPr txBox="1"/>
          <p:nvPr/>
        </p:nvSpPr>
        <p:spPr>
          <a:xfrm>
            <a:off x="996258" y="5529745"/>
            <a:ext cx="2853536" cy="255006"/>
          </a:xfrm>
          <a:prstGeom prst="rect">
            <a:avLst/>
          </a:prstGeom>
        </p:spPr>
        <p:txBody>
          <a:bodyPr vert="horz" wrap="square" lIns="0" tIns="2540" rIns="0" bIns="0" rtlCol="0">
            <a:spAutoFit/>
          </a:bodyPr>
          <a:lstStyle/>
          <a:p>
            <a:pPr marL="15240" marR="5080" indent="-3175" algn="ctr">
              <a:lnSpc>
                <a:spcPct val="110000"/>
              </a:lnSpc>
              <a:spcBef>
                <a:spcPts val="20"/>
              </a:spcBef>
            </a:pPr>
            <a:r>
              <a:rPr lang="en-US" sz="1600" dirty="0">
                <a:solidFill>
                  <a:srgbClr val="FFFFFF"/>
                </a:solidFill>
                <a:latin typeface="EYInterstate"/>
                <a:cs typeface="EYInterstate"/>
              </a:rPr>
              <a:t>Timeline</a:t>
            </a:r>
            <a:endParaRPr sz="1600" dirty="0">
              <a:latin typeface="EYInterstate"/>
              <a:cs typeface="EYInterstate"/>
            </a:endParaRPr>
          </a:p>
        </p:txBody>
      </p:sp>
      <p:sp>
        <p:nvSpPr>
          <p:cNvPr id="58" name="Rectangle 11">
            <a:extLst>
              <a:ext uri="{FF2B5EF4-FFF2-40B4-BE49-F238E27FC236}">
                <a16:creationId xmlns:a16="http://schemas.microsoft.com/office/drawing/2014/main" id="{7E8B4B6F-520E-4085-8780-96175F09E0F2}"/>
              </a:ext>
            </a:extLst>
          </p:cNvPr>
          <p:cNvSpPr/>
          <p:nvPr/>
        </p:nvSpPr>
        <p:spPr>
          <a:xfrm>
            <a:off x="5200034" y="3948054"/>
            <a:ext cx="947695" cy="1569660"/>
          </a:xfrm>
          <a:prstGeom prst="rect">
            <a:avLst/>
          </a:prstGeom>
        </p:spPr>
        <p:txBody>
          <a:bodyPr wrap="none">
            <a:spAutoFit/>
          </a:bodyPr>
          <a:lstStyle/>
          <a:p>
            <a:pPr algn="ctr"/>
            <a:r>
              <a:rPr lang="en-US" sz="9600" dirty="0">
                <a:solidFill>
                  <a:schemeClr val="tx2"/>
                </a:solidFill>
                <a:latin typeface="+mj-lt"/>
              </a:rPr>
              <a:t>5</a:t>
            </a:r>
          </a:p>
        </p:txBody>
      </p:sp>
      <p:sp>
        <p:nvSpPr>
          <p:cNvPr id="59" name="object 5">
            <a:extLst>
              <a:ext uri="{FF2B5EF4-FFF2-40B4-BE49-F238E27FC236}">
                <a16:creationId xmlns:a16="http://schemas.microsoft.com/office/drawing/2014/main" id="{284A7CFF-7B23-47DD-B638-8DE9F986E3E5}"/>
              </a:ext>
            </a:extLst>
          </p:cNvPr>
          <p:cNvSpPr txBox="1"/>
          <p:nvPr/>
        </p:nvSpPr>
        <p:spPr>
          <a:xfrm>
            <a:off x="5001663" y="5529745"/>
            <a:ext cx="2196690" cy="255006"/>
          </a:xfrm>
          <a:prstGeom prst="rect">
            <a:avLst/>
          </a:prstGeom>
        </p:spPr>
        <p:txBody>
          <a:bodyPr vert="horz" wrap="square" lIns="0" tIns="2540" rIns="0" bIns="0" rtlCol="0">
            <a:spAutoFit/>
          </a:bodyPr>
          <a:lstStyle/>
          <a:p>
            <a:pPr marR="5080" indent="11113" algn="ctr">
              <a:lnSpc>
                <a:spcPct val="110000"/>
              </a:lnSpc>
              <a:spcBef>
                <a:spcPts val="20"/>
              </a:spcBef>
            </a:pPr>
            <a:r>
              <a:rPr lang="en-US" sz="1600" dirty="0">
                <a:solidFill>
                  <a:srgbClr val="FFFFFF"/>
                </a:solidFill>
                <a:latin typeface="EYInterstate"/>
                <a:cs typeface="EYInterstate"/>
              </a:rPr>
              <a:t>Case study</a:t>
            </a:r>
            <a:endParaRPr lang="en-US" sz="1600" dirty="0">
              <a:latin typeface="EYInterstate"/>
              <a:cs typeface="EYInterstate"/>
            </a:endParaRPr>
          </a:p>
        </p:txBody>
      </p:sp>
      <p:cxnSp>
        <p:nvCxnSpPr>
          <p:cNvPr id="60" name="Straight Connector 24">
            <a:extLst>
              <a:ext uri="{FF2B5EF4-FFF2-40B4-BE49-F238E27FC236}">
                <a16:creationId xmlns:a16="http://schemas.microsoft.com/office/drawing/2014/main" id="{D85EE40E-AF0A-4EBB-98EF-8D25713017DD}"/>
              </a:ext>
            </a:extLst>
          </p:cNvPr>
          <p:cNvCxnSpPr>
            <a:cxnSpLocks/>
          </p:cNvCxnSpPr>
          <p:nvPr/>
        </p:nvCxnSpPr>
        <p:spPr>
          <a:xfrm>
            <a:off x="4671737" y="5329720"/>
            <a:ext cx="2856543" cy="0"/>
          </a:xfrm>
          <a:prstGeom prst="line">
            <a:avLst/>
          </a:prstGeom>
          <a:noFill/>
          <a:ln w="12700" cap="sq" cmpd="sng" algn="ctr">
            <a:solidFill>
              <a:schemeClr val="tx2"/>
            </a:solidFill>
            <a:prstDash val="solid"/>
            <a:miter lim="800000"/>
            <a:tailEnd type="none"/>
          </a:ln>
          <a:effectLst/>
        </p:spPr>
      </p:cxnSp>
      <p:sp>
        <p:nvSpPr>
          <p:cNvPr id="61" name="Rectangle 12">
            <a:extLst>
              <a:ext uri="{FF2B5EF4-FFF2-40B4-BE49-F238E27FC236}">
                <a16:creationId xmlns:a16="http://schemas.microsoft.com/office/drawing/2014/main" id="{F45B2E3C-4CAD-4D7B-A210-E98D69B8C7B8}"/>
              </a:ext>
            </a:extLst>
          </p:cNvPr>
          <p:cNvSpPr/>
          <p:nvPr/>
        </p:nvSpPr>
        <p:spPr>
          <a:xfrm>
            <a:off x="8875351" y="3948054"/>
            <a:ext cx="947695" cy="1569660"/>
          </a:xfrm>
          <a:prstGeom prst="rect">
            <a:avLst/>
          </a:prstGeom>
        </p:spPr>
        <p:txBody>
          <a:bodyPr wrap="none">
            <a:spAutoFit/>
          </a:bodyPr>
          <a:lstStyle/>
          <a:p>
            <a:pPr algn="ctr"/>
            <a:r>
              <a:rPr lang="en-US" sz="9600" dirty="0">
                <a:solidFill>
                  <a:schemeClr val="tx2"/>
                </a:solidFill>
                <a:latin typeface="+mj-lt"/>
              </a:rPr>
              <a:t>6</a:t>
            </a:r>
          </a:p>
        </p:txBody>
      </p:sp>
      <p:sp>
        <p:nvSpPr>
          <p:cNvPr id="62" name="object 7">
            <a:extLst>
              <a:ext uri="{FF2B5EF4-FFF2-40B4-BE49-F238E27FC236}">
                <a16:creationId xmlns:a16="http://schemas.microsoft.com/office/drawing/2014/main" id="{D10E62AF-B1E2-40DE-BE9A-5A10069207A2}"/>
              </a:ext>
            </a:extLst>
          </p:cNvPr>
          <p:cNvSpPr txBox="1"/>
          <p:nvPr/>
        </p:nvSpPr>
        <p:spPr>
          <a:xfrm>
            <a:off x="8612818" y="5529745"/>
            <a:ext cx="2325015" cy="255006"/>
          </a:xfrm>
          <a:prstGeom prst="rect">
            <a:avLst/>
          </a:prstGeom>
        </p:spPr>
        <p:txBody>
          <a:bodyPr vert="horz" wrap="square" lIns="0" tIns="2540" rIns="0" bIns="0" rtlCol="0">
            <a:spAutoFit/>
          </a:bodyPr>
          <a:lstStyle/>
          <a:p>
            <a:pPr marR="5080" indent="12700" algn="ctr">
              <a:lnSpc>
                <a:spcPct val="110000"/>
              </a:lnSpc>
              <a:spcBef>
                <a:spcPts val="20"/>
              </a:spcBef>
            </a:pPr>
            <a:r>
              <a:rPr lang="en-US" sz="1600" dirty="0">
                <a:solidFill>
                  <a:srgbClr val="FFFFFF"/>
                </a:solidFill>
                <a:latin typeface="EYInterstate"/>
                <a:cs typeface="EYInterstate"/>
              </a:rPr>
              <a:t>Credentials and CVs</a:t>
            </a:r>
            <a:endParaRPr lang="en-US" sz="1600" dirty="0">
              <a:latin typeface="EYInterstate"/>
              <a:cs typeface="EYInterstate"/>
            </a:endParaRPr>
          </a:p>
        </p:txBody>
      </p:sp>
      <p:cxnSp>
        <p:nvCxnSpPr>
          <p:cNvPr id="63" name="Straight Connector 25">
            <a:extLst>
              <a:ext uri="{FF2B5EF4-FFF2-40B4-BE49-F238E27FC236}">
                <a16:creationId xmlns:a16="http://schemas.microsoft.com/office/drawing/2014/main" id="{50C30308-C0D1-4D15-8B62-C38EA687A94D}"/>
              </a:ext>
            </a:extLst>
          </p:cNvPr>
          <p:cNvCxnSpPr>
            <a:cxnSpLocks/>
          </p:cNvCxnSpPr>
          <p:nvPr/>
        </p:nvCxnSpPr>
        <p:spPr>
          <a:xfrm>
            <a:off x="8347054" y="5329720"/>
            <a:ext cx="2856543" cy="0"/>
          </a:xfrm>
          <a:prstGeom prst="line">
            <a:avLst/>
          </a:prstGeom>
          <a:noFill/>
          <a:ln w="12700" cap="sq" cmpd="sng" algn="ctr">
            <a:solidFill>
              <a:schemeClr val="tx2"/>
            </a:solidFill>
            <a:prstDash val="solid"/>
            <a:miter lim="800000"/>
            <a:tailEnd type="none"/>
          </a:ln>
          <a:effectLst/>
        </p:spPr>
      </p:cxnSp>
      <p:pic>
        <p:nvPicPr>
          <p:cNvPr id="5" name="Graphic 4" descr="Target with solid fill">
            <a:extLst>
              <a:ext uri="{FF2B5EF4-FFF2-40B4-BE49-F238E27FC236}">
                <a16:creationId xmlns:a16="http://schemas.microsoft.com/office/drawing/2014/main" id="{C9A20126-513B-410A-9BEE-635BC2C861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2992" y="1684497"/>
            <a:ext cx="914400" cy="914400"/>
          </a:xfrm>
          <a:prstGeom prst="rect">
            <a:avLst/>
          </a:prstGeom>
        </p:spPr>
      </p:pic>
      <p:pic>
        <p:nvPicPr>
          <p:cNvPr id="12" name="Graphic 11" descr="Lights On with solid fill">
            <a:extLst>
              <a:ext uri="{FF2B5EF4-FFF2-40B4-BE49-F238E27FC236}">
                <a16:creationId xmlns:a16="http://schemas.microsoft.com/office/drawing/2014/main" id="{0DDEF892-2B4C-404E-8F7B-4E11946E19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2065" y="1684497"/>
            <a:ext cx="914400" cy="914400"/>
          </a:xfrm>
          <a:prstGeom prst="rect">
            <a:avLst/>
          </a:prstGeom>
        </p:spPr>
      </p:pic>
      <p:pic>
        <p:nvPicPr>
          <p:cNvPr id="16" name="Graphic 15" descr="Clipboard Checked with solid fill">
            <a:extLst>
              <a:ext uri="{FF2B5EF4-FFF2-40B4-BE49-F238E27FC236}">
                <a16:creationId xmlns:a16="http://schemas.microsoft.com/office/drawing/2014/main" id="{745C9CE2-4E8C-4382-8F85-ED71444D02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99185" y="1684497"/>
            <a:ext cx="914400" cy="914400"/>
          </a:xfrm>
          <a:prstGeom prst="rect">
            <a:avLst/>
          </a:prstGeom>
        </p:spPr>
      </p:pic>
      <p:pic>
        <p:nvPicPr>
          <p:cNvPr id="18" name="Graphic 17" descr="Daily calendar with solid fill">
            <a:extLst>
              <a:ext uri="{FF2B5EF4-FFF2-40B4-BE49-F238E27FC236}">
                <a16:creationId xmlns:a16="http://schemas.microsoft.com/office/drawing/2014/main" id="{15BC6304-CC47-4CF2-983C-6E06C3B281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2992" y="4275684"/>
            <a:ext cx="914400" cy="914400"/>
          </a:xfrm>
          <a:prstGeom prst="rect">
            <a:avLst/>
          </a:prstGeom>
        </p:spPr>
      </p:pic>
      <p:pic>
        <p:nvPicPr>
          <p:cNvPr id="23" name="Graphic 22" descr="Target Audience with solid fill">
            <a:extLst>
              <a:ext uri="{FF2B5EF4-FFF2-40B4-BE49-F238E27FC236}">
                <a16:creationId xmlns:a16="http://schemas.microsoft.com/office/drawing/2014/main" id="{7FAEBB82-8B10-498B-972A-AE2670069D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2065" y="4275684"/>
            <a:ext cx="914400" cy="914400"/>
          </a:xfrm>
          <a:prstGeom prst="rect">
            <a:avLst/>
          </a:prstGeom>
        </p:spPr>
      </p:pic>
      <p:pic>
        <p:nvPicPr>
          <p:cNvPr id="27" name="Graphic 26" descr="Cycle with people with solid fill">
            <a:extLst>
              <a:ext uri="{FF2B5EF4-FFF2-40B4-BE49-F238E27FC236}">
                <a16:creationId xmlns:a16="http://schemas.microsoft.com/office/drawing/2014/main" id="{C62DB352-47B0-4073-A0DD-124B8B4A12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99185" y="4275684"/>
            <a:ext cx="914400" cy="914400"/>
          </a:xfrm>
          <a:prstGeom prst="rect">
            <a:avLst/>
          </a:prstGeom>
        </p:spPr>
      </p:pic>
      <p:sp>
        <p:nvSpPr>
          <p:cNvPr id="29" name="Date Placeholder 3">
            <a:extLst>
              <a:ext uri="{FF2B5EF4-FFF2-40B4-BE49-F238E27FC236}">
                <a16:creationId xmlns:a16="http://schemas.microsoft.com/office/drawing/2014/main" id="{ED3ADA5E-307F-445D-93B6-1268F3C86BFD}"/>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142138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421954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918" y="294200"/>
            <a:ext cx="10978515" cy="590400"/>
          </a:xfrm>
        </p:spPr>
        <p:txBody>
          <a:bodyPr vert="horz"/>
          <a:lstStyle/>
          <a:p>
            <a:pPr>
              <a:tabLst>
                <a:tab pos="2687638" algn="l"/>
              </a:tabLst>
            </a:pPr>
            <a:r>
              <a:rPr lang="en-US" sz="1800" dirty="0"/>
              <a:t>Operational Due Diligence occurs during the Pre-Signing phase of a transaction and permits to identify points of attention and potential upsides on the operational side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3</a:t>
            </a:fld>
            <a:endParaRPr lang="en-US" noProof="0" dirty="0"/>
          </a:p>
        </p:txBody>
      </p:sp>
      <p:sp>
        <p:nvSpPr>
          <p:cNvPr id="195" name="TextBox 194">
            <a:extLst>
              <a:ext uri="{FF2B5EF4-FFF2-40B4-BE49-F238E27FC236}">
                <a16:creationId xmlns:a16="http://schemas.microsoft.com/office/drawing/2014/main" id="{41DC6B3E-8B60-4715-BE05-47B6FD4A7F61}"/>
              </a:ext>
            </a:extLst>
          </p:cNvPr>
          <p:cNvSpPr txBox="1"/>
          <p:nvPr/>
        </p:nvSpPr>
        <p:spPr>
          <a:xfrm>
            <a:off x="609917" y="988626"/>
            <a:ext cx="4272475" cy="307777"/>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dirty="0">
                <a:solidFill>
                  <a:schemeClr val="tx2"/>
                </a:solidFill>
                <a:cs typeface="Arial" pitchFamily="34" charset="0"/>
              </a:rPr>
              <a:t>Operational Due Diligence Role</a:t>
            </a:r>
          </a:p>
        </p:txBody>
      </p:sp>
      <p:sp>
        <p:nvSpPr>
          <p:cNvPr id="261" name="Rectangle 260">
            <a:extLst>
              <a:ext uri="{FF2B5EF4-FFF2-40B4-BE49-F238E27FC236}">
                <a16:creationId xmlns:a16="http://schemas.microsoft.com/office/drawing/2014/main" id="{0708E8DD-D6E6-4E59-89B1-43383FCE1EC8}"/>
              </a:ext>
            </a:extLst>
          </p:cNvPr>
          <p:cNvSpPr/>
          <p:nvPr/>
        </p:nvSpPr>
        <p:spPr bwMode="auto">
          <a:xfrm>
            <a:off x="795096" y="1507332"/>
            <a:ext cx="5471519" cy="1385847"/>
          </a:xfrm>
          <a:prstGeom prst="rect">
            <a:avLst/>
          </a:prstGeom>
          <a:solidFill>
            <a:srgbClr val="FFE600"/>
          </a:solidFill>
          <a:ln>
            <a:noFill/>
          </a:ln>
        </p:spPr>
        <p:txBody>
          <a:bodyPr rot="0" spcFirstLastPara="0" vertOverflow="overflow" horzOverflow="overflow" vert="horz" wrap="square" lIns="137160" tIns="43200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200" dirty="0">
                <a:cs typeface="Arial" pitchFamily="34" charset="0"/>
              </a:rPr>
              <a:t>During the transaction </a:t>
            </a:r>
            <a:r>
              <a:rPr lang="en-IN" sz="1200" b="1" dirty="0">
                <a:cs typeface="Arial" pitchFamily="34" charset="0"/>
              </a:rPr>
              <a:t>Pre-Signing phase</a:t>
            </a:r>
            <a:r>
              <a:rPr lang="en-IN" sz="1200" dirty="0">
                <a:cs typeface="Arial" pitchFamily="34" charset="0"/>
              </a:rPr>
              <a:t>, Operational Due Diligence activities provide </a:t>
            </a:r>
            <a:r>
              <a:rPr lang="en-IN" sz="1200" b="1" dirty="0">
                <a:cs typeface="Arial" pitchFamily="34" charset="0"/>
              </a:rPr>
              <a:t>useful insights </a:t>
            </a:r>
            <a:r>
              <a:rPr lang="en-IN" sz="1200" dirty="0">
                <a:cs typeface="Arial" pitchFamily="34" charset="0"/>
              </a:rPr>
              <a:t>to </a:t>
            </a:r>
            <a:r>
              <a:rPr lang="en-IN" sz="1200" b="1" dirty="0">
                <a:cs typeface="Arial" pitchFamily="34" charset="0"/>
              </a:rPr>
              <a:t>drive</a:t>
            </a:r>
            <a:r>
              <a:rPr lang="en-IN" sz="1200" dirty="0">
                <a:cs typeface="Arial" pitchFamily="34" charset="0"/>
              </a:rPr>
              <a:t> the </a:t>
            </a:r>
            <a:r>
              <a:rPr lang="en-IN" sz="1200" b="1" dirty="0">
                <a:cs typeface="Arial" pitchFamily="34" charset="0"/>
              </a:rPr>
              <a:t>transaction related decision </a:t>
            </a:r>
            <a:r>
              <a:rPr lang="en-IN" sz="1200" dirty="0">
                <a:cs typeface="Arial" pitchFamily="34" charset="0"/>
              </a:rPr>
              <a:t>and could highlight </a:t>
            </a:r>
            <a:r>
              <a:rPr lang="en-IN" sz="1200" b="1" dirty="0">
                <a:cs typeface="Arial" pitchFamily="34" charset="0"/>
              </a:rPr>
              <a:t>activities</a:t>
            </a:r>
            <a:r>
              <a:rPr lang="en-IN" sz="1200" dirty="0">
                <a:cs typeface="Arial" pitchFamily="34" charset="0"/>
              </a:rPr>
              <a:t> for the </a:t>
            </a:r>
            <a:r>
              <a:rPr lang="en-IN" sz="1200" b="1" dirty="0">
                <a:cs typeface="Arial" pitchFamily="34" charset="0"/>
              </a:rPr>
              <a:t>post-deal integration</a:t>
            </a:r>
            <a:endParaRPr lang="en-IN" sz="1200" b="1" dirty="0">
              <a:latin typeface="+mn-lt"/>
              <a:ea typeface="+mn-ea"/>
              <a:cs typeface="Arial" pitchFamily="34" charset="0"/>
            </a:endParaRPr>
          </a:p>
        </p:txBody>
      </p:sp>
      <p:sp>
        <p:nvSpPr>
          <p:cNvPr id="167" name="Freeform 40887">
            <a:extLst>
              <a:ext uri="{FF2B5EF4-FFF2-40B4-BE49-F238E27FC236}">
                <a16:creationId xmlns:a16="http://schemas.microsoft.com/office/drawing/2014/main" id="{19FF5697-8A4F-43C0-9325-87067319A645}"/>
              </a:ext>
            </a:extLst>
          </p:cNvPr>
          <p:cNvSpPr/>
          <p:nvPr/>
        </p:nvSpPr>
        <p:spPr>
          <a:xfrm>
            <a:off x="6784947" y="3119282"/>
            <a:ext cx="4827738" cy="324360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9050" cap="flat" cmpd="sng">
            <a:solidFill>
              <a:srgbClr val="FFE600">
                <a:alpha val="100000"/>
              </a:srgb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p>
        </p:txBody>
      </p:sp>
      <p:pic>
        <p:nvPicPr>
          <p:cNvPr id="193" name="Graphic 192" descr="Magnifying glass with solid fill">
            <a:extLst>
              <a:ext uri="{FF2B5EF4-FFF2-40B4-BE49-F238E27FC236}">
                <a16:creationId xmlns:a16="http://schemas.microsoft.com/office/drawing/2014/main" id="{5CE3420F-5CC8-4F5D-85FF-9304CA01166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95382" y="2960844"/>
            <a:ext cx="318568" cy="355758"/>
          </a:xfrm>
          <a:prstGeom prst="rect">
            <a:avLst/>
          </a:prstGeom>
        </p:spPr>
      </p:pic>
      <p:sp>
        <p:nvSpPr>
          <p:cNvPr id="166" name="Rectangle 165">
            <a:extLst>
              <a:ext uri="{FF2B5EF4-FFF2-40B4-BE49-F238E27FC236}">
                <a16:creationId xmlns:a16="http://schemas.microsoft.com/office/drawing/2014/main" id="{DC639A27-A350-41F5-BA6F-28DDD504ACFA}"/>
              </a:ext>
            </a:extLst>
          </p:cNvPr>
          <p:cNvSpPr/>
          <p:nvPr/>
        </p:nvSpPr>
        <p:spPr bwMode="auto">
          <a:xfrm>
            <a:off x="8270086"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After-Sales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&amp; Customer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Service</a:t>
            </a:r>
          </a:p>
        </p:txBody>
      </p:sp>
      <p:sp>
        <p:nvSpPr>
          <p:cNvPr id="169" name="Rectangle 168">
            <a:extLst>
              <a:ext uri="{FF2B5EF4-FFF2-40B4-BE49-F238E27FC236}">
                <a16:creationId xmlns:a16="http://schemas.microsoft.com/office/drawing/2014/main" id="{BB0B9C84-38A4-405C-A5A9-5060AB724910}"/>
              </a:ext>
            </a:extLst>
          </p:cNvPr>
          <p:cNvSpPr/>
          <p:nvPr/>
        </p:nvSpPr>
        <p:spPr bwMode="auto">
          <a:xfrm>
            <a:off x="9124829"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Supply Chain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&amp; Logistics</a:t>
            </a:r>
          </a:p>
        </p:txBody>
      </p:sp>
      <p:sp>
        <p:nvSpPr>
          <p:cNvPr id="170" name="Rectangle 169">
            <a:extLst>
              <a:ext uri="{FF2B5EF4-FFF2-40B4-BE49-F238E27FC236}">
                <a16:creationId xmlns:a16="http://schemas.microsoft.com/office/drawing/2014/main" id="{021A326B-EB0D-4E23-80C4-4FB329D3C207}"/>
              </a:ext>
            </a:extLst>
          </p:cNvPr>
          <p:cNvSpPr/>
          <p:nvPr/>
        </p:nvSpPr>
        <p:spPr bwMode="auto">
          <a:xfrm>
            <a:off x="8270086" y="4526896"/>
            <a:ext cx="758525" cy="500400"/>
          </a:xfrm>
          <a:prstGeom prst="rect">
            <a:avLst/>
          </a:prstGeom>
          <a:solidFill>
            <a:schemeClr val="bg1"/>
          </a:solidFill>
          <a:ln>
            <a:solidFill>
              <a:schemeClr val="tx2"/>
            </a:solidFill>
          </a:ln>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Procurement &amp; Purchasing</a:t>
            </a:r>
          </a:p>
        </p:txBody>
      </p:sp>
      <p:sp>
        <p:nvSpPr>
          <p:cNvPr id="168" name="Rectangle 167">
            <a:extLst>
              <a:ext uri="{FF2B5EF4-FFF2-40B4-BE49-F238E27FC236}">
                <a16:creationId xmlns:a16="http://schemas.microsoft.com/office/drawing/2014/main" id="{2C6C5D94-127A-4679-A397-9A24A75E6F4A}"/>
              </a:ext>
            </a:extLst>
          </p:cNvPr>
          <p:cNvSpPr/>
          <p:nvPr/>
        </p:nvSpPr>
        <p:spPr bwMode="auto">
          <a:xfrm>
            <a:off x="9979572"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Sales footprint vs operations</a:t>
            </a:r>
          </a:p>
        </p:txBody>
      </p:sp>
      <p:sp>
        <p:nvSpPr>
          <p:cNvPr id="173" name="Rectangle 172">
            <a:extLst>
              <a:ext uri="{FF2B5EF4-FFF2-40B4-BE49-F238E27FC236}">
                <a16:creationId xmlns:a16="http://schemas.microsoft.com/office/drawing/2014/main" id="{9A5D2EB9-69E9-426C-B7C3-CD82A6EF61A0}"/>
              </a:ext>
            </a:extLst>
          </p:cNvPr>
          <p:cNvSpPr/>
          <p:nvPr/>
        </p:nvSpPr>
        <p:spPr bwMode="auto">
          <a:xfrm>
            <a:off x="8270086" y="5157275"/>
            <a:ext cx="758525" cy="500400"/>
          </a:xfrm>
          <a:prstGeom prst="rect">
            <a:avLst/>
          </a:prstGeom>
          <a:solidFill>
            <a:schemeClr val="bg1"/>
          </a:solidFill>
          <a:ln w="12700">
            <a:solidFill>
              <a:schemeClr val="tx2"/>
            </a:solidFill>
          </a:ln>
        </p:spPr>
        <p:txBody>
          <a:bodyPr rot="0" spcFirstLastPara="0" vertOverflow="overflow" horzOverflow="overflow" vert="horz" wrap="square" lIns="0" tIns="137160" rIns="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Manufacturing &amp;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Operations</a:t>
            </a:r>
          </a:p>
        </p:txBody>
      </p:sp>
      <p:sp>
        <p:nvSpPr>
          <p:cNvPr id="174" name="Rectangle 173">
            <a:extLst>
              <a:ext uri="{FF2B5EF4-FFF2-40B4-BE49-F238E27FC236}">
                <a16:creationId xmlns:a16="http://schemas.microsoft.com/office/drawing/2014/main" id="{E6A47640-0501-40C3-982F-4590F8DE95C7}"/>
              </a:ext>
            </a:extLst>
          </p:cNvPr>
          <p:cNvSpPr/>
          <p:nvPr/>
        </p:nvSpPr>
        <p:spPr bwMode="auto">
          <a:xfrm>
            <a:off x="9124829" y="5157275"/>
            <a:ext cx="758525" cy="500400"/>
          </a:xfrm>
          <a:prstGeom prst="rect">
            <a:avLst/>
          </a:prstGeom>
          <a:solidFill>
            <a:schemeClr val="bg1"/>
          </a:solidFill>
          <a:ln w="12700">
            <a:solidFill>
              <a:schemeClr val="tx2"/>
            </a:solidFill>
          </a:ln>
        </p:spPr>
        <p:txBody>
          <a:bodyPr rot="0" spcFirstLastPara="0" vertOverflow="overflow" horzOverflow="overflow" vert="horz" wrap="square" lIns="36000" tIns="137160" rIns="36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Investment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needs &amp; CAPEX</a:t>
            </a:r>
          </a:p>
        </p:txBody>
      </p:sp>
      <p:sp>
        <p:nvSpPr>
          <p:cNvPr id="175" name="Rectangle 174">
            <a:extLst>
              <a:ext uri="{FF2B5EF4-FFF2-40B4-BE49-F238E27FC236}">
                <a16:creationId xmlns:a16="http://schemas.microsoft.com/office/drawing/2014/main" id="{FB988C9C-2372-4A63-8840-D7D55F8F43B4}"/>
              </a:ext>
            </a:extLst>
          </p:cNvPr>
          <p:cNvSpPr/>
          <p:nvPr/>
        </p:nvSpPr>
        <p:spPr bwMode="auto">
          <a:xfrm>
            <a:off x="9124829" y="4526896"/>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Inventory mana-</a:t>
            </a:r>
            <a:r>
              <a:rPr lang="en-IN" sz="900" dirty="0" err="1">
                <a:cs typeface="Arial" pitchFamily="34" charset="0"/>
              </a:rPr>
              <a:t>gement</a:t>
            </a:r>
            <a:endParaRPr lang="en-IN" sz="900" dirty="0">
              <a:cs typeface="Arial" pitchFamily="34" charset="0"/>
            </a:endParaRPr>
          </a:p>
        </p:txBody>
      </p:sp>
      <p:sp>
        <p:nvSpPr>
          <p:cNvPr id="176" name="Rectangle 175">
            <a:extLst>
              <a:ext uri="{FF2B5EF4-FFF2-40B4-BE49-F238E27FC236}">
                <a16:creationId xmlns:a16="http://schemas.microsoft.com/office/drawing/2014/main" id="{314ECF9F-8A31-4361-B8CC-DF492C4A7631}"/>
              </a:ext>
            </a:extLst>
          </p:cNvPr>
          <p:cNvSpPr/>
          <p:nvPr/>
        </p:nvSpPr>
        <p:spPr bwMode="auto">
          <a:xfrm>
            <a:off x="10777442" y="3896517"/>
            <a:ext cx="758525" cy="500400"/>
          </a:xfrm>
          <a:prstGeom prst="rect">
            <a:avLst/>
          </a:prstGeom>
          <a:solidFill>
            <a:schemeClr val="bg1"/>
          </a:solidFill>
          <a:ln w="12700">
            <a:solidFill>
              <a:schemeClr val="tx2"/>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Support Functions &amp; Overheads</a:t>
            </a:r>
          </a:p>
        </p:txBody>
      </p:sp>
      <p:sp>
        <p:nvSpPr>
          <p:cNvPr id="171" name="Rectangle 170">
            <a:extLst>
              <a:ext uri="{FF2B5EF4-FFF2-40B4-BE49-F238E27FC236}">
                <a16:creationId xmlns:a16="http://schemas.microsoft.com/office/drawing/2014/main" id="{1356F84B-D8DC-415D-AFED-28D3BE757031}"/>
              </a:ext>
            </a:extLst>
          </p:cNvPr>
          <p:cNvSpPr/>
          <p:nvPr/>
        </p:nvSpPr>
        <p:spPr bwMode="auto">
          <a:xfrm>
            <a:off x="8270086" y="5787653"/>
            <a:ext cx="758525" cy="500400"/>
          </a:xfrm>
          <a:prstGeom prst="rect">
            <a:avLst/>
          </a:prstGeom>
          <a:solidFill>
            <a:schemeClr val="bg1"/>
          </a:solidFill>
          <a:ln w="12700">
            <a:solidFill>
              <a:schemeClr val="tx2"/>
            </a:solidFill>
          </a:ln>
        </p:spPr>
        <p:txBody>
          <a:bodyPr rot="0" spcFirstLastPara="0" vertOverflow="overflow" horzOverflow="overflow" vert="horz" wrap="square" lIns="36000" tIns="137160" rIns="36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Research &amp; </a:t>
            </a:r>
          </a:p>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Development</a:t>
            </a:r>
          </a:p>
        </p:txBody>
      </p:sp>
      <p:sp>
        <p:nvSpPr>
          <p:cNvPr id="177" name="TextBox 176">
            <a:extLst>
              <a:ext uri="{FF2B5EF4-FFF2-40B4-BE49-F238E27FC236}">
                <a16:creationId xmlns:a16="http://schemas.microsoft.com/office/drawing/2014/main" id="{D9C51E8F-67FE-443C-B6A2-C7106D9B81E9}"/>
              </a:ext>
            </a:extLst>
          </p:cNvPr>
          <p:cNvSpPr txBox="1"/>
          <p:nvPr/>
        </p:nvSpPr>
        <p:spPr>
          <a:xfrm>
            <a:off x="6754268" y="4495906"/>
            <a:ext cx="353943" cy="1191854"/>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100" b="1" kern="1200" noProof="0" dirty="0">
                <a:solidFill>
                  <a:schemeClr val="bg1"/>
                </a:solidFill>
                <a:latin typeface="EYInterstate Light" panose="02000506000000020004" pitchFamily="2" charset="0"/>
                <a:ea typeface="+mn-ea"/>
                <a:cs typeface="Times New Roman"/>
              </a:rPr>
              <a:t>KEY AREAS</a:t>
            </a:r>
          </a:p>
        </p:txBody>
      </p:sp>
      <p:sp>
        <p:nvSpPr>
          <p:cNvPr id="272" name="Isosceles Triangle 271">
            <a:extLst>
              <a:ext uri="{FF2B5EF4-FFF2-40B4-BE49-F238E27FC236}">
                <a16:creationId xmlns:a16="http://schemas.microsoft.com/office/drawing/2014/main" id="{7AFDE5AE-36E0-4066-AF8D-7077CC47D5F0}"/>
              </a:ext>
            </a:extLst>
          </p:cNvPr>
          <p:cNvSpPr/>
          <p:nvPr/>
        </p:nvSpPr>
        <p:spPr>
          <a:xfrm flipV="1">
            <a:off x="2282911" y="3030710"/>
            <a:ext cx="2478634" cy="116990"/>
          </a:xfrm>
          <a:prstGeom prst="triangle">
            <a:avLst/>
          </a:prstGeom>
          <a:solidFill>
            <a:srgbClr val="D2D2DA"/>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dirty="0">
              <a:ln>
                <a:noFill/>
              </a:ln>
              <a:solidFill>
                <a:srgbClr val="2E2E38"/>
              </a:solidFill>
              <a:effectLst/>
              <a:uLnTx/>
              <a:uFillTx/>
            </a:endParaRPr>
          </a:p>
        </p:txBody>
      </p:sp>
      <p:grpSp>
        <p:nvGrpSpPr>
          <p:cNvPr id="276" name="Group 275">
            <a:extLst>
              <a:ext uri="{FF2B5EF4-FFF2-40B4-BE49-F238E27FC236}">
                <a16:creationId xmlns:a16="http://schemas.microsoft.com/office/drawing/2014/main" id="{CA60AF59-B919-4263-B376-D23B33F731E9}"/>
              </a:ext>
            </a:extLst>
          </p:cNvPr>
          <p:cNvGrpSpPr/>
          <p:nvPr/>
        </p:nvGrpSpPr>
        <p:grpSpPr>
          <a:xfrm>
            <a:off x="6468168" y="1393593"/>
            <a:ext cx="191094" cy="5054384"/>
            <a:chOff x="5358321" y="1393593"/>
            <a:chExt cx="191094" cy="5054384"/>
          </a:xfrm>
        </p:grpSpPr>
        <p:sp>
          <p:nvSpPr>
            <p:cNvPr id="273" name="Freeform 3828">
              <a:extLst>
                <a:ext uri="{FF2B5EF4-FFF2-40B4-BE49-F238E27FC236}">
                  <a16:creationId xmlns:a16="http://schemas.microsoft.com/office/drawing/2014/main" id="{ADEE667C-C1D5-4CC8-BF7E-26B7BC551AA5}"/>
                </a:ext>
              </a:extLst>
            </p:cNvPr>
            <p:cNvSpPr/>
            <p:nvPr/>
          </p:nvSpPr>
          <p:spPr>
            <a:xfrm>
              <a:off x="5383881" y="1393593"/>
              <a:ext cx="45719" cy="5054384"/>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4" name="Isosceles Triangle 273">
              <a:extLst>
                <a:ext uri="{FF2B5EF4-FFF2-40B4-BE49-F238E27FC236}">
                  <a16:creationId xmlns:a16="http://schemas.microsoft.com/office/drawing/2014/main" id="{960682B3-D7F8-46D1-B5DD-F9D90AAB9BCB}"/>
                </a:ext>
              </a:extLst>
            </p:cNvPr>
            <p:cNvSpPr/>
            <p:nvPr/>
          </p:nvSpPr>
          <p:spPr>
            <a:xfrm rot="16200000" flipV="1">
              <a:off x="5323567" y="3825239"/>
              <a:ext cx="260602" cy="191094"/>
            </a:xfrm>
            <a:prstGeom prst="triangle">
              <a:avLst/>
            </a:prstGeom>
            <a:solidFill>
              <a:schemeClr val="tx2"/>
            </a:solidFill>
            <a:ln w="1270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sp>
        <p:nvSpPr>
          <p:cNvPr id="365" name="Rectangle 364">
            <a:extLst>
              <a:ext uri="{FF2B5EF4-FFF2-40B4-BE49-F238E27FC236}">
                <a16:creationId xmlns:a16="http://schemas.microsoft.com/office/drawing/2014/main" id="{617F7D49-7436-4497-8424-6FFD1BF5B7F2}"/>
              </a:ext>
            </a:extLst>
          </p:cNvPr>
          <p:cNvSpPr/>
          <p:nvPr/>
        </p:nvSpPr>
        <p:spPr bwMode="auto">
          <a:xfrm>
            <a:off x="609918" y="1393593"/>
            <a:ext cx="1491146" cy="457102"/>
          </a:xfrm>
          <a:prstGeom prst="rect">
            <a:avLst/>
          </a:prstGeom>
          <a:solidFill>
            <a:schemeClr val="bg1"/>
          </a:solidFill>
          <a:ln w="19050">
            <a:solidFill>
              <a:schemeClr val="tx2"/>
            </a:solidFill>
          </a:ln>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400" b="1" dirty="0">
                <a:solidFill>
                  <a:schemeClr val="bg2"/>
                </a:solidFill>
                <a:cs typeface="Arial" pitchFamily="34" charset="0"/>
              </a:rPr>
              <a:t>WHEN</a:t>
            </a:r>
            <a:endParaRPr lang="en-IN" sz="1400" b="1" dirty="0">
              <a:solidFill>
                <a:schemeClr val="bg2"/>
              </a:solidFill>
              <a:latin typeface="+mn-lt"/>
              <a:ea typeface="+mn-ea"/>
              <a:cs typeface="Arial" pitchFamily="34" charset="0"/>
            </a:endParaRPr>
          </a:p>
        </p:txBody>
      </p:sp>
      <p:sp>
        <p:nvSpPr>
          <p:cNvPr id="236" name="Freeform 40887">
            <a:extLst>
              <a:ext uri="{FF2B5EF4-FFF2-40B4-BE49-F238E27FC236}">
                <a16:creationId xmlns:a16="http://schemas.microsoft.com/office/drawing/2014/main" id="{BD13DFE9-A821-4B2A-93DE-671DDDAC0693}"/>
              </a:ext>
            </a:extLst>
          </p:cNvPr>
          <p:cNvSpPr/>
          <p:nvPr/>
        </p:nvSpPr>
        <p:spPr>
          <a:xfrm>
            <a:off x="6905689" y="1413479"/>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237" name="Freeform 40890">
            <a:extLst>
              <a:ext uri="{FF2B5EF4-FFF2-40B4-BE49-F238E27FC236}">
                <a16:creationId xmlns:a16="http://schemas.microsoft.com/office/drawing/2014/main" id="{8A0B8675-21EC-4FBC-B0A6-033A82011E9A}"/>
              </a:ext>
            </a:extLst>
          </p:cNvPr>
          <p:cNvSpPr/>
          <p:nvPr/>
        </p:nvSpPr>
        <p:spPr>
          <a:xfrm>
            <a:off x="6765502" y="1393593"/>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238" name="TextBox 237">
            <a:extLst>
              <a:ext uri="{FF2B5EF4-FFF2-40B4-BE49-F238E27FC236}">
                <a16:creationId xmlns:a16="http://schemas.microsoft.com/office/drawing/2014/main" id="{E64E356E-461B-449D-A76F-6447E7521180}"/>
              </a:ext>
            </a:extLst>
          </p:cNvPr>
          <p:cNvSpPr txBox="1"/>
          <p:nvPr/>
        </p:nvSpPr>
        <p:spPr>
          <a:xfrm>
            <a:off x="7137225" y="1467988"/>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FINANCIAL DUE DILIGENCE</a:t>
            </a:r>
          </a:p>
        </p:txBody>
      </p:sp>
      <p:sp>
        <p:nvSpPr>
          <p:cNvPr id="374" name="Freeform 40887">
            <a:extLst>
              <a:ext uri="{FF2B5EF4-FFF2-40B4-BE49-F238E27FC236}">
                <a16:creationId xmlns:a16="http://schemas.microsoft.com/office/drawing/2014/main" id="{2A487933-9F6A-4E33-B140-4241D595537A}"/>
              </a:ext>
            </a:extLst>
          </p:cNvPr>
          <p:cNvSpPr/>
          <p:nvPr/>
        </p:nvSpPr>
        <p:spPr>
          <a:xfrm>
            <a:off x="9449740" y="2522551"/>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5" name="Freeform 40890">
            <a:extLst>
              <a:ext uri="{FF2B5EF4-FFF2-40B4-BE49-F238E27FC236}">
                <a16:creationId xmlns:a16="http://schemas.microsoft.com/office/drawing/2014/main" id="{C341784C-037E-4E4F-BEE3-8B32419FFE96}"/>
              </a:ext>
            </a:extLst>
          </p:cNvPr>
          <p:cNvSpPr/>
          <p:nvPr/>
        </p:nvSpPr>
        <p:spPr>
          <a:xfrm>
            <a:off x="9309553" y="2502665"/>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6" name="TextBox 375">
            <a:extLst>
              <a:ext uri="{FF2B5EF4-FFF2-40B4-BE49-F238E27FC236}">
                <a16:creationId xmlns:a16="http://schemas.microsoft.com/office/drawing/2014/main" id="{D4BE4CCF-78C8-4697-9F91-531A27783149}"/>
              </a:ext>
            </a:extLst>
          </p:cNvPr>
          <p:cNvSpPr txBox="1"/>
          <p:nvPr/>
        </p:nvSpPr>
        <p:spPr>
          <a:xfrm>
            <a:off x="9681276" y="2584755"/>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CARVE-OUT DUE DILIGENCE</a:t>
            </a:r>
          </a:p>
        </p:txBody>
      </p:sp>
      <p:sp>
        <p:nvSpPr>
          <p:cNvPr id="378" name="Freeform 40887">
            <a:extLst>
              <a:ext uri="{FF2B5EF4-FFF2-40B4-BE49-F238E27FC236}">
                <a16:creationId xmlns:a16="http://schemas.microsoft.com/office/drawing/2014/main" id="{B15B3FD0-0955-4FDA-98C3-5890E32F5024}"/>
              </a:ext>
            </a:extLst>
          </p:cNvPr>
          <p:cNvSpPr/>
          <p:nvPr/>
        </p:nvSpPr>
        <p:spPr>
          <a:xfrm>
            <a:off x="6905689" y="1968015"/>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79" name="Freeform 40890">
            <a:extLst>
              <a:ext uri="{FF2B5EF4-FFF2-40B4-BE49-F238E27FC236}">
                <a16:creationId xmlns:a16="http://schemas.microsoft.com/office/drawing/2014/main" id="{28FAC888-2402-4D6B-BCC8-07854AAC106A}"/>
              </a:ext>
            </a:extLst>
          </p:cNvPr>
          <p:cNvSpPr/>
          <p:nvPr/>
        </p:nvSpPr>
        <p:spPr>
          <a:xfrm>
            <a:off x="6765502" y="1948129"/>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0" name="TextBox 379">
            <a:extLst>
              <a:ext uri="{FF2B5EF4-FFF2-40B4-BE49-F238E27FC236}">
                <a16:creationId xmlns:a16="http://schemas.microsoft.com/office/drawing/2014/main" id="{A803335A-DF1A-42B5-9F3E-4CE7486FA71A}"/>
              </a:ext>
            </a:extLst>
          </p:cNvPr>
          <p:cNvSpPr txBox="1"/>
          <p:nvPr/>
        </p:nvSpPr>
        <p:spPr>
          <a:xfrm>
            <a:off x="7137225" y="1948775"/>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TAX &amp; LEGAL DUE DILIGENCE</a:t>
            </a:r>
          </a:p>
        </p:txBody>
      </p:sp>
      <p:sp>
        <p:nvSpPr>
          <p:cNvPr id="392" name="Freeform 40887">
            <a:extLst>
              <a:ext uri="{FF2B5EF4-FFF2-40B4-BE49-F238E27FC236}">
                <a16:creationId xmlns:a16="http://schemas.microsoft.com/office/drawing/2014/main" id="{EBE2F83F-F147-4CF7-848D-B83981343869}"/>
              </a:ext>
            </a:extLst>
          </p:cNvPr>
          <p:cNvSpPr/>
          <p:nvPr/>
        </p:nvSpPr>
        <p:spPr>
          <a:xfrm>
            <a:off x="9433807" y="1413479"/>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93" name="Freeform 40890">
            <a:extLst>
              <a:ext uri="{FF2B5EF4-FFF2-40B4-BE49-F238E27FC236}">
                <a16:creationId xmlns:a16="http://schemas.microsoft.com/office/drawing/2014/main" id="{9D614EFA-E233-453E-A252-6ECD96348780}"/>
              </a:ext>
            </a:extLst>
          </p:cNvPr>
          <p:cNvSpPr/>
          <p:nvPr/>
        </p:nvSpPr>
        <p:spPr>
          <a:xfrm>
            <a:off x="9293620" y="1393593"/>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94" name="TextBox 393">
            <a:extLst>
              <a:ext uri="{FF2B5EF4-FFF2-40B4-BE49-F238E27FC236}">
                <a16:creationId xmlns:a16="http://schemas.microsoft.com/office/drawing/2014/main" id="{5B1E34C5-6F58-4B14-AA6E-70E8F3CF345C}"/>
              </a:ext>
            </a:extLst>
          </p:cNvPr>
          <p:cNvSpPr txBox="1"/>
          <p:nvPr/>
        </p:nvSpPr>
        <p:spPr>
          <a:xfrm>
            <a:off x="9665343" y="1396831"/>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COMMERCIAL DUE DILIGENCE</a:t>
            </a:r>
          </a:p>
        </p:txBody>
      </p:sp>
      <p:sp>
        <p:nvSpPr>
          <p:cNvPr id="386" name="Freeform 40887">
            <a:extLst>
              <a:ext uri="{FF2B5EF4-FFF2-40B4-BE49-F238E27FC236}">
                <a16:creationId xmlns:a16="http://schemas.microsoft.com/office/drawing/2014/main" id="{39800B86-8D8E-404E-9506-057F75193367}"/>
              </a:ext>
            </a:extLst>
          </p:cNvPr>
          <p:cNvSpPr/>
          <p:nvPr/>
        </p:nvSpPr>
        <p:spPr>
          <a:xfrm>
            <a:off x="9433807" y="1968015"/>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7" name="Freeform 40890">
            <a:extLst>
              <a:ext uri="{FF2B5EF4-FFF2-40B4-BE49-F238E27FC236}">
                <a16:creationId xmlns:a16="http://schemas.microsoft.com/office/drawing/2014/main" id="{01002427-A1AF-44A6-B27B-8E646340C587}"/>
              </a:ext>
            </a:extLst>
          </p:cNvPr>
          <p:cNvSpPr/>
          <p:nvPr/>
        </p:nvSpPr>
        <p:spPr>
          <a:xfrm>
            <a:off x="9293620" y="1948129"/>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388" name="TextBox 387">
            <a:extLst>
              <a:ext uri="{FF2B5EF4-FFF2-40B4-BE49-F238E27FC236}">
                <a16:creationId xmlns:a16="http://schemas.microsoft.com/office/drawing/2014/main" id="{FCFC40ED-99CE-480B-9AE3-39C197559F96}"/>
              </a:ext>
            </a:extLst>
          </p:cNvPr>
          <p:cNvSpPr txBox="1"/>
          <p:nvPr/>
        </p:nvSpPr>
        <p:spPr>
          <a:xfrm>
            <a:off x="9665343" y="2022524"/>
            <a:ext cx="1927966" cy="246221"/>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IT DUE DILIGENCE</a:t>
            </a:r>
          </a:p>
        </p:txBody>
      </p:sp>
      <p:pic>
        <p:nvPicPr>
          <p:cNvPr id="6" name="Graphic 5" descr="Tax with solid fill">
            <a:extLst>
              <a:ext uri="{FF2B5EF4-FFF2-40B4-BE49-F238E27FC236}">
                <a16:creationId xmlns:a16="http://schemas.microsoft.com/office/drawing/2014/main" id="{C61F8712-F576-417F-A99F-0A2600B9D75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07263" y="1989778"/>
            <a:ext cx="327102" cy="327102"/>
          </a:xfrm>
          <a:prstGeom prst="rect">
            <a:avLst/>
          </a:prstGeom>
        </p:spPr>
      </p:pic>
      <p:pic>
        <p:nvPicPr>
          <p:cNvPr id="8" name="Graphic 7" descr="Bar chart with solid fill">
            <a:extLst>
              <a:ext uri="{FF2B5EF4-FFF2-40B4-BE49-F238E27FC236}">
                <a16:creationId xmlns:a16="http://schemas.microsoft.com/office/drawing/2014/main" id="{75E9A0DE-0A2A-4303-B76A-58FC7033340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11884" y="1439863"/>
            <a:ext cx="317861" cy="317861"/>
          </a:xfrm>
          <a:prstGeom prst="rect">
            <a:avLst/>
          </a:prstGeom>
        </p:spPr>
      </p:pic>
      <p:pic>
        <p:nvPicPr>
          <p:cNvPr id="10" name="Graphic 9" descr="Business Growth with solid fill">
            <a:extLst>
              <a:ext uri="{FF2B5EF4-FFF2-40B4-BE49-F238E27FC236}">
                <a16:creationId xmlns:a16="http://schemas.microsoft.com/office/drawing/2014/main" id="{09A15ECC-EF15-4760-9D79-9FA73D991611}"/>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37162" y="1424780"/>
            <a:ext cx="367083" cy="367083"/>
          </a:xfrm>
          <a:prstGeom prst="rect">
            <a:avLst/>
          </a:prstGeom>
        </p:spPr>
      </p:pic>
      <p:pic>
        <p:nvPicPr>
          <p:cNvPr id="12" name="Graphic 11" descr="Computer with solid fill">
            <a:extLst>
              <a:ext uri="{FF2B5EF4-FFF2-40B4-BE49-F238E27FC236}">
                <a16:creationId xmlns:a16="http://schemas.microsoft.com/office/drawing/2014/main" id="{C41CCE66-3A13-4AF3-919E-5101CECD757D}"/>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36347" y="1990744"/>
            <a:ext cx="325171" cy="325171"/>
          </a:xfrm>
          <a:prstGeom prst="rect">
            <a:avLst/>
          </a:prstGeom>
        </p:spPr>
      </p:pic>
      <p:pic>
        <p:nvPicPr>
          <p:cNvPr id="16" name="Graphic 15" descr="Network diagram with solid fill">
            <a:extLst>
              <a:ext uri="{FF2B5EF4-FFF2-40B4-BE49-F238E27FC236}">
                <a16:creationId xmlns:a16="http://schemas.microsoft.com/office/drawing/2014/main" id="{206AEFA9-9B7C-45B3-AA56-6443EED4E09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51416" y="2544416"/>
            <a:ext cx="326899" cy="326899"/>
          </a:xfrm>
          <a:prstGeom prst="rect">
            <a:avLst/>
          </a:prstGeom>
        </p:spPr>
      </p:pic>
      <p:grpSp>
        <p:nvGrpSpPr>
          <p:cNvPr id="29" name="Group 28">
            <a:extLst>
              <a:ext uri="{FF2B5EF4-FFF2-40B4-BE49-F238E27FC236}">
                <a16:creationId xmlns:a16="http://schemas.microsoft.com/office/drawing/2014/main" id="{6C3FF29F-EAE8-429A-B3D7-4E85889ED8D9}"/>
              </a:ext>
            </a:extLst>
          </p:cNvPr>
          <p:cNvGrpSpPr/>
          <p:nvPr/>
        </p:nvGrpSpPr>
        <p:grpSpPr>
          <a:xfrm>
            <a:off x="7773380" y="3315603"/>
            <a:ext cx="2850873" cy="467410"/>
            <a:chOff x="7542916" y="3735420"/>
            <a:chExt cx="2850873" cy="467410"/>
          </a:xfrm>
        </p:grpSpPr>
        <p:grpSp>
          <p:nvGrpSpPr>
            <p:cNvPr id="28" name="Group 27">
              <a:extLst>
                <a:ext uri="{FF2B5EF4-FFF2-40B4-BE49-F238E27FC236}">
                  <a16:creationId xmlns:a16="http://schemas.microsoft.com/office/drawing/2014/main" id="{A08FF3D6-C672-46E9-99E7-35ECFDD14587}"/>
                </a:ext>
              </a:extLst>
            </p:cNvPr>
            <p:cNvGrpSpPr/>
            <p:nvPr/>
          </p:nvGrpSpPr>
          <p:grpSpPr>
            <a:xfrm>
              <a:off x="7818844" y="3766350"/>
              <a:ext cx="2574945" cy="405551"/>
              <a:chOff x="7847776" y="3766350"/>
              <a:chExt cx="3141920" cy="405551"/>
            </a:xfrm>
          </p:grpSpPr>
          <p:sp>
            <p:nvSpPr>
              <p:cNvPr id="266" name="Freeform 40887">
                <a:extLst>
                  <a:ext uri="{FF2B5EF4-FFF2-40B4-BE49-F238E27FC236}">
                    <a16:creationId xmlns:a16="http://schemas.microsoft.com/office/drawing/2014/main" id="{AE0501E5-3068-4A84-B60A-C371F8F844BB}"/>
                  </a:ext>
                </a:extLst>
              </p:cNvPr>
              <p:cNvSpPr/>
              <p:nvPr/>
            </p:nvSpPr>
            <p:spPr>
              <a:xfrm>
                <a:off x="7847776" y="3766350"/>
                <a:ext cx="3141920" cy="405551"/>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b="1"/>
              </a:p>
            </p:txBody>
          </p:sp>
          <p:sp>
            <p:nvSpPr>
              <p:cNvPr id="268" name="TextBox 267">
                <a:extLst>
                  <a:ext uri="{FF2B5EF4-FFF2-40B4-BE49-F238E27FC236}">
                    <a16:creationId xmlns:a16="http://schemas.microsoft.com/office/drawing/2014/main" id="{854CFE95-D605-4137-ABC3-8A14DA6F9F31}"/>
                  </a:ext>
                </a:extLst>
              </p:cNvPr>
              <p:cNvSpPr txBox="1"/>
              <p:nvPr/>
            </p:nvSpPr>
            <p:spPr>
              <a:xfrm>
                <a:off x="8098766" y="3838320"/>
                <a:ext cx="2890930" cy="261610"/>
              </a:xfrm>
              <a:prstGeom prst="rect">
                <a:avLst/>
              </a:prstGeom>
              <a:noFill/>
              <a:ln w="12700" cap="sq">
                <a:noFill/>
                <a:miter lim="800000"/>
              </a:ln>
            </p:spPr>
            <p:txBody>
              <a:bodyPr wrap="square">
                <a:spAutoFit/>
              </a:bodyPr>
              <a:lstStyle/>
              <a:p>
                <a:pPr defTabSz="914077" fontAlgn="base">
                  <a:spcAft>
                    <a:spcPts val="200"/>
                  </a:spcAft>
                  <a:buClr>
                    <a:srgbClr val="FFD200"/>
                  </a:buClr>
                  <a:buSzPct val="75000"/>
                  <a:tabLst>
                    <a:tab pos="180340" algn="l"/>
                    <a:tab pos="449580" algn="l"/>
                  </a:tabLst>
                  <a:defRPr/>
                </a:pPr>
                <a:r>
                  <a:rPr lang="en-IN" sz="1100" b="1" dirty="0">
                    <a:solidFill>
                      <a:schemeClr val="tx2"/>
                    </a:solidFill>
                    <a:cs typeface="Arial" pitchFamily="34" charset="0"/>
                  </a:rPr>
                  <a:t>OPERATIONAL DUE DILIGENCE</a:t>
                </a:r>
              </a:p>
            </p:txBody>
          </p:sp>
        </p:grpSp>
        <p:grpSp>
          <p:nvGrpSpPr>
            <p:cNvPr id="27" name="Group 26">
              <a:extLst>
                <a:ext uri="{FF2B5EF4-FFF2-40B4-BE49-F238E27FC236}">
                  <a16:creationId xmlns:a16="http://schemas.microsoft.com/office/drawing/2014/main" id="{C7CE2698-605C-4E1F-8137-3353A7AA5065}"/>
                </a:ext>
              </a:extLst>
            </p:cNvPr>
            <p:cNvGrpSpPr/>
            <p:nvPr/>
          </p:nvGrpSpPr>
          <p:grpSpPr>
            <a:xfrm>
              <a:off x="7542916" y="3735420"/>
              <a:ext cx="468000" cy="467410"/>
              <a:chOff x="7438416" y="3654125"/>
              <a:chExt cx="629550" cy="630000"/>
            </a:xfrm>
          </p:grpSpPr>
          <p:sp>
            <p:nvSpPr>
              <p:cNvPr id="267" name="Freeform 40890">
                <a:extLst>
                  <a:ext uri="{FF2B5EF4-FFF2-40B4-BE49-F238E27FC236}">
                    <a16:creationId xmlns:a16="http://schemas.microsoft.com/office/drawing/2014/main" id="{04F67861-9534-4050-879C-EBB0E6DF3A40}"/>
                  </a:ext>
                </a:extLst>
              </p:cNvPr>
              <p:cNvSpPr/>
              <p:nvPr/>
            </p:nvSpPr>
            <p:spPr>
              <a:xfrm>
                <a:off x="7438416" y="3654125"/>
                <a:ext cx="629550" cy="6300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b="1"/>
              </a:p>
            </p:txBody>
          </p:sp>
          <p:pic>
            <p:nvPicPr>
              <p:cNvPr id="18" name="Graphic 17" descr="User network with solid fill">
                <a:extLst>
                  <a:ext uri="{FF2B5EF4-FFF2-40B4-BE49-F238E27FC236}">
                    <a16:creationId xmlns:a16="http://schemas.microsoft.com/office/drawing/2014/main" id="{92CE0072-9624-4EF3-BCBC-4ED2E005BC4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82244" y="3698178"/>
                <a:ext cx="541895" cy="541895"/>
              </a:xfrm>
              <a:prstGeom prst="rect">
                <a:avLst/>
              </a:prstGeom>
            </p:spPr>
          </p:pic>
        </p:grpSp>
      </p:grpSp>
      <p:sp>
        <p:nvSpPr>
          <p:cNvPr id="191" name="TextBox 190">
            <a:extLst>
              <a:ext uri="{FF2B5EF4-FFF2-40B4-BE49-F238E27FC236}">
                <a16:creationId xmlns:a16="http://schemas.microsoft.com/office/drawing/2014/main" id="{EDA4089B-1E1B-49A7-910A-1188EC2D91DB}"/>
              </a:ext>
            </a:extLst>
          </p:cNvPr>
          <p:cNvSpPr txBox="1"/>
          <p:nvPr/>
        </p:nvSpPr>
        <p:spPr>
          <a:xfrm>
            <a:off x="7262066" y="2984065"/>
            <a:ext cx="1688894" cy="261610"/>
          </a:xfrm>
          <a:prstGeom prst="rect">
            <a:avLst/>
          </a:prstGeom>
          <a:solidFill>
            <a:srgbClr val="2E2E38"/>
          </a:solidFill>
          <a:ln w="12700" cap="sq">
            <a:noFill/>
            <a:miter lim="800000"/>
          </a:ln>
        </p:spPr>
        <p:txBody>
          <a:bodyPr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100" b="1" dirty="0">
                <a:solidFill>
                  <a:schemeClr val="bg1"/>
                </a:solidFill>
                <a:cs typeface="Arial" pitchFamily="34" charset="0"/>
              </a:rPr>
              <a:t>Focus of the document</a:t>
            </a:r>
          </a:p>
        </p:txBody>
      </p:sp>
      <p:sp>
        <p:nvSpPr>
          <p:cNvPr id="295" name="Freeform 345">
            <a:extLst>
              <a:ext uri="{FF2B5EF4-FFF2-40B4-BE49-F238E27FC236}">
                <a16:creationId xmlns:a16="http://schemas.microsoft.com/office/drawing/2014/main" id="{8C8B800A-DA9B-4D93-A762-48500FA5EF94}"/>
              </a:ext>
            </a:extLst>
          </p:cNvPr>
          <p:cNvSpPr/>
          <p:nvPr/>
        </p:nvSpPr>
        <p:spPr>
          <a:xfrm rot="5400000">
            <a:off x="2974377" y="3319819"/>
            <a:ext cx="196959" cy="127785"/>
          </a:xfrm>
          <a:custGeom>
            <a:avLst/>
            <a:gdLst/>
            <a:ahLst/>
            <a:cxnLst/>
            <a:rect l="0" t="0" r="0" b="0"/>
            <a:pathLst>
              <a:path w="1841500" h="1663700">
                <a:moveTo>
                  <a:pt x="1460500" y="1130300"/>
                </a:moveTo>
                <a:lnTo>
                  <a:pt x="1422400" y="1117600"/>
                </a:lnTo>
                <a:lnTo>
                  <a:pt x="1422400" y="1143000"/>
                </a:lnTo>
                <a:lnTo>
                  <a:pt x="1435100" y="1155700"/>
                </a:lnTo>
                <a:lnTo>
                  <a:pt x="1435100" y="1168400"/>
                </a:lnTo>
                <a:lnTo>
                  <a:pt x="1447800" y="1181100"/>
                </a:lnTo>
                <a:lnTo>
                  <a:pt x="1460500" y="1193800"/>
                </a:lnTo>
                <a:lnTo>
                  <a:pt x="1473200" y="1193800"/>
                </a:lnTo>
                <a:lnTo>
                  <a:pt x="1485900" y="1193800"/>
                </a:lnTo>
                <a:lnTo>
                  <a:pt x="1498600" y="1193800"/>
                </a:lnTo>
                <a:lnTo>
                  <a:pt x="1498600" y="1181100"/>
                </a:lnTo>
                <a:lnTo>
                  <a:pt x="1511300" y="1181100"/>
                </a:lnTo>
                <a:lnTo>
                  <a:pt x="1511300" y="1168400"/>
                </a:lnTo>
                <a:lnTo>
                  <a:pt x="1524000" y="1168400"/>
                </a:lnTo>
                <a:lnTo>
                  <a:pt x="1524000" y="1143000"/>
                </a:lnTo>
                <a:lnTo>
                  <a:pt x="1536700" y="1143000"/>
                </a:lnTo>
                <a:lnTo>
                  <a:pt x="1536700" y="1092200"/>
                </a:lnTo>
                <a:lnTo>
                  <a:pt x="1549400" y="1079500"/>
                </a:lnTo>
                <a:lnTo>
                  <a:pt x="1549400" y="1054100"/>
                </a:lnTo>
                <a:lnTo>
                  <a:pt x="1536700" y="1041400"/>
                </a:lnTo>
                <a:lnTo>
                  <a:pt x="1536700" y="1003300"/>
                </a:lnTo>
                <a:lnTo>
                  <a:pt x="1524000" y="990600"/>
                </a:lnTo>
                <a:lnTo>
                  <a:pt x="1524000" y="977900"/>
                </a:lnTo>
                <a:lnTo>
                  <a:pt x="1511300" y="965200"/>
                </a:lnTo>
                <a:lnTo>
                  <a:pt x="1498600" y="952500"/>
                </a:lnTo>
                <a:lnTo>
                  <a:pt x="1485900" y="952500"/>
                </a:lnTo>
                <a:lnTo>
                  <a:pt x="1473200" y="952500"/>
                </a:lnTo>
                <a:lnTo>
                  <a:pt x="1460500" y="952500"/>
                </a:lnTo>
                <a:lnTo>
                  <a:pt x="1447800" y="952500"/>
                </a:lnTo>
                <a:lnTo>
                  <a:pt x="1447800" y="965200"/>
                </a:lnTo>
                <a:lnTo>
                  <a:pt x="1435100" y="977900"/>
                </a:lnTo>
                <a:lnTo>
                  <a:pt x="1257300" y="927100"/>
                </a:lnTo>
                <a:lnTo>
                  <a:pt x="1143000" y="723900"/>
                </a:lnTo>
                <a:lnTo>
                  <a:pt x="1244600" y="546100"/>
                </a:lnTo>
                <a:lnTo>
                  <a:pt x="1473200" y="901700"/>
                </a:lnTo>
                <a:lnTo>
                  <a:pt x="1714500" y="495300"/>
                </a:lnTo>
                <a:lnTo>
                  <a:pt x="1841500" y="673100"/>
                </a:lnTo>
                <a:lnTo>
                  <a:pt x="1587500" y="1079500"/>
                </a:lnTo>
                <a:lnTo>
                  <a:pt x="1841500" y="1485900"/>
                </a:lnTo>
                <a:lnTo>
                  <a:pt x="1714500" y="1663700"/>
                </a:lnTo>
                <a:lnTo>
                  <a:pt x="1473200" y="1257300"/>
                </a:lnTo>
                <a:lnTo>
                  <a:pt x="1244600" y="1612900"/>
                </a:lnTo>
                <a:lnTo>
                  <a:pt x="1143000" y="1422400"/>
                </a:lnTo>
                <a:lnTo>
                  <a:pt x="1346200" y="1092200"/>
                </a:lnTo>
                <a:lnTo>
                  <a:pt x="0" y="736600"/>
                </a:lnTo>
                <a:lnTo>
                  <a:pt x="482600" y="0"/>
                </a:lnTo>
                <a:lnTo>
                  <a:pt x="584200" y="736600"/>
                </a:lnTo>
                <a:lnTo>
                  <a:pt x="508000" y="711200"/>
                </a:lnTo>
                <a:lnTo>
                  <a:pt x="444500" y="215900"/>
                </a:lnTo>
                <a:lnTo>
                  <a:pt x="127000" y="685800"/>
                </a:lnTo>
                <a:lnTo>
                  <a:pt x="1473200" y="1054100"/>
                </a:lnTo>
                <a:lnTo>
                  <a:pt x="1485900" y="1054100"/>
                </a:lnTo>
                <a:lnTo>
                  <a:pt x="1498600" y="1066800"/>
                </a:lnTo>
                <a:lnTo>
                  <a:pt x="1498600" y="1117600"/>
                </a:lnTo>
                <a:lnTo>
                  <a:pt x="1485900" y="1117600"/>
                </a:lnTo>
                <a:lnTo>
                  <a:pt x="1473200" y="1117600"/>
                </a:lnTo>
                <a:lnTo>
                  <a:pt x="1473200" y="1130300"/>
                </a:lnTo>
                <a:lnTo>
                  <a:pt x="1460500" y="1130300"/>
                </a:lnTo>
              </a:path>
            </a:pathLst>
          </a:custGeom>
          <a:solidFill>
            <a:srgbClr val="FFFFFF">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296" name="Freeform 346">
            <a:extLst>
              <a:ext uri="{FF2B5EF4-FFF2-40B4-BE49-F238E27FC236}">
                <a16:creationId xmlns:a16="http://schemas.microsoft.com/office/drawing/2014/main" id="{20F3B75B-1EC0-4383-9B70-D349782C056A}"/>
              </a:ext>
            </a:extLst>
          </p:cNvPr>
          <p:cNvSpPr/>
          <p:nvPr/>
        </p:nvSpPr>
        <p:spPr>
          <a:xfrm rot="5400000">
            <a:off x="3888520" y="3318931"/>
            <a:ext cx="157078" cy="127785"/>
          </a:xfrm>
          <a:custGeom>
            <a:avLst/>
            <a:gdLst/>
            <a:ahLst/>
            <a:cxnLst/>
            <a:rect l="0" t="0" r="0" b="0"/>
            <a:pathLst>
              <a:path w="1663700" h="1384300">
                <a:moveTo>
                  <a:pt x="114300" y="1333500"/>
                </a:moveTo>
                <a:lnTo>
                  <a:pt x="1663700" y="1384300"/>
                </a:lnTo>
                <a:lnTo>
                  <a:pt x="1638300" y="1308100"/>
                </a:lnTo>
                <a:lnTo>
                  <a:pt x="76200" y="1257300"/>
                </a:lnTo>
                <a:lnTo>
                  <a:pt x="114300" y="1333500"/>
                </a:lnTo>
                <a:close/>
                <a:moveTo>
                  <a:pt x="21786341" y="28504641"/>
                </a:moveTo>
                <a:moveTo>
                  <a:pt x="546100" y="546100"/>
                </a:moveTo>
                <a:lnTo>
                  <a:pt x="546100" y="546100"/>
                </a:lnTo>
                <a:lnTo>
                  <a:pt x="558800" y="508000"/>
                </a:lnTo>
                <a:lnTo>
                  <a:pt x="558800" y="482600"/>
                </a:lnTo>
                <a:lnTo>
                  <a:pt x="571500" y="457200"/>
                </a:lnTo>
                <a:lnTo>
                  <a:pt x="571500" y="381000"/>
                </a:lnTo>
                <a:lnTo>
                  <a:pt x="584200" y="355600"/>
                </a:lnTo>
                <a:lnTo>
                  <a:pt x="584200" y="317500"/>
                </a:lnTo>
                <a:lnTo>
                  <a:pt x="355600" y="317500"/>
                </a:lnTo>
                <a:lnTo>
                  <a:pt x="355600" y="431800"/>
                </a:lnTo>
                <a:lnTo>
                  <a:pt x="342900" y="457200"/>
                </a:lnTo>
                <a:lnTo>
                  <a:pt x="342900" y="482600"/>
                </a:lnTo>
                <a:lnTo>
                  <a:pt x="330200" y="508000"/>
                </a:lnTo>
                <a:lnTo>
                  <a:pt x="330200" y="533400"/>
                </a:lnTo>
                <a:lnTo>
                  <a:pt x="546100" y="546100"/>
                </a:lnTo>
                <a:close/>
                <a:moveTo>
                  <a:pt x="22573741" y="28504641"/>
                </a:moveTo>
                <a:moveTo>
                  <a:pt x="800100" y="330200"/>
                </a:moveTo>
                <a:lnTo>
                  <a:pt x="800100" y="228600"/>
                </a:lnTo>
                <a:lnTo>
                  <a:pt x="787400" y="215900"/>
                </a:lnTo>
                <a:lnTo>
                  <a:pt x="787400" y="177800"/>
                </a:lnTo>
                <a:lnTo>
                  <a:pt x="774700" y="165100"/>
                </a:lnTo>
                <a:lnTo>
                  <a:pt x="774700" y="152400"/>
                </a:lnTo>
                <a:lnTo>
                  <a:pt x="762000" y="139700"/>
                </a:lnTo>
                <a:lnTo>
                  <a:pt x="749300" y="101600"/>
                </a:lnTo>
                <a:lnTo>
                  <a:pt x="533400" y="101600"/>
                </a:lnTo>
                <a:lnTo>
                  <a:pt x="546100" y="127000"/>
                </a:lnTo>
                <a:lnTo>
                  <a:pt x="546100" y="139700"/>
                </a:lnTo>
                <a:lnTo>
                  <a:pt x="558800" y="165100"/>
                </a:lnTo>
                <a:lnTo>
                  <a:pt x="558800" y="190500"/>
                </a:lnTo>
                <a:lnTo>
                  <a:pt x="571500" y="203200"/>
                </a:lnTo>
                <a:lnTo>
                  <a:pt x="571500" y="254000"/>
                </a:lnTo>
                <a:lnTo>
                  <a:pt x="584200" y="266700"/>
                </a:lnTo>
                <a:lnTo>
                  <a:pt x="584200" y="317500"/>
                </a:lnTo>
                <a:lnTo>
                  <a:pt x="800100" y="330200"/>
                </a:lnTo>
                <a:close/>
                <a:moveTo>
                  <a:pt x="22789641" y="28504641"/>
                </a:moveTo>
                <a:moveTo>
                  <a:pt x="101600" y="533400"/>
                </a:moveTo>
                <a:lnTo>
                  <a:pt x="101600" y="533400"/>
                </a:lnTo>
                <a:lnTo>
                  <a:pt x="88900" y="558800"/>
                </a:lnTo>
                <a:lnTo>
                  <a:pt x="88900" y="584200"/>
                </a:lnTo>
                <a:lnTo>
                  <a:pt x="76200" y="647700"/>
                </a:lnTo>
                <a:lnTo>
                  <a:pt x="50800" y="698500"/>
                </a:lnTo>
                <a:lnTo>
                  <a:pt x="50800" y="723900"/>
                </a:lnTo>
                <a:lnTo>
                  <a:pt x="38100" y="749300"/>
                </a:lnTo>
                <a:lnTo>
                  <a:pt x="266700" y="762000"/>
                </a:lnTo>
                <a:lnTo>
                  <a:pt x="266700" y="723900"/>
                </a:lnTo>
                <a:lnTo>
                  <a:pt x="279400" y="698500"/>
                </a:lnTo>
                <a:lnTo>
                  <a:pt x="292100" y="647700"/>
                </a:lnTo>
                <a:lnTo>
                  <a:pt x="304800" y="596900"/>
                </a:lnTo>
                <a:lnTo>
                  <a:pt x="317500" y="571500"/>
                </a:lnTo>
                <a:lnTo>
                  <a:pt x="330200" y="533400"/>
                </a:lnTo>
                <a:lnTo>
                  <a:pt x="101600" y="533400"/>
                </a:lnTo>
                <a:close/>
                <a:moveTo>
                  <a:pt x="22586441" y="28504641"/>
                </a:moveTo>
                <a:moveTo>
                  <a:pt x="88900" y="88900"/>
                </a:moveTo>
                <a:lnTo>
                  <a:pt x="88900" y="88900"/>
                </a:lnTo>
                <a:lnTo>
                  <a:pt x="101600" y="114300"/>
                </a:lnTo>
                <a:lnTo>
                  <a:pt x="114300" y="127000"/>
                </a:lnTo>
                <a:lnTo>
                  <a:pt x="114300" y="165100"/>
                </a:lnTo>
                <a:lnTo>
                  <a:pt x="127000" y="177800"/>
                </a:lnTo>
                <a:lnTo>
                  <a:pt x="127000" y="215900"/>
                </a:lnTo>
                <a:lnTo>
                  <a:pt x="139700" y="228600"/>
                </a:lnTo>
                <a:lnTo>
                  <a:pt x="139700" y="304800"/>
                </a:lnTo>
                <a:lnTo>
                  <a:pt x="355600" y="317500"/>
                </a:lnTo>
                <a:lnTo>
                  <a:pt x="355600" y="203200"/>
                </a:lnTo>
                <a:lnTo>
                  <a:pt x="342900" y="190500"/>
                </a:lnTo>
                <a:lnTo>
                  <a:pt x="342900" y="165100"/>
                </a:lnTo>
                <a:lnTo>
                  <a:pt x="330200" y="152400"/>
                </a:lnTo>
                <a:lnTo>
                  <a:pt x="330200" y="139700"/>
                </a:lnTo>
                <a:lnTo>
                  <a:pt x="317500" y="127000"/>
                </a:lnTo>
                <a:lnTo>
                  <a:pt x="304800" y="88900"/>
                </a:lnTo>
                <a:lnTo>
                  <a:pt x="88900" y="88900"/>
                </a:lnTo>
                <a:close/>
                <a:moveTo>
                  <a:pt x="23030941" y="28504641"/>
                </a:moveTo>
                <a:moveTo>
                  <a:pt x="228600" y="977900"/>
                </a:moveTo>
                <a:lnTo>
                  <a:pt x="228600" y="977900"/>
                </a:lnTo>
                <a:lnTo>
                  <a:pt x="444500" y="990600"/>
                </a:lnTo>
                <a:lnTo>
                  <a:pt x="444500" y="1054100"/>
                </a:lnTo>
                <a:lnTo>
                  <a:pt x="457200" y="1066800"/>
                </a:lnTo>
                <a:lnTo>
                  <a:pt x="457200" y="1117600"/>
                </a:lnTo>
                <a:lnTo>
                  <a:pt x="469900" y="1130300"/>
                </a:lnTo>
                <a:lnTo>
                  <a:pt x="469900" y="1143000"/>
                </a:lnTo>
                <a:lnTo>
                  <a:pt x="482600" y="1155700"/>
                </a:lnTo>
                <a:lnTo>
                  <a:pt x="482600" y="1168400"/>
                </a:lnTo>
                <a:lnTo>
                  <a:pt x="495300" y="1206500"/>
                </a:lnTo>
                <a:lnTo>
                  <a:pt x="723900" y="1206500"/>
                </a:lnTo>
                <a:lnTo>
                  <a:pt x="698500" y="1181100"/>
                </a:lnTo>
                <a:lnTo>
                  <a:pt x="698500" y="1168400"/>
                </a:lnTo>
                <a:lnTo>
                  <a:pt x="685800" y="1155700"/>
                </a:lnTo>
                <a:lnTo>
                  <a:pt x="685800" y="1130300"/>
                </a:lnTo>
                <a:lnTo>
                  <a:pt x="673100" y="1117600"/>
                </a:lnTo>
                <a:lnTo>
                  <a:pt x="673100" y="990600"/>
                </a:lnTo>
                <a:lnTo>
                  <a:pt x="444500" y="977900"/>
                </a:lnTo>
                <a:lnTo>
                  <a:pt x="444500" y="927100"/>
                </a:lnTo>
                <a:lnTo>
                  <a:pt x="457200" y="901700"/>
                </a:lnTo>
                <a:lnTo>
                  <a:pt x="457200" y="850900"/>
                </a:lnTo>
                <a:lnTo>
                  <a:pt x="469900" y="825500"/>
                </a:lnTo>
                <a:lnTo>
                  <a:pt x="469900" y="800100"/>
                </a:lnTo>
                <a:lnTo>
                  <a:pt x="482600" y="762000"/>
                </a:lnTo>
                <a:lnTo>
                  <a:pt x="266700" y="762000"/>
                </a:lnTo>
                <a:lnTo>
                  <a:pt x="254000" y="787400"/>
                </a:lnTo>
                <a:lnTo>
                  <a:pt x="241300" y="812800"/>
                </a:lnTo>
                <a:lnTo>
                  <a:pt x="241300" y="838200"/>
                </a:lnTo>
                <a:lnTo>
                  <a:pt x="228600" y="863600"/>
                </a:lnTo>
                <a:lnTo>
                  <a:pt x="228600" y="977900"/>
                </a:lnTo>
                <a:lnTo>
                  <a:pt x="0" y="977900"/>
                </a:lnTo>
                <a:lnTo>
                  <a:pt x="0" y="1003300"/>
                </a:lnTo>
                <a:lnTo>
                  <a:pt x="12700" y="1028700"/>
                </a:lnTo>
                <a:lnTo>
                  <a:pt x="12700" y="1092200"/>
                </a:lnTo>
                <a:lnTo>
                  <a:pt x="25400" y="1104900"/>
                </a:lnTo>
                <a:lnTo>
                  <a:pt x="25400" y="1130300"/>
                </a:lnTo>
                <a:lnTo>
                  <a:pt x="38100" y="1143000"/>
                </a:lnTo>
                <a:lnTo>
                  <a:pt x="38100" y="1168400"/>
                </a:lnTo>
                <a:lnTo>
                  <a:pt x="50800" y="1193800"/>
                </a:lnTo>
                <a:lnTo>
                  <a:pt x="279400" y="1206500"/>
                </a:lnTo>
                <a:lnTo>
                  <a:pt x="266700" y="1168400"/>
                </a:lnTo>
                <a:lnTo>
                  <a:pt x="254000" y="1155700"/>
                </a:lnTo>
                <a:lnTo>
                  <a:pt x="254000" y="1143000"/>
                </a:lnTo>
                <a:lnTo>
                  <a:pt x="241300" y="1130300"/>
                </a:lnTo>
                <a:lnTo>
                  <a:pt x="241300" y="1104900"/>
                </a:lnTo>
                <a:lnTo>
                  <a:pt x="228600" y="1092200"/>
                </a:lnTo>
                <a:lnTo>
                  <a:pt x="228600" y="977900"/>
                </a:lnTo>
                <a:close/>
                <a:moveTo>
                  <a:pt x="22141941" y="28504641"/>
                </a:moveTo>
                <a:moveTo>
                  <a:pt x="698500" y="774700"/>
                </a:moveTo>
                <a:lnTo>
                  <a:pt x="698500" y="774700"/>
                </a:lnTo>
                <a:lnTo>
                  <a:pt x="711200" y="736600"/>
                </a:lnTo>
                <a:lnTo>
                  <a:pt x="723900" y="711200"/>
                </a:lnTo>
                <a:lnTo>
                  <a:pt x="736600" y="660400"/>
                </a:lnTo>
                <a:lnTo>
                  <a:pt x="749300" y="609600"/>
                </a:lnTo>
                <a:lnTo>
                  <a:pt x="762000" y="584200"/>
                </a:lnTo>
                <a:lnTo>
                  <a:pt x="762000" y="546100"/>
                </a:lnTo>
                <a:lnTo>
                  <a:pt x="546100" y="546100"/>
                </a:lnTo>
                <a:lnTo>
                  <a:pt x="533400" y="571500"/>
                </a:lnTo>
                <a:lnTo>
                  <a:pt x="533400" y="596900"/>
                </a:lnTo>
                <a:lnTo>
                  <a:pt x="508000" y="647700"/>
                </a:lnTo>
                <a:lnTo>
                  <a:pt x="495300" y="698500"/>
                </a:lnTo>
                <a:lnTo>
                  <a:pt x="495300" y="736600"/>
                </a:lnTo>
                <a:lnTo>
                  <a:pt x="482600" y="762000"/>
                </a:lnTo>
                <a:lnTo>
                  <a:pt x="698500" y="774700"/>
                </a:lnTo>
                <a:close/>
                <a:moveTo>
                  <a:pt x="22345141" y="28504641"/>
                </a:moveTo>
                <a:moveTo>
                  <a:pt x="63500" y="38100"/>
                </a:moveTo>
                <a:lnTo>
                  <a:pt x="774700" y="63500"/>
                </a:lnTo>
                <a:lnTo>
                  <a:pt x="787400" y="88900"/>
                </a:lnTo>
                <a:lnTo>
                  <a:pt x="800100" y="114300"/>
                </a:lnTo>
                <a:lnTo>
                  <a:pt x="800100" y="127000"/>
                </a:lnTo>
                <a:lnTo>
                  <a:pt x="812800" y="139700"/>
                </a:lnTo>
                <a:lnTo>
                  <a:pt x="812800" y="152400"/>
                </a:lnTo>
                <a:lnTo>
                  <a:pt x="825500" y="165100"/>
                </a:lnTo>
                <a:lnTo>
                  <a:pt x="825500" y="190500"/>
                </a:lnTo>
                <a:lnTo>
                  <a:pt x="838200" y="215900"/>
                </a:lnTo>
                <a:lnTo>
                  <a:pt x="838200" y="266700"/>
                </a:lnTo>
                <a:lnTo>
                  <a:pt x="850900" y="279400"/>
                </a:lnTo>
                <a:lnTo>
                  <a:pt x="850900" y="342900"/>
                </a:lnTo>
                <a:lnTo>
                  <a:pt x="838200" y="368300"/>
                </a:lnTo>
                <a:lnTo>
                  <a:pt x="838200" y="431800"/>
                </a:lnTo>
                <a:lnTo>
                  <a:pt x="825500" y="457200"/>
                </a:lnTo>
                <a:lnTo>
                  <a:pt x="825500" y="508000"/>
                </a:lnTo>
                <a:lnTo>
                  <a:pt x="800100" y="558800"/>
                </a:lnTo>
                <a:lnTo>
                  <a:pt x="774700" y="685800"/>
                </a:lnTo>
                <a:lnTo>
                  <a:pt x="749300" y="762000"/>
                </a:lnTo>
                <a:lnTo>
                  <a:pt x="749300" y="800100"/>
                </a:lnTo>
                <a:lnTo>
                  <a:pt x="736600" y="838200"/>
                </a:lnTo>
                <a:lnTo>
                  <a:pt x="736600" y="863600"/>
                </a:lnTo>
                <a:lnTo>
                  <a:pt x="723900" y="901700"/>
                </a:lnTo>
                <a:lnTo>
                  <a:pt x="723900" y="965200"/>
                </a:lnTo>
                <a:lnTo>
                  <a:pt x="711200" y="990600"/>
                </a:lnTo>
                <a:lnTo>
                  <a:pt x="711200" y="1054100"/>
                </a:lnTo>
                <a:lnTo>
                  <a:pt x="723900" y="1066800"/>
                </a:lnTo>
                <a:lnTo>
                  <a:pt x="723900" y="1117600"/>
                </a:lnTo>
                <a:lnTo>
                  <a:pt x="736600" y="1130300"/>
                </a:lnTo>
                <a:lnTo>
                  <a:pt x="736600" y="1155700"/>
                </a:lnTo>
                <a:lnTo>
                  <a:pt x="749300" y="1181100"/>
                </a:lnTo>
                <a:lnTo>
                  <a:pt x="749300" y="1193800"/>
                </a:lnTo>
                <a:lnTo>
                  <a:pt x="762000" y="1193800"/>
                </a:lnTo>
                <a:lnTo>
                  <a:pt x="774700" y="1219200"/>
                </a:lnTo>
                <a:lnTo>
                  <a:pt x="812800" y="1219200"/>
                </a:lnTo>
                <a:lnTo>
                  <a:pt x="812800" y="1206500"/>
                </a:lnTo>
                <a:lnTo>
                  <a:pt x="800100" y="1193800"/>
                </a:lnTo>
                <a:lnTo>
                  <a:pt x="787400" y="1181100"/>
                </a:lnTo>
                <a:lnTo>
                  <a:pt x="787400" y="1168400"/>
                </a:lnTo>
                <a:lnTo>
                  <a:pt x="774700" y="1143000"/>
                </a:lnTo>
                <a:lnTo>
                  <a:pt x="774700" y="1130300"/>
                </a:lnTo>
                <a:lnTo>
                  <a:pt x="762000" y="1117600"/>
                </a:lnTo>
                <a:lnTo>
                  <a:pt x="762000" y="1079500"/>
                </a:lnTo>
                <a:lnTo>
                  <a:pt x="749300" y="1066800"/>
                </a:lnTo>
                <a:lnTo>
                  <a:pt x="749300" y="977900"/>
                </a:lnTo>
                <a:lnTo>
                  <a:pt x="762000" y="939800"/>
                </a:lnTo>
                <a:lnTo>
                  <a:pt x="762000" y="914400"/>
                </a:lnTo>
                <a:lnTo>
                  <a:pt x="774700" y="876300"/>
                </a:lnTo>
                <a:lnTo>
                  <a:pt x="774700" y="838200"/>
                </a:lnTo>
                <a:lnTo>
                  <a:pt x="787400" y="800100"/>
                </a:lnTo>
                <a:lnTo>
                  <a:pt x="787400" y="774700"/>
                </a:lnTo>
                <a:lnTo>
                  <a:pt x="812800" y="698500"/>
                </a:lnTo>
                <a:lnTo>
                  <a:pt x="838200" y="571500"/>
                </a:lnTo>
                <a:lnTo>
                  <a:pt x="850900" y="508000"/>
                </a:lnTo>
                <a:lnTo>
                  <a:pt x="863600" y="495300"/>
                </a:lnTo>
                <a:lnTo>
                  <a:pt x="863600" y="469900"/>
                </a:lnTo>
                <a:lnTo>
                  <a:pt x="876300" y="431800"/>
                </a:lnTo>
                <a:lnTo>
                  <a:pt x="876300" y="368300"/>
                </a:lnTo>
                <a:lnTo>
                  <a:pt x="889000" y="355600"/>
                </a:lnTo>
                <a:lnTo>
                  <a:pt x="889000" y="279400"/>
                </a:lnTo>
                <a:lnTo>
                  <a:pt x="876300" y="254000"/>
                </a:lnTo>
                <a:lnTo>
                  <a:pt x="876300" y="190500"/>
                </a:lnTo>
                <a:lnTo>
                  <a:pt x="863600" y="177800"/>
                </a:lnTo>
                <a:lnTo>
                  <a:pt x="863600" y="152400"/>
                </a:lnTo>
                <a:lnTo>
                  <a:pt x="850900" y="139700"/>
                </a:lnTo>
                <a:lnTo>
                  <a:pt x="850900" y="127000"/>
                </a:lnTo>
                <a:lnTo>
                  <a:pt x="838200" y="101600"/>
                </a:lnTo>
                <a:lnTo>
                  <a:pt x="838200" y="88900"/>
                </a:lnTo>
                <a:lnTo>
                  <a:pt x="825500" y="76200"/>
                </a:lnTo>
                <a:lnTo>
                  <a:pt x="812800" y="63500"/>
                </a:lnTo>
                <a:lnTo>
                  <a:pt x="812800" y="50800"/>
                </a:lnTo>
                <a:lnTo>
                  <a:pt x="800100" y="38100"/>
                </a:lnTo>
                <a:lnTo>
                  <a:pt x="800100" y="25400"/>
                </a:lnTo>
                <a:lnTo>
                  <a:pt x="38100" y="0"/>
                </a:lnTo>
                <a:lnTo>
                  <a:pt x="63500" y="38100"/>
                </a:lnTo>
              </a:path>
            </a:pathLst>
          </a:custGeom>
          <a:solidFill>
            <a:srgbClr val="FFFFFF">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02" name="Rectangle 356">
            <a:extLst>
              <a:ext uri="{FF2B5EF4-FFF2-40B4-BE49-F238E27FC236}">
                <a16:creationId xmlns:a16="http://schemas.microsoft.com/office/drawing/2014/main" id="{D6AD6320-9819-4B42-AC25-07A703713D22}"/>
              </a:ext>
            </a:extLst>
          </p:cNvPr>
          <p:cNvSpPr/>
          <p:nvPr/>
        </p:nvSpPr>
        <p:spPr>
          <a:xfrm>
            <a:off x="3155194" y="3332431"/>
            <a:ext cx="349455" cy="123111"/>
          </a:xfrm>
          <a:prstGeom prst="rect">
            <a:avLst/>
          </a:prstGeom>
        </p:spPr>
        <p:txBody>
          <a:bodyPr wrap="none" lIns="0" tIns="0" rIns="0" bIns="0">
            <a:spAutoFit/>
          </a:bodyPr>
          <a:lstStyle/>
          <a:p>
            <a:pPr algn="ctr"/>
            <a:r>
              <a:rPr lang="en-US" sz="800" b="1" dirty="0">
                <a:solidFill>
                  <a:schemeClr val="bg1"/>
                </a:solidFill>
                <a:cs typeface="Arial" pitchFamily="34" charset="0"/>
              </a:rPr>
              <a:t>Signing</a:t>
            </a:r>
          </a:p>
        </p:txBody>
      </p:sp>
      <p:sp>
        <p:nvSpPr>
          <p:cNvPr id="281" name="Freeform 328">
            <a:extLst>
              <a:ext uri="{FF2B5EF4-FFF2-40B4-BE49-F238E27FC236}">
                <a16:creationId xmlns:a16="http://schemas.microsoft.com/office/drawing/2014/main" id="{7C9C5C1C-5195-4618-BE2A-255E3B240AD1}"/>
              </a:ext>
            </a:extLst>
          </p:cNvPr>
          <p:cNvSpPr/>
          <p:nvPr/>
        </p:nvSpPr>
        <p:spPr>
          <a:xfrm rot="5400000">
            <a:off x="3071390" y="1829764"/>
            <a:ext cx="1106739" cy="5283713"/>
          </a:xfrm>
          <a:custGeom>
            <a:avLst/>
            <a:gdLst/>
            <a:ahLst/>
            <a:cxnLst/>
            <a:rect l="0" t="0" r="0" b="0"/>
            <a:pathLst>
              <a:path w="4216400" h="36842700">
                <a:moveTo>
                  <a:pt x="0" y="36842700"/>
                </a:moveTo>
                <a:lnTo>
                  <a:pt x="4216400" y="36842700"/>
                </a:lnTo>
                <a:lnTo>
                  <a:pt x="4216400" y="0"/>
                </a:lnTo>
                <a:lnTo>
                  <a:pt x="0" y="0"/>
                </a:lnTo>
                <a:lnTo>
                  <a:pt x="0" y="36842700"/>
                </a:lnTo>
                <a:close/>
              </a:path>
            </a:pathLst>
          </a:custGeom>
          <a:solidFill>
            <a:schemeClr val="bg1">
              <a:lumMod val="85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20" name="Freeform 328">
            <a:extLst>
              <a:ext uri="{FF2B5EF4-FFF2-40B4-BE49-F238E27FC236}">
                <a16:creationId xmlns:a16="http://schemas.microsoft.com/office/drawing/2014/main" id="{9C9B65E4-C639-45A7-B3A3-5FEAAD4B51E1}"/>
              </a:ext>
            </a:extLst>
          </p:cNvPr>
          <p:cNvSpPr/>
          <p:nvPr/>
        </p:nvSpPr>
        <p:spPr>
          <a:xfrm rot="5400000">
            <a:off x="3071390" y="3167657"/>
            <a:ext cx="1106739" cy="5283713"/>
          </a:xfrm>
          <a:custGeom>
            <a:avLst/>
            <a:gdLst/>
            <a:ahLst/>
            <a:cxnLst/>
            <a:rect l="0" t="0" r="0" b="0"/>
            <a:pathLst>
              <a:path w="4216400" h="36842700">
                <a:moveTo>
                  <a:pt x="0" y="36842700"/>
                </a:moveTo>
                <a:lnTo>
                  <a:pt x="4216400" y="36842700"/>
                </a:lnTo>
                <a:lnTo>
                  <a:pt x="4216400" y="0"/>
                </a:lnTo>
                <a:lnTo>
                  <a:pt x="0" y="0"/>
                </a:lnTo>
                <a:lnTo>
                  <a:pt x="0" y="36842700"/>
                </a:lnTo>
                <a:close/>
              </a:path>
            </a:pathLst>
          </a:custGeom>
          <a:solidFill>
            <a:schemeClr val="bg1">
              <a:lumMod val="85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282" name="Freeform 329">
            <a:extLst>
              <a:ext uri="{FF2B5EF4-FFF2-40B4-BE49-F238E27FC236}">
                <a16:creationId xmlns:a16="http://schemas.microsoft.com/office/drawing/2014/main" id="{B90DEB11-A8C1-41F8-A11B-BE47466A1A9C}"/>
              </a:ext>
            </a:extLst>
          </p:cNvPr>
          <p:cNvSpPr/>
          <p:nvPr/>
        </p:nvSpPr>
        <p:spPr>
          <a:xfrm rot="5400000">
            <a:off x="3377572" y="3239055"/>
            <a:ext cx="295808" cy="846263"/>
          </a:xfrm>
          <a:custGeom>
            <a:avLst/>
            <a:gdLst/>
            <a:ahLst/>
            <a:cxnLst/>
            <a:rect l="0" t="0" r="0" b="0"/>
            <a:pathLst>
              <a:path w="1739900" h="5994400">
                <a:moveTo>
                  <a:pt x="0" y="5994400"/>
                </a:moveTo>
                <a:lnTo>
                  <a:pt x="0" y="533400"/>
                </a:lnTo>
                <a:lnTo>
                  <a:pt x="863600" y="0"/>
                </a:lnTo>
                <a:lnTo>
                  <a:pt x="1739900" y="533400"/>
                </a:lnTo>
                <a:lnTo>
                  <a:pt x="1739900" y="5994400"/>
                </a:lnTo>
                <a:lnTo>
                  <a:pt x="863600" y="5461000"/>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1"/>
              </a:solidFill>
            </a:endParaRPr>
          </a:p>
        </p:txBody>
      </p:sp>
      <p:sp>
        <p:nvSpPr>
          <p:cNvPr id="331" name="Rectangle 364">
            <a:extLst>
              <a:ext uri="{FF2B5EF4-FFF2-40B4-BE49-F238E27FC236}">
                <a16:creationId xmlns:a16="http://schemas.microsoft.com/office/drawing/2014/main" id="{365A17AA-3A90-402A-A8E6-863A0B60D2A2}"/>
              </a:ext>
            </a:extLst>
          </p:cNvPr>
          <p:cNvSpPr/>
          <p:nvPr/>
        </p:nvSpPr>
        <p:spPr>
          <a:xfrm>
            <a:off x="3224069" y="5592367"/>
            <a:ext cx="596318" cy="276999"/>
          </a:xfrm>
          <a:prstGeom prst="rect">
            <a:avLst/>
          </a:prstGeom>
        </p:spPr>
        <p:txBody>
          <a:bodyPr wrap="none" lIns="0" tIns="0" rIns="0" bIns="0">
            <a:spAutoFit/>
          </a:bodyPr>
          <a:lstStyle/>
          <a:p>
            <a:pPr algn="ctr"/>
            <a:r>
              <a:rPr lang="en-US" sz="900" b="1" dirty="0">
                <a:solidFill>
                  <a:srgbClr val="797991"/>
                </a:solidFill>
                <a:cs typeface="Arial" pitchFamily="34" charset="0"/>
              </a:rPr>
              <a:t>Integration</a:t>
            </a:r>
          </a:p>
          <a:p>
            <a:pPr algn="ctr"/>
            <a:r>
              <a:rPr lang="en-US" sz="900" b="1" dirty="0">
                <a:solidFill>
                  <a:srgbClr val="797991"/>
                </a:solidFill>
                <a:cs typeface="Arial" pitchFamily="34" charset="0"/>
              </a:rPr>
              <a:t>delivery</a:t>
            </a:r>
          </a:p>
        </p:txBody>
      </p:sp>
      <p:sp>
        <p:nvSpPr>
          <p:cNvPr id="306" name="Rectangle 364">
            <a:extLst>
              <a:ext uri="{FF2B5EF4-FFF2-40B4-BE49-F238E27FC236}">
                <a16:creationId xmlns:a16="http://schemas.microsoft.com/office/drawing/2014/main" id="{F971BE86-6193-4FFF-8878-CECB69ACE0B1}"/>
              </a:ext>
            </a:extLst>
          </p:cNvPr>
          <p:cNvSpPr/>
          <p:nvPr/>
        </p:nvSpPr>
        <p:spPr>
          <a:xfrm>
            <a:off x="3213650" y="4288703"/>
            <a:ext cx="617156" cy="276999"/>
          </a:xfrm>
          <a:prstGeom prst="rect">
            <a:avLst/>
          </a:prstGeom>
        </p:spPr>
        <p:txBody>
          <a:bodyPr wrap="none" lIns="0" tIns="0" rIns="0" bIns="0">
            <a:spAutoFit/>
          </a:bodyPr>
          <a:lstStyle/>
          <a:p>
            <a:pPr algn="ctr"/>
            <a:r>
              <a:rPr lang="en-US" sz="900" b="1" dirty="0">
                <a:solidFill>
                  <a:srgbClr val="797991"/>
                </a:solidFill>
                <a:cs typeface="Arial" pitchFamily="34" charset="0"/>
              </a:rPr>
              <a:t>Separation </a:t>
            </a:r>
          </a:p>
          <a:p>
            <a:pPr algn="ctr"/>
            <a:r>
              <a:rPr lang="en-US" sz="900" b="1" dirty="0">
                <a:solidFill>
                  <a:srgbClr val="797991"/>
                </a:solidFill>
                <a:cs typeface="Arial" pitchFamily="34" charset="0"/>
              </a:rPr>
              <a:t>delivery</a:t>
            </a:r>
          </a:p>
        </p:txBody>
      </p:sp>
      <p:sp>
        <p:nvSpPr>
          <p:cNvPr id="284" name="Freeform 331">
            <a:extLst>
              <a:ext uri="{FF2B5EF4-FFF2-40B4-BE49-F238E27FC236}">
                <a16:creationId xmlns:a16="http://schemas.microsoft.com/office/drawing/2014/main" id="{E9D8DCBE-6157-4C8D-B364-0E3CEDF6D91E}"/>
              </a:ext>
            </a:extLst>
          </p:cNvPr>
          <p:cNvSpPr/>
          <p:nvPr/>
        </p:nvSpPr>
        <p:spPr>
          <a:xfrm rot="5400000">
            <a:off x="1892223" y="2604961"/>
            <a:ext cx="295810" cy="2114449"/>
          </a:xfrm>
          <a:custGeom>
            <a:avLst/>
            <a:gdLst/>
            <a:ahLst/>
            <a:cxnLst/>
            <a:rect l="0" t="0" r="0" b="0"/>
            <a:pathLst>
              <a:path w="1739900" h="15836887">
                <a:moveTo>
                  <a:pt x="0" y="15836887"/>
                </a:moveTo>
                <a:lnTo>
                  <a:pt x="0" y="495300"/>
                </a:lnTo>
                <a:lnTo>
                  <a:pt x="863600" y="0"/>
                </a:lnTo>
                <a:lnTo>
                  <a:pt x="1739900" y="495300"/>
                </a:lnTo>
                <a:lnTo>
                  <a:pt x="1739900" y="15836887"/>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dirty="0">
              <a:solidFill>
                <a:schemeClr val="bg1"/>
              </a:solidFill>
            </a:endParaRPr>
          </a:p>
        </p:txBody>
      </p:sp>
      <p:sp>
        <p:nvSpPr>
          <p:cNvPr id="305" name="Rectangle 363">
            <a:extLst>
              <a:ext uri="{FF2B5EF4-FFF2-40B4-BE49-F238E27FC236}">
                <a16:creationId xmlns:a16="http://schemas.microsoft.com/office/drawing/2014/main" id="{8B876F07-BC9D-4BEF-8048-B88CF471B9C1}"/>
              </a:ext>
            </a:extLst>
          </p:cNvPr>
          <p:cNvSpPr/>
          <p:nvPr/>
        </p:nvSpPr>
        <p:spPr>
          <a:xfrm>
            <a:off x="1904672" y="4726216"/>
            <a:ext cx="1070806"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Separation planning</a:t>
            </a:r>
          </a:p>
        </p:txBody>
      </p:sp>
      <p:sp>
        <p:nvSpPr>
          <p:cNvPr id="304" name="Rectangle 362">
            <a:extLst>
              <a:ext uri="{FF2B5EF4-FFF2-40B4-BE49-F238E27FC236}">
                <a16:creationId xmlns:a16="http://schemas.microsoft.com/office/drawing/2014/main" id="{637246E4-B613-4421-A9D9-2848925D95DB}"/>
              </a:ext>
            </a:extLst>
          </p:cNvPr>
          <p:cNvSpPr/>
          <p:nvPr/>
        </p:nvSpPr>
        <p:spPr>
          <a:xfrm>
            <a:off x="1317796" y="4288703"/>
            <a:ext cx="655457" cy="302950"/>
          </a:xfrm>
          <a:prstGeom prst="rect">
            <a:avLst/>
          </a:prstGeom>
        </p:spPr>
        <p:txBody>
          <a:bodyPr wrap="none" lIns="0" tIns="0" rIns="0" bIns="0">
            <a:spAutoFit/>
          </a:bodyPr>
          <a:lstStyle/>
          <a:p>
            <a:pPr algn="ctr"/>
            <a:r>
              <a:rPr lang="en-US" sz="900" b="1" dirty="0">
                <a:cs typeface="Arial" pitchFamily="34" charset="0"/>
              </a:rPr>
              <a:t>Operational </a:t>
            </a:r>
          </a:p>
          <a:p>
            <a:pPr algn="ctr"/>
            <a:r>
              <a:rPr lang="en-US" sz="900" b="1" dirty="0">
                <a:cs typeface="Arial" pitchFamily="34" charset="0"/>
              </a:rPr>
              <a:t>due diligence</a:t>
            </a:r>
          </a:p>
        </p:txBody>
      </p:sp>
      <p:sp>
        <p:nvSpPr>
          <p:cNvPr id="303" name="Rectangle 361">
            <a:extLst>
              <a:ext uri="{FF2B5EF4-FFF2-40B4-BE49-F238E27FC236}">
                <a16:creationId xmlns:a16="http://schemas.microsoft.com/office/drawing/2014/main" id="{A96B912D-FEAE-4ABA-97D1-789E7D0A6700}"/>
              </a:ext>
            </a:extLst>
          </p:cNvPr>
          <p:cNvSpPr/>
          <p:nvPr/>
        </p:nvSpPr>
        <p:spPr>
          <a:xfrm>
            <a:off x="1387736" y="3993646"/>
            <a:ext cx="1287212"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EY vendor due diligence</a:t>
            </a:r>
          </a:p>
        </p:txBody>
      </p:sp>
      <p:sp>
        <p:nvSpPr>
          <p:cNvPr id="326" name="Rectangle 361">
            <a:extLst>
              <a:ext uri="{FF2B5EF4-FFF2-40B4-BE49-F238E27FC236}">
                <a16:creationId xmlns:a16="http://schemas.microsoft.com/office/drawing/2014/main" id="{8D9D250D-90E0-464C-BD36-D6A35C0EBE91}"/>
              </a:ext>
            </a:extLst>
          </p:cNvPr>
          <p:cNvSpPr/>
          <p:nvPr/>
        </p:nvSpPr>
        <p:spPr>
          <a:xfrm>
            <a:off x="1346288" y="5379063"/>
            <a:ext cx="1370568"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EY buy-side due diligence</a:t>
            </a:r>
          </a:p>
        </p:txBody>
      </p:sp>
      <p:sp>
        <p:nvSpPr>
          <p:cNvPr id="330" name="Rectangle 362">
            <a:extLst>
              <a:ext uri="{FF2B5EF4-FFF2-40B4-BE49-F238E27FC236}">
                <a16:creationId xmlns:a16="http://schemas.microsoft.com/office/drawing/2014/main" id="{BC543526-D938-4CE6-8D54-01C0511451F3}"/>
              </a:ext>
            </a:extLst>
          </p:cNvPr>
          <p:cNvSpPr/>
          <p:nvPr/>
        </p:nvSpPr>
        <p:spPr>
          <a:xfrm>
            <a:off x="1227840" y="5988223"/>
            <a:ext cx="1571268" cy="138499"/>
          </a:xfrm>
          <a:prstGeom prst="rect">
            <a:avLst/>
          </a:prstGeom>
        </p:spPr>
        <p:txBody>
          <a:bodyPr wrap="square" lIns="0" tIns="0" rIns="0" bIns="0">
            <a:spAutoFit/>
          </a:bodyPr>
          <a:lstStyle/>
          <a:p>
            <a:pPr algn="ctr"/>
            <a:r>
              <a:rPr lang="en-US" sz="900" b="1" dirty="0">
                <a:cs typeface="Arial" pitchFamily="34" charset="0"/>
              </a:rPr>
              <a:t>Operational due diligence</a:t>
            </a:r>
          </a:p>
        </p:txBody>
      </p:sp>
      <p:sp>
        <p:nvSpPr>
          <p:cNvPr id="283" name="Freeform 330">
            <a:extLst>
              <a:ext uri="{FF2B5EF4-FFF2-40B4-BE49-F238E27FC236}">
                <a16:creationId xmlns:a16="http://schemas.microsoft.com/office/drawing/2014/main" id="{CB975F3C-A4A3-4777-80B1-342962C66F6E}"/>
              </a:ext>
            </a:extLst>
          </p:cNvPr>
          <p:cNvSpPr/>
          <p:nvPr/>
        </p:nvSpPr>
        <p:spPr>
          <a:xfrm rot="5400000">
            <a:off x="4962203" y="2505678"/>
            <a:ext cx="295809" cy="2313018"/>
          </a:xfrm>
          <a:custGeom>
            <a:avLst/>
            <a:gdLst/>
            <a:ahLst/>
            <a:cxnLst/>
            <a:rect l="0" t="0" r="0" b="0"/>
            <a:pathLst>
              <a:path w="1739900" h="15024100">
                <a:moveTo>
                  <a:pt x="0" y="15024100"/>
                </a:moveTo>
                <a:lnTo>
                  <a:pt x="0" y="495300"/>
                </a:lnTo>
                <a:lnTo>
                  <a:pt x="863600" y="0"/>
                </a:lnTo>
                <a:lnTo>
                  <a:pt x="1739900" y="495300"/>
                </a:lnTo>
                <a:lnTo>
                  <a:pt x="1739900" y="15024100"/>
                </a:lnTo>
                <a:lnTo>
                  <a:pt x="863600" y="14528800"/>
                </a:lnTo>
              </a:path>
            </a:pathLst>
          </a:custGeom>
          <a:solidFill>
            <a:schemeClr val="bg1">
              <a:lumMod val="50000"/>
            </a:scheme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1"/>
              </a:solidFill>
            </a:endParaRPr>
          </a:p>
        </p:txBody>
      </p:sp>
      <p:sp>
        <p:nvSpPr>
          <p:cNvPr id="307" name="Rectangle 365">
            <a:extLst>
              <a:ext uri="{FF2B5EF4-FFF2-40B4-BE49-F238E27FC236}">
                <a16:creationId xmlns:a16="http://schemas.microsoft.com/office/drawing/2014/main" id="{1ED7EB6D-56E7-4090-9189-98E44D54391A}"/>
              </a:ext>
            </a:extLst>
          </p:cNvPr>
          <p:cNvSpPr/>
          <p:nvPr/>
        </p:nvSpPr>
        <p:spPr>
          <a:xfrm>
            <a:off x="4518054" y="3993646"/>
            <a:ext cx="1109278" cy="138499"/>
          </a:xfrm>
          <a:prstGeom prst="rect">
            <a:avLst/>
          </a:prstGeom>
        </p:spPr>
        <p:txBody>
          <a:bodyPr wrap="none" lIns="0" tIns="0" rIns="0" bIns="0">
            <a:spAutoFit/>
          </a:bodyPr>
          <a:lstStyle/>
          <a:p>
            <a:pPr algn="ctr">
              <a:spcAft>
                <a:spcPts val="600"/>
              </a:spcAft>
            </a:pPr>
            <a:r>
              <a:rPr lang="en-US" sz="900" b="1" dirty="0">
                <a:solidFill>
                  <a:srgbClr val="797991"/>
                </a:solidFill>
                <a:cs typeface="Arial" pitchFamily="34" charset="0"/>
              </a:rPr>
              <a:t>Post-closing support</a:t>
            </a:r>
          </a:p>
        </p:txBody>
      </p:sp>
      <p:sp>
        <p:nvSpPr>
          <p:cNvPr id="335" name="Rectangle 364">
            <a:extLst>
              <a:ext uri="{FF2B5EF4-FFF2-40B4-BE49-F238E27FC236}">
                <a16:creationId xmlns:a16="http://schemas.microsoft.com/office/drawing/2014/main" id="{03CEA671-03C2-4A57-AA2F-4367F25E17D0}"/>
              </a:ext>
            </a:extLst>
          </p:cNvPr>
          <p:cNvSpPr/>
          <p:nvPr/>
        </p:nvSpPr>
        <p:spPr>
          <a:xfrm>
            <a:off x="3953598" y="5282435"/>
            <a:ext cx="2286167" cy="276999"/>
          </a:xfrm>
          <a:prstGeom prst="rect">
            <a:avLst/>
          </a:prstGeom>
        </p:spPr>
        <p:txBody>
          <a:bodyPr wrap="square" lIns="0" tIns="0" rIns="0" bIns="0">
            <a:spAutoFit/>
          </a:bodyPr>
          <a:lstStyle/>
          <a:p>
            <a:pPr algn="ctr"/>
            <a:r>
              <a:rPr lang="en-US" sz="900" b="1" dirty="0">
                <a:solidFill>
                  <a:srgbClr val="797991"/>
                </a:solidFill>
                <a:cs typeface="Arial" pitchFamily="34" charset="0"/>
              </a:rPr>
              <a:t>Post-deal value creation: transformation</a:t>
            </a:r>
          </a:p>
          <a:p>
            <a:pPr algn="ctr"/>
            <a:r>
              <a:rPr lang="en-US" sz="900" b="1" dirty="0">
                <a:solidFill>
                  <a:srgbClr val="797991"/>
                </a:solidFill>
                <a:cs typeface="Arial" pitchFamily="34" charset="0"/>
              </a:rPr>
              <a:t>and synergy realization</a:t>
            </a:r>
          </a:p>
        </p:txBody>
      </p:sp>
      <p:sp>
        <p:nvSpPr>
          <p:cNvPr id="339" name="Rectangle 364">
            <a:extLst>
              <a:ext uri="{FF2B5EF4-FFF2-40B4-BE49-F238E27FC236}">
                <a16:creationId xmlns:a16="http://schemas.microsoft.com/office/drawing/2014/main" id="{BCF62F8B-E1FF-4EAC-9D9E-B36C35EC4D46}"/>
              </a:ext>
            </a:extLst>
          </p:cNvPr>
          <p:cNvSpPr/>
          <p:nvPr/>
        </p:nvSpPr>
        <p:spPr>
          <a:xfrm>
            <a:off x="3953598" y="5936984"/>
            <a:ext cx="2286167" cy="276999"/>
          </a:xfrm>
          <a:prstGeom prst="rect">
            <a:avLst/>
          </a:prstGeom>
        </p:spPr>
        <p:txBody>
          <a:bodyPr wrap="square" lIns="0" tIns="0" rIns="0" bIns="0">
            <a:spAutoFit/>
          </a:bodyPr>
          <a:lstStyle/>
          <a:p>
            <a:pPr algn="ctr"/>
            <a:r>
              <a:rPr lang="en-US" sz="900" b="1" dirty="0">
                <a:solidFill>
                  <a:srgbClr val="797991"/>
                </a:solidFill>
                <a:cs typeface="Arial" pitchFamily="34" charset="0"/>
              </a:rPr>
              <a:t>Operational due diligence as part of the </a:t>
            </a:r>
          </a:p>
          <a:p>
            <a:pPr algn="ctr"/>
            <a:r>
              <a:rPr lang="en-US" sz="900" b="1" dirty="0">
                <a:solidFill>
                  <a:srgbClr val="797991"/>
                </a:solidFill>
                <a:cs typeface="Arial" pitchFamily="34" charset="0"/>
              </a:rPr>
              <a:t>FDD report for the refinancing exercise</a:t>
            </a:r>
          </a:p>
        </p:txBody>
      </p:sp>
      <p:sp>
        <p:nvSpPr>
          <p:cNvPr id="278" name="Freeform 324">
            <a:extLst>
              <a:ext uri="{FF2B5EF4-FFF2-40B4-BE49-F238E27FC236}">
                <a16:creationId xmlns:a16="http://schemas.microsoft.com/office/drawing/2014/main" id="{B0C0518C-401D-4E70-8666-0DE5ABC9FAA2}"/>
              </a:ext>
            </a:extLst>
          </p:cNvPr>
          <p:cNvSpPr/>
          <p:nvPr/>
        </p:nvSpPr>
        <p:spPr>
          <a:xfrm rot="5400000">
            <a:off x="243041" y="4285126"/>
            <a:ext cx="1106739" cy="372986"/>
          </a:xfrm>
          <a:custGeom>
            <a:avLst/>
            <a:gdLst/>
            <a:ahLst/>
            <a:cxnLst/>
            <a:rect l="0" t="0" r="0" b="0"/>
            <a:pathLst>
              <a:path w="4216400" h="3225800">
                <a:moveTo>
                  <a:pt x="3683000" y="3225800"/>
                </a:moveTo>
                <a:lnTo>
                  <a:pt x="533400" y="3225800"/>
                </a:lnTo>
                <a:lnTo>
                  <a:pt x="0" y="2692400"/>
                </a:lnTo>
                <a:lnTo>
                  <a:pt x="0" y="0"/>
                </a:lnTo>
                <a:lnTo>
                  <a:pt x="4216400" y="0"/>
                </a:lnTo>
                <a:lnTo>
                  <a:pt x="4216400" y="2692400"/>
                </a:lnTo>
              </a:path>
            </a:pathLst>
          </a:custGeom>
          <a:solidFill>
            <a:srgbClr val="797991">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19" name="Freeform 324">
            <a:extLst>
              <a:ext uri="{FF2B5EF4-FFF2-40B4-BE49-F238E27FC236}">
                <a16:creationId xmlns:a16="http://schemas.microsoft.com/office/drawing/2014/main" id="{214932B7-B118-4653-AF0E-A1E610FE82EE}"/>
              </a:ext>
            </a:extLst>
          </p:cNvPr>
          <p:cNvSpPr/>
          <p:nvPr/>
        </p:nvSpPr>
        <p:spPr>
          <a:xfrm rot="5400000">
            <a:off x="243041" y="5623019"/>
            <a:ext cx="1106739" cy="372986"/>
          </a:xfrm>
          <a:custGeom>
            <a:avLst/>
            <a:gdLst/>
            <a:ahLst/>
            <a:cxnLst/>
            <a:rect l="0" t="0" r="0" b="0"/>
            <a:pathLst>
              <a:path w="4216400" h="3225800">
                <a:moveTo>
                  <a:pt x="3683000" y="3225800"/>
                </a:moveTo>
                <a:lnTo>
                  <a:pt x="533400" y="3225800"/>
                </a:lnTo>
                <a:lnTo>
                  <a:pt x="0" y="2692400"/>
                </a:lnTo>
                <a:lnTo>
                  <a:pt x="0" y="0"/>
                </a:lnTo>
                <a:lnTo>
                  <a:pt x="4216400" y="0"/>
                </a:lnTo>
                <a:lnTo>
                  <a:pt x="4216400" y="2692400"/>
                </a:lnTo>
              </a:path>
            </a:pathLst>
          </a:custGeom>
          <a:solidFill>
            <a:srgbClr val="797991">
              <a:alpha val="100000"/>
            </a:srgbClr>
          </a:solidFill>
          <a:ln w="3047">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p>
        </p:txBody>
      </p:sp>
      <p:sp>
        <p:nvSpPr>
          <p:cNvPr id="356" name="Rectangle 365">
            <a:extLst>
              <a:ext uri="{FF2B5EF4-FFF2-40B4-BE49-F238E27FC236}">
                <a16:creationId xmlns:a16="http://schemas.microsoft.com/office/drawing/2014/main" id="{C7F89841-AED5-4ADE-B183-B1AAA629C856}"/>
              </a:ext>
            </a:extLst>
          </p:cNvPr>
          <p:cNvSpPr/>
          <p:nvPr/>
        </p:nvSpPr>
        <p:spPr>
          <a:xfrm>
            <a:off x="1763271" y="3585242"/>
            <a:ext cx="679673"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Pre-signing</a:t>
            </a:r>
          </a:p>
        </p:txBody>
      </p:sp>
      <p:sp>
        <p:nvSpPr>
          <p:cNvPr id="357" name="Rectangle 365">
            <a:extLst>
              <a:ext uri="{FF2B5EF4-FFF2-40B4-BE49-F238E27FC236}">
                <a16:creationId xmlns:a16="http://schemas.microsoft.com/office/drawing/2014/main" id="{785BEB7B-B41A-46A8-BC3C-97277C504AB4}"/>
              </a:ext>
            </a:extLst>
          </p:cNvPr>
          <p:cNvSpPr/>
          <p:nvPr/>
        </p:nvSpPr>
        <p:spPr>
          <a:xfrm>
            <a:off x="3188845" y="3585242"/>
            <a:ext cx="673262"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Pre-closing</a:t>
            </a:r>
          </a:p>
        </p:txBody>
      </p:sp>
      <p:sp>
        <p:nvSpPr>
          <p:cNvPr id="360" name="Rectangle 365">
            <a:extLst>
              <a:ext uri="{FF2B5EF4-FFF2-40B4-BE49-F238E27FC236}">
                <a16:creationId xmlns:a16="http://schemas.microsoft.com/office/drawing/2014/main" id="{AF36C4DA-4301-4ABD-A28F-CBB97BC71AB3}"/>
              </a:ext>
            </a:extLst>
          </p:cNvPr>
          <p:cNvSpPr/>
          <p:nvPr/>
        </p:nvSpPr>
        <p:spPr>
          <a:xfrm>
            <a:off x="4740615" y="3585242"/>
            <a:ext cx="738985" cy="153888"/>
          </a:xfrm>
          <a:prstGeom prst="rect">
            <a:avLst/>
          </a:prstGeom>
        </p:spPr>
        <p:txBody>
          <a:bodyPr wrap="none" lIns="0" tIns="0" rIns="0" bIns="0">
            <a:spAutoFit/>
          </a:bodyPr>
          <a:lstStyle/>
          <a:p>
            <a:pPr algn="ctr">
              <a:spcAft>
                <a:spcPts val="600"/>
              </a:spcAft>
            </a:pPr>
            <a:r>
              <a:rPr lang="en-US" sz="1000" b="1" dirty="0">
                <a:solidFill>
                  <a:schemeClr val="bg1"/>
                </a:solidFill>
                <a:cs typeface="Arial" pitchFamily="34" charset="0"/>
              </a:rPr>
              <a:t>Post-closing</a:t>
            </a:r>
          </a:p>
        </p:txBody>
      </p:sp>
      <p:sp>
        <p:nvSpPr>
          <p:cNvPr id="361" name="Rectangle 356">
            <a:extLst>
              <a:ext uri="{FF2B5EF4-FFF2-40B4-BE49-F238E27FC236}">
                <a16:creationId xmlns:a16="http://schemas.microsoft.com/office/drawing/2014/main" id="{BBA96DB1-58C2-481C-84E9-7E8F7B2E78EB}"/>
              </a:ext>
            </a:extLst>
          </p:cNvPr>
          <p:cNvSpPr/>
          <p:nvPr/>
        </p:nvSpPr>
        <p:spPr>
          <a:xfrm>
            <a:off x="4044328" y="3332431"/>
            <a:ext cx="346250" cy="123111"/>
          </a:xfrm>
          <a:prstGeom prst="rect">
            <a:avLst/>
          </a:prstGeom>
        </p:spPr>
        <p:txBody>
          <a:bodyPr wrap="none" lIns="0" tIns="0" rIns="0" bIns="0">
            <a:spAutoFit/>
          </a:bodyPr>
          <a:lstStyle/>
          <a:p>
            <a:pPr algn="ctr"/>
            <a:r>
              <a:rPr lang="en-US" sz="800" b="1" dirty="0">
                <a:solidFill>
                  <a:schemeClr val="bg1"/>
                </a:solidFill>
                <a:cs typeface="Arial" pitchFamily="34" charset="0"/>
              </a:rPr>
              <a:t>Closing</a:t>
            </a:r>
          </a:p>
        </p:txBody>
      </p:sp>
      <p:sp>
        <p:nvSpPr>
          <p:cNvPr id="362" name="TextBox 361">
            <a:extLst>
              <a:ext uri="{FF2B5EF4-FFF2-40B4-BE49-F238E27FC236}">
                <a16:creationId xmlns:a16="http://schemas.microsoft.com/office/drawing/2014/main" id="{89E46999-D561-496D-9C49-FF04279402D8}"/>
              </a:ext>
            </a:extLst>
          </p:cNvPr>
          <p:cNvSpPr txBox="1"/>
          <p:nvPr/>
        </p:nvSpPr>
        <p:spPr>
          <a:xfrm>
            <a:off x="609917" y="4070512"/>
            <a:ext cx="338554" cy="80221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kern="1200" noProof="0" dirty="0">
                <a:solidFill>
                  <a:schemeClr val="bg1"/>
                </a:solidFill>
                <a:latin typeface="EYInterstate Light" panose="02000506000000020004" pitchFamily="2" charset="0"/>
                <a:ea typeface="+mn-ea"/>
                <a:cs typeface="Times New Roman"/>
              </a:rPr>
              <a:t>SELL-SIDE</a:t>
            </a:r>
          </a:p>
        </p:txBody>
      </p:sp>
      <p:sp>
        <p:nvSpPr>
          <p:cNvPr id="364" name="TextBox 363">
            <a:extLst>
              <a:ext uri="{FF2B5EF4-FFF2-40B4-BE49-F238E27FC236}">
                <a16:creationId xmlns:a16="http://schemas.microsoft.com/office/drawing/2014/main" id="{4637D67C-67C4-459A-92FB-F4FC345CBBDB}"/>
              </a:ext>
            </a:extLst>
          </p:cNvPr>
          <p:cNvSpPr txBox="1"/>
          <p:nvPr/>
        </p:nvSpPr>
        <p:spPr>
          <a:xfrm>
            <a:off x="609917" y="5408406"/>
            <a:ext cx="338554" cy="80221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kern="1200" noProof="0" dirty="0">
                <a:solidFill>
                  <a:schemeClr val="bg1"/>
                </a:solidFill>
                <a:latin typeface="EYInterstate Light" panose="02000506000000020004" pitchFamily="2" charset="0"/>
                <a:ea typeface="+mn-ea"/>
                <a:cs typeface="Times New Roman"/>
              </a:rPr>
              <a:t>BUY-SIDE</a:t>
            </a:r>
          </a:p>
        </p:txBody>
      </p:sp>
      <p:sp>
        <p:nvSpPr>
          <p:cNvPr id="398" name="Freeform 40887">
            <a:extLst>
              <a:ext uri="{FF2B5EF4-FFF2-40B4-BE49-F238E27FC236}">
                <a16:creationId xmlns:a16="http://schemas.microsoft.com/office/drawing/2014/main" id="{096E9345-A586-429F-8161-D7F4DCFE3D8A}"/>
              </a:ext>
            </a:extLst>
          </p:cNvPr>
          <p:cNvSpPr/>
          <p:nvPr/>
        </p:nvSpPr>
        <p:spPr>
          <a:xfrm>
            <a:off x="1005732" y="4247913"/>
            <a:ext cx="1294673" cy="458109"/>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p>
        </p:txBody>
      </p:sp>
      <p:sp>
        <p:nvSpPr>
          <p:cNvPr id="399" name="Freeform 40887">
            <a:extLst>
              <a:ext uri="{FF2B5EF4-FFF2-40B4-BE49-F238E27FC236}">
                <a16:creationId xmlns:a16="http://schemas.microsoft.com/office/drawing/2014/main" id="{ADBF9E4A-B4D9-4BA8-BF8F-68FA6B1595C8}"/>
              </a:ext>
            </a:extLst>
          </p:cNvPr>
          <p:cNvSpPr/>
          <p:nvPr/>
        </p:nvSpPr>
        <p:spPr>
          <a:xfrm>
            <a:off x="1005732" y="5915317"/>
            <a:ext cx="2020880" cy="410613"/>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rgbClr val="FFE600"/>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600">
              <a:solidFill>
                <a:srgbClr val="FFE600"/>
              </a:solidFill>
            </a:endParaRPr>
          </a:p>
        </p:txBody>
      </p:sp>
      <p:grpSp>
        <p:nvGrpSpPr>
          <p:cNvPr id="13" name="Group 12">
            <a:extLst>
              <a:ext uri="{FF2B5EF4-FFF2-40B4-BE49-F238E27FC236}">
                <a16:creationId xmlns:a16="http://schemas.microsoft.com/office/drawing/2014/main" id="{C1E64A81-1089-4290-B3BB-7E80CD2A6B6B}"/>
              </a:ext>
            </a:extLst>
          </p:cNvPr>
          <p:cNvGrpSpPr/>
          <p:nvPr/>
        </p:nvGrpSpPr>
        <p:grpSpPr>
          <a:xfrm>
            <a:off x="1023899" y="4091979"/>
            <a:ext cx="2014884" cy="111459"/>
            <a:chOff x="1042187" y="3836339"/>
            <a:chExt cx="2014884" cy="111459"/>
          </a:xfrm>
        </p:grpSpPr>
        <p:cxnSp>
          <p:nvCxnSpPr>
            <p:cNvPr id="9" name="Straight Connector 8">
              <a:extLst>
                <a:ext uri="{FF2B5EF4-FFF2-40B4-BE49-F238E27FC236}">
                  <a16:creationId xmlns:a16="http://schemas.microsoft.com/office/drawing/2014/main" id="{9D8DAB04-DA86-46BB-B795-93472B6EDB6B}"/>
                </a:ext>
              </a:extLst>
            </p:cNvPr>
            <p:cNvCxnSpPr>
              <a:cxnSpLocks/>
            </p:cNvCxnSpPr>
            <p:nvPr/>
          </p:nvCxnSpPr>
          <p:spPr>
            <a:xfrm>
              <a:off x="1092200" y="3892068"/>
              <a:ext cx="1889231" cy="0"/>
            </a:xfrm>
            <a:prstGeom prst="line">
              <a:avLst/>
            </a:prstGeom>
            <a:noFill/>
            <a:ln w="19050" cap="sq" cmpd="sng" algn="ctr">
              <a:solidFill>
                <a:srgbClr val="797991"/>
              </a:solidFill>
              <a:prstDash val="solid"/>
              <a:miter lim="800000"/>
              <a:tailEnd type="none"/>
            </a:ln>
            <a:effectLst/>
          </p:spPr>
        </p:cxnSp>
        <p:sp>
          <p:nvSpPr>
            <p:cNvPr id="11" name="Flowchart: Decision 10">
              <a:extLst>
                <a:ext uri="{FF2B5EF4-FFF2-40B4-BE49-F238E27FC236}">
                  <a16:creationId xmlns:a16="http://schemas.microsoft.com/office/drawing/2014/main" id="{69FD800D-2ADD-4682-9517-0324C461C094}"/>
                </a:ext>
              </a:extLst>
            </p:cNvPr>
            <p:cNvSpPr/>
            <p:nvPr/>
          </p:nvSpPr>
          <p:spPr>
            <a:xfrm>
              <a:off x="2962126"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01" name="Flowchart: Decision 100">
              <a:extLst>
                <a:ext uri="{FF2B5EF4-FFF2-40B4-BE49-F238E27FC236}">
                  <a16:creationId xmlns:a16="http://schemas.microsoft.com/office/drawing/2014/main" id="{EF99ECA3-0855-489B-83B2-034CFAD424FC}"/>
                </a:ext>
              </a:extLst>
            </p:cNvPr>
            <p:cNvSpPr/>
            <p:nvPr/>
          </p:nvSpPr>
          <p:spPr>
            <a:xfrm>
              <a:off x="104218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03" name="Group 102">
            <a:extLst>
              <a:ext uri="{FF2B5EF4-FFF2-40B4-BE49-F238E27FC236}">
                <a16:creationId xmlns:a16="http://schemas.microsoft.com/office/drawing/2014/main" id="{79B9FB98-6AEB-4F04-91B2-A969B76295A1}"/>
              </a:ext>
            </a:extLst>
          </p:cNvPr>
          <p:cNvGrpSpPr/>
          <p:nvPr/>
        </p:nvGrpSpPr>
        <p:grpSpPr>
          <a:xfrm>
            <a:off x="1023899" y="5467994"/>
            <a:ext cx="2014884" cy="111459"/>
            <a:chOff x="1042187" y="3836339"/>
            <a:chExt cx="2014884" cy="111459"/>
          </a:xfrm>
        </p:grpSpPr>
        <p:cxnSp>
          <p:nvCxnSpPr>
            <p:cNvPr id="104" name="Straight Connector 103">
              <a:extLst>
                <a:ext uri="{FF2B5EF4-FFF2-40B4-BE49-F238E27FC236}">
                  <a16:creationId xmlns:a16="http://schemas.microsoft.com/office/drawing/2014/main" id="{42D210A1-9BC4-473B-B30F-8B4A73D5FC47}"/>
                </a:ext>
              </a:extLst>
            </p:cNvPr>
            <p:cNvCxnSpPr>
              <a:cxnSpLocks/>
            </p:cNvCxnSpPr>
            <p:nvPr/>
          </p:nvCxnSpPr>
          <p:spPr>
            <a:xfrm>
              <a:off x="1092200" y="3892068"/>
              <a:ext cx="1889231" cy="0"/>
            </a:xfrm>
            <a:prstGeom prst="line">
              <a:avLst/>
            </a:prstGeom>
            <a:noFill/>
            <a:ln w="19050" cap="sq" cmpd="sng" algn="ctr">
              <a:solidFill>
                <a:srgbClr val="797991"/>
              </a:solidFill>
              <a:prstDash val="solid"/>
              <a:miter lim="800000"/>
              <a:tailEnd type="none"/>
            </a:ln>
            <a:effectLst/>
          </p:spPr>
        </p:cxnSp>
        <p:sp>
          <p:nvSpPr>
            <p:cNvPr id="105" name="Flowchart: Decision 104">
              <a:extLst>
                <a:ext uri="{FF2B5EF4-FFF2-40B4-BE49-F238E27FC236}">
                  <a16:creationId xmlns:a16="http://schemas.microsoft.com/office/drawing/2014/main" id="{C491AD32-018E-410D-B167-68F7D4FF1844}"/>
                </a:ext>
              </a:extLst>
            </p:cNvPr>
            <p:cNvSpPr/>
            <p:nvPr/>
          </p:nvSpPr>
          <p:spPr>
            <a:xfrm>
              <a:off x="2962126"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06" name="Flowchart: Decision 105">
              <a:extLst>
                <a:ext uri="{FF2B5EF4-FFF2-40B4-BE49-F238E27FC236}">
                  <a16:creationId xmlns:a16="http://schemas.microsoft.com/office/drawing/2014/main" id="{DBB2B85E-C508-4E11-9D99-023273013CE1}"/>
                </a:ext>
              </a:extLst>
            </p:cNvPr>
            <p:cNvSpPr/>
            <p:nvPr/>
          </p:nvSpPr>
          <p:spPr>
            <a:xfrm>
              <a:off x="104218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7" name="Group 16">
            <a:extLst>
              <a:ext uri="{FF2B5EF4-FFF2-40B4-BE49-F238E27FC236}">
                <a16:creationId xmlns:a16="http://schemas.microsoft.com/office/drawing/2014/main" id="{CB9F2BE8-63C4-4B14-872E-D9F9032FAEF0}"/>
              </a:ext>
            </a:extLst>
          </p:cNvPr>
          <p:cNvGrpSpPr/>
          <p:nvPr/>
        </p:nvGrpSpPr>
        <p:grpSpPr>
          <a:xfrm>
            <a:off x="1822475" y="4846473"/>
            <a:ext cx="1216308" cy="111459"/>
            <a:chOff x="1822475" y="4590833"/>
            <a:chExt cx="1216308" cy="111459"/>
          </a:xfrm>
        </p:grpSpPr>
        <p:cxnSp>
          <p:nvCxnSpPr>
            <p:cNvPr id="108" name="Straight Connector 107">
              <a:extLst>
                <a:ext uri="{FF2B5EF4-FFF2-40B4-BE49-F238E27FC236}">
                  <a16:creationId xmlns:a16="http://schemas.microsoft.com/office/drawing/2014/main" id="{BB0AE940-907F-4EB6-961C-52AB4E802AE3}"/>
                </a:ext>
              </a:extLst>
            </p:cNvPr>
            <p:cNvCxnSpPr>
              <a:cxnSpLocks/>
            </p:cNvCxnSpPr>
            <p:nvPr/>
          </p:nvCxnSpPr>
          <p:spPr>
            <a:xfrm>
              <a:off x="1865376" y="4646562"/>
              <a:ext cx="1097767" cy="0"/>
            </a:xfrm>
            <a:prstGeom prst="line">
              <a:avLst/>
            </a:prstGeom>
            <a:noFill/>
            <a:ln w="19050" cap="sq" cmpd="sng" algn="ctr">
              <a:solidFill>
                <a:srgbClr val="797991"/>
              </a:solidFill>
              <a:prstDash val="solid"/>
              <a:miter lim="800000"/>
              <a:tailEnd type="none"/>
            </a:ln>
            <a:effectLst/>
          </p:spPr>
        </p:cxnSp>
        <p:sp>
          <p:nvSpPr>
            <p:cNvPr id="109" name="Flowchart: Decision 108">
              <a:extLst>
                <a:ext uri="{FF2B5EF4-FFF2-40B4-BE49-F238E27FC236}">
                  <a16:creationId xmlns:a16="http://schemas.microsoft.com/office/drawing/2014/main" id="{E2BF1C20-3385-4F91-9DD6-D8C65988A7B2}"/>
                </a:ext>
              </a:extLst>
            </p:cNvPr>
            <p:cNvSpPr/>
            <p:nvPr/>
          </p:nvSpPr>
          <p:spPr>
            <a:xfrm>
              <a:off x="2943838" y="4590833"/>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10" name="Flowchart: Decision 109">
              <a:extLst>
                <a:ext uri="{FF2B5EF4-FFF2-40B4-BE49-F238E27FC236}">
                  <a16:creationId xmlns:a16="http://schemas.microsoft.com/office/drawing/2014/main" id="{51C41BF8-21EB-45F7-8666-2C86A5FA7C5E}"/>
                </a:ext>
              </a:extLst>
            </p:cNvPr>
            <p:cNvSpPr/>
            <p:nvPr/>
          </p:nvSpPr>
          <p:spPr>
            <a:xfrm>
              <a:off x="1822475" y="4590833"/>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cxnSp>
        <p:nvCxnSpPr>
          <p:cNvPr id="114" name="Straight Connector 113">
            <a:extLst>
              <a:ext uri="{FF2B5EF4-FFF2-40B4-BE49-F238E27FC236}">
                <a16:creationId xmlns:a16="http://schemas.microsoft.com/office/drawing/2014/main" id="{5A2DDAC9-C31E-4B8A-9B43-F4F89125FFC4}"/>
              </a:ext>
            </a:extLst>
          </p:cNvPr>
          <p:cNvCxnSpPr>
            <a:cxnSpLocks/>
          </p:cNvCxnSpPr>
          <p:nvPr/>
        </p:nvCxnSpPr>
        <p:spPr>
          <a:xfrm>
            <a:off x="3081050" y="4579548"/>
            <a:ext cx="814458" cy="0"/>
          </a:xfrm>
          <a:prstGeom prst="line">
            <a:avLst/>
          </a:prstGeom>
          <a:noFill/>
          <a:ln w="19050" cap="sq" cmpd="sng" algn="ctr">
            <a:solidFill>
              <a:srgbClr val="797991"/>
            </a:solidFill>
            <a:prstDash val="solid"/>
            <a:miter lim="800000"/>
            <a:tailEnd type="none"/>
          </a:ln>
          <a:effectLst/>
        </p:spPr>
      </p:cxnSp>
      <p:sp>
        <p:nvSpPr>
          <p:cNvPr id="115" name="Flowchart: Decision 114">
            <a:extLst>
              <a:ext uri="{FF2B5EF4-FFF2-40B4-BE49-F238E27FC236}">
                <a16:creationId xmlns:a16="http://schemas.microsoft.com/office/drawing/2014/main" id="{D239330D-D0E6-40DA-B996-D84D5EFFC400}"/>
              </a:ext>
            </a:extLst>
          </p:cNvPr>
          <p:cNvSpPr/>
          <p:nvPr/>
        </p:nvSpPr>
        <p:spPr>
          <a:xfrm>
            <a:off x="3883746" y="452381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16" name="Flowchart: Decision 115">
            <a:extLst>
              <a:ext uri="{FF2B5EF4-FFF2-40B4-BE49-F238E27FC236}">
                <a16:creationId xmlns:a16="http://schemas.microsoft.com/office/drawing/2014/main" id="{468B037E-4264-4009-80F7-25B53F6360E4}"/>
              </a:ext>
            </a:extLst>
          </p:cNvPr>
          <p:cNvSpPr/>
          <p:nvPr/>
        </p:nvSpPr>
        <p:spPr>
          <a:xfrm>
            <a:off x="3012319" y="452381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cxnSp>
        <p:nvCxnSpPr>
          <p:cNvPr id="119" name="Straight Connector 118">
            <a:extLst>
              <a:ext uri="{FF2B5EF4-FFF2-40B4-BE49-F238E27FC236}">
                <a16:creationId xmlns:a16="http://schemas.microsoft.com/office/drawing/2014/main" id="{5338C0F9-8949-4A7D-92AC-E6873F0AFD55}"/>
              </a:ext>
            </a:extLst>
          </p:cNvPr>
          <p:cNvCxnSpPr>
            <a:cxnSpLocks/>
          </p:cNvCxnSpPr>
          <p:nvPr/>
        </p:nvCxnSpPr>
        <p:spPr>
          <a:xfrm>
            <a:off x="3081050" y="5877875"/>
            <a:ext cx="814458" cy="0"/>
          </a:xfrm>
          <a:prstGeom prst="line">
            <a:avLst/>
          </a:prstGeom>
          <a:noFill/>
          <a:ln w="19050" cap="sq" cmpd="sng" algn="ctr">
            <a:solidFill>
              <a:srgbClr val="797991"/>
            </a:solidFill>
            <a:prstDash val="solid"/>
            <a:miter lim="800000"/>
            <a:tailEnd type="none"/>
          </a:ln>
          <a:effectLst/>
        </p:spPr>
      </p:cxnSp>
      <p:sp>
        <p:nvSpPr>
          <p:cNvPr id="120" name="Flowchart: Decision 119">
            <a:extLst>
              <a:ext uri="{FF2B5EF4-FFF2-40B4-BE49-F238E27FC236}">
                <a16:creationId xmlns:a16="http://schemas.microsoft.com/office/drawing/2014/main" id="{B75D03B8-6D25-4C08-83CC-7514C89771FC}"/>
              </a:ext>
            </a:extLst>
          </p:cNvPr>
          <p:cNvSpPr/>
          <p:nvPr/>
        </p:nvSpPr>
        <p:spPr>
          <a:xfrm>
            <a:off x="3883746" y="5822146"/>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21" name="Flowchart: Decision 120">
            <a:extLst>
              <a:ext uri="{FF2B5EF4-FFF2-40B4-BE49-F238E27FC236}">
                <a16:creationId xmlns:a16="http://schemas.microsoft.com/office/drawing/2014/main" id="{8EB65885-5E46-412D-975C-2E9753211082}"/>
              </a:ext>
            </a:extLst>
          </p:cNvPr>
          <p:cNvSpPr/>
          <p:nvPr/>
        </p:nvSpPr>
        <p:spPr>
          <a:xfrm>
            <a:off x="3012319" y="5822146"/>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nvGrpSpPr>
          <p:cNvPr id="20" name="Group 19">
            <a:extLst>
              <a:ext uri="{FF2B5EF4-FFF2-40B4-BE49-F238E27FC236}">
                <a16:creationId xmlns:a16="http://schemas.microsoft.com/office/drawing/2014/main" id="{211D438B-3A22-4B7F-8152-6994178CA9E8}"/>
              </a:ext>
            </a:extLst>
          </p:cNvPr>
          <p:cNvGrpSpPr/>
          <p:nvPr/>
        </p:nvGrpSpPr>
        <p:grpSpPr>
          <a:xfrm>
            <a:off x="3918947" y="4091979"/>
            <a:ext cx="2307492" cy="111459"/>
            <a:chOff x="3918947" y="3836339"/>
            <a:chExt cx="2307492" cy="111459"/>
          </a:xfrm>
        </p:grpSpPr>
        <p:cxnSp>
          <p:nvCxnSpPr>
            <p:cNvPr id="123" name="Straight Connector 122">
              <a:extLst>
                <a:ext uri="{FF2B5EF4-FFF2-40B4-BE49-F238E27FC236}">
                  <a16:creationId xmlns:a16="http://schemas.microsoft.com/office/drawing/2014/main" id="{1391DA7B-4F7B-4FE3-B9F1-849BA35FA79F}"/>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4" name="Flowchart: Decision 123">
              <a:extLst>
                <a:ext uri="{FF2B5EF4-FFF2-40B4-BE49-F238E27FC236}">
                  <a16:creationId xmlns:a16="http://schemas.microsoft.com/office/drawing/2014/main" id="{FA5F0EE7-2343-48C1-A5B5-AD259C877C61}"/>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25" name="Flowchart: Decision 124">
              <a:extLst>
                <a:ext uri="{FF2B5EF4-FFF2-40B4-BE49-F238E27FC236}">
                  <a16:creationId xmlns:a16="http://schemas.microsoft.com/office/drawing/2014/main" id="{18E6C2F1-723F-4C45-B1E0-C0913FC89C4B}"/>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27" name="Group 126">
            <a:extLst>
              <a:ext uri="{FF2B5EF4-FFF2-40B4-BE49-F238E27FC236}">
                <a16:creationId xmlns:a16="http://schemas.microsoft.com/office/drawing/2014/main" id="{E4AF6C39-B7F2-4740-A5E1-D8E1D990E158}"/>
              </a:ext>
            </a:extLst>
          </p:cNvPr>
          <p:cNvGrpSpPr/>
          <p:nvPr/>
        </p:nvGrpSpPr>
        <p:grpSpPr>
          <a:xfrm>
            <a:off x="3918947" y="5531842"/>
            <a:ext cx="2307492" cy="111459"/>
            <a:chOff x="3918947" y="3836339"/>
            <a:chExt cx="2307492" cy="111459"/>
          </a:xfrm>
        </p:grpSpPr>
        <p:cxnSp>
          <p:nvCxnSpPr>
            <p:cNvPr id="128" name="Straight Connector 127">
              <a:extLst>
                <a:ext uri="{FF2B5EF4-FFF2-40B4-BE49-F238E27FC236}">
                  <a16:creationId xmlns:a16="http://schemas.microsoft.com/office/drawing/2014/main" id="{C2C657A4-28E1-4C92-AFA9-AB4F9E9A6A31}"/>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29" name="Flowchart: Decision 128">
              <a:extLst>
                <a:ext uri="{FF2B5EF4-FFF2-40B4-BE49-F238E27FC236}">
                  <a16:creationId xmlns:a16="http://schemas.microsoft.com/office/drawing/2014/main" id="{2A3C1BEA-2ADA-41EE-9621-D73B556ACA97}"/>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0" name="Flowchart: Decision 129">
              <a:extLst>
                <a:ext uri="{FF2B5EF4-FFF2-40B4-BE49-F238E27FC236}">
                  <a16:creationId xmlns:a16="http://schemas.microsoft.com/office/drawing/2014/main" id="{AB198839-B2B6-42D9-AD65-56B8AEC0532D}"/>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grpSp>
        <p:nvGrpSpPr>
          <p:cNvPr id="131" name="Group 130">
            <a:extLst>
              <a:ext uri="{FF2B5EF4-FFF2-40B4-BE49-F238E27FC236}">
                <a16:creationId xmlns:a16="http://schemas.microsoft.com/office/drawing/2014/main" id="{E82080C5-74D0-40AB-8EAC-5873182A6062}"/>
              </a:ext>
            </a:extLst>
          </p:cNvPr>
          <p:cNvGrpSpPr/>
          <p:nvPr/>
        </p:nvGrpSpPr>
        <p:grpSpPr>
          <a:xfrm>
            <a:off x="3918947" y="6179354"/>
            <a:ext cx="2307492" cy="111459"/>
            <a:chOff x="3918947" y="3836339"/>
            <a:chExt cx="2307492" cy="111459"/>
          </a:xfrm>
        </p:grpSpPr>
        <p:cxnSp>
          <p:nvCxnSpPr>
            <p:cNvPr id="132" name="Straight Connector 131">
              <a:extLst>
                <a:ext uri="{FF2B5EF4-FFF2-40B4-BE49-F238E27FC236}">
                  <a16:creationId xmlns:a16="http://schemas.microsoft.com/office/drawing/2014/main" id="{DD1F31F6-CA9C-4E01-9438-ACF6AB76AF4E}"/>
                </a:ext>
              </a:extLst>
            </p:cNvPr>
            <p:cNvCxnSpPr>
              <a:cxnSpLocks/>
            </p:cNvCxnSpPr>
            <p:nvPr/>
          </p:nvCxnSpPr>
          <p:spPr>
            <a:xfrm>
              <a:off x="4003107" y="3892068"/>
              <a:ext cx="2150121" cy="0"/>
            </a:xfrm>
            <a:prstGeom prst="line">
              <a:avLst/>
            </a:prstGeom>
            <a:noFill/>
            <a:ln w="19050" cap="sq" cmpd="sng" algn="ctr">
              <a:solidFill>
                <a:srgbClr val="797991"/>
              </a:solidFill>
              <a:prstDash val="solid"/>
              <a:miter lim="800000"/>
              <a:tailEnd type="none"/>
            </a:ln>
            <a:effectLst/>
          </p:spPr>
        </p:cxnSp>
        <p:sp>
          <p:nvSpPr>
            <p:cNvPr id="133" name="Flowchart: Decision 132">
              <a:extLst>
                <a:ext uri="{FF2B5EF4-FFF2-40B4-BE49-F238E27FC236}">
                  <a16:creationId xmlns:a16="http://schemas.microsoft.com/office/drawing/2014/main" id="{DDA36A64-6FC9-4031-9C67-F748672B5473}"/>
                </a:ext>
              </a:extLst>
            </p:cNvPr>
            <p:cNvSpPr/>
            <p:nvPr/>
          </p:nvSpPr>
          <p:spPr>
            <a:xfrm>
              <a:off x="6131494"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4" name="Flowchart: Decision 133">
              <a:extLst>
                <a:ext uri="{FF2B5EF4-FFF2-40B4-BE49-F238E27FC236}">
                  <a16:creationId xmlns:a16="http://schemas.microsoft.com/office/drawing/2014/main" id="{E79431A9-492F-4605-A38E-A37378FC892E}"/>
                </a:ext>
              </a:extLst>
            </p:cNvPr>
            <p:cNvSpPr/>
            <p:nvPr/>
          </p:nvSpPr>
          <p:spPr>
            <a:xfrm>
              <a:off x="3918947" y="3836339"/>
              <a:ext cx="94945" cy="111459"/>
            </a:xfrm>
            <a:prstGeom prst="flowChartDecision">
              <a:avLst/>
            </a:prstGeom>
            <a:solidFill>
              <a:srgbClr val="797991"/>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cxnSp>
        <p:nvCxnSpPr>
          <p:cNvPr id="135" name="Straight Connector 134">
            <a:extLst>
              <a:ext uri="{FF2B5EF4-FFF2-40B4-BE49-F238E27FC236}">
                <a16:creationId xmlns:a16="http://schemas.microsoft.com/office/drawing/2014/main" id="{1E892D66-69EB-4F70-AE18-23AD15A77361}"/>
              </a:ext>
            </a:extLst>
          </p:cNvPr>
          <p:cNvCxnSpPr>
            <a:cxnSpLocks/>
          </p:cNvCxnSpPr>
          <p:nvPr/>
        </p:nvCxnSpPr>
        <p:spPr>
          <a:xfrm>
            <a:off x="1091683" y="4579548"/>
            <a:ext cx="1101734" cy="0"/>
          </a:xfrm>
          <a:prstGeom prst="line">
            <a:avLst/>
          </a:prstGeom>
          <a:noFill/>
          <a:ln w="19050" cap="sq" cmpd="sng" algn="ctr">
            <a:solidFill>
              <a:srgbClr val="FFE600"/>
            </a:solidFill>
            <a:prstDash val="solid"/>
            <a:miter lim="800000"/>
            <a:tailEnd type="none"/>
          </a:ln>
          <a:effectLst/>
        </p:spPr>
      </p:cxnSp>
      <p:sp>
        <p:nvSpPr>
          <p:cNvPr id="138" name="Flowchart: Decision 137">
            <a:extLst>
              <a:ext uri="{FF2B5EF4-FFF2-40B4-BE49-F238E27FC236}">
                <a16:creationId xmlns:a16="http://schemas.microsoft.com/office/drawing/2014/main" id="{658A7FE5-5B09-4466-88F6-23ED194F04E1}"/>
              </a:ext>
            </a:extLst>
          </p:cNvPr>
          <p:cNvSpPr/>
          <p:nvPr/>
        </p:nvSpPr>
        <p:spPr>
          <a:xfrm>
            <a:off x="2191479" y="4523819"/>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39" name="Flowchart: Decision 138">
            <a:extLst>
              <a:ext uri="{FF2B5EF4-FFF2-40B4-BE49-F238E27FC236}">
                <a16:creationId xmlns:a16="http://schemas.microsoft.com/office/drawing/2014/main" id="{10A097A2-6FB1-4FC2-AA25-65D249177B81}"/>
              </a:ext>
            </a:extLst>
          </p:cNvPr>
          <p:cNvSpPr/>
          <p:nvPr/>
        </p:nvSpPr>
        <p:spPr>
          <a:xfrm>
            <a:off x="1028871" y="4523819"/>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nvGrpSpPr>
          <p:cNvPr id="24" name="Group 23">
            <a:extLst>
              <a:ext uri="{FF2B5EF4-FFF2-40B4-BE49-F238E27FC236}">
                <a16:creationId xmlns:a16="http://schemas.microsoft.com/office/drawing/2014/main" id="{81E58104-76A7-4710-A3C7-B56831210E1E}"/>
              </a:ext>
            </a:extLst>
          </p:cNvPr>
          <p:cNvGrpSpPr/>
          <p:nvPr/>
        </p:nvGrpSpPr>
        <p:grpSpPr>
          <a:xfrm>
            <a:off x="1028871" y="6179354"/>
            <a:ext cx="1964689" cy="111459"/>
            <a:chOff x="1028871" y="5919904"/>
            <a:chExt cx="1964689" cy="111459"/>
          </a:xfrm>
          <a:solidFill>
            <a:srgbClr val="C00000"/>
          </a:solidFill>
        </p:grpSpPr>
        <p:cxnSp>
          <p:nvCxnSpPr>
            <p:cNvPr id="142" name="Straight Connector 141">
              <a:extLst>
                <a:ext uri="{FF2B5EF4-FFF2-40B4-BE49-F238E27FC236}">
                  <a16:creationId xmlns:a16="http://schemas.microsoft.com/office/drawing/2014/main" id="{263905B8-F040-4340-B2EC-996834DA8DBF}"/>
                </a:ext>
              </a:extLst>
            </p:cNvPr>
            <p:cNvCxnSpPr>
              <a:cxnSpLocks/>
            </p:cNvCxnSpPr>
            <p:nvPr/>
          </p:nvCxnSpPr>
          <p:spPr>
            <a:xfrm>
              <a:off x="1091683" y="5975633"/>
              <a:ext cx="1872000" cy="0"/>
            </a:xfrm>
            <a:prstGeom prst="line">
              <a:avLst/>
            </a:prstGeom>
            <a:grpFill/>
            <a:ln w="19050" cap="sq" cmpd="sng" algn="ctr">
              <a:solidFill>
                <a:srgbClr val="FFE600"/>
              </a:solidFill>
              <a:prstDash val="solid"/>
              <a:miter lim="800000"/>
              <a:tailEnd type="none"/>
            </a:ln>
            <a:effectLst/>
          </p:spPr>
        </p:cxnSp>
        <p:sp>
          <p:nvSpPr>
            <p:cNvPr id="143" name="Flowchart: Decision 142">
              <a:extLst>
                <a:ext uri="{FF2B5EF4-FFF2-40B4-BE49-F238E27FC236}">
                  <a16:creationId xmlns:a16="http://schemas.microsoft.com/office/drawing/2014/main" id="{6C5823C0-3135-41E1-A4BA-22E02F26E1BD}"/>
                </a:ext>
              </a:extLst>
            </p:cNvPr>
            <p:cNvSpPr/>
            <p:nvPr/>
          </p:nvSpPr>
          <p:spPr>
            <a:xfrm>
              <a:off x="2898615" y="5919904"/>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144" name="Flowchart: Decision 143">
              <a:extLst>
                <a:ext uri="{FF2B5EF4-FFF2-40B4-BE49-F238E27FC236}">
                  <a16:creationId xmlns:a16="http://schemas.microsoft.com/office/drawing/2014/main" id="{FE4AE5A8-824D-4507-A31F-C07A391E0BDA}"/>
                </a:ext>
              </a:extLst>
            </p:cNvPr>
            <p:cNvSpPr/>
            <p:nvPr/>
          </p:nvSpPr>
          <p:spPr>
            <a:xfrm>
              <a:off x="1028871" y="5919904"/>
              <a:ext cx="94945" cy="111459"/>
            </a:xfrm>
            <a:prstGeom prst="flowChartDecision">
              <a:avLst/>
            </a:prstGeom>
            <a:solidFill>
              <a:srgbClr val="FFE600"/>
            </a:solidFill>
            <a:ln w="12700" cap="sq" cmpd="sng" algn="ctr">
              <a:solidFill>
                <a:srgbClr val="FFE6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grpSp>
      <p:sp>
        <p:nvSpPr>
          <p:cNvPr id="156" name="Freeform 12654">
            <a:extLst>
              <a:ext uri="{FF2B5EF4-FFF2-40B4-BE49-F238E27FC236}">
                <a16:creationId xmlns:a16="http://schemas.microsoft.com/office/drawing/2014/main" id="{445848AB-2330-4D60-AA0B-AFFB734F696D}"/>
              </a:ext>
            </a:extLst>
          </p:cNvPr>
          <p:cNvSpPr/>
          <p:nvPr/>
        </p:nvSpPr>
        <p:spPr>
          <a:xfrm>
            <a:off x="7121916" y="3896517"/>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Operating Model</a:t>
            </a:r>
          </a:p>
          <a:p>
            <a:r>
              <a:rPr lang="en-US" sz="1000" b="1" dirty="0">
                <a:solidFill>
                  <a:schemeClr val="bg2"/>
                </a:solidFill>
                <a:cs typeface="Arial" pitchFamily="34" charset="0"/>
              </a:rPr>
              <a:t>&amp; Organization</a:t>
            </a:r>
          </a:p>
        </p:txBody>
      </p:sp>
      <p:sp>
        <p:nvSpPr>
          <p:cNvPr id="162" name="Freeform 12654">
            <a:extLst>
              <a:ext uri="{FF2B5EF4-FFF2-40B4-BE49-F238E27FC236}">
                <a16:creationId xmlns:a16="http://schemas.microsoft.com/office/drawing/2014/main" id="{291F3AAB-25DF-48B0-9FD8-3E7A7CDA5D3B}"/>
              </a:ext>
            </a:extLst>
          </p:cNvPr>
          <p:cNvSpPr/>
          <p:nvPr/>
        </p:nvSpPr>
        <p:spPr>
          <a:xfrm>
            <a:off x="7121916" y="5787653"/>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a:lstStyle/>
          <a:p>
            <a:r>
              <a:rPr lang="en-US" sz="1000" b="1" dirty="0">
                <a:solidFill>
                  <a:schemeClr val="bg2"/>
                </a:solidFill>
                <a:cs typeface="Arial" pitchFamily="34" charset="0"/>
              </a:rPr>
              <a:t>R&amp;D</a:t>
            </a:r>
          </a:p>
        </p:txBody>
      </p:sp>
      <p:sp>
        <p:nvSpPr>
          <p:cNvPr id="165" name="Freeform 12654">
            <a:extLst>
              <a:ext uri="{FF2B5EF4-FFF2-40B4-BE49-F238E27FC236}">
                <a16:creationId xmlns:a16="http://schemas.microsoft.com/office/drawing/2014/main" id="{5FB3EC21-4569-4562-995B-A687FAA51FFA}"/>
              </a:ext>
            </a:extLst>
          </p:cNvPr>
          <p:cNvSpPr/>
          <p:nvPr/>
        </p:nvSpPr>
        <p:spPr>
          <a:xfrm>
            <a:off x="7121916" y="5157275"/>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Productivity </a:t>
            </a:r>
          </a:p>
          <a:p>
            <a:r>
              <a:rPr lang="en-US" sz="1000" b="1" dirty="0">
                <a:solidFill>
                  <a:schemeClr val="bg2"/>
                </a:solidFill>
                <a:cs typeface="Arial" pitchFamily="34" charset="0"/>
              </a:rPr>
              <a:t>&amp; Utilization </a:t>
            </a:r>
          </a:p>
        </p:txBody>
      </p:sp>
      <p:sp>
        <p:nvSpPr>
          <p:cNvPr id="178" name="Freeform 12654">
            <a:extLst>
              <a:ext uri="{FF2B5EF4-FFF2-40B4-BE49-F238E27FC236}">
                <a16:creationId xmlns:a16="http://schemas.microsoft.com/office/drawing/2014/main" id="{A9DDF1F0-99CC-45BF-BB46-8D0A66EEE222}"/>
              </a:ext>
            </a:extLst>
          </p:cNvPr>
          <p:cNvSpPr/>
          <p:nvPr/>
        </p:nvSpPr>
        <p:spPr>
          <a:xfrm>
            <a:off x="7121916" y="4526896"/>
            <a:ext cx="1046969" cy="499496"/>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180000" tIns="216000" bIns="216000"/>
          <a:lstStyle/>
          <a:p>
            <a:r>
              <a:rPr lang="en-US" sz="1000" b="1" dirty="0">
                <a:solidFill>
                  <a:schemeClr val="bg2"/>
                </a:solidFill>
                <a:cs typeface="Arial" pitchFamily="34" charset="0"/>
              </a:rPr>
              <a:t>Procurement </a:t>
            </a:r>
          </a:p>
          <a:p>
            <a:r>
              <a:rPr lang="en-US" sz="1000" b="1" dirty="0">
                <a:solidFill>
                  <a:schemeClr val="bg2"/>
                </a:solidFill>
                <a:cs typeface="Arial" pitchFamily="34" charset="0"/>
              </a:rPr>
              <a:t>&amp; Stock</a:t>
            </a:r>
          </a:p>
        </p:txBody>
      </p:sp>
      <p:pic>
        <p:nvPicPr>
          <p:cNvPr id="192" name="Graphic 191" descr="Cycle with people with solid fill">
            <a:extLst>
              <a:ext uri="{FF2B5EF4-FFF2-40B4-BE49-F238E27FC236}">
                <a16:creationId xmlns:a16="http://schemas.microsoft.com/office/drawing/2014/main" id="{EF798C81-242A-41B7-A558-5108D01B9517}"/>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863430" y="4166151"/>
            <a:ext cx="246221" cy="246221"/>
          </a:xfrm>
          <a:prstGeom prst="rect">
            <a:avLst/>
          </a:prstGeom>
        </p:spPr>
      </p:pic>
      <p:pic>
        <p:nvPicPr>
          <p:cNvPr id="194" name="Graphic 193" descr="Warehouse with solid fill">
            <a:extLst>
              <a:ext uri="{FF2B5EF4-FFF2-40B4-BE49-F238E27FC236}">
                <a16:creationId xmlns:a16="http://schemas.microsoft.com/office/drawing/2014/main" id="{ADD06734-3376-4DF6-9371-081093AB853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896584" y="4831706"/>
            <a:ext cx="179913" cy="179913"/>
          </a:xfrm>
          <a:prstGeom prst="rect">
            <a:avLst/>
          </a:prstGeom>
        </p:spPr>
      </p:pic>
      <p:pic>
        <p:nvPicPr>
          <p:cNvPr id="196" name="Graphic 195" descr="Factory with solid fill">
            <a:extLst>
              <a:ext uri="{FF2B5EF4-FFF2-40B4-BE49-F238E27FC236}">
                <a16:creationId xmlns:a16="http://schemas.microsoft.com/office/drawing/2014/main" id="{069734A6-4FB9-45C1-9A9B-32082D50D3A0}"/>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890394" y="5464478"/>
            <a:ext cx="192293" cy="192293"/>
          </a:xfrm>
          <a:prstGeom prst="rect">
            <a:avLst/>
          </a:prstGeom>
        </p:spPr>
      </p:pic>
      <p:pic>
        <p:nvPicPr>
          <p:cNvPr id="197" name="Graphic 196" descr="Beaker with solid fill">
            <a:extLst>
              <a:ext uri="{FF2B5EF4-FFF2-40B4-BE49-F238E27FC236}">
                <a16:creationId xmlns:a16="http://schemas.microsoft.com/office/drawing/2014/main" id="{27C21727-CEB1-4972-8423-C6E04D9E14F4}"/>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887294" y="6063111"/>
            <a:ext cx="198492" cy="198492"/>
          </a:xfrm>
          <a:prstGeom prst="rect">
            <a:avLst/>
          </a:prstGeom>
        </p:spPr>
      </p:pic>
      <p:grpSp>
        <p:nvGrpSpPr>
          <p:cNvPr id="154" name="Group 153">
            <a:extLst>
              <a:ext uri="{FF2B5EF4-FFF2-40B4-BE49-F238E27FC236}">
                <a16:creationId xmlns:a16="http://schemas.microsoft.com/office/drawing/2014/main" id="{469D4402-1338-486F-9049-C8C5F20FF8BB}"/>
              </a:ext>
            </a:extLst>
          </p:cNvPr>
          <p:cNvGrpSpPr/>
          <p:nvPr/>
        </p:nvGrpSpPr>
        <p:grpSpPr>
          <a:xfrm>
            <a:off x="8943512" y="30783"/>
            <a:ext cx="3127718" cy="288302"/>
            <a:chOff x="1280287" y="1721988"/>
            <a:chExt cx="3127718" cy="288302"/>
          </a:xfrm>
        </p:grpSpPr>
        <p:sp>
          <p:nvSpPr>
            <p:cNvPr id="155" name="Rectangle 6">
              <a:extLst>
                <a:ext uri="{FF2B5EF4-FFF2-40B4-BE49-F238E27FC236}">
                  <a16:creationId xmlns:a16="http://schemas.microsoft.com/office/drawing/2014/main" id="{8B975D17-F908-4CC9-87E0-4EBA46E277FD}"/>
                </a:ext>
              </a:extLst>
            </p:cNvPr>
            <p:cNvSpPr/>
            <p:nvPr/>
          </p:nvSpPr>
          <p:spPr>
            <a:xfrm>
              <a:off x="1280287" y="1732865"/>
              <a:ext cx="280846" cy="266550"/>
            </a:xfrm>
            <a:prstGeom prst="rect">
              <a:avLst/>
            </a:prstGeom>
          </p:spPr>
          <p:txBody>
            <a:bodyPr wrap="none" anchor="ctr">
              <a:spAutoFit/>
            </a:bodyPr>
            <a:lstStyle/>
            <a:p>
              <a:pPr algn="ctr"/>
              <a:r>
                <a:rPr lang="en-US" sz="1200" dirty="0">
                  <a:solidFill>
                    <a:schemeClr val="tx2"/>
                  </a:solidFill>
                  <a:latin typeface="+mj-lt"/>
                </a:rPr>
                <a:t>1</a:t>
              </a:r>
            </a:p>
          </p:txBody>
        </p:sp>
        <p:pic>
          <p:nvPicPr>
            <p:cNvPr id="157" name="Graphic 156" descr="Target with solid fill">
              <a:extLst>
                <a:ext uri="{FF2B5EF4-FFF2-40B4-BE49-F238E27FC236}">
                  <a16:creationId xmlns:a16="http://schemas.microsoft.com/office/drawing/2014/main" id="{AAD97123-51D6-4489-A6A1-09A3B74895FE}"/>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465440" y="1721988"/>
              <a:ext cx="254134" cy="288302"/>
            </a:xfrm>
            <a:prstGeom prst="rect">
              <a:avLst/>
            </a:prstGeom>
          </p:spPr>
        </p:pic>
        <p:sp>
          <p:nvSpPr>
            <p:cNvPr id="158" name="Rectangle 11">
              <a:extLst>
                <a:ext uri="{FF2B5EF4-FFF2-40B4-BE49-F238E27FC236}">
                  <a16:creationId xmlns:a16="http://schemas.microsoft.com/office/drawing/2014/main" id="{BD9F2415-23BE-4CFC-996F-A08206F5A19D}"/>
                </a:ext>
              </a:extLst>
            </p:cNvPr>
            <p:cNvSpPr/>
            <p:nvPr/>
          </p:nvSpPr>
          <p:spPr>
            <a:xfrm>
              <a:off x="1807303" y="173286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159" name="Graphic 158" descr="Lights On with solid fill">
              <a:extLst>
                <a:ext uri="{FF2B5EF4-FFF2-40B4-BE49-F238E27FC236}">
                  <a16:creationId xmlns:a16="http://schemas.microsoft.com/office/drawing/2014/main" id="{CA8F3DCF-5CBD-4A60-9D0E-70174B60208E}"/>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018051" y="1721988"/>
              <a:ext cx="254133" cy="288302"/>
            </a:xfrm>
            <a:prstGeom prst="rect">
              <a:avLst/>
            </a:prstGeom>
          </p:spPr>
        </p:pic>
        <p:sp>
          <p:nvSpPr>
            <p:cNvPr id="160" name="Rectangle 12">
              <a:extLst>
                <a:ext uri="{FF2B5EF4-FFF2-40B4-BE49-F238E27FC236}">
                  <a16:creationId xmlns:a16="http://schemas.microsoft.com/office/drawing/2014/main" id="{A685D30F-DDDD-40F1-B06E-BBB10CA33C83}"/>
                </a:ext>
              </a:extLst>
            </p:cNvPr>
            <p:cNvSpPr/>
            <p:nvPr/>
          </p:nvSpPr>
          <p:spPr>
            <a:xfrm>
              <a:off x="2359912" y="17328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161" name="Graphic 160" descr="Clipboard Checked with solid fill">
              <a:extLst>
                <a:ext uri="{FF2B5EF4-FFF2-40B4-BE49-F238E27FC236}">
                  <a16:creationId xmlns:a16="http://schemas.microsoft.com/office/drawing/2014/main" id="{468BEB19-6B51-4E8F-8303-872DB50DFC09}"/>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546148" y="1721988"/>
              <a:ext cx="254134" cy="288302"/>
            </a:xfrm>
            <a:prstGeom prst="rect">
              <a:avLst/>
            </a:prstGeom>
          </p:spPr>
        </p:pic>
        <p:sp>
          <p:nvSpPr>
            <p:cNvPr id="163" name="Rectangle 6">
              <a:extLst>
                <a:ext uri="{FF2B5EF4-FFF2-40B4-BE49-F238E27FC236}">
                  <a16:creationId xmlns:a16="http://schemas.microsoft.com/office/drawing/2014/main" id="{7C2DFA47-21A2-4256-9156-D2CA2DE10DCC}"/>
                </a:ext>
              </a:extLst>
            </p:cNvPr>
            <p:cNvSpPr/>
            <p:nvPr/>
          </p:nvSpPr>
          <p:spPr>
            <a:xfrm>
              <a:off x="2888010" y="17328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164" name="Graphic 163" descr="Daily calendar with solid fill">
              <a:extLst>
                <a:ext uri="{FF2B5EF4-FFF2-40B4-BE49-F238E27FC236}">
                  <a16:creationId xmlns:a16="http://schemas.microsoft.com/office/drawing/2014/main" id="{E7B5F394-E745-4EF1-A539-00F66BA4AF24}"/>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073163" y="1721988"/>
              <a:ext cx="254134" cy="288302"/>
            </a:xfrm>
            <a:prstGeom prst="rect">
              <a:avLst/>
            </a:prstGeom>
          </p:spPr>
        </p:pic>
        <p:sp>
          <p:nvSpPr>
            <p:cNvPr id="172" name="Rectangle 11">
              <a:extLst>
                <a:ext uri="{FF2B5EF4-FFF2-40B4-BE49-F238E27FC236}">
                  <a16:creationId xmlns:a16="http://schemas.microsoft.com/office/drawing/2014/main" id="{FE766683-91FD-4C13-8820-11CDF450586F}"/>
                </a:ext>
              </a:extLst>
            </p:cNvPr>
            <p:cNvSpPr/>
            <p:nvPr/>
          </p:nvSpPr>
          <p:spPr>
            <a:xfrm>
              <a:off x="3415026" y="17328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179" name="Graphic 178" descr="Target Audience with solid fill">
              <a:extLst>
                <a:ext uri="{FF2B5EF4-FFF2-40B4-BE49-F238E27FC236}">
                  <a16:creationId xmlns:a16="http://schemas.microsoft.com/office/drawing/2014/main" id="{480ED4AB-F9CC-43B6-BF12-8F6AC02A5BA3}"/>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3625774" y="1721988"/>
              <a:ext cx="254133" cy="288302"/>
            </a:xfrm>
            <a:prstGeom prst="rect">
              <a:avLst/>
            </a:prstGeom>
          </p:spPr>
        </p:pic>
        <p:sp>
          <p:nvSpPr>
            <p:cNvPr id="180" name="Rectangle 12">
              <a:extLst>
                <a:ext uri="{FF2B5EF4-FFF2-40B4-BE49-F238E27FC236}">
                  <a16:creationId xmlns:a16="http://schemas.microsoft.com/office/drawing/2014/main" id="{17DA921E-D745-40AA-B353-C22B827E329D}"/>
                </a:ext>
              </a:extLst>
            </p:cNvPr>
            <p:cNvSpPr/>
            <p:nvPr/>
          </p:nvSpPr>
          <p:spPr>
            <a:xfrm>
              <a:off x="3967635" y="17328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181" name="Graphic 180" descr="Cycle with people with solid fill">
              <a:extLst>
                <a:ext uri="{FF2B5EF4-FFF2-40B4-BE49-F238E27FC236}">
                  <a16:creationId xmlns:a16="http://schemas.microsoft.com/office/drawing/2014/main" id="{E1EE1C1A-7998-46E5-9987-7ABFD4F43B9B}"/>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4153871" y="1721988"/>
              <a:ext cx="254134" cy="288302"/>
            </a:xfrm>
            <a:prstGeom prst="rect">
              <a:avLst/>
            </a:prstGeom>
          </p:spPr>
        </p:pic>
      </p:grpSp>
      <p:sp>
        <p:nvSpPr>
          <p:cNvPr id="147" name="Date Placeholder 3">
            <a:extLst>
              <a:ext uri="{FF2B5EF4-FFF2-40B4-BE49-F238E27FC236}">
                <a16:creationId xmlns:a16="http://schemas.microsoft.com/office/drawing/2014/main" id="{B455DF56-527D-45E7-A991-86C5D4E29C6D}"/>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146" name="Freeform 40887">
            <a:extLst>
              <a:ext uri="{FF2B5EF4-FFF2-40B4-BE49-F238E27FC236}">
                <a16:creationId xmlns:a16="http://schemas.microsoft.com/office/drawing/2014/main" id="{7EBB1CB2-2575-4831-A1E3-402C0EBFCE9A}"/>
              </a:ext>
            </a:extLst>
          </p:cNvPr>
          <p:cNvSpPr/>
          <p:nvPr/>
        </p:nvSpPr>
        <p:spPr>
          <a:xfrm>
            <a:off x="6905689" y="2522551"/>
            <a:ext cx="2178878" cy="370628"/>
          </a:xfrm>
          <a:custGeom>
            <a:avLst/>
            <a:gdLst/>
            <a:ahLst/>
            <a:cxnLst/>
            <a:rect l="0" t="0" r="0" b="0"/>
            <a:pathLst>
              <a:path w="1824228" h="673608">
                <a:moveTo>
                  <a:pt x="0" y="673608"/>
                </a:moveTo>
                <a:lnTo>
                  <a:pt x="1824228" y="673608"/>
                </a:lnTo>
                <a:lnTo>
                  <a:pt x="1824228" y="0"/>
                </a:lnTo>
                <a:lnTo>
                  <a:pt x="0" y="0"/>
                </a:lnTo>
                <a:lnTo>
                  <a:pt x="0" y="673608"/>
                </a:lnTo>
                <a:close/>
              </a:path>
            </a:pathLst>
          </a:custGeom>
          <a:noFill/>
          <a:ln w="12700" cap="flat" cmpd="sng">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148" name="Freeform 40890">
            <a:extLst>
              <a:ext uri="{FF2B5EF4-FFF2-40B4-BE49-F238E27FC236}">
                <a16:creationId xmlns:a16="http://schemas.microsoft.com/office/drawing/2014/main" id="{C6B602BD-4589-4D9E-8387-3B550DAC11BD}"/>
              </a:ext>
            </a:extLst>
          </p:cNvPr>
          <p:cNvSpPr/>
          <p:nvPr/>
        </p:nvSpPr>
        <p:spPr>
          <a:xfrm>
            <a:off x="6765502" y="2502665"/>
            <a:ext cx="410625" cy="410400"/>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797991"/>
          </a:solidFill>
          <a:ln w="19050">
            <a:solidFill>
              <a:srgbClr val="79799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050" b="1">
              <a:solidFill>
                <a:schemeClr val="tx2"/>
              </a:solidFill>
            </a:endParaRPr>
          </a:p>
        </p:txBody>
      </p:sp>
      <p:sp>
        <p:nvSpPr>
          <p:cNvPr id="149" name="TextBox 148">
            <a:extLst>
              <a:ext uri="{FF2B5EF4-FFF2-40B4-BE49-F238E27FC236}">
                <a16:creationId xmlns:a16="http://schemas.microsoft.com/office/drawing/2014/main" id="{DC86959A-7FC4-452A-A765-B2C2DF0548A5}"/>
              </a:ext>
            </a:extLst>
          </p:cNvPr>
          <p:cNvSpPr txBox="1"/>
          <p:nvPr/>
        </p:nvSpPr>
        <p:spPr>
          <a:xfrm>
            <a:off x="7137225" y="2505459"/>
            <a:ext cx="1927966" cy="415498"/>
          </a:xfrm>
          <a:prstGeom prst="rect">
            <a:avLst/>
          </a:prstGeom>
          <a:noFill/>
          <a:ln w="12700" cap="sq">
            <a:noFill/>
            <a:miter lim="800000"/>
          </a:ln>
        </p:spPr>
        <p:txBody>
          <a:bodyPr wrap="square">
            <a:spAutoFit/>
          </a:bodyPr>
          <a:lstStyle/>
          <a:p>
            <a:pPr marR="0" lvl="0" algn="l"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00" b="1" dirty="0">
                <a:solidFill>
                  <a:schemeClr val="bg1"/>
                </a:solidFill>
                <a:cs typeface="Arial" pitchFamily="34" charset="0"/>
              </a:rPr>
              <a:t>HR &amp; PENSIONS DUE DILIGENCE</a:t>
            </a:r>
          </a:p>
        </p:txBody>
      </p:sp>
      <p:pic>
        <p:nvPicPr>
          <p:cNvPr id="150" name="Graphic 149" descr="Group with solid fill">
            <a:extLst>
              <a:ext uri="{FF2B5EF4-FFF2-40B4-BE49-F238E27FC236}">
                <a16:creationId xmlns:a16="http://schemas.microsoft.com/office/drawing/2014/main" id="{35A2A337-72EE-4E48-9627-A4B0424A67F2}"/>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6792935" y="2529986"/>
            <a:ext cx="355758" cy="355758"/>
          </a:xfrm>
          <a:prstGeom prst="rect">
            <a:avLst/>
          </a:prstGeom>
        </p:spPr>
      </p:pic>
    </p:spTree>
    <p:extLst>
      <p:ext uri="{BB962C8B-B14F-4D97-AF65-F5344CB8AC3E}">
        <p14:creationId xmlns:p14="http://schemas.microsoft.com/office/powerpoint/2010/main" val="347803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250572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Freeform 12622">
            <a:extLst>
              <a:ext uri="{FF2B5EF4-FFF2-40B4-BE49-F238E27FC236}">
                <a16:creationId xmlns:a16="http://schemas.microsoft.com/office/drawing/2014/main" id="{1C5AEE32-2A20-4797-BF2A-C68A2129AF98}"/>
              </a:ext>
            </a:extLst>
          </p:cNvPr>
          <p:cNvSpPr/>
          <p:nvPr/>
        </p:nvSpPr>
        <p:spPr>
          <a:xfrm>
            <a:off x="6076931" y="1507333"/>
            <a:ext cx="1238269" cy="4664066"/>
          </a:xfrm>
          <a:custGeom>
            <a:avLst/>
            <a:gdLst/>
            <a:ahLst/>
            <a:cxnLst/>
            <a:rect l="0" t="0" r="0" b="0"/>
            <a:pathLst>
              <a:path w="641603" h="4450080">
                <a:moveTo>
                  <a:pt x="0" y="0"/>
                </a:moveTo>
                <a:lnTo>
                  <a:pt x="641603" y="1012825"/>
                </a:lnTo>
                <a:lnTo>
                  <a:pt x="641603" y="3437255"/>
                </a:lnTo>
                <a:lnTo>
                  <a:pt x="0" y="4450080"/>
                </a:lnTo>
                <a:close/>
                <a:moveTo>
                  <a:pt x="2836164" y="5244084"/>
                </a:moveTo>
              </a:path>
            </a:pathLst>
          </a:custGeom>
          <a:solidFill>
            <a:srgbClr val="FFFFFF">
              <a:alpha val="2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a:xfrm>
            <a:off x="609918" y="294200"/>
            <a:ext cx="11301788" cy="590400"/>
          </a:xfrm>
        </p:spPr>
        <p:txBody>
          <a:bodyPr vert="horz"/>
          <a:lstStyle/>
          <a:p>
            <a:pPr>
              <a:tabLst>
                <a:tab pos="2687638" algn="l"/>
              </a:tabLst>
            </a:pPr>
            <a:r>
              <a:rPr lang="en-US" sz="1800" dirty="0"/>
              <a:t>By investigating 4 main areas of analysis, Operational Due Diligence assess whether operations are suitable to the business model or if improvements are required and/or potential upsides could be obtained after the deal</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4</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11" name="Rectangle 10">
            <a:extLst>
              <a:ext uri="{FF2B5EF4-FFF2-40B4-BE49-F238E27FC236}">
                <a16:creationId xmlns:a16="http://schemas.microsoft.com/office/drawing/2014/main" id="{C211554B-15CA-4A36-A3CA-8B48D07D7E9D}"/>
              </a:ext>
            </a:extLst>
          </p:cNvPr>
          <p:cNvSpPr/>
          <p:nvPr/>
        </p:nvSpPr>
        <p:spPr bwMode="auto">
          <a:xfrm>
            <a:off x="795096" y="1507333"/>
            <a:ext cx="5773484" cy="1427030"/>
          </a:xfrm>
          <a:prstGeom prst="rect">
            <a:avLst/>
          </a:prstGeom>
          <a:solidFill>
            <a:srgbClr val="FFE600"/>
          </a:solidFill>
          <a:ln>
            <a:noFill/>
          </a:ln>
        </p:spPr>
        <p:txBody>
          <a:bodyPr rot="0" spcFirstLastPara="0" vertOverflow="overflow" horzOverflow="overflow" vert="horz" wrap="square" lIns="137160" tIns="396000" rIns="137160" bIns="137160" numCol="1" spcCol="0" rtlCol="0" fromWordArt="0" anchor="ctr" anchorCtr="0" forceAA="0" compatLnSpc="1">
            <a:prstTxWarp prst="textNoShape">
              <a:avLst/>
            </a:prstTxWarp>
            <a:noAutofit/>
          </a:bodyPr>
          <a:lstStyle/>
          <a:p>
            <a:pPr algn="ctr">
              <a:spcBef>
                <a:spcPts val="0"/>
              </a:spcBef>
              <a:spcAft>
                <a:spcPts val="600"/>
              </a:spcAft>
            </a:pPr>
            <a:r>
              <a:rPr lang="en-US" sz="1200" b="1" dirty="0">
                <a:cs typeface="Arial" pitchFamily="34" charset="0"/>
              </a:rPr>
              <a:t>Operational Due Diligence </a:t>
            </a:r>
            <a:r>
              <a:rPr lang="en-US" sz="1200" dirty="0">
                <a:cs typeface="Arial" pitchFamily="34" charset="0"/>
              </a:rPr>
              <a:t>aims to find out whether operations can </a:t>
            </a:r>
            <a:r>
              <a:rPr lang="en-US" sz="1200" b="1" dirty="0">
                <a:cs typeface="Arial" pitchFamily="34" charset="0"/>
              </a:rPr>
              <a:t>support the business as usual</a:t>
            </a:r>
            <a:r>
              <a:rPr lang="en-US" sz="1200" dirty="0">
                <a:cs typeface="Arial" pitchFamily="34" charset="0"/>
              </a:rPr>
              <a:t> and any </a:t>
            </a:r>
            <a:r>
              <a:rPr lang="en-US" sz="1200" b="1" dirty="0">
                <a:cs typeface="Arial" pitchFamily="34" charset="0"/>
              </a:rPr>
              <a:t>growth strategy </a:t>
            </a:r>
            <a:r>
              <a:rPr lang="en-US" sz="1200" dirty="0">
                <a:cs typeface="Arial" pitchFamily="34" charset="0"/>
              </a:rPr>
              <a:t>from the business plan or if there are any </a:t>
            </a:r>
            <a:r>
              <a:rPr lang="en-US" sz="1200" b="1" dirty="0">
                <a:cs typeface="Arial" pitchFamily="34" charset="0"/>
              </a:rPr>
              <a:t>potential gaps </a:t>
            </a:r>
            <a:r>
              <a:rPr lang="en-US" sz="1200" dirty="0">
                <a:cs typeface="Arial" pitchFamily="34" charset="0"/>
              </a:rPr>
              <a:t>or </a:t>
            </a:r>
            <a:r>
              <a:rPr lang="en-US" sz="1200" b="1" dirty="0">
                <a:cs typeface="Arial" pitchFamily="34" charset="0"/>
              </a:rPr>
              <a:t>improvement areas </a:t>
            </a:r>
            <a:r>
              <a:rPr lang="en-US" sz="1200" dirty="0">
                <a:cs typeface="Arial" pitchFamily="34" charset="0"/>
              </a:rPr>
              <a:t>to get upsides</a:t>
            </a:r>
            <a:endParaRPr lang="en-IN" sz="1200" dirty="0">
              <a:latin typeface="+mn-lt"/>
              <a:ea typeface="+mn-ea"/>
              <a:cs typeface="Arial" pitchFamily="34" charset="0"/>
            </a:endParaRPr>
          </a:p>
        </p:txBody>
      </p:sp>
      <p:cxnSp>
        <p:nvCxnSpPr>
          <p:cNvPr id="6" name="Straight Connector 5">
            <a:extLst>
              <a:ext uri="{FF2B5EF4-FFF2-40B4-BE49-F238E27FC236}">
                <a16:creationId xmlns:a16="http://schemas.microsoft.com/office/drawing/2014/main" id="{52B7278A-851A-44FB-8C49-5D7EF72C71CB}"/>
              </a:ext>
            </a:extLst>
          </p:cNvPr>
          <p:cNvCxnSpPr>
            <a:cxnSpLocks/>
          </p:cNvCxnSpPr>
          <p:nvPr/>
        </p:nvCxnSpPr>
        <p:spPr>
          <a:xfrm>
            <a:off x="1280287" y="2934363"/>
            <a:ext cx="0" cy="3024000"/>
          </a:xfrm>
          <a:prstGeom prst="line">
            <a:avLst/>
          </a:prstGeom>
          <a:noFill/>
          <a:ln w="19050" cap="sq" cmpd="sng" algn="ctr">
            <a:solidFill>
              <a:schemeClr val="tx2"/>
            </a:solidFill>
            <a:prstDash val="sysDash"/>
            <a:miter lim="800000"/>
            <a:tailEnd type="none"/>
          </a:ln>
          <a:effectLst/>
        </p:spPr>
      </p:cxnSp>
      <p:sp>
        <p:nvSpPr>
          <p:cNvPr id="30" name="TextBox 29">
            <a:extLst>
              <a:ext uri="{FF2B5EF4-FFF2-40B4-BE49-F238E27FC236}">
                <a16:creationId xmlns:a16="http://schemas.microsoft.com/office/drawing/2014/main" id="{CC424C5B-C8E7-475C-9E4C-AAD93AEA72C5}"/>
              </a:ext>
            </a:extLst>
          </p:cNvPr>
          <p:cNvSpPr txBox="1"/>
          <p:nvPr/>
        </p:nvSpPr>
        <p:spPr>
          <a:xfrm>
            <a:off x="795096" y="3582793"/>
            <a:ext cx="400110" cy="172714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400" b="1" kern="1200" noProof="0" dirty="0">
                <a:solidFill>
                  <a:schemeClr val="bg1"/>
                </a:solidFill>
                <a:latin typeface="EYInterstate Light" panose="02000506000000020004" pitchFamily="2" charset="0"/>
                <a:ea typeface="+mn-ea"/>
                <a:cs typeface="Times New Roman"/>
              </a:rPr>
              <a:t>KEY BENEFITS</a:t>
            </a:r>
          </a:p>
        </p:txBody>
      </p:sp>
      <p:grpSp>
        <p:nvGrpSpPr>
          <p:cNvPr id="17" name="Group 16">
            <a:extLst>
              <a:ext uri="{FF2B5EF4-FFF2-40B4-BE49-F238E27FC236}">
                <a16:creationId xmlns:a16="http://schemas.microsoft.com/office/drawing/2014/main" id="{D483FE00-F6B2-49FC-B998-11C9CA14E314}"/>
              </a:ext>
            </a:extLst>
          </p:cNvPr>
          <p:cNvGrpSpPr/>
          <p:nvPr/>
        </p:nvGrpSpPr>
        <p:grpSpPr>
          <a:xfrm>
            <a:off x="1280287" y="3285759"/>
            <a:ext cx="5288293" cy="507831"/>
            <a:chOff x="1280287" y="3285759"/>
            <a:chExt cx="5288293" cy="507831"/>
          </a:xfrm>
        </p:grpSpPr>
        <p:sp>
          <p:nvSpPr>
            <p:cNvPr id="19" name="TextBox 18">
              <a:extLst>
                <a:ext uri="{FF2B5EF4-FFF2-40B4-BE49-F238E27FC236}">
                  <a16:creationId xmlns:a16="http://schemas.microsoft.com/office/drawing/2014/main" id="{F0558CF3-9A2D-448A-AC4C-A14AB39F5D1F}"/>
                </a:ext>
              </a:extLst>
            </p:cNvPr>
            <p:cNvSpPr txBox="1"/>
            <p:nvPr/>
          </p:nvSpPr>
          <p:spPr>
            <a:xfrm>
              <a:off x="2101063" y="3285759"/>
              <a:ext cx="4467517"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Understand if the operating model and the organizational structure are suitable to the business model and if the resources are adequate to business in terms of number, right distribution and required skills</a:t>
              </a:r>
            </a:p>
          </p:txBody>
        </p:sp>
        <p:cxnSp>
          <p:nvCxnSpPr>
            <p:cNvPr id="16" name="Straight Connector 15">
              <a:extLst>
                <a:ext uri="{FF2B5EF4-FFF2-40B4-BE49-F238E27FC236}">
                  <a16:creationId xmlns:a16="http://schemas.microsoft.com/office/drawing/2014/main" id="{59A0C614-D321-4BF0-87D8-890BDD251372}"/>
                </a:ext>
              </a:extLst>
            </p:cNvPr>
            <p:cNvCxnSpPr>
              <a:cxnSpLocks/>
            </p:cNvCxnSpPr>
            <p:nvPr/>
          </p:nvCxnSpPr>
          <p:spPr>
            <a:xfrm>
              <a:off x="1280287" y="3539674"/>
              <a:ext cx="385894" cy="0"/>
            </a:xfrm>
            <a:prstGeom prst="line">
              <a:avLst/>
            </a:prstGeom>
            <a:noFill/>
            <a:ln w="19050" cap="sq" cmpd="sng" algn="ctr">
              <a:solidFill>
                <a:schemeClr val="tx2"/>
              </a:solidFill>
              <a:prstDash val="sysDash"/>
              <a:miter lim="800000"/>
              <a:tailEnd type="none"/>
            </a:ln>
            <a:effectLst/>
          </p:spPr>
        </p:cxnSp>
        <p:sp>
          <p:nvSpPr>
            <p:cNvPr id="31" name="Freeform 40890">
              <a:extLst>
                <a:ext uri="{FF2B5EF4-FFF2-40B4-BE49-F238E27FC236}">
                  <a16:creationId xmlns:a16="http://schemas.microsoft.com/office/drawing/2014/main" id="{077912FE-B017-4899-B200-3FF444AFB736}"/>
                </a:ext>
              </a:extLst>
            </p:cNvPr>
            <p:cNvSpPr/>
            <p:nvPr/>
          </p:nvSpPr>
          <p:spPr>
            <a:xfrm>
              <a:off x="1705022" y="3418438"/>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2" name="Group 21">
            <a:extLst>
              <a:ext uri="{FF2B5EF4-FFF2-40B4-BE49-F238E27FC236}">
                <a16:creationId xmlns:a16="http://schemas.microsoft.com/office/drawing/2014/main" id="{ACE968E2-61F6-4177-A08E-07D6E7E0C6E2}"/>
              </a:ext>
            </a:extLst>
          </p:cNvPr>
          <p:cNvGrpSpPr/>
          <p:nvPr/>
        </p:nvGrpSpPr>
        <p:grpSpPr>
          <a:xfrm>
            <a:off x="1280287" y="5787191"/>
            <a:ext cx="5287942" cy="338554"/>
            <a:chOff x="1280287" y="5771289"/>
            <a:chExt cx="5287942" cy="338554"/>
          </a:xfrm>
        </p:grpSpPr>
        <p:sp>
          <p:nvSpPr>
            <p:cNvPr id="18" name="TextBox 17">
              <a:extLst>
                <a:ext uri="{FF2B5EF4-FFF2-40B4-BE49-F238E27FC236}">
                  <a16:creationId xmlns:a16="http://schemas.microsoft.com/office/drawing/2014/main" id="{1ACBBDAA-0C38-47D9-BE65-96B5C587303B}"/>
                </a:ext>
              </a:extLst>
            </p:cNvPr>
            <p:cNvSpPr txBox="1"/>
            <p:nvPr/>
          </p:nvSpPr>
          <p:spPr>
            <a:xfrm>
              <a:off x="2101053" y="5771289"/>
              <a:ext cx="4467176"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Clearly define shared knowledge and R&amp;D process in order to prevent risks of leakage and value loss</a:t>
              </a:r>
              <a:endParaRPr lang="en-IN" dirty="0">
                <a:solidFill>
                  <a:schemeClr val="bg1"/>
                </a:solidFill>
              </a:endParaRPr>
            </a:p>
          </p:txBody>
        </p:sp>
        <p:cxnSp>
          <p:nvCxnSpPr>
            <p:cNvPr id="27" name="Straight Connector 26">
              <a:extLst>
                <a:ext uri="{FF2B5EF4-FFF2-40B4-BE49-F238E27FC236}">
                  <a16:creationId xmlns:a16="http://schemas.microsoft.com/office/drawing/2014/main" id="{85EAC5D3-6A8C-424C-838D-BEAB981562CC}"/>
                </a:ext>
              </a:extLst>
            </p:cNvPr>
            <p:cNvCxnSpPr>
              <a:cxnSpLocks/>
            </p:cNvCxnSpPr>
            <p:nvPr/>
          </p:nvCxnSpPr>
          <p:spPr>
            <a:xfrm>
              <a:off x="1280287" y="5940566"/>
              <a:ext cx="385894" cy="0"/>
            </a:xfrm>
            <a:prstGeom prst="line">
              <a:avLst/>
            </a:prstGeom>
            <a:noFill/>
            <a:ln w="19050" cap="sq" cmpd="sng" algn="ctr">
              <a:solidFill>
                <a:schemeClr val="tx2"/>
              </a:solidFill>
              <a:prstDash val="sysDash"/>
              <a:miter lim="800000"/>
              <a:tailEnd type="none"/>
            </a:ln>
            <a:effectLst/>
          </p:spPr>
        </p:cxnSp>
        <p:sp>
          <p:nvSpPr>
            <p:cNvPr id="32" name="Freeform 40890">
              <a:extLst>
                <a:ext uri="{FF2B5EF4-FFF2-40B4-BE49-F238E27FC236}">
                  <a16:creationId xmlns:a16="http://schemas.microsoft.com/office/drawing/2014/main" id="{2F34D660-2EC5-4576-B216-492CF347FE6E}"/>
                </a:ext>
              </a:extLst>
            </p:cNvPr>
            <p:cNvSpPr/>
            <p:nvPr/>
          </p:nvSpPr>
          <p:spPr>
            <a:xfrm>
              <a:off x="1705022" y="5819330"/>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23" name="Group 22">
            <a:extLst>
              <a:ext uri="{FF2B5EF4-FFF2-40B4-BE49-F238E27FC236}">
                <a16:creationId xmlns:a16="http://schemas.microsoft.com/office/drawing/2014/main" id="{9ABDB212-EBF9-4CC9-82FA-5D404A9D3A66}"/>
              </a:ext>
            </a:extLst>
          </p:cNvPr>
          <p:cNvGrpSpPr/>
          <p:nvPr/>
        </p:nvGrpSpPr>
        <p:grpSpPr>
          <a:xfrm>
            <a:off x="1280287" y="4175995"/>
            <a:ext cx="5287952" cy="338554"/>
            <a:chOff x="1280287" y="4155306"/>
            <a:chExt cx="5287952" cy="338554"/>
          </a:xfrm>
        </p:grpSpPr>
        <p:sp>
          <p:nvSpPr>
            <p:cNvPr id="20" name="TextBox 19">
              <a:extLst>
                <a:ext uri="{FF2B5EF4-FFF2-40B4-BE49-F238E27FC236}">
                  <a16:creationId xmlns:a16="http://schemas.microsoft.com/office/drawing/2014/main" id="{0BCE82F4-F748-46D9-AFD5-2AE1162C44C7}"/>
                </a:ext>
              </a:extLst>
            </p:cNvPr>
            <p:cNvSpPr txBox="1"/>
            <p:nvPr/>
          </p:nvSpPr>
          <p:spPr>
            <a:xfrm>
              <a:off x="2101063" y="4155306"/>
              <a:ext cx="4467176" cy="338554"/>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Investigate if the procurement and inventory management strategies can be optimized</a:t>
              </a:r>
            </a:p>
          </p:txBody>
        </p:sp>
        <p:cxnSp>
          <p:nvCxnSpPr>
            <p:cNvPr id="29" name="Straight Connector 28">
              <a:extLst>
                <a:ext uri="{FF2B5EF4-FFF2-40B4-BE49-F238E27FC236}">
                  <a16:creationId xmlns:a16="http://schemas.microsoft.com/office/drawing/2014/main" id="{C0CB3E69-9043-4FB9-92B9-77A9CEC8D313}"/>
                </a:ext>
              </a:extLst>
            </p:cNvPr>
            <p:cNvCxnSpPr>
              <a:cxnSpLocks/>
            </p:cNvCxnSpPr>
            <p:nvPr/>
          </p:nvCxnSpPr>
          <p:spPr>
            <a:xfrm>
              <a:off x="1280287" y="4329652"/>
              <a:ext cx="385894" cy="0"/>
            </a:xfrm>
            <a:prstGeom prst="line">
              <a:avLst/>
            </a:prstGeom>
            <a:noFill/>
            <a:ln w="19050" cap="sq" cmpd="sng" algn="ctr">
              <a:solidFill>
                <a:schemeClr val="tx2"/>
              </a:solidFill>
              <a:prstDash val="sysDash"/>
              <a:miter lim="800000"/>
              <a:tailEnd type="none"/>
            </a:ln>
            <a:effectLst/>
          </p:spPr>
        </p:cxnSp>
        <p:sp>
          <p:nvSpPr>
            <p:cNvPr id="33" name="Freeform 40890">
              <a:extLst>
                <a:ext uri="{FF2B5EF4-FFF2-40B4-BE49-F238E27FC236}">
                  <a16:creationId xmlns:a16="http://schemas.microsoft.com/office/drawing/2014/main" id="{93283F7F-6FF3-41F9-B0BB-4F798E9BA43A}"/>
                </a:ext>
              </a:extLst>
            </p:cNvPr>
            <p:cNvSpPr/>
            <p:nvPr/>
          </p:nvSpPr>
          <p:spPr>
            <a:xfrm>
              <a:off x="1705022" y="4208416"/>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grpSp>
        <p:nvGrpSpPr>
          <p:cNvPr id="15" name="Group 14">
            <a:extLst>
              <a:ext uri="{FF2B5EF4-FFF2-40B4-BE49-F238E27FC236}">
                <a16:creationId xmlns:a16="http://schemas.microsoft.com/office/drawing/2014/main" id="{9346034C-8542-4959-8F62-6E0B9EFF0416}"/>
              </a:ext>
            </a:extLst>
          </p:cNvPr>
          <p:cNvGrpSpPr/>
          <p:nvPr/>
        </p:nvGrpSpPr>
        <p:grpSpPr>
          <a:xfrm>
            <a:off x="1280287" y="4896954"/>
            <a:ext cx="5287952" cy="507831"/>
            <a:chOff x="1280287" y="4925168"/>
            <a:chExt cx="5287952" cy="507831"/>
          </a:xfrm>
        </p:grpSpPr>
        <p:sp>
          <p:nvSpPr>
            <p:cNvPr id="21" name="TextBox 20">
              <a:extLst>
                <a:ext uri="{FF2B5EF4-FFF2-40B4-BE49-F238E27FC236}">
                  <a16:creationId xmlns:a16="http://schemas.microsoft.com/office/drawing/2014/main" id="{1111E25E-ADDA-4DE7-947E-2C76DB493EAD}"/>
                </a:ext>
              </a:extLst>
            </p:cNvPr>
            <p:cNvSpPr txBox="1"/>
            <p:nvPr/>
          </p:nvSpPr>
          <p:spPr>
            <a:xfrm>
              <a:off x="2101063" y="4925168"/>
              <a:ext cx="4467176" cy="507831"/>
            </a:xfrm>
            <a:prstGeom prst="rect">
              <a:avLst/>
            </a:prstGeom>
          </p:spPr>
          <p:txBody>
            <a:bodyPr wrap="square" lIns="0" tIns="0" rIns="0" bIns="0">
              <a:spAutoFit/>
            </a:bodyPr>
            <a:lstStyle>
              <a:defPPr>
                <a:defRPr lang="en-US"/>
              </a:defPPr>
              <a:lvl1pPr>
                <a:spcAft>
                  <a:spcPts val="600"/>
                </a:spcAft>
                <a:defRPr sz="1100">
                  <a:solidFill>
                    <a:schemeClr val="bg2"/>
                  </a:solidFill>
                  <a:cs typeface="Arial" pitchFamily="34" charset="0"/>
                </a:defRPr>
              </a:lvl1pPr>
            </a:lstStyle>
            <a:p>
              <a:r>
                <a:rPr lang="en-US" dirty="0">
                  <a:solidFill>
                    <a:schemeClr val="bg1"/>
                  </a:solidFill>
                </a:rPr>
                <a:t>Assess the production capacity of the facilities to understand if it is state-of-the-art or requires further investments to support production and growth</a:t>
              </a:r>
            </a:p>
          </p:txBody>
        </p:sp>
        <p:cxnSp>
          <p:nvCxnSpPr>
            <p:cNvPr id="28" name="Straight Connector 27">
              <a:extLst>
                <a:ext uri="{FF2B5EF4-FFF2-40B4-BE49-F238E27FC236}">
                  <a16:creationId xmlns:a16="http://schemas.microsoft.com/office/drawing/2014/main" id="{3437E0CF-27FB-4A66-83E8-1AABB9A0A5C8}"/>
                </a:ext>
              </a:extLst>
            </p:cNvPr>
            <p:cNvCxnSpPr>
              <a:cxnSpLocks/>
            </p:cNvCxnSpPr>
            <p:nvPr/>
          </p:nvCxnSpPr>
          <p:spPr>
            <a:xfrm>
              <a:off x="1280287" y="5181617"/>
              <a:ext cx="385894" cy="0"/>
            </a:xfrm>
            <a:prstGeom prst="line">
              <a:avLst/>
            </a:prstGeom>
            <a:noFill/>
            <a:ln w="19050" cap="sq" cmpd="sng" algn="ctr">
              <a:solidFill>
                <a:schemeClr val="tx2"/>
              </a:solidFill>
              <a:prstDash val="sysDash"/>
              <a:miter lim="800000"/>
              <a:tailEnd type="none"/>
            </a:ln>
            <a:effectLst/>
          </p:spPr>
        </p:cxnSp>
        <p:sp>
          <p:nvSpPr>
            <p:cNvPr id="34" name="Freeform 40890">
              <a:extLst>
                <a:ext uri="{FF2B5EF4-FFF2-40B4-BE49-F238E27FC236}">
                  <a16:creationId xmlns:a16="http://schemas.microsoft.com/office/drawing/2014/main" id="{2876BA9D-2EAD-49D9-983F-E03A921B8811}"/>
                </a:ext>
              </a:extLst>
            </p:cNvPr>
            <p:cNvSpPr/>
            <p:nvPr/>
          </p:nvSpPr>
          <p:spPr>
            <a:xfrm>
              <a:off x="1705022" y="5060381"/>
              <a:ext cx="241200" cy="242473"/>
            </a:xfrm>
            <a:custGeom>
              <a:avLst/>
              <a:gdLst/>
              <a:ahLst/>
              <a:cxnLst/>
              <a:rect l="0" t="0" r="0" b="0"/>
              <a:pathLst>
                <a:path w="650748" h="673609">
                  <a:moveTo>
                    <a:pt x="0" y="336805"/>
                  </a:moveTo>
                  <a:cubicBezTo>
                    <a:pt x="0" y="150749"/>
                    <a:pt x="145668" y="0"/>
                    <a:pt x="325374" y="0"/>
                  </a:cubicBezTo>
                  <a:cubicBezTo>
                    <a:pt x="505079" y="0"/>
                    <a:pt x="650748" y="150749"/>
                    <a:pt x="650748" y="336805"/>
                  </a:cubicBezTo>
                  <a:cubicBezTo>
                    <a:pt x="650748" y="522860"/>
                    <a:pt x="505079" y="673609"/>
                    <a:pt x="325374" y="673609"/>
                  </a:cubicBezTo>
                  <a:cubicBezTo>
                    <a:pt x="145668" y="673609"/>
                    <a:pt x="0" y="522860"/>
                    <a:pt x="0" y="336805"/>
                  </a:cubicBezTo>
                  <a:close/>
                  <a:moveTo>
                    <a:pt x="3660647" y="4550664"/>
                  </a:moveTo>
                </a:path>
              </a:pathLst>
            </a:custGeom>
            <a:solidFill>
              <a:srgbClr val="2E2E38"/>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37" name="Freeform 12654">
            <a:extLst>
              <a:ext uri="{FF2B5EF4-FFF2-40B4-BE49-F238E27FC236}">
                <a16:creationId xmlns:a16="http://schemas.microsoft.com/office/drawing/2014/main" id="{2D13F8CC-B1BC-4548-9AF2-468B4F1F82BF}"/>
              </a:ext>
            </a:extLst>
          </p:cNvPr>
          <p:cNvSpPr/>
          <p:nvPr/>
        </p:nvSpPr>
        <p:spPr>
          <a:xfrm>
            <a:off x="7946136" y="2590752"/>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b="1"/>
          </a:p>
        </p:txBody>
      </p:sp>
      <p:sp>
        <p:nvSpPr>
          <p:cNvPr id="64" name="Rectangle 12836">
            <a:extLst>
              <a:ext uri="{FF2B5EF4-FFF2-40B4-BE49-F238E27FC236}">
                <a16:creationId xmlns:a16="http://schemas.microsoft.com/office/drawing/2014/main" id="{FA8EB222-DC69-42C5-83E0-9D7E7B0BB740}"/>
              </a:ext>
            </a:extLst>
          </p:cNvPr>
          <p:cNvSpPr/>
          <p:nvPr/>
        </p:nvSpPr>
        <p:spPr>
          <a:xfrm>
            <a:off x="8335010" y="2763945"/>
            <a:ext cx="2274149"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Operating Model &amp; Organization</a:t>
            </a:r>
          </a:p>
        </p:txBody>
      </p:sp>
      <p:grpSp>
        <p:nvGrpSpPr>
          <p:cNvPr id="149" name="Group 148">
            <a:extLst>
              <a:ext uri="{FF2B5EF4-FFF2-40B4-BE49-F238E27FC236}">
                <a16:creationId xmlns:a16="http://schemas.microsoft.com/office/drawing/2014/main" id="{AB78C77D-DCE9-4E6A-ACAC-486CC2E57622}"/>
              </a:ext>
            </a:extLst>
          </p:cNvPr>
          <p:cNvGrpSpPr/>
          <p:nvPr/>
        </p:nvGrpSpPr>
        <p:grpSpPr>
          <a:xfrm>
            <a:off x="7614673" y="2560190"/>
            <a:ext cx="576000" cy="576000"/>
            <a:chOff x="7527455" y="2332083"/>
            <a:chExt cx="614173" cy="563113"/>
          </a:xfrm>
        </p:grpSpPr>
        <p:sp>
          <p:nvSpPr>
            <p:cNvPr id="38" name="Freeform 12667">
              <a:extLst>
                <a:ext uri="{FF2B5EF4-FFF2-40B4-BE49-F238E27FC236}">
                  <a16:creationId xmlns:a16="http://schemas.microsoft.com/office/drawing/2014/main" id="{623F6670-0E78-47B2-9444-A66A02219CF8}"/>
                </a:ext>
              </a:extLst>
            </p:cNvPr>
            <p:cNvSpPr/>
            <p:nvPr/>
          </p:nvSpPr>
          <p:spPr>
            <a:xfrm>
              <a:off x="7527455" y="2332083"/>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9" name="Freeform 12668">
              <a:extLst>
                <a:ext uri="{FF2B5EF4-FFF2-40B4-BE49-F238E27FC236}">
                  <a16:creationId xmlns:a16="http://schemas.microsoft.com/office/drawing/2014/main" id="{A9F51AED-220A-49B6-9604-813828651CFA}"/>
                </a:ext>
              </a:extLst>
            </p:cNvPr>
            <p:cNvSpPr/>
            <p:nvPr/>
          </p:nvSpPr>
          <p:spPr>
            <a:xfrm>
              <a:off x="7584605" y="2378789"/>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sp>
        <p:nvSpPr>
          <p:cNvPr id="66" name="Freeform 12654">
            <a:extLst>
              <a:ext uri="{FF2B5EF4-FFF2-40B4-BE49-F238E27FC236}">
                <a16:creationId xmlns:a16="http://schemas.microsoft.com/office/drawing/2014/main" id="{BC72E6FB-B2D2-46D6-9536-8B32B3E21990}"/>
              </a:ext>
            </a:extLst>
          </p:cNvPr>
          <p:cNvSpPr/>
          <p:nvPr/>
        </p:nvSpPr>
        <p:spPr>
          <a:xfrm>
            <a:off x="7946136" y="3255873"/>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92" name="Rectangle 12836">
            <a:extLst>
              <a:ext uri="{FF2B5EF4-FFF2-40B4-BE49-F238E27FC236}">
                <a16:creationId xmlns:a16="http://schemas.microsoft.com/office/drawing/2014/main" id="{C9ABDAFD-B81D-47FB-BA52-A8CAD9CC64E5}"/>
              </a:ext>
            </a:extLst>
          </p:cNvPr>
          <p:cNvSpPr/>
          <p:nvPr/>
        </p:nvSpPr>
        <p:spPr>
          <a:xfrm>
            <a:off x="8335010" y="3429066"/>
            <a:ext cx="1521057"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Procurement &amp; Stock</a:t>
            </a:r>
          </a:p>
        </p:txBody>
      </p:sp>
      <p:sp>
        <p:nvSpPr>
          <p:cNvPr id="67" name="Freeform 12667">
            <a:extLst>
              <a:ext uri="{FF2B5EF4-FFF2-40B4-BE49-F238E27FC236}">
                <a16:creationId xmlns:a16="http://schemas.microsoft.com/office/drawing/2014/main" id="{14C41927-920A-4A70-9EB9-2483444D8B2E}"/>
              </a:ext>
            </a:extLst>
          </p:cNvPr>
          <p:cNvSpPr/>
          <p:nvPr/>
        </p:nvSpPr>
        <p:spPr>
          <a:xfrm>
            <a:off x="7614673" y="3225311"/>
            <a:ext cx="576000" cy="576000"/>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68" name="Freeform 12668">
            <a:extLst>
              <a:ext uri="{FF2B5EF4-FFF2-40B4-BE49-F238E27FC236}">
                <a16:creationId xmlns:a16="http://schemas.microsoft.com/office/drawing/2014/main" id="{756BC19A-08EB-4224-83D0-B31CF01174E4}"/>
              </a:ext>
            </a:extLst>
          </p:cNvPr>
          <p:cNvSpPr/>
          <p:nvPr/>
        </p:nvSpPr>
        <p:spPr>
          <a:xfrm>
            <a:off x="7668271" y="3273086"/>
            <a:ext cx="470233" cy="469683"/>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4" name="Freeform 12654">
            <a:extLst>
              <a:ext uri="{FF2B5EF4-FFF2-40B4-BE49-F238E27FC236}">
                <a16:creationId xmlns:a16="http://schemas.microsoft.com/office/drawing/2014/main" id="{17313A93-2900-4ACD-8CCF-A9EA0A74DBF9}"/>
              </a:ext>
            </a:extLst>
          </p:cNvPr>
          <p:cNvSpPr/>
          <p:nvPr/>
        </p:nvSpPr>
        <p:spPr>
          <a:xfrm>
            <a:off x="7946136" y="3920994"/>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sp>
        <p:nvSpPr>
          <p:cNvPr id="120" name="Rectangle 12836">
            <a:extLst>
              <a:ext uri="{FF2B5EF4-FFF2-40B4-BE49-F238E27FC236}">
                <a16:creationId xmlns:a16="http://schemas.microsoft.com/office/drawing/2014/main" id="{7DB7C856-74EE-464D-9FBD-76E6493145C0}"/>
              </a:ext>
            </a:extLst>
          </p:cNvPr>
          <p:cNvSpPr/>
          <p:nvPr/>
        </p:nvSpPr>
        <p:spPr>
          <a:xfrm>
            <a:off x="8335010" y="4094187"/>
            <a:ext cx="1840889"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Productivity &amp; Utilization </a:t>
            </a:r>
          </a:p>
        </p:txBody>
      </p:sp>
      <p:grpSp>
        <p:nvGrpSpPr>
          <p:cNvPr id="151" name="Group 150">
            <a:extLst>
              <a:ext uri="{FF2B5EF4-FFF2-40B4-BE49-F238E27FC236}">
                <a16:creationId xmlns:a16="http://schemas.microsoft.com/office/drawing/2014/main" id="{63396C08-D2F1-470C-8C71-6582B3B34F4C}"/>
              </a:ext>
            </a:extLst>
          </p:cNvPr>
          <p:cNvGrpSpPr/>
          <p:nvPr/>
        </p:nvGrpSpPr>
        <p:grpSpPr>
          <a:xfrm>
            <a:off x="7614673" y="3890432"/>
            <a:ext cx="576000" cy="576000"/>
            <a:chOff x="7527455" y="3662325"/>
            <a:chExt cx="614173" cy="563113"/>
          </a:xfrm>
        </p:grpSpPr>
        <p:sp>
          <p:nvSpPr>
            <p:cNvPr id="95" name="Freeform 12667">
              <a:extLst>
                <a:ext uri="{FF2B5EF4-FFF2-40B4-BE49-F238E27FC236}">
                  <a16:creationId xmlns:a16="http://schemas.microsoft.com/office/drawing/2014/main" id="{B8DA4639-7AC6-4B89-B666-70F3786F83E9}"/>
                </a:ext>
              </a:extLst>
            </p:cNvPr>
            <p:cNvSpPr/>
            <p:nvPr/>
          </p:nvSpPr>
          <p:spPr>
            <a:xfrm>
              <a:off x="7527455" y="3662325"/>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96" name="Freeform 12668">
              <a:extLst>
                <a:ext uri="{FF2B5EF4-FFF2-40B4-BE49-F238E27FC236}">
                  <a16:creationId xmlns:a16="http://schemas.microsoft.com/office/drawing/2014/main" id="{7C84731D-1C69-4AEA-B7B0-4A3656DB2D3D}"/>
                </a:ext>
              </a:extLst>
            </p:cNvPr>
            <p:cNvSpPr/>
            <p:nvPr/>
          </p:nvSpPr>
          <p:spPr>
            <a:xfrm>
              <a:off x="7584605" y="3709031"/>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22" name="Freeform 12654">
            <a:extLst>
              <a:ext uri="{FF2B5EF4-FFF2-40B4-BE49-F238E27FC236}">
                <a16:creationId xmlns:a16="http://schemas.microsoft.com/office/drawing/2014/main" id="{4941B799-53FF-429D-A5B0-39565C633575}"/>
              </a:ext>
            </a:extLst>
          </p:cNvPr>
          <p:cNvSpPr/>
          <p:nvPr/>
        </p:nvSpPr>
        <p:spPr>
          <a:xfrm>
            <a:off x="7946136" y="4586115"/>
            <a:ext cx="3485767" cy="514877"/>
          </a:xfrm>
          <a:custGeom>
            <a:avLst/>
            <a:gdLst/>
            <a:ahLst/>
            <a:cxnLst/>
            <a:rect l="0" t="0" r="0" b="0"/>
            <a:pathLst>
              <a:path w="1568196" h="652272">
                <a:moveTo>
                  <a:pt x="0" y="652272"/>
                </a:moveTo>
                <a:lnTo>
                  <a:pt x="1568196" y="652272"/>
                </a:lnTo>
                <a:lnTo>
                  <a:pt x="1568196" y="0"/>
                </a:lnTo>
                <a:lnTo>
                  <a:pt x="0" y="0"/>
                </a:lnTo>
                <a:lnTo>
                  <a:pt x="0" y="652272"/>
                </a:lnTo>
                <a:close/>
              </a:path>
            </a:pathLst>
          </a:custGeom>
          <a:solidFill>
            <a:srgbClr val="FFE600">
              <a:alpha val="10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b="1">
              <a:solidFill>
                <a:schemeClr val="bg2"/>
              </a:solidFill>
            </a:endParaRPr>
          </a:p>
        </p:txBody>
      </p:sp>
      <p:grpSp>
        <p:nvGrpSpPr>
          <p:cNvPr id="24" name="Group 23">
            <a:extLst>
              <a:ext uri="{FF2B5EF4-FFF2-40B4-BE49-F238E27FC236}">
                <a16:creationId xmlns:a16="http://schemas.microsoft.com/office/drawing/2014/main" id="{C2CB9B9B-2420-4805-8AE0-B56D71D67FC1}"/>
              </a:ext>
            </a:extLst>
          </p:cNvPr>
          <p:cNvGrpSpPr/>
          <p:nvPr/>
        </p:nvGrpSpPr>
        <p:grpSpPr>
          <a:xfrm>
            <a:off x="7614673" y="4555553"/>
            <a:ext cx="576000" cy="576000"/>
            <a:chOff x="7527455" y="4327446"/>
            <a:chExt cx="614173" cy="563113"/>
          </a:xfrm>
        </p:grpSpPr>
        <p:sp>
          <p:nvSpPr>
            <p:cNvPr id="123" name="Freeform 12667">
              <a:extLst>
                <a:ext uri="{FF2B5EF4-FFF2-40B4-BE49-F238E27FC236}">
                  <a16:creationId xmlns:a16="http://schemas.microsoft.com/office/drawing/2014/main" id="{F9C4FDB4-883A-4564-8134-ED4E4E2D1A66}"/>
                </a:ext>
              </a:extLst>
            </p:cNvPr>
            <p:cNvSpPr/>
            <p:nvPr/>
          </p:nvSpPr>
          <p:spPr>
            <a:xfrm>
              <a:off x="7527455" y="4327446"/>
              <a:ext cx="614173" cy="563113"/>
            </a:xfrm>
            <a:custGeom>
              <a:avLst/>
              <a:gdLst/>
              <a:ahLst/>
              <a:cxnLst/>
              <a:rect l="0" t="0" r="0" b="0"/>
              <a:pathLst>
                <a:path w="614173" h="652271">
                  <a:moveTo>
                    <a:pt x="0" y="326136"/>
                  </a:moveTo>
                  <a:cubicBezTo>
                    <a:pt x="0" y="146050"/>
                    <a:pt x="137491" y="0"/>
                    <a:pt x="307086" y="0"/>
                  </a:cubicBezTo>
                  <a:cubicBezTo>
                    <a:pt x="476682" y="0"/>
                    <a:pt x="614173" y="146050"/>
                    <a:pt x="614173" y="326136"/>
                  </a:cubicBezTo>
                  <a:cubicBezTo>
                    <a:pt x="614173" y="506221"/>
                    <a:pt x="476682" y="652271"/>
                    <a:pt x="307086" y="652271"/>
                  </a:cubicBezTo>
                  <a:cubicBezTo>
                    <a:pt x="137491" y="652271"/>
                    <a:pt x="0" y="506221"/>
                    <a:pt x="0" y="326136"/>
                  </a:cubicBezTo>
                  <a:close/>
                  <a:moveTo>
                    <a:pt x="4311396" y="5242559"/>
                  </a:moveTo>
                </a:path>
              </a:pathLst>
            </a:custGeom>
            <a:solidFill>
              <a:srgbClr val="2E2E38">
                <a:alpha val="100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sp>
          <p:nvSpPr>
            <p:cNvPr id="124" name="Freeform 12668">
              <a:extLst>
                <a:ext uri="{FF2B5EF4-FFF2-40B4-BE49-F238E27FC236}">
                  <a16:creationId xmlns:a16="http://schemas.microsoft.com/office/drawing/2014/main" id="{4969109E-B328-4EF6-8DCA-77A5175CFB98}"/>
                </a:ext>
              </a:extLst>
            </p:cNvPr>
            <p:cNvSpPr/>
            <p:nvPr/>
          </p:nvSpPr>
          <p:spPr>
            <a:xfrm>
              <a:off x="7584605" y="4374152"/>
              <a:ext cx="501397" cy="459175"/>
            </a:xfrm>
            <a:custGeom>
              <a:avLst/>
              <a:gdLst/>
              <a:ahLst/>
              <a:cxnLst/>
              <a:rect l="0" t="0" r="0" b="0"/>
              <a:pathLst>
                <a:path w="501397" h="531876">
                  <a:moveTo>
                    <a:pt x="0" y="265938"/>
                  </a:moveTo>
                  <a:cubicBezTo>
                    <a:pt x="0" y="119126"/>
                    <a:pt x="112243" y="0"/>
                    <a:pt x="250698" y="0"/>
                  </a:cubicBezTo>
                  <a:cubicBezTo>
                    <a:pt x="389154" y="0"/>
                    <a:pt x="501397" y="119126"/>
                    <a:pt x="501397" y="265938"/>
                  </a:cubicBezTo>
                  <a:cubicBezTo>
                    <a:pt x="501397" y="412750"/>
                    <a:pt x="389154" y="531876"/>
                    <a:pt x="250698" y="531876"/>
                  </a:cubicBezTo>
                  <a:cubicBezTo>
                    <a:pt x="112243" y="531876"/>
                    <a:pt x="0" y="412750"/>
                    <a:pt x="0" y="265938"/>
                  </a:cubicBezTo>
                  <a:close/>
                  <a:moveTo>
                    <a:pt x="4260343" y="5188458"/>
                  </a:moveTo>
                </a:path>
              </a:pathLst>
            </a:custGeom>
            <a:noFill/>
            <a:ln w="19050" cap="flat" cmpd="sng">
              <a:solidFill>
                <a:srgbClr val="FFE600">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sz="1100">
                <a:solidFill>
                  <a:schemeClr val="bg2"/>
                </a:solidFill>
              </a:endParaRPr>
            </a:p>
          </p:txBody>
        </p:sp>
      </p:grpSp>
      <p:sp>
        <p:nvSpPr>
          <p:cNvPr id="148" name="Rectangle 12836">
            <a:extLst>
              <a:ext uri="{FF2B5EF4-FFF2-40B4-BE49-F238E27FC236}">
                <a16:creationId xmlns:a16="http://schemas.microsoft.com/office/drawing/2014/main" id="{0F1BEC4B-DAB9-4D1F-8352-9AA4F74E5A5A}"/>
              </a:ext>
            </a:extLst>
          </p:cNvPr>
          <p:cNvSpPr/>
          <p:nvPr/>
        </p:nvSpPr>
        <p:spPr>
          <a:xfrm>
            <a:off x="8335010" y="4759308"/>
            <a:ext cx="312714" cy="184666"/>
          </a:xfrm>
          <a:prstGeom prst="rect">
            <a:avLst/>
          </a:prstGeom>
        </p:spPr>
        <p:txBody>
          <a:bodyPr wrap="none" lIns="0" tIns="0" rIns="0" bIns="0">
            <a:spAutoFit/>
          </a:bodyPr>
          <a:lstStyle/>
          <a:p>
            <a:pPr>
              <a:spcAft>
                <a:spcPts val="600"/>
              </a:spcAft>
            </a:pPr>
            <a:r>
              <a:rPr lang="en-US" sz="1200" b="1" dirty="0">
                <a:solidFill>
                  <a:schemeClr val="bg2"/>
                </a:solidFill>
                <a:cs typeface="Arial" pitchFamily="34" charset="0"/>
              </a:rPr>
              <a:t>R&amp;D</a:t>
            </a:r>
          </a:p>
        </p:txBody>
      </p:sp>
      <p:sp>
        <p:nvSpPr>
          <p:cNvPr id="156" name="TextBox 155">
            <a:extLst>
              <a:ext uri="{FF2B5EF4-FFF2-40B4-BE49-F238E27FC236}">
                <a16:creationId xmlns:a16="http://schemas.microsoft.com/office/drawing/2014/main" id="{5F1B6E9F-5EC0-46FD-983B-FB4F37C52DB1}"/>
              </a:ext>
            </a:extLst>
          </p:cNvPr>
          <p:cNvSpPr txBox="1"/>
          <p:nvPr/>
        </p:nvSpPr>
        <p:spPr>
          <a:xfrm>
            <a:off x="7946136" y="2103644"/>
            <a:ext cx="2091389" cy="307777"/>
          </a:xfrm>
          <a:prstGeom prst="rect">
            <a:avLst/>
          </a:prstGeom>
          <a:noFill/>
          <a:ln w="12700" cap="sq">
            <a:noFill/>
            <a:miter lim="800000"/>
          </a:ln>
        </p:spPr>
        <p:txBody>
          <a:bodyPr wrap="square">
            <a:spAutoFit/>
          </a:bodyPr>
          <a:lstStyle/>
          <a:p>
            <a:pPr>
              <a:spcBef>
                <a:spcPts val="0"/>
              </a:spcBef>
              <a:spcAft>
                <a:spcPts val="600"/>
              </a:spcAft>
            </a:pPr>
            <a:r>
              <a:rPr lang="en-US" sz="1400" b="1" dirty="0">
                <a:solidFill>
                  <a:schemeClr val="bg1"/>
                </a:solidFill>
                <a:cs typeface="Arial" pitchFamily="34" charset="0"/>
              </a:rPr>
              <a:t>Key areas of analysis</a:t>
            </a:r>
          </a:p>
        </p:txBody>
      </p:sp>
      <p:sp>
        <p:nvSpPr>
          <p:cNvPr id="157" name="TextBox 156">
            <a:extLst>
              <a:ext uri="{FF2B5EF4-FFF2-40B4-BE49-F238E27FC236}">
                <a16:creationId xmlns:a16="http://schemas.microsoft.com/office/drawing/2014/main" id="{4105501C-BB6D-4318-BFD2-16EB63DE8BA1}"/>
              </a:ext>
            </a:extLst>
          </p:cNvPr>
          <p:cNvSpPr txBox="1"/>
          <p:nvPr/>
        </p:nvSpPr>
        <p:spPr>
          <a:xfrm>
            <a:off x="609918" y="988626"/>
            <a:ext cx="3005776"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Key benefits and areas </a:t>
            </a:r>
            <a:r>
              <a:rPr lang="en-IN"/>
              <a:t>of analysis</a:t>
            </a:r>
            <a:endParaRPr lang="en-IN" dirty="0"/>
          </a:p>
        </p:txBody>
      </p:sp>
      <p:pic>
        <p:nvPicPr>
          <p:cNvPr id="7" name="Graphic 6" descr="Cycle with people with solid fill">
            <a:extLst>
              <a:ext uri="{FF2B5EF4-FFF2-40B4-BE49-F238E27FC236}">
                <a16:creationId xmlns:a16="http://schemas.microsoft.com/office/drawing/2014/main" id="{1B007D11-10E8-42E6-9E77-037793E129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81402" y="2598950"/>
            <a:ext cx="465491" cy="465491"/>
          </a:xfrm>
          <a:prstGeom prst="rect">
            <a:avLst/>
          </a:prstGeom>
        </p:spPr>
      </p:pic>
      <p:pic>
        <p:nvPicPr>
          <p:cNvPr id="9" name="Graphic 8" descr="Warehouse with solid fill">
            <a:extLst>
              <a:ext uri="{FF2B5EF4-FFF2-40B4-BE49-F238E27FC236}">
                <a16:creationId xmlns:a16="http://schemas.microsoft.com/office/drawing/2014/main" id="{C55DE443-1550-464C-A643-D2C23B3FC26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44080" y="3328772"/>
            <a:ext cx="340133" cy="340133"/>
          </a:xfrm>
          <a:prstGeom prst="rect">
            <a:avLst/>
          </a:prstGeom>
        </p:spPr>
      </p:pic>
      <p:pic>
        <p:nvPicPr>
          <p:cNvPr id="8" name="Graphic 7" descr="Factory with solid fill">
            <a:extLst>
              <a:ext uri="{FF2B5EF4-FFF2-40B4-BE49-F238E27FC236}">
                <a16:creationId xmlns:a16="http://schemas.microsoft.com/office/drawing/2014/main" id="{972A4E91-08CE-40BA-833B-7B72F7B98CF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15599" y="3977259"/>
            <a:ext cx="363538" cy="363538"/>
          </a:xfrm>
          <a:prstGeom prst="rect">
            <a:avLst/>
          </a:prstGeom>
        </p:spPr>
      </p:pic>
      <p:pic>
        <p:nvPicPr>
          <p:cNvPr id="12" name="Graphic 11" descr="Beaker with solid fill">
            <a:extLst>
              <a:ext uri="{FF2B5EF4-FFF2-40B4-BE49-F238E27FC236}">
                <a16:creationId xmlns:a16="http://schemas.microsoft.com/office/drawing/2014/main" id="{46DD497F-6BF1-40F0-9F36-4C391B4C175C}"/>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09739" y="4642151"/>
            <a:ext cx="375258" cy="375258"/>
          </a:xfrm>
          <a:prstGeom prst="rect">
            <a:avLst/>
          </a:prstGeom>
        </p:spPr>
      </p:pic>
      <p:sp>
        <p:nvSpPr>
          <p:cNvPr id="53" name="Rectangle 52">
            <a:extLst>
              <a:ext uri="{FF2B5EF4-FFF2-40B4-BE49-F238E27FC236}">
                <a16:creationId xmlns:a16="http://schemas.microsoft.com/office/drawing/2014/main" id="{17BBF805-9A47-4353-B0C5-D7338F256A1F}"/>
              </a:ext>
            </a:extLst>
          </p:cNvPr>
          <p:cNvSpPr/>
          <p:nvPr/>
        </p:nvSpPr>
        <p:spPr bwMode="auto">
          <a:xfrm>
            <a:off x="609918" y="1393593"/>
            <a:ext cx="1491146" cy="457102"/>
          </a:xfrm>
          <a:prstGeom prst="rect">
            <a:avLst/>
          </a:prstGeom>
          <a:solidFill>
            <a:schemeClr val="bg1"/>
          </a:solidFill>
          <a:ln w="19050">
            <a:solidFill>
              <a:schemeClr val="tx2"/>
            </a:solidFill>
          </a:ln>
        </p:spPr>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lgn="ctr">
              <a:spcBef>
                <a:spcPts val="0"/>
              </a:spcBef>
              <a:spcAft>
                <a:spcPts val="600"/>
              </a:spcAft>
            </a:pPr>
            <a:r>
              <a:rPr lang="en-IN" sz="1400" b="1" dirty="0">
                <a:solidFill>
                  <a:schemeClr val="bg2"/>
                </a:solidFill>
                <a:cs typeface="Arial" pitchFamily="34" charset="0"/>
              </a:rPr>
              <a:t>MAIN GOAL</a:t>
            </a:r>
            <a:endParaRPr lang="en-IN" sz="1400" b="1" dirty="0">
              <a:solidFill>
                <a:schemeClr val="bg2"/>
              </a:solidFill>
              <a:latin typeface="+mn-lt"/>
              <a:ea typeface="+mn-ea"/>
              <a:cs typeface="Arial" pitchFamily="34" charset="0"/>
            </a:endParaRPr>
          </a:p>
        </p:txBody>
      </p:sp>
      <p:grpSp>
        <p:nvGrpSpPr>
          <p:cNvPr id="83" name="Group 82">
            <a:extLst>
              <a:ext uri="{FF2B5EF4-FFF2-40B4-BE49-F238E27FC236}">
                <a16:creationId xmlns:a16="http://schemas.microsoft.com/office/drawing/2014/main" id="{30D466AA-C396-40DD-8CD5-CE56D8D055C6}"/>
              </a:ext>
            </a:extLst>
          </p:cNvPr>
          <p:cNvGrpSpPr/>
          <p:nvPr/>
        </p:nvGrpSpPr>
        <p:grpSpPr>
          <a:xfrm>
            <a:off x="8943512" y="30783"/>
            <a:ext cx="3127718" cy="288302"/>
            <a:chOff x="1432687" y="2255388"/>
            <a:chExt cx="3127718" cy="288302"/>
          </a:xfrm>
        </p:grpSpPr>
        <p:sp>
          <p:nvSpPr>
            <p:cNvPr id="84" name="Rectangle 6">
              <a:extLst>
                <a:ext uri="{FF2B5EF4-FFF2-40B4-BE49-F238E27FC236}">
                  <a16:creationId xmlns:a16="http://schemas.microsoft.com/office/drawing/2014/main" id="{941284F8-4F88-4348-A076-480B0612FDFE}"/>
                </a:ext>
              </a:extLst>
            </p:cNvPr>
            <p:cNvSpPr/>
            <p:nvPr/>
          </p:nvSpPr>
          <p:spPr>
            <a:xfrm>
              <a:off x="1432687" y="22610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85" name="Graphic 84" descr="Target with solid fill">
              <a:extLst>
                <a:ext uri="{FF2B5EF4-FFF2-40B4-BE49-F238E27FC236}">
                  <a16:creationId xmlns:a16="http://schemas.microsoft.com/office/drawing/2014/main" id="{AC2B4F4C-5DD1-4558-8175-134EB013DE7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17840" y="2255388"/>
              <a:ext cx="254134" cy="288302"/>
            </a:xfrm>
            <a:prstGeom prst="rect">
              <a:avLst/>
            </a:prstGeom>
          </p:spPr>
        </p:pic>
        <p:sp>
          <p:nvSpPr>
            <p:cNvPr id="86" name="Rectangle 11">
              <a:extLst>
                <a:ext uri="{FF2B5EF4-FFF2-40B4-BE49-F238E27FC236}">
                  <a16:creationId xmlns:a16="http://schemas.microsoft.com/office/drawing/2014/main" id="{2D29BC1E-D166-413C-8C93-6D4009BF9A8C}"/>
                </a:ext>
              </a:extLst>
            </p:cNvPr>
            <p:cNvSpPr/>
            <p:nvPr/>
          </p:nvSpPr>
          <p:spPr>
            <a:xfrm>
              <a:off x="1959703" y="2266265"/>
              <a:ext cx="280846" cy="276999"/>
            </a:xfrm>
            <a:prstGeom prst="rect">
              <a:avLst/>
            </a:prstGeom>
          </p:spPr>
          <p:txBody>
            <a:bodyPr wrap="none">
              <a:spAutoFit/>
            </a:bodyPr>
            <a:lstStyle/>
            <a:p>
              <a:pPr algn="ctr"/>
              <a:r>
                <a:rPr lang="en-US" sz="1200" dirty="0">
                  <a:solidFill>
                    <a:schemeClr val="tx2"/>
                  </a:solidFill>
                  <a:latin typeface="+mj-lt"/>
                </a:rPr>
                <a:t>2</a:t>
              </a:r>
            </a:p>
          </p:txBody>
        </p:sp>
        <p:pic>
          <p:nvPicPr>
            <p:cNvPr id="87" name="Graphic 86" descr="Lights On with solid fill">
              <a:extLst>
                <a:ext uri="{FF2B5EF4-FFF2-40B4-BE49-F238E27FC236}">
                  <a16:creationId xmlns:a16="http://schemas.microsoft.com/office/drawing/2014/main" id="{44E6739E-419F-43D1-9137-98095C5FD5EB}"/>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70451" y="2255388"/>
              <a:ext cx="254133" cy="288302"/>
            </a:xfrm>
            <a:prstGeom prst="rect">
              <a:avLst/>
            </a:prstGeom>
          </p:spPr>
        </p:pic>
        <p:sp>
          <p:nvSpPr>
            <p:cNvPr id="88" name="Rectangle 12">
              <a:extLst>
                <a:ext uri="{FF2B5EF4-FFF2-40B4-BE49-F238E27FC236}">
                  <a16:creationId xmlns:a16="http://schemas.microsoft.com/office/drawing/2014/main" id="{AE68962E-5117-4CC9-BEBB-6CEFB8259E31}"/>
                </a:ext>
              </a:extLst>
            </p:cNvPr>
            <p:cNvSpPr/>
            <p:nvPr/>
          </p:nvSpPr>
          <p:spPr>
            <a:xfrm>
              <a:off x="2512312" y="22662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89" name="Graphic 88" descr="Clipboard Checked with solid fill">
              <a:extLst>
                <a:ext uri="{FF2B5EF4-FFF2-40B4-BE49-F238E27FC236}">
                  <a16:creationId xmlns:a16="http://schemas.microsoft.com/office/drawing/2014/main" id="{453043F7-6259-4564-A77C-13056A367490}"/>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98548" y="2255388"/>
              <a:ext cx="254134" cy="288302"/>
            </a:xfrm>
            <a:prstGeom prst="rect">
              <a:avLst/>
            </a:prstGeom>
          </p:spPr>
        </p:pic>
        <p:sp>
          <p:nvSpPr>
            <p:cNvPr id="90" name="Rectangle 6">
              <a:extLst>
                <a:ext uri="{FF2B5EF4-FFF2-40B4-BE49-F238E27FC236}">
                  <a16:creationId xmlns:a16="http://schemas.microsoft.com/office/drawing/2014/main" id="{0645D7EB-0888-45D1-BEAD-487FBCDC24C4}"/>
                </a:ext>
              </a:extLst>
            </p:cNvPr>
            <p:cNvSpPr/>
            <p:nvPr/>
          </p:nvSpPr>
          <p:spPr>
            <a:xfrm>
              <a:off x="3040410" y="22662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91" name="Graphic 90" descr="Daily calendar with solid fill">
              <a:extLst>
                <a:ext uri="{FF2B5EF4-FFF2-40B4-BE49-F238E27FC236}">
                  <a16:creationId xmlns:a16="http://schemas.microsoft.com/office/drawing/2014/main" id="{B611E8A2-0255-4F4F-B999-828C3D0DC85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225563" y="2255388"/>
              <a:ext cx="254134" cy="288302"/>
            </a:xfrm>
            <a:prstGeom prst="rect">
              <a:avLst/>
            </a:prstGeom>
          </p:spPr>
        </p:pic>
        <p:sp>
          <p:nvSpPr>
            <p:cNvPr id="93" name="Rectangle 11">
              <a:extLst>
                <a:ext uri="{FF2B5EF4-FFF2-40B4-BE49-F238E27FC236}">
                  <a16:creationId xmlns:a16="http://schemas.microsoft.com/office/drawing/2014/main" id="{6292D7D4-4038-441D-B413-921410A84E92}"/>
                </a:ext>
              </a:extLst>
            </p:cNvPr>
            <p:cNvSpPr/>
            <p:nvPr/>
          </p:nvSpPr>
          <p:spPr>
            <a:xfrm>
              <a:off x="3567426" y="22662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97" name="Graphic 96" descr="Target Audience with solid fill">
              <a:extLst>
                <a:ext uri="{FF2B5EF4-FFF2-40B4-BE49-F238E27FC236}">
                  <a16:creationId xmlns:a16="http://schemas.microsoft.com/office/drawing/2014/main" id="{8959450B-4157-4569-AD02-0C040CDB9070}"/>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78174" y="2255388"/>
              <a:ext cx="254133" cy="288302"/>
            </a:xfrm>
            <a:prstGeom prst="rect">
              <a:avLst/>
            </a:prstGeom>
          </p:spPr>
        </p:pic>
        <p:sp>
          <p:nvSpPr>
            <p:cNvPr id="98" name="Rectangle 12">
              <a:extLst>
                <a:ext uri="{FF2B5EF4-FFF2-40B4-BE49-F238E27FC236}">
                  <a16:creationId xmlns:a16="http://schemas.microsoft.com/office/drawing/2014/main" id="{9C7923E6-EFE4-41D3-8761-ADAADB2ACC85}"/>
                </a:ext>
              </a:extLst>
            </p:cNvPr>
            <p:cNvSpPr/>
            <p:nvPr/>
          </p:nvSpPr>
          <p:spPr>
            <a:xfrm>
              <a:off x="4120035" y="22662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99" name="Graphic 98" descr="Cycle with people with solid fill">
              <a:extLst>
                <a:ext uri="{FF2B5EF4-FFF2-40B4-BE49-F238E27FC236}">
                  <a16:creationId xmlns:a16="http://schemas.microsoft.com/office/drawing/2014/main" id="{9421B060-10E3-48FE-8C06-A132D4741F4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6271" y="2255388"/>
              <a:ext cx="254134" cy="288302"/>
            </a:xfrm>
            <a:prstGeom prst="rect">
              <a:avLst/>
            </a:prstGeom>
          </p:spPr>
        </p:pic>
      </p:grpSp>
      <p:sp>
        <p:nvSpPr>
          <p:cNvPr id="69" name="Date Placeholder 3">
            <a:extLst>
              <a:ext uri="{FF2B5EF4-FFF2-40B4-BE49-F238E27FC236}">
                <a16:creationId xmlns:a16="http://schemas.microsoft.com/office/drawing/2014/main" id="{A8E237DA-55A6-4C2C-B920-3032EE9B09B2}"/>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368559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0871094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The analyses related to the 4 focus areas is tailored according to the Target to be addressed by the Operational Due Diligence</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5</a:t>
            </a:fld>
            <a:endParaRPr lang="en-US" noProof="0" dirty="0"/>
          </a:p>
        </p:txBody>
      </p:sp>
      <p:sp>
        <p:nvSpPr>
          <p:cNvPr id="22" name="TextBox 21">
            <a:extLst>
              <a:ext uri="{FF2B5EF4-FFF2-40B4-BE49-F238E27FC236}">
                <a16:creationId xmlns:a16="http://schemas.microsoft.com/office/drawing/2014/main" id="{80CDE037-0580-4F71-A58C-FD65A88A0C6E}"/>
              </a:ext>
            </a:extLst>
          </p:cNvPr>
          <p:cNvSpPr txBox="1"/>
          <p:nvPr/>
        </p:nvSpPr>
        <p:spPr>
          <a:xfrm>
            <a:off x="609918" y="988626"/>
            <a:ext cx="3005776"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Scope of Work - Example</a:t>
            </a:r>
          </a:p>
        </p:txBody>
      </p:sp>
      <p:sp>
        <p:nvSpPr>
          <p:cNvPr id="23" name="Freeform 3831">
            <a:extLst>
              <a:ext uri="{FF2B5EF4-FFF2-40B4-BE49-F238E27FC236}">
                <a16:creationId xmlns:a16="http://schemas.microsoft.com/office/drawing/2014/main" id="{47681B08-2478-4350-ACF4-9D7CDA283196}"/>
              </a:ext>
            </a:extLst>
          </p:cNvPr>
          <p:cNvSpPr/>
          <p:nvPr/>
        </p:nvSpPr>
        <p:spPr>
          <a:xfrm>
            <a:off x="604582" y="1633370"/>
            <a:ext cx="11016000" cy="0"/>
          </a:xfrm>
          <a:custGeom>
            <a:avLst/>
            <a:gdLst/>
            <a:ahLst/>
            <a:cxnLst/>
            <a:rect l="0" t="0" r="0" b="0"/>
            <a:pathLst>
              <a:path w="8036243">
                <a:moveTo>
                  <a:pt x="0" y="0"/>
                </a:moveTo>
                <a:lnTo>
                  <a:pt x="8036243" y="0"/>
                </a:lnTo>
              </a:path>
            </a:pathLst>
          </a:cu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6" name="Straight Connector 5">
            <a:extLst>
              <a:ext uri="{FF2B5EF4-FFF2-40B4-BE49-F238E27FC236}">
                <a16:creationId xmlns:a16="http://schemas.microsoft.com/office/drawing/2014/main" id="{6EF9B9EA-E5F7-4DB0-BC8C-45EF73016F23}"/>
              </a:ext>
            </a:extLst>
          </p:cNvPr>
          <p:cNvCxnSpPr>
            <a:cxnSpLocks/>
          </p:cNvCxnSpPr>
          <p:nvPr/>
        </p:nvCxnSpPr>
        <p:spPr>
          <a:xfrm>
            <a:off x="2214694"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B5E7505E-4C24-4796-B1CA-868E22D4DB70}"/>
              </a:ext>
            </a:extLst>
          </p:cNvPr>
          <p:cNvCxnSpPr>
            <a:cxnSpLocks/>
          </p:cNvCxnSpPr>
          <p:nvPr/>
        </p:nvCxnSpPr>
        <p:spPr>
          <a:xfrm>
            <a:off x="6917638" y="1309370"/>
            <a:ext cx="0" cy="324000"/>
          </a:xfrm>
          <a:prstGeom prst="line">
            <a:avLst/>
          </a:prstGeom>
          <a:noFill/>
          <a:ln w="9525" cap="flat" cmpd="sng">
            <a:solidFill>
              <a:schemeClr val="tx2"/>
            </a:solidFill>
            <a:round/>
          </a:ln>
        </p:spPr>
        <p:style>
          <a:lnRef idx="2">
            <a:schemeClr val="accent1">
              <a:shade val="50000"/>
            </a:schemeClr>
          </a:lnRef>
          <a:fillRef idx="1">
            <a:schemeClr val="accent1"/>
          </a:fillRef>
          <a:effectRef idx="0">
            <a:schemeClr val="accent1"/>
          </a:effectRef>
          <a:fontRef idx="minor">
            <a:schemeClr val="lt1"/>
          </a:fontRef>
        </p:style>
      </p:cxnSp>
      <p:sp>
        <p:nvSpPr>
          <p:cNvPr id="31" name="Rectangle 3939">
            <a:extLst>
              <a:ext uri="{FF2B5EF4-FFF2-40B4-BE49-F238E27FC236}">
                <a16:creationId xmlns:a16="http://schemas.microsoft.com/office/drawing/2014/main" id="{C49B49A9-8E0E-4C3A-9E7A-CA1E488DA396}"/>
              </a:ext>
            </a:extLst>
          </p:cNvPr>
          <p:cNvSpPr/>
          <p:nvPr/>
        </p:nvSpPr>
        <p:spPr>
          <a:xfrm>
            <a:off x="3555600" y="1320803"/>
            <a:ext cx="2021131"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Manufacturing Company</a:t>
            </a:r>
          </a:p>
        </p:txBody>
      </p:sp>
      <p:sp>
        <p:nvSpPr>
          <p:cNvPr id="32" name="Rectangle 3939">
            <a:extLst>
              <a:ext uri="{FF2B5EF4-FFF2-40B4-BE49-F238E27FC236}">
                <a16:creationId xmlns:a16="http://schemas.microsoft.com/office/drawing/2014/main" id="{1C3EE43B-87FF-4ED3-B4FF-89519CFA6E39}"/>
              </a:ext>
            </a:extLst>
          </p:cNvPr>
          <p:cNvSpPr/>
          <p:nvPr/>
        </p:nvSpPr>
        <p:spPr>
          <a:xfrm>
            <a:off x="8706133" y="1323756"/>
            <a:ext cx="1437317" cy="215444"/>
          </a:xfrm>
          <a:prstGeom prst="rect">
            <a:avLst/>
          </a:prstGeom>
        </p:spPr>
        <p:txBody>
          <a:bodyPr wrap="none" lIns="0" tIns="0" rIns="0" bIns="0">
            <a:spAutoFit/>
          </a:bodyPr>
          <a:lstStyle/>
          <a:p>
            <a:pPr>
              <a:spcAft>
                <a:spcPts val="600"/>
              </a:spcAft>
            </a:pPr>
            <a:r>
              <a:rPr lang="en-US" sz="1400" b="1" dirty="0">
                <a:solidFill>
                  <a:schemeClr val="bg1"/>
                </a:solidFill>
                <a:cs typeface="Arial" pitchFamily="34" charset="0"/>
              </a:rPr>
              <a:t>Service Company</a:t>
            </a:r>
          </a:p>
        </p:txBody>
      </p:sp>
      <p:sp>
        <p:nvSpPr>
          <p:cNvPr id="33" name="Rectangle 12836">
            <a:extLst>
              <a:ext uri="{FF2B5EF4-FFF2-40B4-BE49-F238E27FC236}">
                <a16:creationId xmlns:a16="http://schemas.microsoft.com/office/drawing/2014/main" id="{9D8BA50F-7247-4CD9-BA90-5C6B1ED204F5}"/>
              </a:ext>
            </a:extLst>
          </p:cNvPr>
          <p:cNvSpPr/>
          <p:nvPr/>
        </p:nvSpPr>
        <p:spPr>
          <a:xfrm>
            <a:off x="1206056" y="192829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Operating Model &amp; Organization</a:t>
            </a:r>
          </a:p>
        </p:txBody>
      </p:sp>
      <p:sp>
        <p:nvSpPr>
          <p:cNvPr id="34" name="Rectangle 12836">
            <a:extLst>
              <a:ext uri="{FF2B5EF4-FFF2-40B4-BE49-F238E27FC236}">
                <a16:creationId xmlns:a16="http://schemas.microsoft.com/office/drawing/2014/main" id="{08E3510A-37BA-4AE3-A6E5-C65B21A34C40}"/>
              </a:ext>
            </a:extLst>
          </p:cNvPr>
          <p:cNvSpPr/>
          <p:nvPr/>
        </p:nvSpPr>
        <p:spPr>
          <a:xfrm>
            <a:off x="2323750" y="1720542"/>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current organization structure and FTEs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(including temporary workers) concerning white collars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Understand the Operating Model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Make VS Buy approach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Analyze key roles and critical competences for customer management</a:t>
            </a:r>
          </a:p>
        </p:txBody>
      </p:sp>
      <p:sp>
        <p:nvSpPr>
          <p:cNvPr id="35" name="Rectangle 12836">
            <a:extLst>
              <a:ext uri="{FF2B5EF4-FFF2-40B4-BE49-F238E27FC236}">
                <a16:creationId xmlns:a16="http://schemas.microsoft.com/office/drawing/2014/main" id="{F8E22117-4F82-48F7-B9DA-88B914C8F350}"/>
              </a:ext>
            </a:extLst>
          </p:cNvPr>
          <p:cNvSpPr/>
          <p:nvPr/>
        </p:nvSpPr>
        <p:spPr>
          <a:xfrm>
            <a:off x="2323750" y="278499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Procurement spend analysis – 80:20 materials/suppliers (</a:t>
            </a:r>
            <a:r>
              <a:rPr lang="en-US" sz="1000" dirty="0" err="1">
                <a:solidFill>
                  <a:schemeClr val="bg1"/>
                </a:solidFill>
                <a:cs typeface="Arial" pitchFamily="34" charset="0"/>
              </a:rPr>
              <a:t>curr</a:t>
            </a:r>
            <a:r>
              <a:rPr lang="en-US" sz="1000" dirty="0">
                <a:solidFill>
                  <a:schemeClr val="bg1"/>
                </a:solidFill>
                <a:cs typeface="Arial" pitchFamily="34" charset="0"/>
              </a:rPr>
              <a:t>. and hist.)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organization and strategy (e.g. global vs local)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historic trends and forecast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current/recent cost reduction activities (strategy, execution, results already achieved, result expected…) if any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Exposure to commodity markets – comment on risk and price management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strategy and level of maturity</a:t>
            </a:r>
          </a:p>
        </p:txBody>
      </p:sp>
      <p:sp>
        <p:nvSpPr>
          <p:cNvPr id="36" name="Rectangle 12836">
            <a:extLst>
              <a:ext uri="{FF2B5EF4-FFF2-40B4-BE49-F238E27FC236}">
                <a16:creationId xmlns:a16="http://schemas.microsoft.com/office/drawing/2014/main" id="{9514CE28-F757-41CD-BD7A-B8C121156840}"/>
              </a:ext>
            </a:extLst>
          </p:cNvPr>
          <p:cNvSpPr/>
          <p:nvPr/>
        </p:nvSpPr>
        <p:spPr>
          <a:xfrm>
            <a:off x="2323750" y="4003330"/>
            <a:ext cx="4484834" cy="1538883"/>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key productivity drivers – scale, reliability, changeovers...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output constraints – shift patterns, factory layout, logistics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(including temporary workers) concerning blue collars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Labor productivity (direct labor cost variation, temporary employment…)</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production saturation levels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demand planning process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capacity for any forecast growth</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recent improvement program, results and sustainability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CAPEX trends and identify possible need for additional Capex</a:t>
            </a:r>
          </a:p>
        </p:txBody>
      </p:sp>
      <p:sp>
        <p:nvSpPr>
          <p:cNvPr id="38" name="Rectangle 12836">
            <a:extLst>
              <a:ext uri="{FF2B5EF4-FFF2-40B4-BE49-F238E27FC236}">
                <a16:creationId xmlns:a16="http://schemas.microsoft.com/office/drawing/2014/main" id="{436863F2-4B0A-44C9-B74C-B02095CB74F1}"/>
              </a:ext>
            </a:extLst>
          </p:cNvPr>
          <p:cNvSpPr/>
          <p:nvPr/>
        </p:nvSpPr>
        <p:spPr>
          <a:xfrm>
            <a:off x="2323748" y="5683332"/>
            <a:ext cx="4484834" cy="307777"/>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R&amp;D pipeline management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risk of knowledge leakage in case of people exit</a:t>
            </a:r>
          </a:p>
        </p:txBody>
      </p:sp>
      <p:sp>
        <p:nvSpPr>
          <p:cNvPr id="39" name="Freeform 3831">
            <a:extLst>
              <a:ext uri="{FF2B5EF4-FFF2-40B4-BE49-F238E27FC236}">
                <a16:creationId xmlns:a16="http://schemas.microsoft.com/office/drawing/2014/main" id="{994B1F3E-A62F-47CB-9B2A-9CC61B5CA1B1}"/>
              </a:ext>
            </a:extLst>
          </p:cNvPr>
          <p:cNvSpPr/>
          <p:nvPr/>
        </p:nvSpPr>
        <p:spPr>
          <a:xfrm>
            <a:off x="604582" y="271443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Freeform 3831">
            <a:extLst>
              <a:ext uri="{FF2B5EF4-FFF2-40B4-BE49-F238E27FC236}">
                <a16:creationId xmlns:a16="http://schemas.microsoft.com/office/drawing/2014/main" id="{DDB46039-D116-45A2-AFD4-167D46787F67}"/>
              </a:ext>
            </a:extLst>
          </p:cNvPr>
          <p:cNvSpPr/>
          <p:nvPr/>
        </p:nvSpPr>
        <p:spPr>
          <a:xfrm>
            <a:off x="604582" y="3932770"/>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Freeform 3831">
            <a:extLst>
              <a:ext uri="{FF2B5EF4-FFF2-40B4-BE49-F238E27FC236}">
                <a16:creationId xmlns:a16="http://schemas.microsoft.com/office/drawing/2014/main" id="{662C5182-9A61-4274-B7C8-EA5AA0E0F61C}"/>
              </a:ext>
            </a:extLst>
          </p:cNvPr>
          <p:cNvSpPr/>
          <p:nvPr/>
        </p:nvSpPr>
        <p:spPr>
          <a:xfrm>
            <a:off x="604582" y="561277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Rectangle 12836">
            <a:extLst>
              <a:ext uri="{FF2B5EF4-FFF2-40B4-BE49-F238E27FC236}">
                <a16:creationId xmlns:a16="http://schemas.microsoft.com/office/drawing/2014/main" id="{52F969D9-53F2-47A2-94B2-77151B7812D2}"/>
              </a:ext>
            </a:extLst>
          </p:cNvPr>
          <p:cNvSpPr/>
          <p:nvPr/>
        </p:nvSpPr>
        <p:spPr>
          <a:xfrm>
            <a:off x="7014107" y="1720542"/>
            <a:ext cx="4484834" cy="923330"/>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Understand Operating Model, map current organization structure/FTEs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Analysis and comment on historical personnel cost evolution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current Customer Relationship model (o/w Direct and Indirect) Comment on Make VS Buy approach per function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Analyze key roles and critical competences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SG&amp;A costs analysis and support for cost saving opportunities</a:t>
            </a:r>
          </a:p>
        </p:txBody>
      </p:sp>
      <p:sp>
        <p:nvSpPr>
          <p:cNvPr id="47" name="Rectangle 12836">
            <a:extLst>
              <a:ext uri="{FF2B5EF4-FFF2-40B4-BE49-F238E27FC236}">
                <a16:creationId xmlns:a16="http://schemas.microsoft.com/office/drawing/2014/main" id="{F9EA21AB-64A0-4935-A1E4-D513B358D1E1}"/>
              </a:ext>
            </a:extLst>
          </p:cNvPr>
          <p:cNvSpPr/>
          <p:nvPr/>
        </p:nvSpPr>
        <p:spPr>
          <a:xfrm>
            <a:off x="7014105" y="5683332"/>
            <a:ext cx="4484834" cy="769441"/>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R&amp;D process and organization and its eventual relevance</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Map and comment on eventual patents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  R&amp;D pipeline management </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level of know how internalization</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risk of knowledge leakage in case of people exit </a:t>
            </a:r>
          </a:p>
        </p:txBody>
      </p:sp>
      <p:sp>
        <p:nvSpPr>
          <p:cNvPr id="48" name="Rectangle 12836">
            <a:extLst>
              <a:ext uri="{FF2B5EF4-FFF2-40B4-BE49-F238E27FC236}">
                <a16:creationId xmlns:a16="http://schemas.microsoft.com/office/drawing/2014/main" id="{B98CEA45-4A8B-4602-B873-6436810D660D}"/>
              </a:ext>
            </a:extLst>
          </p:cNvPr>
          <p:cNvSpPr/>
          <p:nvPr/>
        </p:nvSpPr>
        <p:spPr>
          <a:xfrm>
            <a:off x="7014107" y="2784992"/>
            <a:ext cx="4484834" cy="1077218"/>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Procurement spend visibility analysis – 80:20 for HWs/ SWs/ Services and suppliers (current and historical)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organization (e.g. global vs local)</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historic trends and forecast assumptions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current/recent cost reduction activities (strategy, execution, results already achieved, result expected, </a:t>
            </a:r>
            <a:r>
              <a:rPr lang="en-US" sz="1000" dirty="0" err="1">
                <a:solidFill>
                  <a:schemeClr val="bg1"/>
                </a:solidFill>
                <a:cs typeface="Arial" pitchFamily="34" charset="0"/>
              </a:rPr>
              <a:t>etc</a:t>
            </a:r>
            <a:r>
              <a:rPr lang="en-US" sz="1000" dirty="0">
                <a:solidFill>
                  <a:schemeClr val="bg1"/>
                </a:solidFill>
                <a:cs typeface="Arial" pitchFamily="34" charset="0"/>
              </a:rPr>
              <a:t>) if any</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procurement strategy and level of maturity</a:t>
            </a:r>
          </a:p>
        </p:txBody>
      </p:sp>
      <p:sp>
        <p:nvSpPr>
          <p:cNvPr id="49" name="Rectangle 12836">
            <a:extLst>
              <a:ext uri="{FF2B5EF4-FFF2-40B4-BE49-F238E27FC236}">
                <a16:creationId xmlns:a16="http://schemas.microsoft.com/office/drawing/2014/main" id="{8866EEF2-EC25-49B5-B646-B176BD536616}"/>
              </a:ext>
            </a:extLst>
          </p:cNvPr>
          <p:cNvSpPr/>
          <p:nvPr/>
        </p:nvSpPr>
        <p:spPr>
          <a:xfrm>
            <a:off x="1206056" y="3154324"/>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Procurement &amp; Stock</a:t>
            </a:r>
          </a:p>
        </p:txBody>
      </p:sp>
      <p:sp>
        <p:nvSpPr>
          <p:cNvPr id="50" name="Rectangle 12836">
            <a:extLst>
              <a:ext uri="{FF2B5EF4-FFF2-40B4-BE49-F238E27FC236}">
                <a16:creationId xmlns:a16="http://schemas.microsoft.com/office/drawing/2014/main" id="{AC168B4A-2919-4672-903C-495E2DC077FB}"/>
              </a:ext>
            </a:extLst>
          </p:cNvPr>
          <p:cNvSpPr/>
          <p:nvPr/>
        </p:nvSpPr>
        <p:spPr>
          <a:xfrm>
            <a:off x="1206056" y="4603494"/>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Productivity &amp; Utilization </a:t>
            </a:r>
          </a:p>
        </p:txBody>
      </p:sp>
      <p:sp>
        <p:nvSpPr>
          <p:cNvPr id="51" name="Rectangle 12836">
            <a:extLst>
              <a:ext uri="{FF2B5EF4-FFF2-40B4-BE49-F238E27FC236}">
                <a16:creationId xmlns:a16="http://schemas.microsoft.com/office/drawing/2014/main" id="{33DD6413-7488-4506-A475-A9069378B1F3}"/>
              </a:ext>
            </a:extLst>
          </p:cNvPr>
          <p:cNvSpPr/>
          <p:nvPr/>
        </p:nvSpPr>
        <p:spPr>
          <a:xfrm>
            <a:off x="1206056" y="5983414"/>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R&amp;D</a:t>
            </a:r>
          </a:p>
        </p:txBody>
      </p:sp>
      <p:pic>
        <p:nvPicPr>
          <p:cNvPr id="28" name="Graphic 27" descr="Cycle with people with solid fill">
            <a:extLst>
              <a:ext uri="{FF2B5EF4-FFF2-40B4-BE49-F238E27FC236}">
                <a16:creationId xmlns:a16="http://schemas.microsoft.com/office/drawing/2014/main" id="{212522CB-412F-4504-9846-5D3C56B986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582" y="1894054"/>
            <a:ext cx="576307" cy="576307"/>
          </a:xfrm>
          <a:prstGeom prst="rect">
            <a:avLst/>
          </a:prstGeom>
        </p:spPr>
      </p:pic>
      <p:pic>
        <p:nvPicPr>
          <p:cNvPr id="29" name="Graphic 28" descr="Warehouse with solid fill">
            <a:extLst>
              <a:ext uri="{FF2B5EF4-FFF2-40B4-BE49-F238E27FC236}">
                <a16:creationId xmlns:a16="http://schemas.microsoft.com/office/drawing/2014/main" id="{1F1ADA25-D14E-446F-8436-D9E4DBC0C1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4582" y="3113048"/>
            <a:ext cx="421106" cy="421106"/>
          </a:xfrm>
          <a:prstGeom prst="rect">
            <a:avLst/>
          </a:prstGeom>
        </p:spPr>
      </p:pic>
      <p:pic>
        <p:nvPicPr>
          <p:cNvPr id="37" name="Graphic 36" descr="Factory with solid fill">
            <a:extLst>
              <a:ext uri="{FF2B5EF4-FFF2-40B4-BE49-F238E27FC236}">
                <a16:creationId xmlns:a16="http://schemas.microsoft.com/office/drawing/2014/main" id="{85697EC0-F026-4C26-884A-4FE43B5BEDC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4582" y="4547730"/>
            <a:ext cx="450083" cy="450083"/>
          </a:xfrm>
          <a:prstGeom prst="rect">
            <a:avLst/>
          </a:prstGeom>
        </p:spPr>
      </p:pic>
      <p:pic>
        <p:nvPicPr>
          <p:cNvPr id="43" name="Graphic 42" descr="Beaker with solid fill">
            <a:extLst>
              <a:ext uri="{FF2B5EF4-FFF2-40B4-BE49-F238E27FC236}">
                <a16:creationId xmlns:a16="http://schemas.microsoft.com/office/drawing/2014/main" id="{EEF5A5ED-8FED-4C71-92EC-46B50482DE8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04582" y="5835756"/>
            <a:ext cx="464593" cy="464593"/>
          </a:xfrm>
          <a:prstGeom prst="rect">
            <a:avLst/>
          </a:prstGeom>
        </p:spPr>
      </p:pic>
      <p:sp>
        <p:nvSpPr>
          <p:cNvPr id="45" name="Rectangle 12836">
            <a:extLst>
              <a:ext uri="{FF2B5EF4-FFF2-40B4-BE49-F238E27FC236}">
                <a16:creationId xmlns:a16="http://schemas.microsoft.com/office/drawing/2014/main" id="{68367274-AD1C-4205-9236-71CD11956096}"/>
              </a:ext>
            </a:extLst>
          </p:cNvPr>
          <p:cNvSpPr/>
          <p:nvPr/>
        </p:nvSpPr>
        <p:spPr>
          <a:xfrm>
            <a:off x="7014107" y="4003330"/>
            <a:ext cx="4484834" cy="307777"/>
          </a:xfrm>
          <a:prstGeom prst="rect">
            <a:avLst/>
          </a:prstGeom>
        </p:spPr>
        <p:txBody>
          <a:bodyPr wrap="square" lIns="0" tIns="0" rIns="0" bIns="0">
            <a:spAutoFit/>
          </a:bodyPr>
          <a:lstStyle/>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on key R&amp;D drivers and KPIs</a:t>
            </a:r>
          </a:p>
          <a:p>
            <a:pPr marL="171450" indent="-171450">
              <a:buClr>
                <a:schemeClr val="tx2"/>
              </a:buClr>
              <a:buSzPct val="103000"/>
              <a:buFont typeface="EYInterstate Light" panose="02000506000000020004" pitchFamily="2" charset="0"/>
              <a:buChar char="•"/>
            </a:pPr>
            <a:r>
              <a:rPr lang="en-US" sz="1000" dirty="0">
                <a:solidFill>
                  <a:schemeClr val="bg1"/>
                </a:solidFill>
                <a:cs typeface="Arial" pitchFamily="34" charset="0"/>
              </a:rPr>
              <a:t>Comment CAPEX trends and identify possible need for additional Capex</a:t>
            </a:r>
          </a:p>
        </p:txBody>
      </p:sp>
      <p:grpSp>
        <p:nvGrpSpPr>
          <p:cNvPr id="46" name="Group 45">
            <a:extLst>
              <a:ext uri="{FF2B5EF4-FFF2-40B4-BE49-F238E27FC236}">
                <a16:creationId xmlns:a16="http://schemas.microsoft.com/office/drawing/2014/main" id="{A352D321-72D7-473D-8C67-E9140D0D5BAC}"/>
              </a:ext>
            </a:extLst>
          </p:cNvPr>
          <p:cNvGrpSpPr/>
          <p:nvPr/>
        </p:nvGrpSpPr>
        <p:grpSpPr>
          <a:xfrm>
            <a:off x="8943512" y="30783"/>
            <a:ext cx="3127718" cy="288302"/>
            <a:chOff x="1432687" y="2255388"/>
            <a:chExt cx="3127718" cy="288302"/>
          </a:xfrm>
        </p:grpSpPr>
        <p:sp>
          <p:nvSpPr>
            <p:cNvPr id="52" name="Rectangle 6">
              <a:extLst>
                <a:ext uri="{FF2B5EF4-FFF2-40B4-BE49-F238E27FC236}">
                  <a16:creationId xmlns:a16="http://schemas.microsoft.com/office/drawing/2014/main" id="{7BA6AF63-1567-45CC-80D8-3AD980145DA5}"/>
                </a:ext>
              </a:extLst>
            </p:cNvPr>
            <p:cNvSpPr/>
            <p:nvPr/>
          </p:nvSpPr>
          <p:spPr>
            <a:xfrm>
              <a:off x="1432687" y="226104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53" name="Graphic 52" descr="Target with solid fill">
              <a:extLst>
                <a:ext uri="{FF2B5EF4-FFF2-40B4-BE49-F238E27FC236}">
                  <a16:creationId xmlns:a16="http://schemas.microsoft.com/office/drawing/2014/main" id="{F664CF74-3726-471C-8807-DAF69FD53157}"/>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17840" y="2255388"/>
              <a:ext cx="254134" cy="288302"/>
            </a:xfrm>
            <a:prstGeom prst="rect">
              <a:avLst/>
            </a:prstGeom>
          </p:spPr>
        </p:pic>
        <p:sp>
          <p:nvSpPr>
            <p:cNvPr id="54" name="Rectangle 11">
              <a:extLst>
                <a:ext uri="{FF2B5EF4-FFF2-40B4-BE49-F238E27FC236}">
                  <a16:creationId xmlns:a16="http://schemas.microsoft.com/office/drawing/2014/main" id="{03BBE45E-C9AD-4B9C-AACD-359BA47C3A96}"/>
                </a:ext>
              </a:extLst>
            </p:cNvPr>
            <p:cNvSpPr/>
            <p:nvPr/>
          </p:nvSpPr>
          <p:spPr>
            <a:xfrm>
              <a:off x="1959703" y="2266265"/>
              <a:ext cx="280846" cy="276999"/>
            </a:xfrm>
            <a:prstGeom prst="rect">
              <a:avLst/>
            </a:prstGeom>
          </p:spPr>
          <p:txBody>
            <a:bodyPr wrap="none">
              <a:spAutoFit/>
            </a:bodyPr>
            <a:lstStyle/>
            <a:p>
              <a:pPr algn="ctr"/>
              <a:r>
                <a:rPr lang="en-US" sz="1200" dirty="0">
                  <a:solidFill>
                    <a:schemeClr val="tx2"/>
                  </a:solidFill>
                  <a:latin typeface="+mj-lt"/>
                </a:rPr>
                <a:t>2</a:t>
              </a:r>
            </a:p>
          </p:txBody>
        </p:sp>
        <p:pic>
          <p:nvPicPr>
            <p:cNvPr id="55" name="Graphic 54" descr="Lights On with solid fill">
              <a:extLst>
                <a:ext uri="{FF2B5EF4-FFF2-40B4-BE49-F238E27FC236}">
                  <a16:creationId xmlns:a16="http://schemas.microsoft.com/office/drawing/2014/main" id="{0C40CB7C-7887-4145-BDC6-6D0D50FB6185}"/>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70451" y="2255388"/>
              <a:ext cx="254133" cy="288302"/>
            </a:xfrm>
            <a:prstGeom prst="rect">
              <a:avLst/>
            </a:prstGeom>
          </p:spPr>
        </p:pic>
        <p:sp>
          <p:nvSpPr>
            <p:cNvPr id="56" name="Rectangle 12">
              <a:extLst>
                <a:ext uri="{FF2B5EF4-FFF2-40B4-BE49-F238E27FC236}">
                  <a16:creationId xmlns:a16="http://schemas.microsoft.com/office/drawing/2014/main" id="{2C0A817F-DADB-42BB-A99B-F730278BE885}"/>
                </a:ext>
              </a:extLst>
            </p:cNvPr>
            <p:cNvSpPr/>
            <p:nvPr/>
          </p:nvSpPr>
          <p:spPr>
            <a:xfrm>
              <a:off x="2512312" y="226626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57" name="Graphic 56" descr="Clipboard Checked with solid fill">
              <a:extLst>
                <a:ext uri="{FF2B5EF4-FFF2-40B4-BE49-F238E27FC236}">
                  <a16:creationId xmlns:a16="http://schemas.microsoft.com/office/drawing/2014/main" id="{4EE6722A-4C28-461A-9631-80AA5A93675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98548" y="2255388"/>
              <a:ext cx="254134" cy="288302"/>
            </a:xfrm>
            <a:prstGeom prst="rect">
              <a:avLst/>
            </a:prstGeom>
          </p:spPr>
        </p:pic>
        <p:sp>
          <p:nvSpPr>
            <p:cNvPr id="58" name="Rectangle 6">
              <a:extLst>
                <a:ext uri="{FF2B5EF4-FFF2-40B4-BE49-F238E27FC236}">
                  <a16:creationId xmlns:a16="http://schemas.microsoft.com/office/drawing/2014/main" id="{AF0E0A0C-C8D8-4CE8-B8FF-C300D605698F}"/>
                </a:ext>
              </a:extLst>
            </p:cNvPr>
            <p:cNvSpPr/>
            <p:nvPr/>
          </p:nvSpPr>
          <p:spPr>
            <a:xfrm>
              <a:off x="3040410" y="226626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59" name="Graphic 58" descr="Daily calendar with solid fill">
              <a:extLst>
                <a:ext uri="{FF2B5EF4-FFF2-40B4-BE49-F238E27FC236}">
                  <a16:creationId xmlns:a16="http://schemas.microsoft.com/office/drawing/2014/main" id="{7F8909F9-DC33-4D55-9876-F36687E95FCF}"/>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225563" y="2255388"/>
              <a:ext cx="254134" cy="288302"/>
            </a:xfrm>
            <a:prstGeom prst="rect">
              <a:avLst/>
            </a:prstGeom>
          </p:spPr>
        </p:pic>
        <p:sp>
          <p:nvSpPr>
            <p:cNvPr id="60" name="Rectangle 11">
              <a:extLst>
                <a:ext uri="{FF2B5EF4-FFF2-40B4-BE49-F238E27FC236}">
                  <a16:creationId xmlns:a16="http://schemas.microsoft.com/office/drawing/2014/main" id="{F27CE885-D5D8-429A-BD39-DFEA889A36B4}"/>
                </a:ext>
              </a:extLst>
            </p:cNvPr>
            <p:cNvSpPr/>
            <p:nvPr/>
          </p:nvSpPr>
          <p:spPr>
            <a:xfrm>
              <a:off x="3567426" y="226626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61" name="Graphic 60" descr="Target Audience with solid fill">
              <a:extLst>
                <a:ext uri="{FF2B5EF4-FFF2-40B4-BE49-F238E27FC236}">
                  <a16:creationId xmlns:a16="http://schemas.microsoft.com/office/drawing/2014/main" id="{333ECB1B-CD32-47F1-8C43-C238A5C16C5C}"/>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78174" y="2255388"/>
              <a:ext cx="254133" cy="288302"/>
            </a:xfrm>
            <a:prstGeom prst="rect">
              <a:avLst/>
            </a:prstGeom>
          </p:spPr>
        </p:pic>
        <p:sp>
          <p:nvSpPr>
            <p:cNvPr id="62" name="Rectangle 12">
              <a:extLst>
                <a:ext uri="{FF2B5EF4-FFF2-40B4-BE49-F238E27FC236}">
                  <a16:creationId xmlns:a16="http://schemas.microsoft.com/office/drawing/2014/main" id="{13EF6385-CFF0-415C-A9ED-80BE23AEE2A9}"/>
                </a:ext>
              </a:extLst>
            </p:cNvPr>
            <p:cNvSpPr/>
            <p:nvPr/>
          </p:nvSpPr>
          <p:spPr>
            <a:xfrm>
              <a:off x="4120035" y="226626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63" name="Graphic 62" descr="Cycle with people with solid fill">
              <a:extLst>
                <a:ext uri="{FF2B5EF4-FFF2-40B4-BE49-F238E27FC236}">
                  <a16:creationId xmlns:a16="http://schemas.microsoft.com/office/drawing/2014/main" id="{30ACF9E8-F1DC-4990-8C62-94696704270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06271" y="2255388"/>
              <a:ext cx="254134" cy="288302"/>
            </a:xfrm>
            <a:prstGeom prst="rect">
              <a:avLst/>
            </a:prstGeom>
          </p:spPr>
        </p:pic>
      </p:grpSp>
      <p:grpSp>
        <p:nvGrpSpPr>
          <p:cNvPr id="64" name="Group 63">
            <a:extLst>
              <a:ext uri="{FF2B5EF4-FFF2-40B4-BE49-F238E27FC236}">
                <a16:creationId xmlns:a16="http://schemas.microsoft.com/office/drawing/2014/main" id="{C2BA7F30-9891-4070-B52B-D6F4CF38C5F2}"/>
              </a:ext>
            </a:extLst>
          </p:cNvPr>
          <p:cNvGrpSpPr/>
          <p:nvPr/>
        </p:nvGrpSpPr>
        <p:grpSpPr>
          <a:xfrm>
            <a:off x="8943512" y="30783"/>
            <a:ext cx="3127718" cy="288302"/>
            <a:chOff x="1585087" y="2773548"/>
            <a:chExt cx="3127718" cy="288302"/>
          </a:xfrm>
        </p:grpSpPr>
        <p:sp>
          <p:nvSpPr>
            <p:cNvPr id="65" name="Rectangle 6">
              <a:extLst>
                <a:ext uri="{FF2B5EF4-FFF2-40B4-BE49-F238E27FC236}">
                  <a16:creationId xmlns:a16="http://schemas.microsoft.com/office/drawing/2014/main" id="{790F5D72-0B56-48FC-A3DE-3DB77A5F3919}"/>
                </a:ext>
              </a:extLst>
            </p:cNvPr>
            <p:cNvSpPr/>
            <p:nvPr/>
          </p:nvSpPr>
          <p:spPr>
            <a:xfrm>
              <a:off x="1585087" y="277920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66" name="Graphic 65" descr="Target with solid fill">
              <a:extLst>
                <a:ext uri="{FF2B5EF4-FFF2-40B4-BE49-F238E27FC236}">
                  <a16:creationId xmlns:a16="http://schemas.microsoft.com/office/drawing/2014/main" id="{2C496392-0E88-465E-B839-561203FE2B69}"/>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70240" y="2773548"/>
              <a:ext cx="254134" cy="288302"/>
            </a:xfrm>
            <a:prstGeom prst="rect">
              <a:avLst/>
            </a:prstGeom>
          </p:spPr>
        </p:pic>
        <p:sp>
          <p:nvSpPr>
            <p:cNvPr id="67" name="Rectangle 11">
              <a:extLst>
                <a:ext uri="{FF2B5EF4-FFF2-40B4-BE49-F238E27FC236}">
                  <a16:creationId xmlns:a16="http://schemas.microsoft.com/office/drawing/2014/main" id="{2143D6DE-9AF8-4AEB-B646-DC3D70298C45}"/>
                </a:ext>
              </a:extLst>
            </p:cNvPr>
            <p:cNvSpPr/>
            <p:nvPr/>
          </p:nvSpPr>
          <p:spPr>
            <a:xfrm>
              <a:off x="2112103" y="278442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68" name="Graphic 67" descr="Lights On with solid fill">
              <a:extLst>
                <a:ext uri="{FF2B5EF4-FFF2-40B4-BE49-F238E27FC236}">
                  <a16:creationId xmlns:a16="http://schemas.microsoft.com/office/drawing/2014/main" id="{4DC4ADA3-EE26-42CD-93CB-9069A262126F}"/>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322851" y="2773548"/>
              <a:ext cx="254133" cy="288302"/>
            </a:xfrm>
            <a:prstGeom prst="rect">
              <a:avLst/>
            </a:prstGeom>
          </p:spPr>
        </p:pic>
        <p:sp>
          <p:nvSpPr>
            <p:cNvPr id="69" name="Rectangle 12">
              <a:extLst>
                <a:ext uri="{FF2B5EF4-FFF2-40B4-BE49-F238E27FC236}">
                  <a16:creationId xmlns:a16="http://schemas.microsoft.com/office/drawing/2014/main" id="{A89E4283-139A-4E05-B4DD-8BC9DA76A74C}"/>
                </a:ext>
              </a:extLst>
            </p:cNvPr>
            <p:cNvSpPr/>
            <p:nvPr/>
          </p:nvSpPr>
          <p:spPr>
            <a:xfrm>
              <a:off x="2664712" y="2784425"/>
              <a:ext cx="280846" cy="276999"/>
            </a:xfrm>
            <a:prstGeom prst="rect">
              <a:avLst/>
            </a:prstGeom>
          </p:spPr>
          <p:txBody>
            <a:bodyPr wrap="none">
              <a:spAutoFit/>
            </a:bodyPr>
            <a:lstStyle/>
            <a:p>
              <a:pPr algn="ctr"/>
              <a:r>
                <a:rPr lang="en-US" sz="1200" dirty="0">
                  <a:solidFill>
                    <a:schemeClr val="tx2"/>
                  </a:solidFill>
                  <a:latin typeface="+mj-lt"/>
                </a:rPr>
                <a:t>3</a:t>
              </a:r>
            </a:p>
          </p:txBody>
        </p:sp>
        <p:pic>
          <p:nvPicPr>
            <p:cNvPr id="70" name="Graphic 69" descr="Clipboard Checked with solid fill">
              <a:extLst>
                <a:ext uri="{FF2B5EF4-FFF2-40B4-BE49-F238E27FC236}">
                  <a16:creationId xmlns:a16="http://schemas.microsoft.com/office/drawing/2014/main" id="{042830EE-E4F3-4267-8A0B-B19304FA7091}"/>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850948" y="2773548"/>
              <a:ext cx="254134" cy="288302"/>
            </a:xfrm>
            <a:prstGeom prst="rect">
              <a:avLst/>
            </a:prstGeom>
          </p:spPr>
        </p:pic>
        <p:sp>
          <p:nvSpPr>
            <p:cNvPr id="71" name="Rectangle 6">
              <a:extLst>
                <a:ext uri="{FF2B5EF4-FFF2-40B4-BE49-F238E27FC236}">
                  <a16:creationId xmlns:a16="http://schemas.microsoft.com/office/drawing/2014/main" id="{81E6164D-46D3-48D9-87A7-3AF7DB13F268}"/>
                </a:ext>
              </a:extLst>
            </p:cNvPr>
            <p:cNvSpPr/>
            <p:nvPr/>
          </p:nvSpPr>
          <p:spPr>
            <a:xfrm>
              <a:off x="3192810" y="278442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72" name="Graphic 71" descr="Daily calendar with solid fill">
              <a:extLst>
                <a:ext uri="{FF2B5EF4-FFF2-40B4-BE49-F238E27FC236}">
                  <a16:creationId xmlns:a16="http://schemas.microsoft.com/office/drawing/2014/main" id="{DD1BF1F4-A3A2-44DA-94E5-B9BA637E60D4}"/>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377963" y="2773548"/>
              <a:ext cx="254134" cy="288302"/>
            </a:xfrm>
            <a:prstGeom prst="rect">
              <a:avLst/>
            </a:prstGeom>
          </p:spPr>
        </p:pic>
        <p:sp>
          <p:nvSpPr>
            <p:cNvPr id="73" name="Rectangle 11">
              <a:extLst>
                <a:ext uri="{FF2B5EF4-FFF2-40B4-BE49-F238E27FC236}">
                  <a16:creationId xmlns:a16="http://schemas.microsoft.com/office/drawing/2014/main" id="{51CD8385-50FA-4FE1-9F40-727E07F51973}"/>
                </a:ext>
              </a:extLst>
            </p:cNvPr>
            <p:cNvSpPr/>
            <p:nvPr/>
          </p:nvSpPr>
          <p:spPr>
            <a:xfrm>
              <a:off x="3719826" y="278442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74" name="Graphic 73" descr="Target Audience with solid fill">
              <a:extLst>
                <a:ext uri="{FF2B5EF4-FFF2-40B4-BE49-F238E27FC236}">
                  <a16:creationId xmlns:a16="http://schemas.microsoft.com/office/drawing/2014/main" id="{46DA596B-6F3C-4626-8A85-06E75294A2CF}"/>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930574" y="2773548"/>
              <a:ext cx="254133" cy="288302"/>
            </a:xfrm>
            <a:prstGeom prst="rect">
              <a:avLst/>
            </a:prstGeom>
          </p:spPr>
        </p:pic>
        <p:sp>
          <p:nvSpPr>
            <p:cNvPr id="75" name="Rectangle 12">
              <a:extLst>
                <a:ext uri="{FF2B5EF4-FFF2-40B4-BE49-F238E27FC236}">
                  <a16:creationId xmlns:a16="http://schemas.microsoft.com/office/drawing/2014/main" id="{6613FE72-2B92-4295-AD0E-BE7AFDAB9470}"/>
                </a:ext>
              </a:extLst>
            </p:cNvPr>
            <p:cNvSpPr/>
            <p:nvPr/>
          </p:nvSpPr>
          <p:spPr>
            <a:xfrm>
              <a:off x="4272435" y="278442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76" name="Graphic 75" descr="Cycle with people with solid fill">
              <a:extLst>
                <a:ext uri="{FF2B5EF4-FFF2-40B4-BE49-F238E27FC236}">
                  <a16:creationId xmlns:a16="http://schemas.microsoft.com/office/drawing/2014/main" id="{91BED56D-BFF3-4D2A-B31C-7D0AA6F7E30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58671" y="2773548"/>
              <a:ext cx="254134" cy="288302"/>
            </a:xfrm>
            <a:prstGeom prst="rect">
              <a:avLst/>
            </a:prstGeom>
          </p:spPr>
        </p:pic>
      </p:grpSp>
      <p:sp>
        <p:nvSpPr>
          <p:cNvPr id="77" name="Date Placeholder 3">
            <a:extLst>
              <a:ext uri="{FF2B5EF4-FFF2-40B4-BE49-F238E27FC236}">
                <a16:creationId xmlns:a16="http://schemas.microsoft.com/office/drawing/2014/main" id="{85040F0D-A22F-4909-B661-DFD948E30847}"/>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181467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616788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71" name="Group 70">
            <a:extLst>
              <a:ext uri="{FF2B5EF4-FFF2-40B4-BE49-F238E27FC236}">
                <a16:creationId xmlns:a16="http://schemas.microsoft.com/office/drawing/2014/main" id="{CADB326B-0F43-4E40-9AF8-34DE7EB86FBF}"/>
              </a:ext>
            </a:extLst>
          </p:cNvPr>
          <p:cNvGrpSpPr/>
          <p:nvPr/>
        </p:nvGrpSpPr>
        <p:grpSpPr>
          <a:xfrm>
            <a:off x="8943512" y="30783"/>
            <a:ext cx="3127718" cy="288302"/>
            <a:chOff x="1737487" y="3337428"/>
            <a:chExt cx="3127718" cy="288302"/>
          </a:xfrm>
        </p:grpSpPr>
        <p:sp>
          <p:nvSpPr>
            <p:cNvPr id="72" name="Rectangle 6">
              <a:extLst>
                <a:ext uri="{FF2B5EF4-FFF2-40B4-BE49-F238E27FC236}">
                  <a16:creationId xmlns:a16="http://schemas.microsoft.com/office/drawing/2014/main" id="{55F616E8-20C9-4E89-8B84-5290B0B9D0CF}"/>
                </a:ext>
              </a:extLst>
            </p:cNvPr>
            <p:cNvSpPr/>
            <p:nvPr/>
          </p:nvSpPr>
          <p:spPr>
            <a:xfrm>
              <a:off x="1737487" y="334308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73" name="Graphic 72" descr="Target with solid fill">
              <a:extLst>
                <a:ext uri="{FF2B5EF4-FFF2-40B4-BE49-F238E27FC236}">
                  <a16:creationId xmlns:a16="http://schemas.microsoft.com/office/drawing/2014/main" id="{B642FAA7-A259-4800-8535-AC523B43EA4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22640" y="3337428"/>
              <a:ext cx="254134" cy="288302"/>
            </a:xfrm>
            <a:prstGeom prst="rect">
              <a:avLst/>
            </a:prstGeom>
          </p:spPr>
        </p:pic>
        <p:sp>
          <p:nvSpPr>
            <p:cNvPr id="74" name="Rectangle 11">
              <a:extLst>
                <a:ext uri="{FF2B5EF4-FFF2-40B4-BE49-F238E27FC236}">
                  <a16:creationId xmlns:a16="http://schemas.microsoft.com/office/drawing/2014/main" id="{A6D5F403-1B72-47D1-84EB-0846B1D27B6F}"/>
                </a:ext>
              </a:extLst>
            </p:cNvPr>
            <p:cNvSpPr/>
            <p:nvPr/>
          </p:nvSpPr>
          <p:spPr>
            <a:xfrm>
              <a:off x="2264503" y="334830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75" name="Graphic 74" descr="Lights On with solid fill">
              <a:extLst>
                <a:ext uri="{FF2B5EF4-FFF2-40B4-BE49-F238E27FC236}">
                  <a16:creationId xmlns:a16="http://schemas.microsoft.com/office/drawing/2014/main" id="{200D96C1-164F-44C8-AE07-2D9F6E77EDA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75251" y="3337428"/>
              <a:ext cx="254133" cy="288302"/>
            </a:xfrm>
            <a:prstGeom prst="rect">
              <a:avLst/>
            </a:prstGeom>
          </p:spPr>
        </p:pic>
        <p:sp>
          <p:nvSpPr>
            <p:cNvPr id="76" name="Rectangle 12">
              <a:extLst>
                <a:ext uri="{FF2B5EF4-FFF2-40B4-BE49-F238E27FC236}">
                  <a16:creationId xmlns:a16="http://schemas.microsoft.com/office/drawing/2014/main" id="{118236A4-01BF-4843-8436-EF8704F0A549}"/>
                </a:ext>
              </a:extLst>
            </p:cNvPr>
            <p:cNvSpPr/>
            <p:nvPr/>
          </p:nvSpPr>
          <p:spPr>
            <a:xfrm>
              <a:off x="2817112" y="334830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78" name="Graphic 77" descr="Clipboard Checked with solid fill">
              <a:extLst>
                <a:ext uri="{FF2B5EF4-FFF2-40B4-BE49-F238E27FC236}">
                  <a16:creationId xmlns:a16="http://schemas.microsoft.com/office/drawing/2014/main" id="{47BACF85-C46D-4EAD-A296-9A42F5B22D6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03348" y="3337428"/>
              <a:ext cx="254134" cy="288302"/>
            </a:xfrm>
            <a:prstGeom prst="rect">
              <a:avLst/>
            </a:prstGeom>
          </p:spPr>
        </p:pic>
        <p:sp>
          <p:nvSpPr>
            <p:cNvPr id="79" name="Rectangle 6">
              <a:extLst>
                <a:ext uri="{FF2B5EF4-FFF2-40B4-BE49-F238E27FC236}">
                  <a16:creationId xmlns:a16="http://schemas.microsoft.com/office/drawing/2014/main" id="{6A857E30-27DE-447B-9F03-FACD500EBD14}"/>
                </a:ext>
              </a:extLst>
            </p:cNvPr>
            <p:cNvSpPr/>
            <p:nvPr/>
          </p:nvSpPr>
          <p:spPr>
            <a:xfrm>
              <a:off x="3345210" y="3348305"/>
              <a:ext cx="280846" cy="276999"/>
            </a:xfrm>
            <a:prstGeom prst="rect">
              <a:avLst/>
            </a:prstGeom>
          </p:spPr>
          <p:txBody>
            <a:bodyPr wrap="none">
              <a:spAutoFit/>
            </a:bodyPr>
            <a:lstStyle/>
            <a:p>
              <a:pPr algn="ctr"/>
              <a:r>
                <a:rPr lang="en-US" sz="1200" dirty="0">
                  <a:solidFill>
                    <a:schemeClr val="tx2"/>
                  </a:solidFill>
                  <a:latin typeface="+mj-lt"/>
                </a:rPr>
                <a:t>4</a:t>
              </a:r>
            </a:p>
          </p:txBody>
        </p:sp>
        <p:pic>
          <p:nvPicPr>
            <p:cNvPr id="80" name="Graphic 79" descr="Daily calendar with solid fill">
              <a:extLst>
                <a:ext uri="{FF2B5EF4-FFF2-40B4-BE49-F238E27FC236}">
                  <a16:creationId xmlns:a16="http://schemas.microsoft.com/office/drawing/2014/main" id="{D542DA55-B762-48CB-B04C-D26BD3D2D67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30363" y="3337428"/>
              <a:ext cx="254134" cy="288302"/>
            </a:xfrm>
            <a:prstGeom prst="rect">
              <a:avLst/>
            </a:prstGeom>
          </p:spPr>
        </p:pic>
        <p:sp>
          <p:nvSpPr>
            <p:cNvPr id="81" name="Rectangle 11">
              <a:extLst>
                <a:ext uri="{FF2B5EF4-FFF2-40B4-BE49-F238E27FC236}">
                  <a16:creationId xmlns:a16="http://schemas.microsoft.com/office/drawing/2014/main" id="{12B303AC-5D0A-46E2-AABF-55549759B727}"/>
                </a:ext>
              </a:extLst>
            </p:cNvPr>
            <p:cNvSpPr/>
            <p:nvPr/>
          </p:nvSpPr>
          <p:spPr>
            <a:xfrm>
              <a:off x="3872226" y="3348305"/>
              <a:ext cx="280846" cy="276999"/>
            </a:xfrm>
            <a:prstGeom prst="rect">
              <a:avLst/>
            </a:prstGeom>
          </p:spPr>
          <p:txBody>
            <a:bodyPr wrap="none">
              <a:spAutoFit/>
            </a:bodyPr>
            <a:lstStyle/>
            <a:p>
              <a:pPr algn="ctr"/>
              <a:r>
                <a:rPr lang="en-US" sz="1200" dirty="0">
                  <a:solidFill>
                    <a:schemeClr val="bg1"/>
                  </a:solidFill>
                  <a:latin typeface="+mj-lt"/>
                </a:rPr>
                <a:t>5</a:t>
              </a:r>
            </a:p>
          </p:txBody>
        </p:sp>
        <p:pic>
          <p:nvPicPr>
            <p:cNvPr id="82" name="Graphic 81" descr="Target Audience with solid fill">
              <a:extLst>
                <a:ext uri="{FF2B5EF4-FFF2-40B4-BE49-F238E27FC236}">
                  <a16:creationId xmlns:a16="http://schemas.microsoft.com/office/drawing/2014/main" id="{1422EFF5-BFB2-44A1-95E9-06ED792DB875}"/>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82974" y="3337428"/>
              <a:ext cx="254133" cy="288302"/>
            </a:xfrm>
            <a:prstGeom prst="rect">
              <a:avLst/>
            </a:prstGeom>
          </p:spPr>
        </p:pic>
        <p:sp>
          <p:nvSpPr>
            <p:cNvPr id="83" name="Rectangle 12">
              <a:extLst>
                <a:ext uri="{FF2B5EF4-FFF2-40B4-BE49-F238E27FC236}">
                  <a16:creationId xmlns:a16="http://schemas.microsoft.com/office/drawing/2014/main" id="{F7731D4F-49D6-4616-8FA9-6A35687B62F2}"/>
                </a:ext>
              </a:extLst>
            </p:cNvPr>
            <p:cNvSpPr/>
            <p:nvPr/>
          </p:nvSpPr>
          <p:spPr>
            <a:xfrm>
              <a:off x="4424835" y="334830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84" name="Graphic 83" descr="Cycle with people with solid fill">
              <a:extLst>
                <a:ext uri="{FF2B5EF4-FFF2-40B4-BE49-F238E27FC236}">
                  <a16:creationId xmlns:a16="http://schemas.microsoft.com/office/drawing/2014/main" id="{951AF7BB-4AC2-4643-A435-9C749A44045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11071" y="3337428"/>
              <a:ext cx="254134" cy="288302"/>
            </a:xfrm>
            <a:prstGeom prst="rect">
              <a:avLst/>
            </a:prstGeom>
          </p:spPr>
        </p:pic>
      </p:grpSp>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4 weeks is the average duration of an Operational Due Diligence, with the sharing of a Red Flag report about halfway through the analyses</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6</a:t>
            </a:fld>
            <a:endParaRPr lang="en-US" noProof="0" dirty="0"/>
          </a:p>
        </p:txBody>
      </p:sp>
      <p:sp>
        <p:nvSpPr>
          <p:cNvPr id="15" name="Freeform 3828">
            <a:extLst>
              <a:ext uri="{FF2B5EF4-FFF2-40B4-BE49-F238E27FC236}">
                <a16:creationId xmlns:a16="http://schemas.microsoft.com/office/drawing/2014/main" id="{ED862087-4F4B-463C-A011-93F6EB04C795}"/>
              </a:ext>
            </a:extLst>
          </p:cNvPr>
          <p:cNvSpPr/>
          <p:nvPr/>
        </p:nvSpPr>
        <p:spPr>
          <a:xfrm>
            <a:off x="1149917" y="1284531"/>
            <a:ext cx="45719" cy="5054384"/>
          </a:xfrm>
          <a:custGeom>
            <a:avLst/>
            <a:gdLst/>
            <a:ahLst/>
            <a:cxnLst/>
            <a:rect l="0" t="0" r="0" b="0"/>
            <a:pathLst>
              <a:path h="4562006">
                <a:moveTo>
                  <a:pt x="0" y="0"/>
                </a:moveTo>
                <a:lnTo>
                  <a:pt x="0" y="4562006"/>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Freeform 3831">
            <a:extLst>
              <a:ext uri="{FF2B5EF4-FFF2-40B4-BE49-F238E27FC236}">
                <a16:creationId xmlns:a16="http://schemas.microsoft.com/office/drawing/2014/main" id="{5F6D6246-5F50-4295-AED7-2F1805CDE47B}"/>
              </a:ext>
            </a:extLst>
          </p:cNvPr>
          <p:cNvSpPr/>
          <p:nvPr/>
        </p:nvSpPr>
        <p:spPr>
          <a:xfrm>
            <a:off x="604582" y="180953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Freeform 3832">
            <a:extLst>
              <a:ext uri="{FF2B5EF4-FFF2-40B4-BE49-F238E27FC236}">
                <a16:creationId xmlns:a16="http://schemas.microsoft.com/office/drawing/2014/main" id="{907575B8-1B9C-4AEB-9593-FC227515860B}"/>
              </a:ext>
            </a:extLst>
          </p:cNvPr>
          <p:cNvSpPr/>
          <p:nvPr/>
        </p:nvSpPr>
        <p:spPr>
          <a:xfrm flipV="1">
            <a:off x="604583" y="6293196"/>
            <a:ext cx="11128793" cy="45719"/>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17" name="Group 116">
            <a:extLst>
              <a:ext uri="{FF2B5EF4-FFF2-40B4-BE49-F238E27FC236}">
                <a16:creationId xmlns:a16="http://schemas.microsoft.com/office/drawing/2014/main" id="{857B2884-B19A-4381-89FF-1390E012853C}"/>
              </a:ext>
            </a:extLst>
          </p:cNvPr>
          <p:cNvGrpSpPr/>
          <p:nvPr/>
        </p:nvGrpSpPr>
        <p:grpSpPr>
          <a:xfrm>
            <a:off x="1255682" y="1284531"/>
            <a:ext cx="2494412" cy="423372"/>
            <a:chOff x="1587245" y="1429609"/>
            <a:chExt cx="2373347" cy="423372"/>
          </a:xfrm>
        </p:grpSpPr>
        <p:sp>
          <p:nvSpPr>
            <p:cNvPr id="10" name="Freeform 3823">
              <a:extLst>
                <a:ext uri="{FF2B5EF4-FFF2-40B4-BE49-F238E27FC236}">
                  <a16:creationId xmlns:a16="http://schemas.microsoft.com/office/drawing/2014/main" id="{29CB9049-13FE-4524-AFEE-309216CEDE9F}"/>
                </a:ext>
              </a:extLst>
            </p:cNvPr>
            <p:cNvSpPr/>
            <p:nvPr/>
          </p:nvSpPr>
          <p:spPr>
            <a:xfrm>
              <a:off x="1587245" y="1429609"/>
              <a:ext cx="2373347" cy="423372"/>
            </a:xfrm>
            <a:custGeom>
              <a:avLst/>
              <a:gdLst/>
              <a:ahLst/>
              <a:cxnLst/>
              <a:rect l="0" t="0" r="0" b="0"/>
              <a:pathLst>
                <a:path w="1331976" h="463297">
                  <a:moveTo>
                    <a:pt x="1234567" y="0"/>
                  </a:moveTo>
                  <a:lnTo>
                    <a:pt x="1331976" y="231648"/>
                  </a:lnTo>
                  <a:lnTo>
                    <a:pt x="1239139" y="463297"/>
                  </a:lnTo>
                  <a:lnTo>
                    <a:pt x="0" y="463297"/>
                  </a:lnTo>
                </a:path>
              </a:pathLst>
            </a:custGeom>
            <a:noFill/>
            <a:ln w="28575" cap="sq" cmpd="sng">
              <a:solidFill>
                <a:srgbClr val="FFFACC">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7" name="Rectangle 3939">
              <a:extLst>
                <a:ext uri="{FF2B5EF4-FFF2-40B4-BE49-F238E27FC236}">
                  <a16:creationId xmlns:a16="http://schemas.microsoft.com/office/drawing/2014/main" id="{E6792AB4-0851-4B69-A6AF-9AC046C0E196}"/>
                </a:ext>
              </a:extLst>
            </p:cNvPr>
            <p:cNvSpPr/>
            <p:nvPr/>
          </p:nvSpPr>
          <p:spPr>
            <a:xfrm>
              <a:off x="2444501"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1</a:t>
              </a:r>
            </a:p>
          </p:txBody>
        </p:sp>
      </p:grpSp>
      <p:sp>
        <p:nvSpPr>
          <p:cNvPr id="112" name="TextBox 111">
            <a:extLst>
              <a:ext uri="{FF2B5EF4-FFF2-40B4-BE49-F238E27FC236}">
                <a16:creationId xmlns:a16="http://schemas.microsoft.com/office/drawing/2014/main" id="{9F833928-3E3B-49C0-A25C-E3F98BBFD28A}"/>
              </a:ext>
            </a:extLst>
          </p:cNvPr>
          <p:cNvSpPr txBox="1"/>
          <p:nvPr/>
        </p:nvSpPr>
        <p:spPr>
          <a:xfrm>
            <a:off x="609918" y="988626"/>
            <a:ext cx="3005776" cy="276999"/>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Timeline</a:t>
            </a:r>
          </a:p>
        </p:txBody>
      </p:sp>
      <p:grpSp>
        <p:nvGrpSpPr>
          <p:cNvPr id="116" name="Group 115">
            <a:extLst>
              <a:ext uri="{FF2B5EF4-FFF2-40B4-BE49-F238E27FC236}">
                <a16:creationId xmlns:a16="http://schemas.microsoft.com/office/drawing/2014/main" id="{E53BA3E1-1254-4114-943A-28C5C45ABAEB}"/>
              </a:ext>
            </a:extLst>
          </p:cNvPr>
          <p:cNvGrpSpPr/>
          <p:nvPr/>
        </p:nvGrpSpPr>
        <p:grpSpPr>
          <a:xfrm>
            <a:off x="3875021" y="1284531"/>
            <a:ext cx="2494409" cy="423372"/>
            <a:chOff x="4128953" y="1429609"/>
            <a:chExt cx="2373345" cy="423372"/>
          </a:xfrm>
        </p:grpSpPr>
        <p:sp>
          <p:nvSpPr>
            <p:cNvPr id="11" name="Freeform 3824">
              <a:extLst>
                <a:ext uri="{FF2B5EF4-FFF2-40B4-BE49-F238E27FC236}">
                  <a16:creationId xmlns:a16="http://schemas.microsoft.com/office/drawing/2014/main" id="{79920209-6D8A-4C5A-8AB2-E48B92CD5305}"/>
                </a:ext>
              </a:extLst>
            </p:cNvPr>
            <p:cNvSpPr/>
            <p:nvPr/>
          </p:nvSpPr>
          <p:spPr>
            <a:xfrm>
              <a:off x="4128953" y="1429609"/>
              <a:ext cx="2373345" cy="423372"/>
            </a:xfrm>
            <a:custGeom>
              <a:avLst/>
              <a:gdLst/>
              <a:ahLst/>
              <a:cxnLst/>
              <a:rect l="0" t="0" r="0" b="0"/>
              <a:pathLst>
                <a:path w="1331975" h="463297">
                  <a:moveTo>
                    <a:pt x="1234567" y="0"/>
                  </a:moveTo>
                  <a:lnTo>
                    <a:pt x="1331975" y="231648"/>
                  </a:lnTo>
                  <a:lnTo>
                    <a:pt x="1239138" y="463297"/>
                  </a:lnTo>
                  <a:lnTo>
                    <a:pt x="0" y="463297"/>
                  </a:lnTo>
                </a:path>
              </a:pathLst>
            </a:custGeom>
            <a:noFill/>
            <a:ln w="28575" cap="sq" cmpd="sng">
              <a:solidFill>
                <a:srgbClr val="FFF599">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3" name="Rectangle 3939">
              <a:extLst>
                <a:ext uri="{FF2B5EF4-FFF2-40B4-BE49-F238E27FC236}">
                  <a16:creationId xmlns:a16="http://schemas.microsoft.com/office/drawing/2014/main" id="{856C9D1E-FC7B-4BA5-9C45-D527AE2CCDB2}"/>
                </a:ext>
              </a:extLst>
            </p:cNvPr>
            <p:cNvSpPr/>
            <p:nvPr/>
          </p:nvSpPr>
          <p:spPr>
            <a:xfrm>
              <a:off x="4986207"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2</a:t>
              </a:r>
            </a:p>
          </p:txBody>
        </p:sp>
      </p:grpSp>
      <p:grpSp>
        <p:nvGrpSpPr>
          <p:cNvPr id="8" name="Group 7">
            <a:extLst>
              <a:ext uri="{FF2B5EF4-FFF2-40B4-BE49-F238E27FC236}">
                <a16:creationId xmlns:a16="http://schemas.microsoft.com/office/drawing/2014/main" id="{10F4A490-B4F1-4A71-AA3D-AA7C80052C98}"/>
              </a:ext>
            </a:extLst>
          </p:cNvPr>
          <p:cNvGrpSpPr/>
          <p:nvPr/>
        </p:nvGrpSpPr>
        <p:grpSpPr>
          <a:xfrm>
            <a:off x="6494357" y="1284531"/>
            <a:ext cx="2494412" cy="423372"/>
            <a:chOff x="6673374" y="1429609"/>
            <a:chExt cx="2373347" cy="423372"/>
          </a:xfrm>
        </p:grpSpPr>
        <p:sp>
          <p:nvSpPr>
            <p:cNvPr id="12" name="Freeform 3825">
              <a:extLst>
                <a:ext uri="{FF2B5EF4-FFF2-40B4-BE49-F238E27FC236}">
                  <a16:creationId xmlns:a16="http://schemas.microsoft.com/office/drawing/2014/main" id="{C8E006E8-ECEE-4F1B-A73F-33FF71949F8C}"/>
                </a:ext>
              </a:extLst>
            </p:cNvPr>
            <p:cNvSpPr/>
            <p:nvPr/>
          </p:nvSpPr>
          <p:spPr>
            <a:xfrm>
              <a:off x="6673374" y="1429609"/>
              <a:ext cx="2373347" cy="423372"/>
            </a:xfrm>
            <a:custGeom>
              <a:avLst/>
              <a:gdLst/>
              <a:ahLst/>
              <a:cxnLst/>
              <a:rect l="0" t="0" r="0" b="0"/>
              <a:pathLst>
                <a:path w="1331976" h="463297">
                  <a:moveTo>
                    <a:pt x="1234568" y="0"/>
                  </a:moveTo>
                  <a:lnTo>
                    <a:pt x="1331976" y="231648"/>
                  </a:lnTo>
                  <a:lnTo>
                    <a:pt x="1239139" y="463297"/>
                  </a:lnTo>
                  <a:lnTo>
                    <a:pt x="0" y="463297"/>
                  </a:lnTo>
                </a:path>
              </a:pathLst>
            </a:custGeom>
            <a:noFill/>
            <a:ln w="28575" cap="sq" cmpd="sng">
              <a:solidFill>
                <a:srgbClr val="FFF066">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4" name="Rectangle 3939">
              <a:extLst>
                <a:ext uri="{FF2B5EF4-FFF2-40B4-BE49-F238E27FC236}">
                  <a16:creationId xmlns:a16="http://schemas.microsoft.com/office/drawing/2014/main" id="{E837E585-1909-48FD-AF84-CDFE6020BBFE}"/>
                </a:ext>
              </a:extLst>
            </p:cNvPr>
            <p:cNvSpPr/>
            <p:nvPr/>
          </p:nvSpPr>
          <p:spPr>
            <a:xfrm>
              <a:off x="7530629"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3</a:t>
              </a:r>
            </a:p>
          </p:txBody>
        </p:sp>
      </p:grpSp>
      <p:grpSp>
        <p:nvGrpSpPr>
          <p:cNvPr id="7" name="Group 6">
            <a:extLst>
              <a:ext uri="{FF2B5EF4-FFF2-40B4-BE49-F238E27FC236}">
                <a16:creationId xmlns:a16="http://schemas.microsoft.com/office/drawing/2014/main" id="{F355A440-2F16-4DFC-A5AF-B132E2DB7C86}"/>
              </a:ext>
            </a:extLst>
          </p:cNvPr>
          <p:cNvGrpSpPr/>
          <p:nvPr/>
        </p:nvGrpSpPr>
        <p:grpSpPr>
          <a:xfrm>
            <a:off x="9113697" y="1284531"/>
            <a:ext cx="2494413" cy="423372"/>
            <a:chOff x="9215082" y="1429609"/>
            <a:chExt cx="2373348" cy="423372"/>
          </a:xfrm>
        </p:grpSpPr>
        <p:sp>
          <p:nvSpPr>
            <p:cNvPr id="13" name="Freeform 3826">
              <a:extLst>
                <a:ext uri="{FF2B5EF4-FFF2-40B4-BE49-F238E27FC236}">
                  <a16:creationId xmlns:a16="http://schemas.microsoft.com/office/drawing/2014/main" id="{585D6426-6AF9-4064-9BF7-9538AEB1272A}"/>
                </a:ext>
              </a:extLst>
            </p:cNvPr>
            <p:cNvSpPr/>
            <p:nvPr/>
          </p:nvSpPr>
          <p:spPr>
            <a:xfrm>
              <a:off x="9215082" y="1429609"/>
              <a:ext cx="2373348" cy="423372"/>
            </a:xfrm>
            <a:custGeom>
              <a:avLst/>
              <a:gdLst/>
              <a:ahLst/>
              <a:cxnLst/>
              <a:rect l="0" t="0" r="0" b="0"/>
              <a:pathLst>
                <a:path w="1331977" h="463297">
                  <a:moveTo>
                    <a:pt x="1234568" y="0"/>
                  </a:moveTo>
                  <a:lnTo>
                    <a:pt x="1331977" y="231648"/>
                  </a:lnTo>
                  <a:lnTo>
                    <a:pt x="1239140" y="463297"/>
                  </a:lnTo>
                  <a:lnTo>
                    <a:pt x="0" y="463297"/>
                  </a:lnTo>
                </a:path>
              </a:pathLst>
            </a:custGeom>
            <a:noFill/>
            <a:ln w="28575" cap="sq" cmpd="sng">
              <a:solidFill>
                <a:srgbClr val="BFAD00">
                  <a:alpha val="100000"/>
                </a:srgbClr>
              </a:solidFill>
              <a:miter lim="127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5" name="Rectangle 3939">
              <a:extLst>
                <a:ext uri="{FF2B5EF4-FFF2-40B4-BE49-F238E27FC236}">
                  <a16:creationId xmlns:a16="http://schemas.microsoft.com/office/drawing/2014/main" id="{49C48B3D-B765-43C6-93C6-35461E6211EE}"/>
                </a:ext>
              </a:extLst>
            </p:cNvPr>
            <p:cNvSpPr/>
            <p:nvPr/>
          </p:nvSpPr>
          <p:spPr>
            <a:xfrm>
              <a:off x="10072338" y="1533573"/>
              <a:ext cx="658835" cy="215444"/>
            </a:xfrm>
            <a:prstGeom prst="rect">
              <a:avLst/>
            </a:prstGeom>
          </p:spPr>
          <p:txBody>
            <a:bodyPr wrap="none" lIns="0" tIns="0" rIns="0" bIns="0">
              <a:spAutoFit/>
            </a:bodyPr>
            <a:lstStyle/>
            <a:p>
              <a:pPr algn="ctr" defTabSz="914077" fontAlgn="base">
                <a:spcAft>
                  <a:spcPts val="200"/>
                </a:spcAft>
                <a:buClr>
                  <a:srgbClr val="FFD200"/>
                </a:buClr>
                <a:buSzPct val="75000"/>
                <a:tabLst>
                  <a:tab pos="180340" algn="l"/>
                  <a:tab pos="449580" algn="l"/>
                </a:tabLst>
                <a:defRPr/>
              </a:pPr>
              <a:r>
                <a:rPr lang="en-US" sz="1400" b="1" dirty="0">
                  <a:solidFill>
                    <a:schemeClr val="bg1"/>
                  </a:solidFill>
                  <a:latin typeface="EYInterstate Light" panose="02000506000000020004" pitchFamily="2" charset="0"/>
                  <a:cs typeface="Times New Roman"/>
                </a:rPr>
                <a:t>WEEK 4</a:t>
              </a:r>
            </a:p>
          </p:txBody>
        </p:sp>
      </p:grpSp>
      <p:sp>
        <p:nvSpPr>
          <p:cNvPr id="132" name="Arrow: Chevron 131">
            <a:extLst>
              <a:ext uri="{FF2B5EF4-FFF2-40B4-BE49-F238E27FC236}">
                <a16:creationId xmlns:a16="http://schemas.microsoft.com/office/drawing/2014/main" id="{5DA04399-2DCA-4F9C-83AA-DAE4E3EC8E13}"/>
              </a:ext>
            </a:extLst>
          </p:cNvPr>
          <p:cNvSpPr/>
          <p:nvPr/>
        </p:nvSpPr>
        <p:spPr>
          <a:xfrm>
            <a:off x="1243209" y="2172750"/>
            <a:ext cx="2519356"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Documents study</a:t>
            </a:r>
          </a:p>
        </p:txBody>
      </p:sp>
      <p:sp>
        <p:nvSpPr>
          <p:cNvPr id="133" name="Arrow: Chevron 132">
            <a:extLst>
              <a:ext uri="{FF2B5EF4-FFF2-40B4-BE49-F238E27FC236}">
                <a16:creationId xmlns:a16="http://schemas.microsoft.com/office/drawing/2014/main" id="{1D74DCC5-0B95-4B3A-9425-D80647C568C0}"/>
              </a:ext>
            </a:extLst>
          </p:cNvPr>
          <p:cNvSpPr/>
          <p:nvPr/>
        </p:nvSpPr>
        <p:spPr>
          <a:xfrm>
            <a:off x="2087421" y="2495061"/>
            <a:ext cx="167514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IRL preparing and sharing with the Seller</a:t>
            </a:r>
          </a:p>
        </p:txBody>
      </p:sp>
      <p:sp>
        <p:nvSpPr>
          <p:cNvPr id="131" name="Arrow: Chevron 130">
            <a:extLst>
              <a:ext uri="{FF2B5EF4-FFF2-40B4-BE49-F238E27FC236}">
                <a16:creationId xmlns:a16="http://schemas.microsoft.com/office/drawing/2014/main" id="{DCAE387B-5D1F-43F1-8565-8970801B0CA5}"/>
              </a:ext>
            </a:extLst>
          </p:cNvPr>
          <p:cNvSpPr/>
          <p:nvPr/>
        </p:nvSpPr>
        <p:spPr>
          <a:xfrm>
            <a:off x="1243210" y="1850439"/>
            <a:ext cx="6779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Access to VDR</a:t>
            </a:r>
          </a:p>
        </p:txBody>
      </p:sp>
      <p:sp>
        <p:nvSpPr>
          <p:cNvPr id="134" name="Arrow: Chevron 133">
            <a:extLst>
              <a:ext uri="{FF2B5EF4-FFF2-40B4-BE49-F238E27FC236}">
                <a16:creationId xmlns:a16="http://schemas.microsoft.com/office/drawing/2014/main" id="{FEE7325E-5E66-4810-9CFE-C846E6805166}"/>
              </a:ext>
            </a:extLst>
          </p:cNvPr>
          <p:cNvSpPr/>
          <p:nvPr/>
        </p:nvSpPr>
        <p:spPr>
          <a:xfrm>
            <a:off x="2532941" y="2817372"/>
            <a:ext cx="1229625"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effectLst/>
                <a:uLnTx/>
                <a:uFillTx/>
              </a:rPr>
              <a:t>1</a:t>
            </a:r>
            <a:r>
              <a:rPr kumimoji="0" lang="en-US" sz="900" b="0" i="0" u="none" strike="noStrike" kern="0" cap="none" spc="0" normalizeH="0" baseline="30000" noProof="0" dirty="0">
                <a:ln>
                  <a:noFill/>
                </a:ln>
                <a:effectLst/>
                <a:uLnTx/>
                <a:uFillTx/>
              </a:rPr>
              <a:t>st</a:t>
            </a:r>
            <a:r>
              <a:rPr kumimoji="0" lang="en-US" sz="900" b="0" i="0" u="none" strike="noStrike" kern="0" cap="none" spc="0" normalizeH="0" baseline="0" noProof="0" dirty="0">
                <a:ln>
                  <a:noFill/>
                </a:ln>
                <a:effectLst/>
                <a:uLnTx/>
                <a:uFillTx/>
              </a:rPr>
              <a:t> analysis drafting</a:t>
            </a:r>
            <a:endParaRPr kumimoji="0" lang="en-IN" sz="900" b="0" i="0" u="none" strike="noStrike" kern="0" cap="none" spc="0" normalizeH="0" baseline="0" noProof="0" dirty="0">
              <a:ln>
                <a:noFill/>
              </a:ln>
              <a:effectLst/>
              <a:uLnTx/>
              <a:uFillTx/>
            </a:endParaRPr>
          </a:p>
        </p:txBody>
      </p:sp>
      <p:sp>
        <p:nvSpPr>
          <p:cNvPr id="136" name="Arrow: Chevron 135">
            <a:extLst>
              <a:ext uri="{FF2B5EF4-FFF2-40B4-BE49-F238E27FC236}">
                <a16:creationId xmlns:a16="http://schemas.microsoft.com/office/drawing/2014/main" id="{7C9DEDB2-CF68-44F1-A8FE-E15DC5F01AA2}"/>
              </a:ext>
            </a:extLst>
          </p:cNvPr>
          <p:cNvSpPr/>
          <p:nvPr/>
        </p:nvSpPr>
        <p:spPr>
          <a:xfrm>
            <a:off x="4263501" y="3461994"/>
            <a:ext cx="100440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Site visit</a:t>
            </a:r>
          </a:p>
        </p:txBody>
      </p:sp>
      <p:sp>
        <p:nvSpPr>
          <p:cNvPr id="135" name="Arrow: Chevron 134">
            <a:extLst>
              <a:ext uri="{FF2B5EF4-FFF2-40B4-BE49-F238E27FC236}">
                <a16:creationId xmlns:a16="http://schemas.microsoft.com/office/drawing/2014/main" id="{DF8A72F3-BF6D-4EAA-90FD-7AC4DB1084AD}"/>
              </a:ext>
            </a:extLst>
          </p:cNvPr>
          <p:cNvSpPr/>
          <p:nvPr/>
        </p:nvSpPr>
        <p:spPr>
          <a:xfrm>
            <a:off x="3862549" y="3139683"/>
            <a:ext cx="100500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Mgmt. Presentation</a:t>
            </a:r>
          </a:p>
        </p:txBody>
      </p:sp>
      <p:sp>
        <p:nvSpPr>
          <p:cNvPr id="137" name="Arrow: Chevron 136">
            <a:extLst>
              <a:ext uri="{FF2B5EF4-FFF2-40B4-BE49-F238E27FC236}">
                <a16:creationId xmlns:a16="http://schemas.microsoft.com/office/drawing/2014/main" id="{65625F04-9D8B-441A-83AD-CC4B20B9D5EE}"/>
              </a:ext>
            </a:extLst>
          </p:cNvPr>
          <p:cNvSpPr/>
          <p:nvPr/>
        </p:nvSpPr>
        <p:spPr>
          <a:xfrm>
            <a:off x="3862549" y="3784305"/>
            <a:ext cx="2519353"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Red flag report preparation</a:t>
            </a:r>
          </a:p>
        </p:txBody>
      </p:sp>
      <p:sp>
        <p:nvSpPr>
          <p:cNvPr id="139" name="Arrow: Chevron 138">
            <a:extLst>
              <a:ext uri="{FF2B5EF4-FFF2-40B4-BE49-F238E27FC236}">
                <a16:creationId xmlns:a16="http://schemas.microsoft.com/office/drawing/2014/main" id="{2D759ED8-99A3-4EB7-A30C-6CFA4A4B9179}"/>
              </a:ext>
            </a:extLst>
          </p:cNvPr>
          <p:cNvSpPr/>
          <p:nvPr/>
        </p:nvSpPr>
        <p:spPr>
          <a:xfrm>
            <a:off x="6795113" y="4428927"/>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Site visit </a:t>
            </a:r>
          </a:p>
        </p:txBody>
      </p:sp>
      <p:sp>
        <p:nvSpPr>
          <p:cNvPr id="140" name="Arrow: Chevron 139">
            <a:extLst>
              <a:ext uri="{FF2B5EF4-FFF2-40B4-BE49-F238E27FC236}">
                <a16:creationId xmlns:a16="http://schemas.microsoft.com/office/drawing/2014/main" id="{5BBA1E12-E739-44E1-9A88-E7CA58AF59F5}"/>
              </a:ext>
            </a:extLst>
          </p:cNvPr>
          <p:cNvSpPr/>
          <p:nvPr/>
        </p:nvSpPr>
        <p:spPr>
          <a:xfrm>
            <a:off x="6795113" y="4751238"/>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38" name="Arrow: Chevron 137">
            <a:extLst>
              <a:ext uri="{FF2B5EF4-FFF2-40B4-BE49-F238E27FC236}">
                <a16:creationId xmlns:a16="http://schemas.microsoft.com/office/drawing/2014/main" id="{D19C9A47-3FF9-48D9-9130-84A191253CBF}"/>
              </a:ext>
            </a:extLst>
          </p:cNvPr>
          <p:cNvSpPr/>
          <p:nvPr/>
        </p:nvSpPr>
        <p:spPr>
          <a:xfrm>
            <a:off x="6481885" y="4106616"/>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Update IRL sharing</a:t>
            </a:r>
          </a:p>
        </p:txBody>
      </p:sp>
      <p:sp>
        <p:nvSpPr>
          <p:cNvPr id="141" name="Arrow: Chevron 140">
            <a:extLst>
              <a:ext uri="{FF2B5EF4-FFF2-40B4-BE49-F238E27FC236}">
                <a16:creationId xmlns:a16="http://schemas.microsoft.com/office/drawing/2014/main" id="{E0B86154-9C87-4FD3-8F24-110DDCA02907}"/>
              </a:ext>
            </a:extLst>
          </p:cNvPr>
          <p:cNvSpPr/>
          <p:nvPr/>
        </p:nvSpPr>
        <p:spPr>
          <a:xfrm>
            <a:off x="6795113" y="5073549"/>
            <a:ext cx="2206128"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Analysis fine-tuning</a:t>
            </a:r>
          </a:p>
        </p:txBody>
      </p:sp>
      <p:sp>
        <p:nvSpPr>
          <p:cNvPr id="143" name="Arrow: Chevron 142">
            <a:extLst>
              <a:ext uri="{FF2B5EF4-FFF2-40B4-BE49-F238E27FC236}">
                <a16:creationId xmlns:a16="http://schemas.microsoft.com/office/drawing/2014/main" id="{FD13D67B-0905-42BD-A059-C3367DAE3D5C}"/>
              </a:ext>
            </a:extLst>
          </p:cNvPr>
          <p:cNvSpPr/>
          <p:nvPr/>
        </p:nvSpPr>
        <p:spPr>
          <a:xfrm>
            <a:off x="9542526" y="5718171"/>
            <a:ext cx="1193530"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effectLst/>
                <a:uLnTx/>
                <a:uFillTx/>
              </a:rPr>
              <a:t>Complete analysis</a:t>
            </a:r>
          </a:p>
        </p:txBody>
      </p:sp>
      <p:sp>
        <p:nvSpPr>
          <p:cNvPr id="144" name="Arrow: Chevron 143">
            <a:extLst>
              <a:ext uri="{FF2B5EF4-FFF2-40B4-BE49-F238E27FC236}">
                <a16:creationId xmlns:a16="http://schemas.microsoft.com/office/drawing/2014/main" id="{AD68F71D-800E-4E73-97D5-3263A2165B61}"/>
              </a:ext>
            </a:extLst>
          </p:cNvPr>
          <p:cNvSpPr/>
          <p:nvPr/>
        </p:nvSpPr>
        <p:spPr>
          <a:xfrm>
            <a:off x="10710587" y="6040480"/>
            <a:ext cx="909994"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a:ln>
                  <a:noFill/>
                </a:ln>
                <a:effectLst/>
                <a:uLnTx/>
                <a:uFillTx/>
              </a:rPr>
              <a:t>Share of final report</a:t>
            </a:r>
          </a:p>
        </p:txBody>
      </p:sp>
      <p:sp>
        <p:nvSpPr>
          <p:cNvPr id="145" name="Arrow: Chevron 144">
            <a:extLst>
              <a:ext uri="{FF2B5EF4-FFF2-40B4-BE49-F238E27FC236}">
                <a16:creationId xmlns:a16="http://schemas.microsoft.com/office/drawing/2014/main" id="{8B0D260E-7AD0-4D3A-814C-3566CE587CE1}"/>
              </a:ext>
            </a:extLst>
          </p:cNvPr>
          <p:cNvSpPr/>
          <p:nvPr/>
        </p:nvSpPr>
        <p:spPr>
          <a:xfrm>
            <a:off x="9101225" y="5395860"/>
            <a:ext cx="1193531" cy="253343"/>
          </a:xfrm>
          <a:prstGeom prst="chevron">
            <a:avLst>
              <a:gd name="adj" fmla="val 24479"/>
            </a:avLst>
          </a:prstGeom>
          <a:solidFill>
            <a:schemeClr val="tx2"/>
          </a:solidFill>
          <a:ln w="12700" cap="sq" cmpd="sng" algn="ctr">
            <a:noFill/>
            <a:prstDash val="solid"/>
            <a:miter lim="800000"/>
            <a:tailEnd type="none"/>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900" kern="0" dirty="0"/>
              <a:t>Deep-dive m</a:t>
            </a:r>
            <a:r>
              <a:rPr kumimoji="0" lang="en-US" sz="900" b="0" i="0" u="none" strike="noStrike" kern="0" cap="none" spc="0" normalizeH="0" baseline="0" noProof="0" dirty="0" err="1">
                <a:ln>
                  <a:noFill/>
                </a:ln>
                <a:effectLst/>
                <a:uLnTx/>
                <a:uFillTx/>
              </a:rPr>
              <a:t>eeting</a:t>
            </a:r>
            <a:r>
              <a:rPr kumimoji="0" lang="en-US" sz="900" b="0" i="0" u="none" strike="noStrike" kern="0" cap="none" spc="0" normalizeH="0" baseline="0" noProof="0" dirty="0">
                <a:ln>
                  <a:noFill/>
                </a:ln>
                <a:effectLst/>
                <a:uLnTx/>
                <a:uFillTx/>
              </a:rPr>
              <a:t> with target mgmt.</a:t>
            </a:r>
          </a:p>
        </p:txBody>
      </p:sp>
      <p:sp>
        <p:nvSpPr>
          <p:cNvPr id="146" name="Freeform 3828">
            <a:extLst>
              <a:ext uri="{FF2B5EF4-FFF2-40B4-BE49-F238E27FC236}">
                <a16:creationId xmlns:a16="http://schemas.microsoft.com/office/drawing/2014/main" id="{07C5D26B-F774-42FD-97E3-4327FB62F9CC}"/>
              </a:ext>
            </a:extLst>
          </p:cNvPr>
          <p:cNvSpPr/>
          <p:nvPr/>
        </p:nvSpPr>
        <p:spPr>
          <a:xfrm>
            <a:off x="3789698"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7" name="Freeform 3828">
            <a:extLst>
              <a:ext uri="{FF2B5EF4-FFF2-40B4-BE49-F238E27FC236}">
                <a16:creationId xmlns:a16="http://schemas.microsoft.com/office/drawing/2014/main" id="{14EEE11F-5EF6-4679-AE81-6501481FD4EB}"/>
              </a:ext>
            </a:extLst>
          </p:cNvPr>
          <p:cNvSpPr/>
          <p:nvPr/>
        </p:nvSpPr>
        <p:spPr>
          <a:xfrm>
            <a:off x="6409034"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8" name="Freeform 3828">
            <a:extLst>
              <a:ext uri="{FF2B5EF4-FFF2-40B4-BE49-F238E27FC236}">
                <a16:creationId xmlns:a16="http://schemas.microsoft.com/office/drawing/2014/main" id="{3A2FD3F2-4D4D-4606-909E-71761BD8466E}"/>
              </a:ext>
            </a:extLst>
          </p:cNvPr>
          <p:cNvSpPr/>
          <p:nvPr/>
        </p:nvSpPr>
        <p:spPr>
          <a:xfrm>
            <a:off x="9028373" y="1809539"/>
            <a:ext cx="45719" cy="4529375"/>
          </a:xfrm>
          <a:custGeom>
            <a:avLst/>
            <a:gdLst/>
            <a:ahLst/>
            <a:cxnLst/>
            <a:rect l="0" t="0" r="0" b="0"/>
            <a:pathLst>
              <a:path h="4562006">
                <a:moveTo>
                  <a:pt x="0" y="0"/>
                </a:moveTo>
                <a:lnTo>
                  <a:pt x="0" y="4562006"/>
                </a:lnTo>
              </a:path>
            </a:pathLst>
          </a:custGeom>
          <a:noFill/>
          <a:ln w="12700" cap="flat" cmpd="sng">
            <a:solidFill>
              <a:srgbClr val="DADADA">
                <a:alpha val="100000"/>
              </a:srgbClr>
            </a:solidFill>
            <a:prstDash val="sysDash"/>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9" name="Freeform 3831">
            <a:extLst>
              <a:ext uri="{FF2B5EF4-FFF2-40B4-BE49-F238E27FC236}">
                <a16:creationId xmlns:a16="http://schemas.microsoft.com/office/drawing/2014/main" id="{64D7BDBB-5D53-4B53-B8BD-984C05F80A72}"/>
              </a:ext>
            </a:extLst>
          </p:cNvPr>
          <p:cNvSpPr/>
          <p:nvPr/>
        </p:nvSpPr>
        <p:spPr>
          <a:xfrm>
            <a:off x="604582" y="3105199"/>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0" name="Freeform 3831">
            <a:extLst>
              <a:ext uri="{FF2B5EF4-FFF2-40B4-BE49-F238E27FC236}">
                <a16:creationId xmlns:a16="http://schemas.microsoft.com/office/drawing/2014/main" id="{30FCDAF9-67AE-42C3-B3CE-1BEF9552F71C}"/>
              </a:ext>
            </a:extLst>
          </p:cNvPr>
          <p:cNvSpPr/>
          <p:nvPr/>
        </p:nvSpPr>
        <p:spPr>
          <a:xfrm>
            <a:off x="604582" y="4072132"/>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1" name="Freeform 3831">
            <a:extLst>
              <a:ext uri="{FF2B5EF4-FFF2-40B4-BE49-F238E27FC236}">
                <a16:creationId xmlns:a16="http://schemas.microsoft.com/office/drawing/2014/main" id="{51AB4688-CCC9-477F-B9C1-4C36EEE61E21}"/>
              </a:ext>
            </a:extLst>
          </p:cNvPr>
          <p:cNvSpPr/>
          <p:nvPr/>
        </p:nvSpPr>
        <p:spPr>
          <a:xfrm>
            <a:off x="604582" y="5361376"/>
            <a:ext cx="11016000" cy="0"/>
          </a:xfrm>
          <a:custGeom>
            <a:avLst/>
            <a:gdLst/>
            <a:ahLst/>
            <a:cxnLst/>
            <a:rect l="0" t="0" r="0" b="0"/>
            <a:pathLst>
              <a:path w="8036243">
                <a:moveTo>
                  <a:pt x="0" y="0"/>
                </a:moveTo>
                <a:lnTo>
                  <a:pt x="8036243" y="0"/>
                </a:lnTo>
              </a:path>
            </a:pathLst>
          </a:custGeom>
          <a:noFill/>
          <a:ln w="6350" cap="flat" cmpd="sng">
            <a:solidFill>
              <a:srgbClr val="DADADA">
                <a:alpha val="100000"/>
              </a:srgbClr>
            </a:solidFill>
            <a:roun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2" name="Callout: Bent Line with Border and Accent Bar 151">
            <a:extLst>
              <a:ext uri="{FF2B5EF4-FFF2-40B4-BE49-F238E27FC236}">
                <a16:creationId xmlns:a16="http://schemas.microsoft.com/office/drawing/2014/main" id="{FDE12D1B-24B4-4E7F-889D-8763F8D2A7C2}"/>
              </a:ext>
            </a:extLst>
          </p:cNvPr>
          <p:cNvSpPr/>
          <p:nvPr/>
        </p:nvSpPr>
        <p:spPr>
          <a:xfrm>
            <a:off x="1740970" y="3278256"/>
            <a:ext cx="791971" cy="480916"/>
          </a:xfrm>
          <a:prstGeom prst="accentBorderCallout2">
            <a:avLst>
              <a:gd name="adj1" fmla="val 44756"/>
              <a:gd name="adj2" fmla="val 116260"/>
              <a:gd name="adj3" fmla="val 29251"/>
              <a:gd name="adj4" fmla="val 164787"/>
              <a:gd name="adj5" fmla="val -25519"/>
              <a:gd name="adj6" fmla="val 176568"/>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IN" sz="900" b="0" i="0" u="none" strike="noStrike" kern="0" cap="none" spc="0" normalizeH="0" baseline="0" noProof="0" dirty="0">
                <a:ln>
                  <a:noFill/>
                </a:ln>
                <a:solidFill>
                  <a:srgbClr val="2E2E38"/>
                </a:solidFill>
                <a:effectLst/>
                <a:uLnTx/>
                <a:uFillTx/>
              </a:rPr>
              <a:t>Based on documents in the VDR</a:t>
            </a:r>
          </a:p>
        </p:txBody>
      </p:sp>
      <p:sp>
        <p:nvSpPr>
          <p:cNvPr id="153" name="Callout: Bent Line with Border and Accent Bar 152">
            <a:extLst>
              <a:ext uri="{FF2B5EF4-FFF2-40B4-BE49-F238E27FC236}">
                <a16:creationId xmlns:a16="http://schemas.microsoft.com/office/drawing/2014/main" id="{0F598382-11B1-4976-9A21-4DA7DE0EDBF1}"/>
              </a:ext>
            </a:extLst>
          </p:cNvPr>
          <p:cNvSpPr/>
          <p:nvPr/>
        </p:nvSpPr>
        <p:spPr>
          <a:xfrm>
            <a:off x="8087783" y="3722499"/>
            <a:ext cx="982575" cy="480916"/>
          </a:xfrm>
          <a:prstGeom prst="accentBorderCallout2">
            <a:avLst>
              <a:gd name="adj1" fmla="val 39425"/>
              <a:gd name="adj2" fmla="val -7242"/>
              <a:gd name="adj3" fmla="val 57682"/>
              <a:gd name="adj4" fmla="val -35187"/>
              <a:gd name="adj5" fmla="val 134410"/>
              <a:gd name="adj6" fmla="val -49256"/>
            </a:avLst>
          </a:prstGeom>
          <a:solidFill>
            <a:schemeClr val="bg1"/>
          </a:solidFill>
          <a:ln w="19050"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r>
              <a:rPr kumimoji="0" lang="en-US" sz="900" b="0" i="0" u="none" strike="noStrike" kern="0" cap="none" spc="0" normalizeH="0" baseline="0" noProof="0" dirty="0">
                <a:ln>
                  <a:noFill/>
                </a:ln>
                <a:solidFill>
                  <a:srgbClr val="2E2E38"/>
                </a:solidFill>
                <a:effectLst/>
                <a:uLnTx/>
                <a:uFillTx/>
              </a:rPr>
              <a:t>If necessary for other deep dives</a:t>
            </a:r>
            <a:endParaRPr kumimoji="0" lang="en-IN" sz="900" b="0" i="0" u="none" strike="noStrike" kern="0" cap="none" spc="0" normalizeH="0" baseline="0" noProof="0" dirty="0">
              <a:ln>
                <a:noFill/>
              </a:ln>
              <a:solidFill>
                <a:srgbClr val="2E2E38"/>
              </a:solidFill>
              <a:effectLst/>
              <a:uLnTx/>
              <a:uFillTx/>
            </a:endParaRPr>
          </a:p>
        </p:txBody>
      </p:sp>
      <p:sp>
        <p:nvSpPr>
          <p:cNvPr id="154" name="TextBox 153">
            <a:extLst>
              <a:ext uri="{FF2B5EF4-FFF2-40B4-BE49-F238E27FC236}">
                <a16:creationId xmlns:a16="http://schemas.microsoft.com/office/drawing/2014/main" id="{4522FD10-5CE7-4E27-ADC4-65DA012F8107}"/>
              </a:ext>
            </a:extLst>
          </p:cNvPr>
          <p:cNvSpPr txBox="1"/>
          <p:nvPr/>
        </p:nvSpPr>
        <p:spPr>
          <a:xfrm>
            <a:off x="604582" y="1916386"/>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PRELIMINARY</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ANALYSIS</a:t>
            </a:r>
            <a:endParaRPr lang="en-IN" sz="1050" b="1" kern="1200" noProof="0" dirty="0">
              <a:solidFill>
                <a:schemeClr val="bg1"/>
              </a:solidFill>
              <a:latin typeface="EYInterstate Light" panose="02000506000000020004" pitchFamily="2" charset="0"/>
              <a:ea typeface="+mn-ea"/>
              <a:cs typeface="Times New Roman"/>
            </a:endParaRPr>
          </a:p>
        </p:txBody>
      </p:sp>
      <p:sp>
        <p:nvSpPr>
          <p:cNvPr id="156" name="TextBox 155">
            <a:extLst>
              <a:ext uri="{FF2B5EF4-FFF2-40B4-BE49-F238E27FC236}">
                <a16:creationId xmlns:a16="http://schemas.microsoft.com/office/drawing/2014/main" id="{150432EA-BE23-4C38-9832-1541DCCF5989}"/>
              </a:ext>
            </a:extLst>
          </p:cNvPr>
          <p:cNvSpPr txBox="1"/>
          <p:nvPr/>
        </p:nvSpPr>
        <p:spPr>
          <a:xfrm>
            <a:off x="604582" y="3050747"/>
            <a:ext cx="53347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RED FLAG</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REPORT</a:t>
            </a:r>
            <a:endParaRPr lang="en-IN" sz="1050" b="1" kern="1200" noProof="0" dirty="0">
              <a:solidFill>
                <a:schemeClr val="bg1"/>
              </a:solidFill>
              <a:latin typeface="EYInterstate Light" panose="02000506000000020004" pitchFamily="2" charset="0"/>
              <a:ea typeface="+mn-ea"/>
              <a:cs typeface="Times New Roman"/>
            </a:endParaRPr>
          </a:p>
        </p:txBody>
      </p:sp>
      <p:sp>
        <p:nvSpPr>
          <p:cNvPr id="160" name="TextBox 159">
            <a:extLst>
              <a:ext uri="{FF2B5EF4-FFF2-40B4-BE49-F238E27FC236}">
                <a16:creationId xmlns:a16="http://schemas.microsoft.com/office/drawing/2014/main" id="{88625C9D-4D70-4B6E-9089-094BD0A66645}"/>
              </a:ext>
            </a:extLst>
          </p:cNvPr>
          <p:cNvSpPr txBox="1"/>
          <p:nvPr/>
        </p:nvSpPr>
        <p:spPr>
          <a:xfrm>
            <a:off x="604582" y="4172563"/>
            <a:ext cx="346249" cy="1088383"/>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FINE-TUNING</a:t>
            </a:r>
          </a:p>
        </p:txBody>
      </p:sp>
      <p:sp>
        <p:nvSpPr>
          <p:cNvPr id="162" name="TextBox 161">
            <a:extLst>
              <a:ext uri="{FF2B5EF4-FFF2-40B4-BE49-F238E27FC236}">
                <a16:creationId xmlns:a16="http://schemas.microsoft.com/office/drawing/2014/main" id="{E5ECA41E-9BB8-4AE4-802D-A2BB83791CD2}"/>
              </a:ext>
            </a:extLst>
          </p:cNvPr>
          <p:cNvSpPr txBox="1"/>
          <p:nvPr/>
        </p:nvSpPr>
        <p:spPr>
          <a:xfrm>
            <a:off x="604582" y="5474311"/>
            <a:ext cx="533479" cy="741061"/>
          </a:xfrm>
          <a:prstGeom prst="rect">
            <a:avLst/>
          </a:prstGeom>
          <a:noFill/>
          <a:ln w="12700" cap="sq">
            <a:noFill/>
            <a:miter lim="800000"/>
          </a:ln>
        </p:spPr>
        <p:txBody>
          <a:bodyPr vert="vert270" wrap="square">
            <a:spAutoFit/>
          </a:bodyPr>
          <a:lstStyle/>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dirty="0">
                <a:solidFill>
                  <a:schemeClr val="bg1"/>
                </a:solidFill>
                <a:latin typeface="EYInterstate Light" panose="02000506000000020004" pitchFamily="2" charset="0"/>
                <a:cs typeface="Times New Roman"/>
              </a:rPr>
              <a:t>FINAL</a:t>
            </a:r>
          </a:p>
          <a:p>
            <a:pPr marR="0" lvl="0" algn="ctr"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1050" b="1" kern="1200" noProof="0" dirty="0">
                <a:solidFill>
                  <a:schemeClr val="bg1"/>
                </a:solidFill>
                <a:latin typeface="EYInterstate Light" panose="02000506000000020004" pitchFamily="2" charset="0"/>
                <a:ea typeface="+mn-ea"/>
                <a:cs typeface="Times New Roman"/>
              </a:rPr>
              <a:t>SHARING</a:t>
            </a:r>
          </a:p>
        </p:txBody>
      </p:sp>
      <p:sp>
        <p:nvSpPr>
          <p:cNvPr id="52" name="Flowchart: Decision 51">
            <a:extLst>
              <a:ext uri="{FF2B5EF4-FFF2-40B4-BE49-F238E27FC236}">
                <a16:creationId xmlns:a16="http://schemas.microsoft.com/office/drawing/2014/main" id="{28570E9A-7E6D-47F3-A126-376F73F43179}"/>
              </a:ext>
            </a:extLst>
          </p:cNvPr>
          <p:cNvSpPr/>
          <p:nvPr/>
        </p:nvSpPr>
        <p:spPr>
          <a:xfrm>
            <a:off x="6323100"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3" name="Flowchart: Decision 52">
            <a:extLst>
              <a:ext uri="{FF2B5EF4-FFF2-40B4-BE49-F238E27FC236}">
                <a16:creationId xmlns:a16="http://schemas.microsoft.com/office/drawing/2014/main" id="{20C93A73-DE1C-4ECE-B1C0-0D94CA76B064}"/>
              </a:ext>
            </a:extLst>
          </p:cNvPr>
          <p:cNvSpPr/>
          <p:nvPr/>
        </p:nvSpPr>
        <p:spPr>
          <a:xfrm>
            <a:off x="11458101" y="1807514"/>
            <a:ext cx="165911" cy="232520"/>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53">
            <a:extLst>
              <a:ext uri="{FF2B5EF4-FFF2-40B4-BE49-F238E27FC236}">
                <a16:creationId xmlns:a16="http://schemas.microsoft.com/office/drawing/2014/main" id="{80EC2F81-728A-48AF-A2AC-3ABAE9070440}"/>
              </a:ext>
            </a:extLst>
          </p:cNvPr>
          <p:cNvSpPr/>
          <p:nvPr/>
        </p:nvSpPr>
        <p:spPr bwMode="auto">
          <a:xfrm>
            <a:off x="5270490"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Red Flag Report</a:t>
            </a:r>
          </a:p>
        </p:txBody>
      </p:sp>
      <p:sp>
        <p:nvSpPr>
          <p:cNvPr id="55" name="Rectangle 54">
            <a:extLst>
              <a:ext uri="{FF2B5EF4-FFF2-40B4-BE49-F238E27FC236}">
                <a16:creationId xmlns:a16="http://schemas.microsoft.com/office/drawing/2014/main" id="{A4B5A4BF-BD96-4D61-9A5E-7AD9B60F9DC9}"/>
              </a:ext>
            </a:extLst>
          </p:cNvPr>
          <p:cNvSpPr/>
          <p:nvPr/>
        </p:nvSpPr>
        <p:spPr bwMode="auto">
          <a:xfrm>
            <a:off x="10397954" y="1898701"/>
            <a:ext cx="979825" cy="232521"/>
          </a:xfrm>
          <a:prstGeom prst="rect">
            <a:avLst/>
          </a:prstGeom>
          <a:solidFill>
            <a:schemeClr val="bg1"/>
          </a:solidFill>
          <a:ln w="12700">
            <a:solidFill>
              <a:srgbClr val="C00000"/>
            </a:solidFill>
          </a:ln>
        </p:spPr>
        <p:txBody>
          <a:bodyPr rot="0" spcFirstLastPara="0" vertOverflow="overflow" horzOverflow="overflow" vert="horz" wrap="square" lIns="72000" tIns="137160" rIns="72000" bIns="137160" numCol="1" spcCol="0" rtlCol="0" fromWordArt="0" anchor="ctr" anchorCtr="0" forceAA="0" compatLnSpc="1">
            <a:prstTxWarp prst="textNoShape">
              <a:avLst/>
            </a:prstTxWarp>
            <a:noAutofit/>
          </a:bodyPr>
          <a:lstStyle/>
          <a:p>
            <a:pPr algn="ctr" defTabSz="914077" fontAlgn="base">
              <a:spcBef>
                <a:spcPts val="0"/>
              </a:spcBef>
              <a:spcAft>
                <a:spcPts val="200"/>
              </a:spcAft>
              <a:buClr>
                <a:srgbClr val="FFD200"/>
              </a:buClr>
              <a:buSzPct val="75000"/>
              <a:tabLst>
                <a:tab pos="180340" algn="l"/>
                <a:tab pos="449580" algn="l"/>
              </a:tabLst>
              <a:defRPr/>
            </a:pPr>
            <a:r>
              <a:rPr lang="en-IN" sz="900" dirty="0">
                <a:cs typeface="Arial" pitchFamily="34" charset="0"/>
              </a:rPr>
              <a:t>Final Report</a:t>
            </a:r>
          </a:p>
        </p:txBody>
      </p:sp>
      <p:grpSp>
        <p:nvGrpSpPr>
          <p:cNvPr id="9" name="Group 8">
            <a:extLst>
              <a:ext uri="{FF2B5EF4-FFF2-40B4-BE49-F238E27FC236}">
                <a16:creationId xmlns:a16="http://schemas.microsoft.com/office/drawing/2014/main" id="{E0975732-EE4E-4046-8BC9-3D369CDCA3A6}"/>
              </a:ext>
            </a:extLst>
          </p:cNvPr>
          <p:cNvGrpSpPr/>
          <p:nvPr/>
        </p:nvGrpSpPr>
        <p:grpSpPr>
          <a:xfrm>
            <a:off x="1255682" y="6388185"/>
            <a:ext cx="851823" cy="230832"/>
            <a:chOff x="1255682" y="6372283"/>
            <a:chExt cx="851823" cy="230832"/>
          </a:xfrm>
        </p:grpSpPr>
        <p:sp>
          <p:nvSpPr>
            <p:cNvPr id="56" name="Flowchart: Decision 55">
              <a:extLst>
                <a:ext uri="{FF2B5EF4-FFF2-40B4-BE49-F238E27FC236}">
                  <a16:creationId xmlns:a16="http://schemas.microsoft.com/office/drawing/2014/main" id="{F37C6ACD-E1B7-4A71-AE70-ACE93765F134}"/>
                </a:ext>
              </a:extLst>
            </p:cNvPr>
            <p:cNvSpPr/>
            <p:nvPr/>
          </p:nvSpPr>
          <p:spPr>
            <a:xfrm>
              <a:off x="1255682" y="6410869"/>
              <a:ext cx="103991" cy="153661"/>
            </a:xfrm>
            <a:prstGeom prst="flowChartDecision">
              <a:avLst/>
            </a:prstGeom>
            <a:solidFill>
              <a:srgbClr val="C00000"/>
            </a:solidFill>
            <a:ln w="12700" cap="sq" cmpd="sng" algn="ctr">
              <a:solidFill>
                <a:srgbClr val="C00000"/>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7" name="TextBox 56">
              <a:extLst>
                <a:ext uri="{FF2B5EF4-FFF2-40B4-BE49-F238E27FC236}">
                  <a16:creationId xmlns:a16="http://schemas.microsoft.com/office/drawing/2014/main" id="{D0595AEC-34E1-4C2E-A730-9BE3F5BD44F2}"/>
                </a:ext>
              </a:extLst>
            </p:cNvPr>
            <p:cNvSpPr txBox="1"/>
            <p:nvPr/>
          </p:nvSpPr>
          <p:spPr>
            <a:xfrm>
              <a:off x="1347950" y="6372283"/>
              <a:ext cx="759555" cy="230832"/>
            </a:xfrm>
            <a:prstGeom prst="rect">
              <a:avLst/>
            </a:prstGeom>
            <a:noFill/>
            <a:ln w="12700" cap="sq">
              <a:noFill/>
              <a:miter lim="800000"/>
            </a:ln>
          </p:spPr>
          <p:txBody>
            <a:bodyPr wrap="square">
              <a:spAutoFit/>
            </a:bodyPr>
            <a:lstStyle/>
            <a:p>
              <a:pPr marR="0" lvl="0" defTabSz="914077" rtl="0" eaLnBrk="1" fontAlgn="base" latinLnBrk="0" hangingPunct="1">
                <a:lnSpc>
                  <a:spcPct val="100000"/>
                </a:lnSpc>
                <a:spcBef>
                  <a:spcPts val="0"/>
                </a:spcBef>
                <a:spcAft>
                  <a:spcPts val="200"/>
                </a:spcAft>
                <a:buClr>
                  <a:srgbClr val="FFD200"/>
                </a:buClr>
                <a:buSzPct val="75000"/>
                <a:tabLst>
                  <a:tab pos="180340" algn="l"/>
                  <a:tab pos="449580" algn="l"/>
                </a:tabLst>
                <a:defRPr/>
              </a:pPr>
              <a:r>
                <a:rPr lang="en-IN" sz="900" b="1" dirty="0">
                  <a:solidFill>
                    <a:schemeClr val="bg1"/>
                  </a:solidFill>
                  <a:cs typeface="Arial" pitchFamily="34" charset="0"/>
                </a:rPr>
                <a:t>Milestone</a:t>
              </a:r>
            </a:p>
          </p:txBody>
        </p:sp>
      </p:grpSp>
      <p:sp>
        <p:nvSpPr>
          <p:cNvPr id="68" name="Date Placeholder 3">
            <a:extLst>
              <a:ext uri="{FF2B5EF4-FFF2-40B4-BE49-F238E27FC236}">
                <a16:creationId xmlns:a16="http://schemas.microsoft.com/office/drawing/2014/main" id="{B4F54721-034B-4C46-9676-D9A5B3DB4EF7}"/>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Tree>
    <p:extLst>
      <p:ext uri="{BB962C8B-B14F-4D97-AF65-F5344CB8AC3E}">
        <p14:creationId xmlns:p14="http://schemas.microsoft.com/office/powerpoint/2010/main" val="278441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3173290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Operational Due Diligence have been conducted to support Datalogic Team in the acquisition of a player operating in Sensor &amp; Safety business and consequent integration</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7</a:t>
            </a:fld>
            <a:endParaRPr lang="en-US" noProof="0" dirty="0"/>
          </a:p>
        </p:txBody>
      </p:sp>
      <p:sp>
        <p:nvSpPr>
          <p:cNvPr id="5" name="TextBox 4">
            <a:extLst>
              <a:ext uri="{FF2B5EF4-FFF2-40B4-BE49-F238E27FC236}">
                <a16:creationId xmlns:a16="http://schemas.microsoft.com/office/drawing/2014/main" id="{9389CFB6-3F99-4F1C-87E3-E128933DFC3C}"/>
              </a:ext>
            </a:extLst>
          </p:cNvPr>
          <p:cNvSpPr txBox="1"/>
          <p:nvPr/>
        </p:nvSpPr>
        <p:spPr>
          <a:xfrm>
            <a:off x="609918" y="1421693"/>
            <a:ext cx="2322588"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Transaction</a:t>
            </a:r>
            <a:r>
              <a:rPr lang="it-IT" sz="1400" kern="0" dirty="0">
                <a:solidFill>
                  <a:schemeClr val="bg1"/>
                </a:solidFill>
              </a:rPr>
              <a:t> </a:t>
            </a:r>
            <a:r>
              <a:rPr lang="it-IT" sz="1400" kern="0" dirty="0" err="1">
                <a:solidFill>
                  <a:schemeClr val="bg1"/>
                </a:solidFill>
              </a:rPr>
              <a:t>Overview</a:t>
            </a:r>
            <a:endParaRPr lang="it-IT" sz="1400" kern="0" dirty="0">
              <a:solidFill>
                <a:schemeClr val="bg1"/>
              </a:solidFill>
            </a:endParaRPr>
          </a:p>
        </p:txBody>
      </p:sp>
      <p:cxnSp>
        <p:nvCxnSpPr>
          <p:cNvPr id="7" name="Straight Connector 6">
            <a:extLst>
              <a:ext uri="{FF2B5EF4-FFF2-40B4-BE49-F238E27FC236}">
                <a16:creationId xmlns:a16="http://schemas.microsoft.com/office/drawing/2014/main" id="{B0E54731-3EDC-4E95-BD78-5E1A47B8CA7D}"/>
              </a:ext>
            </a:extLst>
          </p:cNvPr>
          <p:cNvCxnSpPr>
            <a:cxnSpLocks/>
          </p:cNvCxnSpPr>
          <p:nvPr/>
        </p:nvCxnSpPr>
        <p:spPr>
          <a:xfrm>
            <a:off x="617221" y="1733602"/>
            <a:ext cx="6219337" cy="0"/>
          </a:xfrm>
          <a:prstGeom prst="line">
            <a:avLst/>
          </a:prstGeom>
          <a:noFill/>
          <a:ln w="12700" cap="sq" cmpd="sng" algn="ctr">
            <a:solidFill>
              <a:srgbClr val="D2D2DA"/>
            </a:solidFill>
            <a:prstDash val="solid"/>
            <a:miter lim="800000"/>
            <a:tailEnd type="none"/>
          </a:ln>
          <a:effectLst/>
        </p:spPr>
      </p:cxnSp>
      <p:grpSp>
        <p:nvGrpSpPr>
          <p:cNvPr id="15" name="Group 14">
            <a:extLst>
              <a:ext uri="{FF2B5EF4-FFF2-40B4-BE49-F238E27FC236}">
                <a16:creationId xmlns:a16="http://schemas.microsoft.com/office/drawing/2014/main" id="{08D898A2-8D70-440F-8F29-126B5F17C933}"/>
              </a:ext>
            </a:extLst>
          </p:cNvPr>
          <p:cNvGrpSpPr/>
          <p:nvPr/>
        </p:nvGrpSpPr>
        <p:grpSpPr>
          <a:xfrm>
            <a:off x="7498080" y="1421693"/>
            <a:ext cx="4090352" cy="311909"/>
            <a:chOff x="6396764" y="1610401"/>
            <a:chExt cx="5129031" cy="311909"/>
          </a:xfrm>
        </p:grpSpPr>
        <p:sp>
          <p:nvSpPr>
            <p:cNvPr id="19" name="TextBox 18">
              <a:extLst>
                <a:ext uri="{FF2B5EF4-FFF2-40B4-BE49-F238E27FC236}">
                  <a16:creationId xmlns:a16="http://schemas.microsoft.com/office/drawing/2014/main" id="{4015271C-B6B2-4288-B9B3-C52036231BC0}"/>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err="1">
                  <a:solidFill>
                    <a:schemeClr val="bg1"/>
                  </a:solidFill>
                </a:rPr>
                <a:t>Relevant</a:t>
              </a:r>
              <a:r>
                <a:rPr lang="it-IT" sz="1400" kern="0" dirty="0">
                  <a:solidFill>
                    <a:schemeClr val="bg1"/>
                  </a:solidFill>
                </a:rPr>
                <a:t> </a:t>
              </a:r>
              <a:r>
                <a:rPr lang="it-IT" sz="1400" kern="0" dirty="0" err="1">
                  <a:solidFill>
                    <a:schemeClr val="bg1"/>
                  </a:solidFill>
                </a:rPr>
                <a:t>KPIs</a:t>
              </a:r>
              <a:endParaRPr lang="it-IT" sz="1400" kern="0" dirty="0">
                <a:solidFill>
                  <a:schemeClr val="bg1"/>
                </a:solidFill>
              </a:endParaRPr>
            </a:p>
          </p:txBody>
        </p:sp>
        <p:cxnSp>
          <p:nvCxnSpPr>
            <p:cNvPr id="20" name="Straight Connector 19">
              <a:extLst>
                <a:ext uri="{FF2B5EF4-FFF2-40B4-BE49-F238E27FC236}">
                  <a16:creationId xmlns:a16="http://schemas.microsoft.com/office/drawing/2014/main" id="{98621B2E-D28A-4929-9B52-9EB3460DAF1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23" name="Rectangle 12836">
            <a:extLst>
              <a:ext uri="{FF2B5EF4-FFF2-40B4-BE49-F238E27FC236}">
                <a16:creationId xmlns:a16="http://schemas.microsoft.com/office/drawing/2014/main" id="{6A88CC46-6B02-4863-A7D0-1B570D8D103D}"/>
              </a:ext>
            </a:extLst>
          </p:cNvPr>
          <p:cNvSpPr/>
          <p:nvPr/>
        </p:nvSpPr>
        <p:spPr>
          <a:xfrm>
            <a:off x="609917" y="1829010"/>
            <a:ext cx="6228205" cy="1446550"/>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transaction involving Datalogic aimed to strengthen its position in the Sensors &amp; Safety and Machine Vision business</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In order to reach this goal, the Company has decided to acquire a player in the market and to then perform a carve-out on its Sensor &amp; Safety and Machine Vision BU with the aim of combining it with the acquired target</a:t>
            </a:r>
          </a:p>
          <a:p>
            <a:pPr marL="171450" indent="-171450">
              <a:spcAft>
                <a:spcPts val="600"/>
              </a:spcAft>
              <a:buClr>
                <a:schemeClr val="tx2"/>
              </a:buClr>
              <a:buSzPct val="103000"/>
              <a:buFont typeface="EYInterstate Light" panose="02000506000000020004" pitchFamily="2" charset="0"/>
              <a:buChar char="•"/>
            </a:pPr>
            <a:r>
              <a:rPr lang="en-US" sz="1200" dirty="0">
                <a:solidFill>
                  <a:schemeClr val="bg1"/>
                </a:solidFill>
                <a:cs typeface="Arial" pitchFamily="34" charset="0"/>
              </a:rPr>
              <a:t>The Company needed to perform Due Diligence activities to assess the “as is” situation of the potential target, including Operational DD </a:t>
            </a:r>
          </a:p>
        </p:txBody>
      </p:sp>
      <p:sp>
        <p:nvSpPr>
          <p:cNvPr id="24" name="TextBox 23">
            <a:extLst>
              <a:ext uri="{FF2B5EF4-FFF2-40B4-BE49-F238E27FC236}">
                <a16:creationId xmlns:a16="http://schemas.microsoft.com/office/drawing/2014/main" id="{60EE0FFD-1CD7-4ECD-B6DD-BD06CAFE7C8C}"/>
              </a:ext>
            </a:extLst>
          </p:cNvPr>
          <p:cNvSpPr txBox="1"/>
          <p:nvPr/>
        </p:nvSpPr>
        <p:spPr>
          <a:xfrm>
            <a:off x="618259" y="3788546"/>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Key </a:t>
            </a:r>
            <a:r>
              <a:rPr lang="it-IT" sz="1400" kern="0" dirty="0" err="1">
                <a:solidFill>
                  <a:schemeClr val="bg1"/>
                </a:solidFill>
              </a:rPr>
              <a:t>Areas</a:t>
            </a:r>
            <a:r>
              <a:rPr lang="it-IT" sz="1400" kern="0" dirty="0">
                <a:solidFill>
                  <a:schemeClr val="bg1"/>
                </a:solidFill>
              </a:rPr>
              <a:t> of Analysis</a:t>
            </a:r>
          </a:p>
        </p:txBody>
      </p:sp>
      <p:cxnSp>
        <p:nvCxnSpPr>
          <p:cNvPr id="28" name="Straight Connector 27">
            <a:extLst>
              <a:ext uri="{FF2B5EF4-FFF2-40B4-BE49-F238E27FC236}">
                <a16:creationId xmlns:a16="http://schemas.microsoft.com/office/drawing/2014/main" id="{DE5C96FA-1BA1-4528-86A9-C08FC2F84051}"/>
              </a:ext>
            </a:extLst>
          </p:cNvPr>
          <p:cNvCxnSpPr>
            <a:cxnSpLocks/>
          </p:cNvCxnSpPr>
          <p:nvPr/>
        </p:nvCxnSpPr>
        <p:spPr>
          <a:xfrm flipV="1">
            <a:off x="625562" y="4065544"/>
            <a:ext cx="10962870" cy="34911"/>
          </a:xfrm>
          <a:prstGeom prst="line">
            <a:avLst/>
          </a:prstGeom>
          <a:noFill/>
          <a:ln w="12700" cap="sq" cmpd="sng" algn="ctr">
            <a:solidFill>
              <a:srgbClr val="D2D2DA"/>
            </a:solidFill>
            <a:prstDash val="solid"/>
            <a:miter lim="800000"/>
            <a:tailEnd type="none"/>
          </a:ln>
          <a:effectLst/>
        </p:spPr>
      </p:cxnSp>
      <p:sp>
        <p:nvSpPr>
          <p:cNvPr id="29" name="Rectangle 12836">
            <a:extLst>
              <a:ext uri="{FF2B5EF4-FFF2-40B4-BE49-F238E27FC236}">
                <a16:creationId xmlns:a16="http://schemas.microsoft.com/office/drawing/2014/main" id="{A71CEDC9-7E3B-47C8-B10B-982CAF08BDB1}"/>
              </a:ext>
            </a:extLst>
          </p:cNvPr>
          <p:cNvSpPr/>
          <p:nvPr/>
        </p:nvSpPr>
        <p:spPr>
          <a:xfrm>
            <a:off x="618259" y="4233743"/>
            <a:ext cx="10978515" cy="369332"/>
          </a:xfrm>
          <a:prstGeom prst="rect">
            <a:avLst/>
          </a:prstGeom>
        </p:spPr>
        <p:txBody>
          <a:bodyPr wrap="square" lIns="0" tIns="0" rIns="0" bIns="0">
            <a:spAutoFit/>
          </a:bodyPr>
          <a:lstStyle/>
          <a:p>
            <a:pPr marL="171450" indent="-171450">
              <a:spcAft>
                <a:spcPts val="600"/>
              </a:spcAft>
              <a:buClr>
                <a:schemeClr val="tx2"/>
              </a:buClr>
              <a:buSzPct val="103000"/>
              <a:buFont typeface="EYInterstate Light" panose="02000506000000020004" pitchFamily="2" charset="0"/>
              <a:buChar char="•"/>
            </a:pPr>
            <a:r>
              <a:rPr lang="en-US" sz="1200">
                <a:solidFill>
                  <a:schemeClr val="bg1"/>
                </a:solidFill>
                <a:cs typeface="Arial" pitchFamily="34" charset="0"/>
              </a:rPr>
              <a:t>The aim of the Operational Due Diligence was to highlight and discuss the main areas impacted by the transaction and by the subsequent integration between the Company and the buyer</a:t>
            </a:r>
            <a:endParaRPr lang="en-US" sz="1200" dirty="0">
              <a:solidFill>
                <a:schemeClr val="bg1"/>
              </a:solidFill>
              <a:cs typeface="Arial" pitchFamily="34" charset="0"/>
            </a:endParaRPr>
          </a:p>
        </p:txBody>
      </p:sp>
      <p:grpSp>
        <p:nvGrpSpPr>
          <p:cNvPr id="60" name="Group 59">
            <a:extLst>
              <a:ext uri="{FF2B5EF4-FFF2-40B4-BE49-F238E27FC236}">
                <a16:creationId xmlns:a16="http://schemas.microsoft.com/office/drawing/2014/main" id="{1D9DBB6C-DF10-4119-88BA-AE988DE22B93}"/>
              </a:ext>
            </a:extLst>
          </p:cNvPr>
          <p:cNvGrpSpPr/>
          <p:nvPr/>
        </p:nvGrpSpPr>
        <p:grpSpPr>
          <a:xfrm>
            <a:off x="2321538" y="4914547"/>
            <a:ext cx="1613996" cy="1111839"/>
            <a:chOff x="2189527" y="4918962"/>
            <a:chExt cx="1613996" cy="1111839"/>
          </a:xfrm>
        </p:grpSpPr>
        <p:sp>
          <p:nvSpPr>
            <p:cNvPr id="17" name="Rectangle 16">
              <a:extLst>
                <a:ext uri="{FF2B5EF4-FFF2-40B4-BE49-F238E27FC236}">
                  <a16:creationId xmlns:a16="http://schemas.microsoft.com/office/drawing/2014/main" id="{7F0912F6-E3DA-44DB-9493-469316066B25}"/>
                </a:ext>
              </a:extLst>
            </p:cNvPr>
            <p:cNvSpPr/>
            <p:nvPr/>
          </p:nvSpPr>
          <p:spPr>
            <a:xfrm>
              <a:off x="2189527" y="4918962"/>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37" name="Rectangle 12836">
              <a:extLst>
                <a:ext uri="{FF2B5EF4-FFF2-40B4-BE49-F238E27FC236}">
                  <a16:creationId xmlns:a16="http://schemas.microsoft.com/office/drawing/2014/main" id="{47AB7D72-452C-4BF3-99AA-ECEBE5CCCBEA}"/>
                </a:ext>
              </a:extLst>
            </p:cNvPr>
            <p:cNvSpPr/>
            <p:nvPr/>
          </p:nvSpPr>
          <p:spPr>
            <a:xfrm>
              <a:off x="2877115" y="5434042"/>
              <a:ext cx="882803" cy="507831"/>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Operating Model &amp; Organization</a:t>
              </a:r>
            </a:p>
          </p:txBody>
        </p:sp>
        <p:pic>
          <p:nvPicPr>
            <p:cNvPr id="41" name="Graphic 40" descr="Cycle with people with solid fill">
              <a:extLst>
                <a:ext uri="{FF2B5EF4-FFF2-40B4-BE49-F238E27FC236}">
                  <a16:creationId xmlns:a16="http://schemas.microsoft.com/office/drawing/2014/main" id="{F4029158-D8FE-4E0B-A840-63A442E720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32548" y="4946951"/>
              <a:ext cx="682472" cy="682472"/>
            </a:xfrm>
            <a:prstGeom prst="rect">
              <a:avLst/>
            </a:prstGeom>
          </p:spPr>
        </p:pic>
      </p:grpSp>
      <p:grpSp>
        <p:nvGrpSpPr>
          <p:cNvPr id="59" name="Group 58">
            <a:extLst>
              <a:ext uri="{FF2B5EF4-FFF2-40B4-BE49-F238E27FC236}">
                <a16:creationId xmlns:a16="http://schemas.microsoft.com/office/drawing/2014/main" id="{F4CC2AD8-2D8F-4F4F-A66B-9F984BA65A4A}"/>
              </a:ext>
            </a:extLst>
          </p:cNvPr>
          <p:cNvGrpSpPr/>
          <p:nvPr/>
        </p:nvGrpSpPr>
        <p:grpSpPr>
          <a:xfrm>
            <a:off x="4307525" y="4928843"/>
            <a:ext cx="1613996" cy="1111839"/>
            <a:chOff x="4124953" y="4933258"/>
            <a:chExt cx="1613996" cy="1111839"/>
          </a:xfrm>
        </p:grpSpPr>
        <p:sp>
          <p:nvSpPr>
            <p:cNvPr id="45" name="Rectangle 44">
              <a:extLst>
                <a:ext uri="{FF2B5EF4-FFF2-40B4-BE49-F238E27FC236}">
                  <a16:creationId xmlns:a16="http://schemas.microsoft.com/office/drawing/2014/main" id="{7210D4E4-1DF6-419E-ACFF-2990B804C5D8}"/>
                </a:ext>
              </a:extLst>
            </p:cNvPr>
            <p:cNvSpPr/>
            <p:nvPr/>
          </p:nvSpPr>
          <p:spPr>
            <a:xfrm>
              <a:off x="4124953" y="4933258"/>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6" name="Rectangle 12836">
              <a:extLst>
                <a:ext uri="{FF2B5EF4-FFF2-40B4-BE49-F238E27FC236}">
                  <a16:creationId xmlns:a16="http://schemas.microsoft.com/office/drawing/2014/main" id="{A3E8A332-F506-4CD2-B917-F47C33818C25}"/>
                </a:ext>
              </a:extLst>
            </p:cNvPr>
            <p:cNvSpPr/>
            <p:nvPr/>
          </p:nvSpPr>
          <p:spPr>
            <a:xfrm>
              <a:off x="4812541" y="5448338"/>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Procurement &amp; Stock</a:t>
              </a:r>
            </a:p>
          </p:txBody>
        </p:sp>
        <p:pic>
          <p:nvPicPr>
            <p:cNvPr id="42" name="Graphic 41" descr="Warehouse with solid fill">
              <a:extLst>
                <a:ext uri="{FF2B5EF4-FFF2-40B4-BE49-F238E27FC236}">
                  <a16:creationId xmlns:a16="http://schemas.microsoft.com/office/drawing/2014/main" id="{0179E8AD-7946-428C-BE5B-2899E6AED1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8701" y="5029752"/>
              <a:ext cx="516871" cy="516871"/>
            </a:xfrm>
            <a:prstGeom prst="rect">
              <a:avLst/>
            </a:prstGeom>
          </p:spPr>
        </p:pic>
      </p:grpSp>
      <p:sp>
        <p:nvSpPr>
          <p:cNvPr id="48" name="Rectangle 47">
            <a:extLst>
              <a:ext uri="{FF2B5EF4-FFF2-40B4-BE49-F238E27FC236}">
                <a16:creationId xmlns:a16="http://schemas.microsoft.com/office/drawing/2014/main" id="{4C7A9F7F-1C6C-4CBF-99F0-D53FDB73C7A0}"/>
              </a:ext>
            </a:extLst>
          </p:cNvPr>
          <p:cNvSpPr/>
          <p:nvPr/>
        </p:nvSpPr>
        <p:spPr>
          <a:xfrm>
            <a:off x="6293512" y="4928843"/>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49" name="Rectangle 12836">
            <a:extLst>
              <a:ext uri="{FF2B5EF4-FFF2-40B4-BE49-F238E27FC236}">
                <a16:creationId xmlns:a16="http://schemas.microsoft.com/office/drawing/2014/main" id="{D0E383BF-E1E8-43D9-87C9-DCE227410853}"/>
              </a:ext>
            </a:extLst>
          </p:cNvPr>
          <p:cNvSpPr/>
          <p:nvPr/>
        </p:nvSpPr>
        <p:spPr>
          <a:xfrm>
            <a:off x="6981100" y="5443923"/>
            <a:ext cx="882803" cy="338554"/>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Productivity &amp; Utilization </a:t>
            </a:r>
          </a:p>
        </p:txBody>
      </p:sp>
      <p:pic>
        <p:nvPicPr>
          <p:cNvPr id="43" name="Graphic 42" descr="Factory with solid fill">
            <a:extLst>
              <a:ext uri="{FF2B5EF4-FFF2-40B4-BE49-F238E27FC236}">
                <a16:creationId xmlns:a16="http://schemas.microsoft.com/office/drawing/2014/main" id="{B44023C1-037C-4403-9E4C-18385D0457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96049" y="5026084"/>
            <a:ext cx="515377" cy="515377"/>
          </a:xfrm>
          <a:prstGeom prst="rect">
            <a:avLst/>
          </a:prstGeom>
        </p:spPr>
      </p:pic>
      <p:grpSp>
        <p:nvGrpSpPr>
          <p:cNvPr id="57" name="Group 56">
            <a:extLst>
              <a:ext uri="{FF2B5EF4-FFF2-40B4-BE49-F238E27FC236}">
                <a16:creationId xmlns:a16="http://schemas.microsoft.com/office/drawing/2014/main" id="{8BD70049-01F1-4E89-83D1-FCD8D73AC8BB}"/>
              </a:ext>
            </a:extLst>
          </p:cNvPr>
          <p:cNvGrpSpPr/>
          <p:nvPr/>
        </p:nvGrpSpPr>
        <p:grpSpPr>
          <a:xfrm>
            <a:off x="8279498" y="4943355"/>
            <a:ext cx="1613996" cy="1111839"/>
            <a:chOff x="8147487" y="4947770"/>
            <a:chExt cx="1613996" cy="1111839"/>
          </a:xfrm>
        </p:grpSpPr>
        <p:sp>
          <p:nvSpPr>
            <p:cNvPr id="53" name="Rectangle 52">
              <a:extLst>
                <a:ext uri="{FF2B5EF4-FFF2-40B4-BE49-F238E27FC236}">
                  <a16:creationId xmlns:a16="http://schemas.microsoft.com/office/drawing/2014/main" id="{E585A6A8-27F3-45B7-970D-9E5469310F2A}"/>
                </a:ext>
              </a:extLst>
            </p:cNvPr>
            <p:cNvSpPr/>
            <p:nvPr/>
          </p:nvSpPr>
          <p:spPr>
            <a:xfrm>
              <a:off x="8147487" y="4947770"/>
              <a:ext cx="1613996" cy="1111839"/>
            </a:xfrm>
            <a:prstGeom prst="rect">
              <a:avLst/>
            </a:prstGeom>
            <a:solidFill>
              <a:srgbClr val="2E2E38"/>
            </a:solidFill>
            <a:ln w="28575" cap="sq" cmpd="sng" algn="ctr">
              <a:solidFill>
                <a:schemeClr val="tx2"/>
              </a:solid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IN" sz="1800" b="0" i="0" u="none" strike="noStrike" kern="0" cap="none" spc="0" normalizeH="0" baseline="0" noProof="0">
                <a:ln>
                  <a:noFill/>
                </a:ln>
                <a:solidFill>
                  <a:srgbClr val="2E2E38"/>
                </a:solidFill>
                <a:effectLst/>
                <a:uLnTx/>
                <a:uFillTx/>
              </a:endParaRPr>
            </a:p>
          </p:txBody>
        </p:sp>
        <p:sp>
          <p:nvSpPr>
            <p:cNvPr id="54" name="Rectangle 12836">
              <a:extLst>
                <a:ext uri="{FF2B5EF4-FFF2-40B4-BE49-F238E27FC236}">
                  <a16:creationId xmlns:a16="http://schemas.microsoft.com/office/drawing/2014/main" id="{B38423CD-2F06-482C-9BB5-15B39788DB8D}"/>
                </a:ext>
              </a:extLst>
            </p:cNvPr>
            <p:cNvSpPr/>
            <p:nvPr/>
          </p:nvSpPr>
          <p:spPr>
            <a:xfrm>
              <a:off x="8835075" y="5462850"/>
              <a:ext cx="882803" cy="169277"/>
            </a:xfrm>
            <a:prstGeom prst="rect">
              <a:avLst/>
            </a:prstGeom>
          </p:spPr>
          <p:txBody>
            <a:bodyPr wrap="square" lIns="0" tIns="0" rIns="0" bIns="0">
              <a:spAutoFit/>
            </a:bodyPr>
            <a:lstStyle/>
            <a:p>
              <a:pPr>
                <a:spcAft>
                  <a:spcPts val="600"/>
                </a:spcAft>
              </a:pPr>
              <a:r>
                <a:rPr lang="en-US" sz="1100" b="1" dirty="0">
                  <a:solidFill>
                    <a:schemeClr val="bg1"/>
                  </a:solidFill>
                  <a:cs typeface="Arial" pitchFamily="34" charset="0"/>
                </a:rPr>
                <a:t>R&amp;D</a:t>
              </a:r>
            </a:p>
          </p:txBody>
        </p:sp>
      </p:grpSp>
      <p:grpSp>
        <p:nvGrpSpPr>
          <p:cNvPr id="6" name="Group 5">
            <a:extLst>
              <a:ext uri="{FF2B5EF4-FFF2-40B4-BE49-F238E27FC236}">
                <a16:creationId xmlns:a16="http://schemas.microsoft.com/office/drawing/2014/main" id="{4840DBE9-2FB4-42D8-8313-15FD30B24A15}"/>
              </a:ext>
            </a:extLst>
          </p:cNvPr>
          <p:cNvGrpSpPr/>
          <p:nvPr/>
        </p:nvGrpSpPr>
        <p:grpSpPr>
          <a:xfrm>
            <a:off x="8307481" y="1919657"/>
            <a:ext cx="2471550" cy="646330"/>
            <a:chOff x="8641034" y="1777301"/>
            <a:chExt cx="2471550" cy="646330"/>
          </a:xfrm>
        </p:grpSpPr>
        <p:pic>
          <p:nvPicPr>
            <p:cNvPr id="66" name="Graphic 65" descr="Daily calendar with solid fill">
              <a:extLst>
                <a:ext uri="{FF2B5EF4-FFF2-40B4-BE49-F238E27FC236}">
                  <a16:creationId xmlns:a16="http://schemas.microsoft.com/office/drawing/2014/main" id="{F4BE1F9A-B407-4844-9EED-2486FF43A1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641034" y="1777301"/>
              <a:ext cx="646330" cy="646330"/>
            </a:xfrm>
            <a:prstGeom prst="rect">
              <a:avLst/>
            </a:prstGeom>
          </p:spPr>
        </p:pic>
        <p:sp>
          <p:nvSpPr>
            <p:cNvPr id="38" name="TextBox 37">
              <a:extLst>
                <a:ext uri="{FF2B5EF4-FFF2-40B4-BE49-F238E27FC236}">
                  <a16:creationId xmlns:a16="http://schemas.microsoft.com/office/drawing/2014/main" id="{763E3154-3447-4366-98F9-693EE89D339E}"/>
                </a:ext>
              </a:extLst>
            </p:cNvPr>
            <p:cNvSpPr txBox="1"/>
            <p:nvPr/>
          </p:nvSpPr>
          <p:spPr>
            <a:xfrm>
              <a:off x="9206213" y="1869634"/>
              <a:ext cx="1906371" cy="461665"/>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4 weeks of Operational Due Diligence</a:t>
              </a:r>
            </a:p>
          </p:txBody>
        </p:sp>
      </p:grpSp>
      <p:pic>
        <p:nvPicPr>
          <p:cNvPr id="55" name="Graphic 54" descr="Beaker with solid fill">
            <a:extLst>
              <a:ext uri="{FF2B5EF4-FFF2-40B4-BE49-F238E27FC236}">
                <a16:creationId xmlns:a16="http://schemas.microsoft.com/office/drawing/2014/main" id="{8B53E1AD-82C0-4479-9C29-78AFDE084FE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90311" y="5026084"/>
            <a:ext cx="464593" cy="464593"/>
          </a:xfrm>
          <a:prstGeom prst="rect">
            <a:avLst/>
          </a:prstGeom>
        </p:spPr>
      </p:pic>
      <p:grpSp>
        <p:nvGrpSpPr>
          <p:cNvPr id="77" name="Group 76">
            <a:extLst>
              <a:ext uri="{FF2B5EF4-FFF2-40B4-BE49-F238E27FC236}">
                <a16:creationId xmlns:a16="http://schemas.microsoft.com/office/drawing/2014/main" id="{151B38A7-2DD0-4659-A624-2AFD0E772997}"/>
              </a:ext>
            </a:extLst>
          </p:cNvPr>
          <p:cNvGrpSpPr/>
          <p:nvPr/>
        </p:nvGrpSpPr>
        <p:grpSpPr>
          <a:xfrm>
            <a:off x="8943512" y="30783"/>
            <a:ext cx="3127718" cy="288302"/>
            <a:chOff x="1889887" y="3710808"/>
            <a:chExt cx="3127718" cy="288302"/>
          </a:xfrm>
        </p:grpSpPr>
        <p:sp>
          <p:nvSpPr>
            <p:cNvPr id="78" name="Rectangle 6">
              <a:extLst>
                <a:ext uri="{FF2B5EF4-FFF2-40B4-BE49-F238E27FC236}">
                  <a16:creationId xmlns:a16="http://schemas.microsoft.com/office/drawing/2014/main" id="{BEF19E1B-6246-453A-873A-831A06A8E154}"/>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79" name="Graphic 78" descr="Target with solid fill">
              <a:extLst>
                <a:ext uri="{FF2B5EF4-FFF2-40B4-BE49-F238E27FC236}">
                  <a16:creationId xmlns:a16="http://schemas.microsoft.com/office/drawing/2014/main" id="{7192D0CA-1DBF-4BFC-A28A-910871467854}"/>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75040" y="3710808"/>
              <a:ext cx="254134" cy="288302"/>
            </a:xfrm>
            <a:prstGeom prst="rect">
              <a:avLst/>
            </a:prstGeom>
          </p:spPr>
        </p:pic>
        <p:sp>
          <p:nvSpPr>
            <p:cNvPr id="80" name="Rectangle 11">
              <a:extLst>
                <a:ext uri="{FF2B5EF4-FFF2-40B4-BE49-F238E27FC236}">
                  <a16:creationId xmlns:a16="http://schemas.microsoft.com/office/drawing/2014/main" id="{FBC216B7-9DA5-41B5-89D9-BF2C8F23210A}"/>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81" name="Graphic 80" descr="Lights On with solid fill">
              <a:extLst>
                <a:ext uri="{FF2B5EF4-FFF2-40B4-BE49-F238E27FC236}">
                  <a16:creationId xmlns:a16="http://schemas.microsoft.com/office/drawing/2014/main" id="{BFE34887-6574-486D-A53B-AC0FEE3EB91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27651" y="3710808"/>
              <a:ext cx="254133" cy="288302"/>
            </a:xfrm>
            <a:prstGeom prst="rect">
              <a:avLst/>
            </a:prstGeom>
          </p:spPr>
        </p:pic>
        <p:sp>
          <p:nvSpPr>
            <p:cNvPr id="82" name="Rectangle 12">
              <a:extLst>
                <a:ext uri="{FF2B5EF4-FFF2-40B4-BE49-F238E27FC236}">
                  <a16:creationId xmlns:a16="http://schemas.microsoft.com/office/drawing/2014/main" id="{BBCFC86A-3AD1-4755-86DA-99C9C18B9836}"/>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83" name="Graphic 82" descr="Clipboard Checked with solid fill">
              <a:extLst>
                <a:ext uri="{FF2B5EF4-FFF2-40B4-BE49-F238E27FC236}">
                  <a16:creationId xmlns:a16="http://schemas.microsoft.com/office/drawing/2014/main" id="{882D8512-6FA2-480C-B6AF-F3759C4E68BD}"/>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55748" y="3710808"/>
              <a:ext cx="254134" cy="288302"/>
            </a:xfrm>
            <a:prstGeom prst="rect">
              <a:avLst/>
            </a:prstGeom>
          </p:spPr>
        </p:pic>
        <p:sp>
          <p:nvSpPr>
            <p:cNvPr id="84" name="Rectangle 6">
              <a:extLst>
                <a:ext uri="{FF2B5EF4-FFF2-40B4-BE49-F238E27FC236}">
                  <a16:creationId xmlns:a16="http://schemas.microsoft.com/office/drawing/2014/main" id="{82D82F2D-9EA8-4EF7-9782-BB93ED317A52}"/>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85" name="Graphic 84" descr="Daily calendar with solid fill">
              <a:extLst>
                <a:ext uri="{FF2B5EF4-FFF2-40B4-BE49-F238E27FC236}">
                  <a16:creationId xmlns:a16="http://schemas.microsoft.com/office/drawing/2014/main" id="{61EDA8FA-34E9-40B5-8E7F-1CD3D4B2C02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82763" y="3710808"/>
              <a:ext cx="254134" cy="288302"/>
            </a:xfrm>
            <a:prstGeom prst="rect">
              <a:avLst/>
            </a:prstGeom>
          </p:spPr>
        </p:pic>
        <p:sp>
          <p:nvSpPr>
            <p:cNvPr id="86" name="Rectangle 11">
              <a:extLst>
                <a:ext uri="{FF2B5EF4-FFF2-40B4-BE49-F238E27FC236}">
                  <a16:creationId xmlns:a16="http://schemas.microsoft.com/office/drawing/2014/main" id="{C7500EB3-87A9-4345-B601-3FA51BBDDEAC}"/>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87" name="Graphic 86" descr="Target Audience with solid fill">
              <a:extLst>
                <a:ext uri="{FF2B5EF4-FFF2-40B4-BE49-F238E27FC236}">
                  <a16:creationId xmlns:a16="http://schemas.microsoft.com/office/drawing/2014/main" id="{FD8B73AB-1004-4791-8525-781CA1409284}"/>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235374" y="3710808"/>
              <a:ext cx="254133" cy="288302"/>
            </a:xfrm>
            <a:prstGeom prst="rect">
              <a:avLst/>
            </a:prstGeom>
          </p:spPr>
        </p:pic>
        <p:sp>
          <p:nvSpPr>
            <p:cNvPr id="88" name="Rectangle 12">
              <a:extLst>
                <a:ext uri="{FF2B5EF4-FFF2-40B4-BE49-F238E27FC236}">
                  <a16:creationId xmlns:a16="http://schemas.microsoft.com/office/drawing/2014/main" id="{662B1BEA-E12C-491F-AE13-428AB6AD999D}"/>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89" name="Graphic 88" descr="Cycle with people with solid fill">
              <a:extLst>
                <a:ext uri="{FF2B5EF4-FFF2-40B4-BE49-F238E27FC236}">
                  <a16:creationId xmlns:a16="http://schemas.microsoft.com/office/drawing/2014/main" id="{38A438A3-E1F2-47B3-859B-7FBA771A9C6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63471" y="3710808"/>
              <a:ext cx="254134" cy="288302"/>
            </a:xfrm>
            <a:prstGeom prst="rect">
              <a:avLst/>
            </a:prstGeom>
          </p:spPr>
        </p:pic>
      </p:grpSp>
      <p:grpSp>
        <p:nvGrpSpPr>
          <p:cNvPr id="90" name="Group 89">
            <a:extLst>
              <a:ext uri="{FF2B5EF4-FFF2-40B4-BE49-F238E27FC236}">
                <a16:creationId xmlns:a16="http://schemas.microsoft.com/office/drawing/2014/main" id="{933F13DD-F7BB-41FD-B9EE-EEE53E6E305C}"/>
              </a:ext>
            </a:extLst>
          </p:cNvPr>
          <p:cNvGrpSpPr/>
          <p:nvPr/>
        </p:nvGrpSpPr>
        <p:grpSpPr>
          <a:xfrm>
            <a:off x="7810378" y="2844741"/>
            <a:ext cx="3465756" cy="652343"/>
            <a:chOff x="7731162" y="2803331"/>
            <a:chExt cx="3465756" cy="652343"/>
          </a:xfrm>
        </p:grpSpPr>
        <p:pic>
          <p:nvPicPr>
            <p:cNvPr id="70" name="Graphic 69" descr="Group of people with solid fill">
              <a:extLst>
                <a:ext uri="{FF2B5EF4-FFF2-40B4-BE49-F238E27FC236}">
                  <a16:creationId xmlns:a16="http://schemas.microsoft.com/office/drawing/2014/main" id="{2F2F2115-1416-497B-868D-0371A17E27E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543434" y="2809343"/>
              <a:ext cx="646330" cy="646330"/>
            </a:xfrm>
            <a:prstGeom prst="rect">
              <a:avLst/>
            </a:prstGeom>
          </p:spPr>
        </p:pic>
        <p:grpSp>
          <p:nvGrpSpPr>
            <p:cNvPr id="52" name="Group 51">
              <a:extLst>
                <a:ext uri="{FF2B5EF4-FFF2-40B4-BE49-F238E27FC236}">
                  <a16:creationId xmlns:a16="http://schemas.microsoft.com/office/drawing/2014/main" id="{04F05278-783F-46F0-988A-809EA73E6034}"/>
                </a:ext>
              </a:extLst>
            </p:cNvPr>
            <p:cNvGrpSpPr/>
            <p:nvPr/>
          </p:nvGrpSpPr>
          <p:grpSpPr>
            <a:xfrm>
              <a:off x="7731162" y="2803331"/>
              <a:ext cx="3465756" cy="652343"/>
              <a:chOff x="7722197" y="2803331"/>
              <a:chExt cx="3465756" cy="652343"/>
            </a:xfrm>
          </p:grpSpPr>
          <p:sp>
            <p:nvSpPr>
              <p:cNvPr id="39" name="TextBox 38">
                <a:extLst>
                  <a:ext uri="{FF2B5EF4-FFF2-40B4-BE49-F238E27FC236}">
                    <a16:creationId xmlns:a16="http://schemas.microsoft.com/office/drawing/2014/main" id="{19F23C78-6FA0-47A5-849C-0A60E504B51E}"/>
                  </a:ext>
                </a:extLst>
              </p:cNvPr>
              <p:cNvSpPr txBox="1"/>
              <p:nvPr/>
            </p:nvSpPr>
            <p:spPr>
              <a:xfrm>
                <a:off x="10172282" y="2901676"/>
                <a:ext cx="1015671" cy="461665"/>
              </a:xfrm>
              <a:prstGeom prst="rect">
                <a:avLst/>
              </a:prstGeom>
              <a:noFill/>
              <a:ln w="12700" cap="sq">
                <a:noFill/>
                <a:miter lim="800000"/>
              </a:ln>
            </p:spPr>
            <p:txBody>
              <a:bodyPr wrap="square">
                <a:spAutoFit/>
              </a:bodyPr>
              <a:lstStyle/>
              <a:p>
                <a:pPr>
                  <a:buClr>
                    <a:schemeClr val="tx2"/>
                  </a:buClr>
                  <a:buSzPct val="103000"/>
                </a:pPr>
                <a:r>
                  <a:rPr lang="en-US" sz="1200" dirty="0">
                    <a:solidFill>
                      <a:schemeClr val="bg1"/>
                    </a:solidFill>
                    <a:cs typeface="Arial" pitchFamily="34" charset="0"/>
                  </a:rPr>
                  <a:t>+ 200</a:t>
                </a:r>
              </a:p>
              <a:p>
                <a:pPr>
                  <a:buClr>
                    <a:schemeClr val="tx2"/>
                  </a:buClr>
                  <a:buSzPct val="103000"/>
                </a:pPr>
                <a:r>
                  <a:rPr lang="en-US" sz="1200" dirty="0">
                    <a:solidFill>
                      <a:schemeClr val="bg1"/>
                    </a:solidFill>
                    <a:cs typeface="Arial" pitchFamily="34" charset="0"/>
                  </a:rPr>
                  <a:t>employees</a:t>
                </a:r>
              </a:p>
            </p:txBody>
          </p:sp>
          <p:grpSp>
            <p:nvGrpSpPr>
              <p:cNvPr id="9" name="Group 8">
                <a:extLst>
                  <a:ext uri="{FF2B5EF4-FFF2-40B4-BE49-F238E27FC236}">
                    <a16:creationId xmlns:a16="http://schemas.microsoft.com/office/drawing/2014/main" id="{C22AD089-3D30-4705-ABE5-E1326560D540}"/>
                  </a:ext>
                </a:extLst>
              </p:cNvPr>
              <p:cNvGrpSpPr/>
              <p:nvPr/>
            </p:nvGrpSpPr>
            <p:grpSpPr>
              <a:xfrm>
                <a:off x="7722197" y="2803331"/>
                <a:ext cx="2018606" cy="652343"/>
                <a:chOff x="7498080" y="2583007"/>
                <a:chExt cx="2018606" cy="652343"/>
              </a:xfrm>
            </p:grpSpPr>
            <p:pic>
              <p:nvPicPr>
                <p:cNvPr id="68" name="Graphic 67" descr="Money with solid fill">
                  <a:extLst>
                    <a:ext uri="{FF2B5EF4-FFF2-40B4-BE49-F238E27FC236}">
                      <a16:creationId xmlns:a16="http://schemas.microsoft.com/office/drawing/2014/main" id="{DD1285F6-B6FE-45DC-9365-F49A6CD1A40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498080" y="2583007"/>
                  <a:ext cx="646330" cy="646330"/>
                </a:xfrm>
                <a:prstGeom prst="rect">
                  <a:avLst/>
                </a:prstGeom>
              </p:spPr>
            </p:pic>
            <p:sp>
              <p:nvSpPr>
                <p:cNvPr id="44" name="TextBox 43">
                  <a:extLst>
                    <a:ext uri="{FF2B5EF4-FFF2-40B4-BE49-F238E27FC236}">
                      <a16:creationId xmlns:a16="http://schemas.microsoft.com/office/drawing/2014/main" id="{7DE7063C-A34C-48C9-A3B2-E3EE0DA1FF9B}"/>
                    </a:ext>
                  </a:extLst>
                </p:cNvPr>
                <p:cNvSpPr txBox="1"/>
                <p:nvPr/>
              </p:nvSpPr>
              <p:spPr>
                <a:xfrm>
                  <a:off x="8127431" y="2589019"/>
                  <a:ext cx="1389255" cy="646331"/>
                </a:xfrm>
                <a:prstGeom prst="rect">
                  <a:avLst/>
                </a:prstGeom>
                <a:noFill/>
                <a:ln w="12700" cap="sq">
                  <a:noFill/>
                  <a:miter lim="800000"/>
                </a:ln>
              </p:spPr>
              <p:txBody>
                <a:bodyPr wrap="square">
                  <a:spAutoFit/>
                </a:bodyPr>
                <a:lstStyle/>
                <a:p>
                  <a:pPr>
                    <a:spcAft>
                      <a:spcPts val="600"/>
                    </a:spcAft>
                    <a:buClr>
                      <a:schemeClr val="tx2"/>
                    </a:buClr>
                    <a:buSzPct val="103000"/>
                  </a:pPr>
                  <a:r>
                    <a:rPr lang="en-US" sz="1200" dirty="0">
                      <a:solidFill>
                        <a:schemeClr val="bg1"/>
                      </a:solidFill>
                      <a:cs typeface="Arial" pitchFamily="34" charset="0"/>
                    </a:rPr>
                    <a:t>Consolidated revenues of ~€25m (FY20)</a:t>
                  </a:r>
                </a:p>
              </p:txBody>
            </p:sp>
          </p:grpSp>
        </p:grpSp>
      </p:grpSp>
      <p:sp>
        <p:nvSpPr>
          <p:cNvPr id="91" name="Rectangle 90">
            <a:extLst>
              <a:ext uri="{FF2B5EF4-FFF2-40B4-BE49-F238E27FC236}">
                <a16:creationId xmlns:a16="http://schemas.microsoft.com/office/drawing/2014/main" id="{6F8906F6-D81E-4DBA-9EE5-3312AFDC68D9}"/>
              </a:ext>
            </a:extLst>
          </p:cNvPr>
          <p:cNvSpPr/>
          <p:nvPr/>
        </p:nvSpPr>
        <p:spPr>
          <a:xfrm>
            <a:off x="7618799" y="2719245"/>
            <a:ext cx="3848915" cy="903335"/>
          </a:xfrm>
          <a:prstGeom prst="rect">
            <a:avLst/>
          </a:prstGeom>
          <a:noFill/>
          <a:ln w="12700" cap="sq" cmpd="sng" algn="ctr">
            <a:solidFill>
              <a:schemeClr val="bg1"/>
            </a:solidFill>
            <a:prstDash val="sysDash"/>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it-IT" sz="1800" b="0" i="0" u="none" strike="noStrike" kern="0" cap="none" spc="0" normalizeH="0" baseline="0" noProof="0">
              <a:ln>
                <a:noFill/>
              </a:ln>
              <a:solidFill>
                <a:srgbClr val="2E2E38"/>
              </a:solidFill>
              <a:effectLst/>
              <a:uLnTx/>
              <a:uFillTx/>
            </a:endParaRPr>
          </a:p>
        </p:txBody>
      </p:sp>
      <p:sp>
        <p:nvSpPr>
          <p:cNvPr id="94" name="TextBox 93">
            <a:extLst>
              <a:ext uri="{FF2B5EF4-FFF2-40B4-BE49-F238E27FC236}">
                <a16:creationId xmlns:a16="http://schemas.microsoft.com/office/drawing/2014/main" id="{6C50F34A-981B-4D4F-BC27-6CC3C56C1B2F}"/>
              </a:ext>
            </a:extLst>
          </p:cNvPr>
          <p:cNvSpPr txBox="1"/>
          <p:nvPr/>
        </p:nvSpPr>
        <p:spPr>
          <a:xfrm>
            <a:off x="9502697" y="3621940"/>
            <a:ext cx="2175214" cy="246221"/>
          </a:xfrm>
          <a:prstGeom prst="rect">
            <a:avLst/>
          </a:prstGeom>
          <a:noFill/>
          <a:ln w="12700" cap="sq">
            <a:noFill/>
            <a:miter lim="800000"/>
          </a:ln>
        </p:spPr>
        <p:txBody>
          <a:bodyPr wrap="square">
            <a:spAutoFit/>
          </a:bodyPr>
          <a:lstStyle/>
          <a:p>
            <a:r>
              <a:rPr lang="en-US" sz="1000" dirty="0">
                <a:solidFill>
                  <a:schemeClr val="bg1"/>
                </a:solidFill>
                <a:cs typeface="Arial" pitchFamily="34" charset="0"/>
              </a:rPr>
              <a:t>Related to transaction perimeter</a:t>
            </a:r>
            <a:endParaRPr lang="it-IT" sz="1000" dirty="0"/>
          </a:p>
        </p:txBody>
      </p:sp>
      <p:sp>
        <p:nvSpPr>
          <p:cNvPr id="58" name="Date Placeholder 3">
            <a:extLst>
              <a:ext uri="{FF2B5EF4-FFF2-40B4-BE49-F238E27FC236}">
                <a16:creationId xmlns:a16="http://schemas.microsoft.com/office/drawing/2014/main" id="{43288DFE-7DED-4EA2-BD47-37687B0EB509}"/>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sp>
        <p:nvSpPr>
          <p:cNvPr id="61" name="TextBox 60">
            <a:extLst>
              <a:ext uri="{FF2B5EF4-FFF2-40B4-BE49-F238E27FC236}">
                <a16:creationId xmlns:a16="http://schemas.microsoft.com/office/drawing/2014/main" id="{68067258-44CB-4A67-88CD-9EC210ABA4F8}"/>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Project overview (1/5)</a:t>
            </a:r>
          </a:p>
        </p:txBody>
      </p:sp>
      <p:pic>
        <p:nvPicPr>
          <p:cNvPr id="62" name="Picture 2" descr="datalogic-logo - » Supply Chain Solutions| Consulting| Stellium Inc.">
            <a:extLst>
              <a:ext uri="{FF2B5EF4-FFF2-40B4-BE49-F238E27FC236}">
                <a16:creationId xmlns:a16="http://schemas.microsoft.com/office/drawing/2014/main" id="{0563205D-0BA1-4C6D-BB78-CC7B1B7A4354}"/>
              </a:ext>
            </a:extLst>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68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10165208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An assessment of the Operating Model &amp; Organization was conducted to understand the level of complexity of the Company and the adequacy of the employee base </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8</a:t>
            </a:fld>
            <a:endParaRPr lang="en-US" noProof="0" dirty="0"/>
          </a:p>
        </p:txBody>
      </p:sp>
      <p:sp>
        <p:nvSpPr>
          <p:cNvPr id="9" name="TextBox 8">
            <a:extLst>
              <a:ext uri="{FF2B5EF4-FFF2-40B4-BE49-F238E27FC236}">
                <a16:creationId xmlns:a16="http://schemas.microsoft.com/office/drawing/2014/main" id="{7E92C872-EBC2-4FA2-9D4A-2592F40B9DE5}"/>
              </a:ext>
            </a:extLst>
          </p:cNvPr>
          <p:cNvSpPr txBox="1"/>
          <p:nvPr/>
        </p:nvSpPr>
        <p:spPr>
          <a:xfrm>
            <a:off x="609917" y="988626"/>
            <a:ext cx="7968817"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Operating Model &amp; Organization (2/5)</a:t>
            </a:r>
          </a:p>
        </p:txBody>
      </p:sp>
      <p:pic>
        <p:nvPicPr>
          <p:cNvPr id="8" name="Picture 7">
            <a:extLst>
              <a:ext uri="{FF2B5EF4-FFF2-40B4-BE49-F238E27FC236}">
                <a16:creationId xmlns:a16="http://schemas.microsoft.com/office/drawing/2014/main" id="{D7C0DE13-6FAC-44CB-AF60-E828874C6F80}"/>
              </a:ext>
            </a:extLst>
          </p:cNvPr>
          <p:cNvPicPr>
            <a:picLocks noChangeAspect="1"/>
          </p:cNvPicPr>
          <p:nvPr/>
        </p:nvPicPr>
        <p:blipFill>
          <a:blip r:embed="rId6"/>
          <a:stretch>
            <a:fillRect/>
          </a:stretch>
        </p:blipFill>
        <p:spPr>
          <a:xfrm>
            <a:off x="775661" y="3539965"/>
            <a:ext cx="2041471" cy="1065263"/>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01966704-7DB0-4BC3-AA06-682CA4EE6279}"/>
              </a:ext>
            </a:extLst>
          </p:cNvPr>
          <p:cNvPicPr>
            <a:picLocks noChangeAspect="1"/>
          </p:cNvPicPr>
          <p:nvPr/>
        </p:nvPicPr>
        <p:blipFill>
          <a:blip r:embed="rId7"/>
          <a:stretch>
            <a:fillRect/>
          </a:stretch>
        </p:blipFill>
        <p:spPr>
          <a:xfrm>
            <a:off x="1814422" y="3735831"/>
            <a:ext cx="2005420" cy="1065334"/>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44B8410E-3874-47AE-9819-1CF478E53C55}"/>
              </a:ext>
            </a:extLst>
          </p:cNvPr>
          <p:cNvPicPr>
            <a:picLocks noChangeAspect="1"/>
          </p:cNvPicPr>
          <p:nvPr/>
        </p:nvPicPr>
        <p:blipFill>
          <a:blip r:embed="rId8"/>
          <a:stretch>
            <a:fillRect/>
          </a:stretch>
        </p:blipFill>
        <p:spPr>
          <a:xfrm>
            <a:off x="775661" y="5035700"/>
            <a:ext cx="2005295"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5" name="Picture 14">
            <a:extLst>
              <a:ext uri="{FF2B5EF4-FFF2-40B4-BE49-F238E27FC236}">
                <a16:creationId xmlns:a16="http://schemas.microsoft.com/office/drawing/2014/main" id="{CC606001-EB15-4735-AE20-75298B21297F}"/>
              </a:ext>
            </a:extLst>
          </p:cNvPr>
          <p:cNvPicPr>
            <a:picLocks noChangeAspect="1"/>
          </p:cNvPicPr>
          <p:nvPr/>
        </p:nvPicPr>
        <p:blipFill>
          <a:blip r:embed="rId9"/>
          <a:stretch>
            <a:fillRect/>
          </a:stretch>
        </p:blipFill>
        <p:spPr>
          <a:xfrm>
            <a:off x="1814422" y="5231637"/>
            <a:ext cx="1992519"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cxnSp>
        <p:nvCxnSpPr>
          <p:cNvPr id="41" name="Straight Arrow Connector 40">
            <a:extLst>
              <a:ext uri="{FF2B5EF4-FFF2-40B4-BE49-F238E27FC236}">
                <a16:creationId xmlns:a16="http://schemas.microsoft.com/office/drawing/2014/main" id="{1AE5D357-8237-4C76-9B6D-75601598CDFE}"/>
              </a:ext>
            </a:extLst>
          </p:cNvPr>
          <p:cNvCxnSpPr>
            <a:cxnSpLocks/>
          </p:cNvCxnSpPr>
          <p:nvPr/>
        </p:nvCxnSpPr>
        <p:spPr>
          <a:xfrm>
            <a:off x="4444609" y="5666468"/>
            <a:ext cx="1029882" cy="0"/>
          </a:xfrm>
          <a:prstGeom prst="straightConnector1">
            <a:avLst/>
          </a:prstGeom>
          <a:noFill/>
          <a:ln w="12700" cap="sq" cmpd="sng" algn="ctr">
            <a:solidFill>
              <a:schemeClr val="tx2"/>
            </a:solidFill>
            <a:prstDash val="sysDash"/>
            <a:miter lim="800000"/>
            <a:tailEnd type="triangle"/>
          </a:ln>
          <a:effectLst/>
        </p:spPr>
      </p:cxnSp>
      <p:sp>
        <p:nvSpPr>
          <p:cNvPr id="43" name="Rectangle 12836">
            <a:extLst>
              <a:ext uri="{FF2B5EF4-FFF2-40B4-BE49-F238E27FC236}">
                <a16:creationId xmlns:a16="http://schemas.microsoft.com/office/drawing/2014/main" id="{26CA93A8-1161-4629-92D0-AE68E8A4C06F}"/>
              </a:ext>
            </a:extLst>
          </p:cNvPr>
          <p:cNvSpPr/>
          <p:nvPr/>
        </p:nvSpPr>
        <p:spPr>
          <a:xfrm>
            <a:off x="5776653" y="5035526"/>
            <a:ext cx="5808418" cy="126188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Employees breakdown and employees by areas analysis</a:t>
            </a:r>
          </a:p>
          <a:p>
            <a:pPr>
              <a:spcAft>
                <a:spcPts val="600"/>
              </a:spcAft>
              <a:buClr>
                <a:schemeClr val="tx2"/>
              </a:buClr>
              <a:buSzPct val="103000"/>
            </a:pPr>
            <a:r>
              <a:rPr lang="en-US" sz="1200" dirty="0">
                <a:solidFill>
                  <a:schemeClr val="bg1"/>
                </a:solidFill>
                <a:cs typeface="Arial" pitchFamily="34" charset="0"/>
              </a:rPr>
              <a:t>The breakdown of personnel in the main roles (e.g. executives, white / blue collars...) was conducted to identify their number, cost and average annual gross salary and to highlight the roles with the greatest impact on personnel costs</a:t>
            </a:r>
          </a:p>
          <a:p>
            <a:pPr>
              <a:spcAft>
                <a:spcPts val="600"/>
              </a:spcAft>
              <a:buClr>
                <a:schemeClr val="tx2"/>
              </a:buClr>
              <a:buSzPct val="103000"/>
            </a:pPr>
            <a:r>
              <a:rPr lang="en-US" sz="1200" dirty="0">
                <a:solidFill>
                  <a:schemeClr val="bg1"/>
                </a:solidFill>
                <a:cs typeface="Arial" pitchFamily="34" charset="0"/>
              </a:rPr>
              <a:t>The analysis of employees by area (Operations, Sales, R&amp;D) highlighted the areas in which potential efficiencies could be pursued</a:t>
            </a:r>
          </a:p>
        </p:txBody>
      </p:sp>
      <p:grpSp>
        <p:nvGrpSpPr>
          <p:cNvPr id="45" name="Group 44">
            <a:extLst>
              <a:ext uri="{FF2B5EF4-FFF2-40B4-BE49-F238E27FC236}">
                <a16:creationId xmlns:a16="http://schemas.microsoft.com/office/drawing/2014/main" id="{2CC80878-1248-41E3-A2FF-A8064211779A}"/>
              </a:ext>
            </a:extLst>
          </p:cNvPr>
          <p:cNvGrpSpPr/>
          <p:nvPr/>
        </p:nvGrpSpPr>
        <p:grpSpPr>
          <a:xfrm>
            <a:off x="5780015" y="1542736"/>
            <a:ext cx="5808418" cy="311909"/>
            <a:chOff x="6396764" y="1610401"/>
            <a:chExt cx="5129031" cy="311909"/>
          </a:xfrm>
        </p:grpSpPr>
        <p:sp>
          <p:nvSpPr>
            <p:cNvPr id="46" name="TextBox 45">
              <a:extLst>
                <a:ext uri="{FF2B5EF4-FFF2-40B4-BE49-F238E27FC236}">
                  <a16:creationId xmlns:a16="http://schemas.microsoft.com/office/drawing/2014/main" id="{155E6ED9-9827-48B0-AB27-BE75929F7BED}"/>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47" name="Straight Connector 46">
              <a:extLst>
                <a:ext uri="{FF2B5EF4-FFF2-40B4-BE49-F238E27FC236}">
                  <a16:creationId xmlns:a16="http://schemas.microsoft.com/office/drawing/2014/main" id="{15E36E26-0170-4307-886F-80DBC8845B05}"/>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sp>
        <p:nvSpPr>
          <p:cNvPr id="33" name="Rectangle 12836">
            <a:extLst>
              <a:ext uri="{FF2B5EF4-FFF2-40B4-BE49-F238E27FC236}">
                <a16:creationId xmlns:a16="http://schemas.microsoft.com/office/drawing/2014/main" id="{73D5379A-C172-4558-A20E-DB59D54CCBD9}"/>
              </a:ext>
            </a:extLst>
          </p:cNvPr>
          <p:cNvSpPr/>
          <p:nvPr/>
        </p:nvSpPr>
        <p:spPr>
          <a:xfrm>
            <a:off x="5780015" y="3762761"/>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Organization assessment</a:t>
            </a:r>
          </a:p>
          <a:p>
            <a:pPr>
              <a:spcAft>
                <a:spcPts val="600"/>
              </a:spcAft>
              <a:buClr>
                <a:schemeClr val="tx2"/>
              </a:buClr>
              <a:buSzPct val="103000"/>
            </a:pPr>
            <a:r>
              <a:rPr lang="en-US" sz="1200" dirty="0">
                <a:solidFill>
                  <a:schemeClr val="bg1"/>
                </a:solidFill>
                <a:cs typeface="Arial" pitchFamily="34" charset="0"/>
              </a:rPr>
              <a:t>A high-level analysis of the organization was conducted to understand the level of complexity of the Company and its subsidiaries and the adequacy of the profile and the number of resources allocated for each function</a:t>
            </a:r>
          </a:p>
        </p:txBody>
      </p:sp>
      <p:cxnSp>
        <p:nvCxnSpPr>
          <p:cNvPr id="48" name="Straight Arrow Connector 47">
            <a:extLst>
              <a:ext uri="{FF2B5EF4-FFF2-40B4-BE49-F238E27FC236}">
                <a16:creationId xmlns:a16="http://schemas.microsoft.com/office/drawing/2014/main" id="{B7EF49DC-7D0A-4287-8872-09205F65ADCC}"/>
              </a:ext>
            </a:extLst>
          </p:cNvPr>
          <p:cNvCxnSpPr>
            <a:cxnSpLocks/>
          </p:cNvCxnSpPr>
          <p:nvPr/>
        </p:nvCxnSpPr>
        <p:spPr>
          <a:xfrm>
            <a:off x="4444609" y="4170565"/>
            <a:ext cx="1029882" cy="0"/>
          </a:xfrm>
          <a:prstGeom prst="straightConnector1">
            <a:avLst/>
          </a:prstGeom>
          <a:noFill/>
          <a:ln w="12700" cap="sq" cmpd="sng" algn="ctr">
            <a:solidFill>
              <a:schemeClr val="tx2"/>
            </a:solidFill>
            <a:prstDash val="sysDash"/>
            <a:miter lim="800000"/>
            <a:tailEnd type="triangle"/>
          </a:ln>
          <a:effectLst/>
        </p:spPr>
      </p:cxnSp>
      <p:pic>
        <p:nvPicPr>
          <p:cNvPr id="14" name="Picture 13">
            <a:extLst>
              <a:ext uri="{FF2B5EF4-FFF2-40B4-BE49-F238E27FC236}">
                <a16:creationId xmlns:a16="http://schemas.microsoft.com/office/drawing/2014/main" id="{F0096C52-D091-4757-846B-D60C1708CAA2}"/>
              </a:ext>
            </a:extLst>
          </p:cNvPr>
          <p:cNvPicPr>
            <a:picLocks noChangeAspect="1"/>
          </p:cNvPicPr>
          <p:nvPr/>
        </p:nvPicPr>
        <p:blipFill>
          <a:blip r:embed="rId10"/>
          <a:stretch>
            <a:fillRect/>
          </a:stretch>
        </p:blipFill>
        <p:spPr>
          <a:xfrm>
            <a:off x="775661" y="1943450"/>
            <a:ext cx="2041471"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6" name="Picture 5">
            <a:extLst>
              <a:ext uri="{FF2B5EF4-FFF2-40B4-BE49-F238E27FC236}">
                <a16:creationId xmlns:a16="http://schemas.microsoft.com/office/drawing/2014/main" id="{5A7072A7-EFCB-4204-932D-BAAEFDF16619}"/>
              </a:ext>
            </a:extLst>
          </p:cNvPr>
          <p:cNvPicPr>
            <a:picLocks noChangeAspect="1"/>
          </p:cNvPicPr>
          <p:nvPr/>
        </p:nvPicPr>
        <p:blipFill>
          <a:blip r:embed="rId11"/>
          <a:stretch>
            <a:fillRect/>
          </a:stretch>
        </p:blipFill>
        <p:spPr>
          <a:xfrm>
            <a:off x="1814423" y="2239831"/>
            <a:ext cx="1992519" cy="1065600"/>
          </a:xfrm>
          <a:prstGeom prst="rect">
            <a:avLst/>
          </a:prstGeom>
          <a:ln>
            <a:solidFill>
              <a:schemeClr val="tx1">
                <a:lumMod val="75000"/>
              </a:schemeClr>
            </a:solidFill>
          </a:ln>
          <a:effectLst>
            <a:outerShdw blurRad="50800" dist="38100" dir="8100000" algn="tr" rotWithShape="0">
              <a:schemeClr val="bg1">
                <a:alpha val="40000"/>
              </a:schemeClr>
            </a:outerShdw>
          </a:effectLst>
        </p:spPr>
      </p:pic>
      <p:sp>
        <p:nvSpPr>
          <p:cNvPr id="36" name="Rectangle 12836">
            <a:extLst>
              <a:ext uri="{FF2B5EF4-FFF2-40B4-BE49-F238E27FC236}">
                <a16:creationId xmlns:a16="http://schemas.microsoft.com/office/drawing/2014/main" id="{32CA5B34-F573-45E1-A583-0A9FB3C8629D}"/>
              </a:ext>
            </a:extLst>
          </p:cNvPr>
          <p:cNvSpPr/>
          <p:nvPr/>
        </p:nvSpPr>
        <p:spPr>
          <a:xfrm>
            <a:off x="5780015" y="2216636"/>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Operating Model overview</a:t>
            </a:r>
          </a:p>
          <a:p>
            <a:pPr>
              <a:spcAft>
                <a:spcPts val="600"/>
              </a:spcAft>
              <a:buClr>
                <a:schemeClr val="tx2"/>
              </a:buClr>
              <a:buSzPct val="103000"/>
            </a:pPr>
            <a:r>
              <a:rPr lang="en-US" sz="1200" dirty="0">
                <a:solidFill>
                  <a:schemeClr val="bg1"/>
                </a:solidFill>
                <a:cs typeface="Arial" pitchFamily="34" charset="0"/>
              </a:rPr>
              <a:t>An initial analysis concerned the Company's Operating Model with the geographic location of the sites, the overview of sales by geographic area and by product as well as the development plans </a:t>
            </a:r>
          </a:p>
        </p:txBody>
      </p:sp>
      <p:cxnSp>
        <p:nvCxnSpPr>
          <p:cNvPr id="37" name="Straight Arrow Connector 36">
            <a:extLst>
              <a:ext uri="{FF2B5EF4-FFF2-40B4-BE49-F238E27FC236}">
                <a16:creationId xmlns:a16="http://schemas.microsoft.com/office/drawing/2014/main" id="{8BF92433-5516-43B5-B085-CCCD5B4AF661}"/>
              </a:ext>
            </a:extLst>
          </p:cNvPr>
          <p:cNvCxnSpPr>
            <a:cxnSpLocks/>
          </p:cNvCxnSpPr>
          <p:nvPr/>
        </p:nvCxnSpPr>
        <p:spPr>
          <a:xfrm>
            <a:off x="4444609" y="2624440"/>
            <a:ext cx="1029882" cy="0"/>
          </a:xfrm>
          <a:prstGeom prst="straightConnector1">
            <a:avLst/>
          </a:prstGeom>
          <a:noFill/>
          <a:ln w="12700" cap="sq" cmpd="sng" algn="ctr">
            <a:solidFill>
              <a:schemeClr val="tx2"/>
            </a:solidFill>
            <a:prstDash val="sysDash"/>
            <a:miter lim="800000"/>
            <a:tailEnd type="triangle"/>
          </a:ln>
          <a:effectLst/>
        </p:spPr>
      </p:cxnSp>
      <p:grpSp>
        <p:nvGrpSpPr>
          <p:cNvPr id="54" name="Group 53">
            <a:extLst>
              <a:ext uri="{FF2B5EF4-FFF2-40B4-BE49-F238E27FC236}">
                <a16:creationId xmlns:a16="http://schemas.microsoft.com/office/drawing/2014/main" id="{A218F8D3-D42B-4D34-AEF8-8CA27DAA0D85}"/>
              </a:ext>
            </a:extLst>
          </p:cNvPr>
          <p:cNvGrpSpPr/>
          <p:nvPr/>
        </p:nvGrpSpPr>
        <p:grpSpPr>
          <a:xfrm>
            <a:off x="8943512" y="30783"/>
            <a:ext cx="3127718" cy="288302"/>
            <a:chOff x="1889887" y="3710808"/>
            <a:chExt cx="3127718" cy="288302"/>
          </a:xfrm>
        </p:grpSpPr>
        <p:sp>
          <p:nvSpPr>
            <p:cNvPr id="55" name="Rectangle 6">
              <a:extLst>
                <a:ext uri="{FF2B5EF4-FFF2-40B4-BE49-F238E27FC236}">
                  <a16:creationId xmlns:a16="http://schemas.microsoft.com/office/drawing/2014/main" id="{EEE65F3D-0B77-4896-92BD-B5A08813A552}"/>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56" name="Graphic 55" descr="Target with solid fill">
              <a:extLst>
                <a:ext uri="{FF2B5EF4-FFF2-40B4-BE49-F238E27FC236}">
                  <a16:creationId xmlns:a16="http://schemas.microsoft.com/office/drawing/2014/main" id="{8A292847-E228-4A84-A32F-ABCD73360BD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75040" y="3710808"/>
              <a:ext cx="254134" cy="288302"/>
            </a:xfrm>
            <a:prstGeom prst="rect">
              <a:avLst/>
            </a:prstGeom>
          </p:spPr>
        </p:pic>
        <p:sp>
          <p:nvSpPr>
            <p:cNvPr id="57" name="Rectangle 11">
              <a:extLst>
                <a:ext uri="{FF2B5EF4-FFF2-40B4-BE49-F238E27FC236}">
                  <a16:creationId xmlns:a16="http://schemas.microsoft.com/office/drawing/2014/main" id="{FD89A80D-08BA-4DA8-A4AA-DE9E791C7242}"/>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58" name="Graphic 57" descr="Lights On with solid fill">
              <a:extLst>
                <a:ext uri="{FF2B5EF4-FFF2-40B4-BE49-F238E27FC236}">
                  <a16:creationId xmlns:a16="http://schemas.microsoft.com/office/drawing/2014/main" id="{5B4EFF67-1F6B-4D29-AB9A-D0A8F592532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627651" y="3710808"/>
              <a:ext cx="254133" cy="288302"/>
            </a:xfrm>
            <a:prstGeom prst="rect">
              <a:avLst/>
            </a:prstGeom>
          </p:spPr>
        </p:pic>
        <p:sp>
          <p:nvSpPr>
            <p:cNvPr id="59" name="Rectangle 12">
              <a:extLst>
                <a:ext uri="{FF2B5EF4-FFF2-40B4-BE49-F238E27FC236}">
                  <a16:creationId xmlns:a16="http://schemas.microsoft.com/office/drawing/2014/main" id="{71431781-71F8-474E-856B-17561F151F21}"/>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60" name="Graphic 59" descr="Clipboard Checked with solid fill">
              <a:extLst>
                <a:ext uri="{FF2B5EF4-FFF2-40B4-BE49-F238E27FC236}">
                  <a16:creationId xmlns:a16="http://schemas.microsoft.com/office/drawing/2014/main" id="{500B25A2-862C-47B1-891D-EB7342C7A390}"/>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155748" y="3710808"/>
              <a:ext cx="254134" cy="288302"/>
            </a:xfrm>
            <a:prstGeom prst="rect">
              <a:avLst/>
            </a:prstGeom>
          </p:spPr>
        </p:pic>
        <p:sp>
          <p:nvSpPr>
            <p:cNvPr id="61" name="Rectangle 6">
              <a:extLst>
                <a:ext uri="{FF2B5EF4-FFF2-40B4-BE49-F238E27FC236}">
                  <a16:creationId xmlns:a16="http://schemas.microsoft.com/office/drawing/2014/main" id="{FE1723C3-1DB6-4A15-A287-E47D28C6A0EB}"/>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62" name="Graphic 61" descr="Daily calendar with solid fill">
              <a:extLst>
                <a:ext uri="{FF2B5EF4-FFF2-40B4-BE49-F238E27FC236}">
                  <a16:creationId xmlns:a16="http://schemas.microsoft.com/office/drawing/2014/main" id="{4815074F-8A98-4C46-AE21-C0E2C2B0FB6F}"/>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82763" y="3710808"/>
              <a:ext cx="254134" cy="288302"/>
            </a:xfrm>
            <a:prstGeom prst="rect">
              <a:avLst/>
            </a:prstGeom>
          </p:spPr>
        </p:pic>
        <p:sp>
          <p:nvSpPr>
            <p:cNvPr id="63" name="Rectangle 11">
              <a:extLst>
                <a:ext uri="{FF2B5EF4-FFF2-40B4-BE49-F238E27FC236}">
                  <a16:creationId xmlns:a16="http://schemas.microsoft.com/office/drawing/2014/main" id="{69B9E67D-7C7D-4654-9416-C6675F8CF503}"/>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64" name="Graphic 63" descr="Target Audience with solid fill">
              <a:extLst>
                <a:ext uri="{FF2B5EF4-FFF2-40B4-BE49-F238E27FC236}">
                  <a16:creationId xmlns:a16="http://schemas.microsoft.com/office/drawing/2014/main" id="{C332F436-C238-4D87-AD90-3C169F3F275E}"/>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235374" y="3710808"/>
              <a:ext cx="254133" cy="288302"/>
            </a:xfrm>
            <a:prstGeom prst="rect">
              <a:avLst/>
            </a:prstGeom>
          </p:spPr>
        </p:pic>
        <p:sp>
          <p:nvSpPr>
            <p:cNvPr id="65" name="Rectangle 12">
              <a:extLst>
                <a:ext uri="{FF2B5EF4-FFF2-40B4-BE49-F238E27FC236}">
                  <a16:creationId xmlns:a16="http://schemas.microsoft.com/office/drawing/2014/main" id="{07A95D64-B451-4D98-BBC4-1C6E14A36CFF}"/>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66" name="Graphic 65" descr="Cycle with people with solid fill">
              <a:extLst>
                <a:ext uri="{FF2B5EF4-FFF2-40B4-BE49-F238E27FC236}">
                  <a16:creationId xmlns:a16="http://schemas.microsoft.com/office/drawing/2014/main" id="{77191F14-16C8-4D56-B3A9-7EDB449FDFFD}"/>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4763471" y="3710808"/>
              <a:ext cx="254134" cy="288302"/>
            </a:xfrm>
            <a:prstGeom prst="rect">
              <a:avLst/>
            </a:prstGeom>
          </p:spPr>
        </p:pic>
      </p:grpSp>
      <p:sp>
        <p:nvSpPr>
          <p:cNvPr id="35" name="Date Placeholder 3">
            <a:extLst>
              <a:ext uri="{FF2B5EF4-FFF2-40B4-BE49-F238E27FC236}">
                <a16:creationId xmlns:a16="http://schemas.microsoft.com/office/drawing/2014/main" id="{C77A7D84-7C7D-4EC2-AF82-8AC5BA60657A}"/>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38" name="Picture 2" descr="datalogic-logo - » Supply Chain Solutions| Consulting| Stellium Inc.">
            <a:extLst>
              <a:ext uri="{FF2B5EF4-FFF2-40B4-BE49-F238E27FC236}">
                <a16:creationId xmlns:a16="http://schemas.microsoft.com/office/drawing/2014/main" id="{008AC3F4-8646-408B-99FD-FE5DF2ACE0BB}"/>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7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9D02744-9DC6-4F28-93A6-7AB6BFE6D123}"/>
              </a:ext>
            </a:extLst>
          </p:cNvPr>
          <p:cNvGraphicFramePr>
            <a:graphicFrameLocks noChangeAspect="1"/>
          </p:cNvGraphicFramePr>
          <p:nvPr>
            <p:custDataLst>
              <p:tags r:id="rId1"/>
            </p:custDataLst>
            <p:extLst>
              <p:ext uri="{D42A27DB-BD31-4B8C-83A1-F6EECF244321}">
                <p14:modId xmlns:p14="http://schemas.microsoft.com/office/powerpoint/2010/main" val="20438639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4" name="Object 3" hidden="1">
                        <a:extLst>
                          <a:ext uri="{FF2B5EF4-FFF2-40B4-BE49-F238E27FC236}">
                            <a16:creationId xmlns:a16="http://schemas.microsoft.com/office/drawing/2014/main" id="{49D02744-9DC6-4F28-93A6-7AB6BFE6D1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7A4E177-908D-403C-85A7-D808653C1A8F}"/>
              </a:ext>
            </a:extLst>
          </p:cNvPr>
          <p:cNvSpPr>
            <a:spLocks noGrp="1"/>
          </p:cNvSpPr>
          <p:nvPr>
            <p:ph type="title"/>
          </p:nvPr>
        </p:nvSpPr>
        <p:spPr/>
        <p:txBody>
          <a:bodyPr vert="horz"/>
          <a:lstStyle/>
          <a:p>
            <a:pPr>
              <a:tabLst>
                <a:tab pos="2687638" algn="l"/>
              </a:tabLst>
            </a:pPr>
            <a:r>
              <a:rPr lang="en-US" sz="1800" dirty="0"/>
              <a:t>Procurement &amp; stock analysis was performed to highlight the efficiency of purchasing strategy and of the inventory management</a:t>
            </a:r>
          </a:p>
        </p:txBody>
      </p:sp>
      <p:sp>
        <p:nvSpPr>
          <p:cNvPr id="40" name="Line 10">
            <a:extLst>
              <a:ext uri="{FF2B5EF4-FFF2-40B4-BE49-F238E27FC236}">
                <a16:creationId xmlns:a16="http://schemas.microsoft.com/office/drawing/2014/main" id="{CF9DF96F-6407-4F85-B859-6BE840D42D6A}"/>
              </a:ext>
            </a:extLst>
          </p:cNvPr>
          <p:cNvSpPr>
            <a:spLocks noChangeShapeType="1"/>
          </p:cNvSpPr>
          <p:nvPr/>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Foliennummernplatzhalter 2">
            <a:extLst>
              <a:ext uri="{FF2B5EF4-FFF2-40B4-BE49-F238E27FC236}">
                <a16:creationId xmlns:a16="http://schemas.microsoft.com/office/drawing/2014/main" id="{BF66E803-1C5C-4B8A-A6BD-5A845DC0E2EC}"/>
              </a:ext>
            </a:extLst>
          </p:cNvPr>
          <p:cNvSpPr>
            <a:spLocks noGrp="1"/>
          </p:cNvSpPr>
          <p:nvPr>
            <p:ph type="sldNum" sz="quarter" idx="12"/>
          </p:nvPr>
        </p:nvSpPr>
        <p:spPr/>
        <p:txBody>
          <a:bodyPr/>
          <a:lstStyle/>
          <a:p>
            <a:r>
              <a:rPr lang="en-US" noProof="0" dirty="0"/>
              <a:t>Page </a:t>
            </a:r>
            <a:fld id="{F1BC30E3-FFE5-4B91-AA19-87A149EBB9EE}" type="slidenum">
              <a:rPr lang="en-US" noProof="0" smtClean="0"/>
              <a:pPr/>
              <a:t>9</a:t>
            </a:fld>
            <a:endParaRPr lang="en-US" noProof="0" dirty="0"/>
          </a:p>
        </p:txBody>
      </p:sp>
      <p:sp>
        <p:nvSpPr>
          <p:cNvPr id="26" name="Fußzeilenplatzhalter 4">
            <a:extLst>
              <a:ext uri="{FF2B5EF4-FFF2-40B4-BE49-F238E27FC236}">
                <a16:creationId xmlns:a16="http://schemas.microsoft.com/office/drawing/2014/main" id="{C2D1C2A1-B0A1-4AE2-B02E-E1C367A4F28F}"/>
              </a:ext>
            </a:extLst>
          </p:cNvPr>
          <p:cNvSpPr>
            <a:spLocks noGrp="1"/>
          </p:cNvSpPr>
          <p:nvPr>
            <p:ph type="ftr" sz="quarter" idx="11"/>
          </p:nvPr>
        </p:nvSpPr>
        <p:spPr>
          <a:xfrm>
            <a:off x="3239188" y="6471244"/>
            <a:ext cx="3086100" cy="180000"/>
          </a:xfrm>
        </p:spPr>
        <p:txBody>
          <a:bodyPr/>
          <a:lstStyle/>
          <a:p>
            <a:r>
              <a:rPr lang="en-US" noProof="0" dirty="0"/>
              <a:t>EY EW PPT Gallery</a:t>
            </a:r>
          </a:p>
        </p:txBody>
      </p:sp>
      <p:sp>
        <p:nvSpPr>
          <p:cNvPr id="9" name="TextBox 8">
            <a:extLst>
              <a:ext uri="{FF2B5EF4-FFF2-40B4-BE49-F238E27FC236}">
                <a16:creationId xmlns:a16="http://schemas.microsoft.com/office/drawing/2014/main" id="{B26B3F5B-2553-4A69-A49C-5E9575A40CD1}"/>
              </a:ext>
            </a:extLst>
          </p:cNvPr>
          <p:cNvSpPr txBox="1"/>
          <p:nvPr/>
        </p:nvSpPr>
        <p:spPr>
          <a:xfrm>
            <a:off x="609918" y="988626"/>
            <a:ext cx="7670482" cy="307777"/>
          </a:xfrm>
          <a:prstGeom prst="rect">
            <a:avLst/>
          </a:prstGeom>
          <a:noFill/>
          <a:ln w="12700" cap="sq">
            <a:noFill/>
            <a:miter lim="800000"/>
          </a:ln>
        </p:spPr>
        <p:txBody>
          <a:bodyPr wrap="square">
            <a:spAutoFit/>
          </a:bodyPr>
          <a:lstStyle>
            <a:defPPr>
              <a:defRPr lang="en-US"/>
            </a:defPPr>
            <a:lvl1pPr marR="0" lvl="0" defTabSz="914077" fontAlgn="base">
              <a:lnSpc>
                <a:spcPct val="100000"/>
              </a:lnSpc>
              <a:spcBef>
                <a:spcPts val="0"/>
              </a:spcBef>
              <a:spcAft>
                <a:spcPts val="200"/>
              </a:spcAft>
              <a:buClr>
                <a:srgbClr val="FFD200"/>
              </a:buClr>
              <a:buSzPct val="75000"/>
              <a:tabLst>
                <a:tab pos="180340" algn="l"/>
                <a:tab pos="449580" algn="l"/>
              </a:tabLst>
              <a:defRPr sz="1400" b="1">
                <a:solidFill>
                  <a:schemeClr val="tx2"/>
                </a:solidFill>
                <a:cs typeface="Arial" pitchFamily="34" charset="0"/>
              </a:defRPr>
            </a:lvl1pPr>
          </a:lstStyle>
          <a:p>
            <a:r>
              <a:rPr lang="en-IN" dirty="0"/>
              <a:t>CASE STUDY: MANUFACTURING TARGET – Procurement &amp; Stock (3/5)</a:t>
            </a:r>
          </a:p>
        </p:txBody>
      </p:sp>
      <p:pic>
        <p:nvPicPr>
          <p:cNvPr id="6" name="Picture 5">
            <a:extLst>
              <a:ext uri="{FF2B5EF4-FFF2-40B4-BE49-F238E27FC236}">
                <a16:creationId xmlns:a16="http://schemas.microsoft.com/office/drawing/2014/main" id="{938412F5-595C-4809-A4E8-5D8A4AB21015}"/>
              </a:ext>
            </a:extLst>
          </p:cNvPr>
          <p:cNvPicPr>
            <a:picLocks noChangeAspect="1"/>
          </p:cNvPicPr>
          <p:nvPr/>
        </p:nvPicPr>
        <p:blipFill>
          <a:blip r:embed="rId6"/>
          <a:stretch>
            <a:fillRect/>
          </a:stretch>
        </p:blipFill>
        <p:spPr>
          <a:xfrm>
            <a:off x="775662" y="1943449"/>
            <a:ext cx="2598625" cy="1428346"/>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8" name="Picture 7">
            <a:extLst>
              <a:ext uri="{FF2B5EF4-FFF2-40B4-BE49-F238E27FC236}">
                <a16:creationId xmlns:a16="http://schemas.microsoft.com/office/drawing/2014/main" id="{86A1BC79-D637-4431-8B7D-9253601DFC98}"/>
              </a:ext>
            </a:extLst>
          </p:cNvPr>
          <p:cNvPicPr>
            <a:picLocks noChangeAspect="1"/>
          </p:cNvPicPr>
          <p:nvPr/>
        </p:nvPicPr>
        <p:blipFill>
          <a:blip r:embed="rId7"/>
          <a:stretch>
            <a:fillRect/>
          </a:stretch>
        </p:blipFill>
        <p:spPr>
          <a:xfrm>
            <a:off x="1762665" y="2470000"/>
            <a:ext cx="2482164"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1" name="Picture 10">
            <a:extLst>
              <a:ext uri="{FF2B5EF4-FFF2-40B4-BE49-F238E27FC236}">
                <a16:creationId xmlns:a16="http://schemas.microsoft.com/office/drawing/2014/main" id="{56859EA9-E48A-43F7-916E-8BADAF64E9F2}"/>
              </a:ext>
            </a:extLst>
          </p:cNvPr>
          <p:cNvPicPr>
            <a:picLocks noChangeAspect="1"/>
          </p:cNvPicPr>
          <p:nvPr/>
        </p:nvPicPr>
        <p:blipFill>
          <a:blip r:embed="rId8"/>
          <a:stretch>
            <a:fillRect/>
          </a:stretch>
        </p:blipFill>
        <p:spPr>
          <a:xfrm>
            <a:off x="775662" y="4395852"/>
            <a:ext cx="2476322"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pic>
        <p:nvPicPr>
          <p:cNvPr id="13" name="Picture 12">
            <a:extLst>
              <a:ext uri="{FF2B5EF4-FFF2-40B4-BE49-F238E27FC236}">
                <a16:creationId xmlns:a16="http://schemas.microsoft.com/office/drawing/2014/main" id="{37543700-0AB5-4495-83CE-2487D4F94837}"/>
              </a:ext>
            </a:extLst>
          </p:cNvPr>
          <p:cNvPicPr>
            <a:picLocks noChangeAspect="1"/>
          </p:cNvPicPr>
          <p:nvPr/>
        </p:nvPicPr>
        <p:blipFill>
          <a:blip r:embed="rId9"/>
          <a:stretch>
            <a:fillRect/>
          </a:stretch>
        </p:blipFill>
        <p:spPr>
          <a:xfrm>
            <a:off x="1683161" y="4682139"/>
            <a:ext cx="2561668" cy="1428131"/>
          </a:xfrm>
          <a:prstGeom prst="rect">
            <a:avLst/>
          </a:prstGeom>
          <a:ln>
            <a:solidFill>
              <a:schemeClr val="tx1">
                <a:lumMod val="75000"/>
              </a:schemeClr>
            </a:solidFill>
          </a:ln>
          <a:effectLst>
            <a:outerShdw blurRad="50800" dist="38100" dir="8100000" algn="tr" rotWithShape="0">
              <a:schemeClr val="bg1">
                <a:alpha val="40000"/>
              </a:schemeClr>
            </a:outerShdw>
          </a:effectLst>
        </p:spPr>
      </p:pic>
      <p:grpSp>
        <p:nvGrpSpPr>
          <p:cNvPr id="21" name="Group 20">
            <a:extLst>
              <a:ext uri="{FF2B5EF4-FFF2-40B4-BE49-F238E27FC236}">
                <a16:creationId xmlns:a16="http://schemas.microsoft.com/office/drawing/2014/main" id="{B463EF5A-2497-430A-9D98-074085CD54FB}"/>
              </a:ext>
            </a:extLst>
          </p:cNvPr>
          <p:cNvGrpSpPr/>
          <p:nvPr/>
        </p:nvGrpSpPr>
        <p:grpSpPr>
          <a:xfrm>
            <a:off x="5780015" y="1542736"/>
            <a:ext cx="5808418" cy="311909"/>
            <a:chOff x="6396764" y="1610401"/>
            <a:chExt cx="5129031" cy="311909"/>
          </a:xfrm>
        </p:grpSpPr>
        <p:sp>
          <p:nvSpPr>
            <p:cNvPr id="22" name="TextBox 21">
              <a:extLst>
                <a:ext uri="{FF2B5EF4-FFF2-40B4-BE49-F238E27FC236}">
                  <a16:creationId xmlns:a16="http://schemas.microsoft.com/office/drawing/2014/main" id="{1CA841CB-F50C-4740-A29E-6C260AB14059}"/>
                </a:ext>
              </a:extLst>
            </p:cNvPr>
            <p:cNvSpPr txBox="1"/>
            <p:nvPr/>
          </p:nvSpPr>
          <p:spPr>
            <a:xfrm>
              <a:off x="6396764" y="1610401"/>
              <a:ext cx="1912690" cy="276998"/>
            </a:xfrm>
            <a:prstGeom prst="rect">
              <a:avLst/>
            </a:prstGeom>
            <a:noFill/>
            <a:ln w="12700" cap="sq">
              <a:noFill/>
              <a:miter lim="800000"/>
            </a:ln>
          </p:spPr>
          <p:txBody>
            <a:bodyPr wrap="square" lIns="0" tIns="0" rIns="0" bIns="0" rtlCol="0">
              <a:noAutofit/>
            </a:bodyPr>
            <a:lstStyle/>
            <a:p>
              <a:pPr algn="l" defTabSz="685434">
                <a:spcAft>
                  <a:spcPts val="600"/>
                </a:spcAft>
                <a:buClr>
                  <a:srgbClr val="FFE600"/>
                </a:buClr>
                <a:buSzPct val="80000"/>
              </a:pPr>
              <a:r>
                <a:rPr lang="it-IT" sz="1400" kern="0" dirty="0">
                  <a:solidFill>
                    <a:schemeClr val="bg1"/>
                  </a:solidFill>
                </a:rPr>
                <a:t>Analyses and key insights</a:t>
              </a:r>
            </a:p>
          </p:txBody>
        </p:sp>
        <p:cxnSp>
          <p:nvCxnSpPr>
            <p:cNvPr id="23" name="Straight Connector 22">
              <a:extLst>
                <a:ext uri="{FF2B5EF4-FFF2-40B4-BE49-F238E27FC236}">
                  <a16:creationId xmlns:a16="http://schemas.microsoft.com/office/drawing/2014/main" id="{53B30B04-1BF5-4B44-A342-6FE2A8BE8EDE}"/>
                </a:ext>
              </a:extLst>
            </p:cNvPr>
            <p:cNvCxnSpPr>
              <a:cxnSpLocks/>
            </p:cNvCxnSpPr>
            <p:nvPr/>
          </p:nvCxnSpPr>
          <p:spPr>
            <a:xfrm>
              <a:off x="6404067" y="1922310"/>
              <a:ext cx="5121728" cy="0"/>
            </a:xfrm>
            <a:prstGeom prst="line">
              <a:avLst/>
            </a:prstGeom>
            <a:noFill/>
            <a:ln w="12700" cap="sq" cmpd="sng" algn="ctr">
              <a:solidFill>
                <a:srgbClr val="D2D2DA"/>
              </a:solidFill>
              <a:prstDash val="solid"/>
              <a:miter lim="800000"/>
              <a:tailEnd type="none"/>
            </a:ln>
            <a:effectLst/>
          </p:spPr>
        </p:cxnSp>
      </p:grpSp>
      <p:cxnSp>
        <p:nvCxnSpPr>
          <p:cNvPr id="24" name="Straight Arrow Connector 23">
            <a:extLst>
              <a:ext uri="{FF2B5EF4-FFF2-40B4-BE49-F238E27FC236}">
                <a16:creationId xmlns:a16="http://schemas.microsoft.com/office/drawing/2014/main" id="{2328A8C5-98BE-4CDD-8D06-D61864F5B555}"/>
              </a:ext>
            </a:extLst>
          </p:cNvPr>
          <p:cNvCxnSpPr>
            <a:cxnSpLocks/>
          </p:cNvCxnSpPr>
          <p:nvPr/>
        </p:nvCxnSpPr>
        <p:spPr>
          <a:xfrm>
            <a:off x="4444609" y="2920790"/>
            <a:ext cx="1029882" cy="0"/>
          </a:xfrm>
          <a:prstGeom prst="straightConnector1">
            <a:avLst/>
          </a:prstGeom>
          <a:noFill/>
          <a:ln w="12700" cap="sq" cmpd="sng" algn="ctr">
            <a:solidFill>
              <a:schemeClr val="tx2"/>
            </a:solidFill>
            <a:prstDash val="sysDash"/>
            <a:miter lim="800000"/>
            <a:tailEnd type="triangle"/>
          </a:ln>
          <a:effectLst/>
        </p:spPr>
      </p:cxnSp>
      <p:cxnSp>
        <p:nvCxnSpPr>
          <p:cNvPr id="28" name="Straight Arrow Connector 27">
            <a:extLst>
              <a:ext uri="{FF2B5EF4-FFF2-40B4-BE49-F238E27FC236}">
                <a16:creationId xmlns:a16="http://schemas.microsoft.com/office/drawing/2014/main" id="{90FD038D-2B87-4C25-A398-914B911E7897}"/>
              </a:ext>
            </a:extLst>
          </p:cNvPr>
          <p:cNvCxnSpPr>
            <a:cxnSpLocks/>
          </p:cNvCxnSpPr>
          <p:nvPr/>
        </p:nvCxnSpPr>
        <p:spPr>
          <a:xfrm>
            <a:off x="4444609" y="5253061"/>
            <a:ext cx="1029882" cy="0"/>
          </a:xfrm>
          <a:prstGeom prst="straightConnector1">
            <a:avLst/>
          </a:prstGeom>
          <a:noFill/>
          <a:ln w="12700" cap="sq" cmpd="sng" algn="ctr">
            <a:solidFill>
              <a:schemeClr val="tx2"/>
            </a:solidFill>
            <a:prstDash val="sysDash"/>
            <a:miter lim="800000"/>
            <a:tailEnd type="triangle"/>
          </a:ln>
          <a:effectLst/>
        </p:spPr>
      </p:cxnSp>
      <p:sp>
        <p:nvSpPr>
          <p:cNvPr id="29" name="Rectangle 12836">
            <a:extLst>
              <a:ext uri="{FF2B5EF4-FFF2-40B4-BE49-F238E27FC236}">
                <a16:creationId xmlns:a16="http://schemas.microsoft.com/office/drawing/2014/main" id="{6E924AA3-22F5-442F-82D2-6B2E480303A4}"/>
              </a:ext>
            </a:extLst>
          </p:cNvPr>
          <p:cNvSpPr/>
          <p:nvPr/>
        </p:nvSpPr>
        <p:spPr>
          <a:xfrm>
            <a:off x="5780015" y="2512986"/>
            <a:ext cx="5808418" cy="815608"/>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Procurement analysis</a:t>
            </a:r>
          </a:p>
          <a:p>
            <a:pPr>
              <a:spcAft>
                <a:spcPts val="600"/>
              </a:spcAft>
              <a:buClr>
                <a:schemeClr val="tx2"/>
              </a:buClr>
              <a:buSzPct val="103000"/>
            </a:pPr>
            <a:r>
              <a:rPr lang="en-US" sz="1200" dirty="0">
                <a:solidFill>
                  <a:schemeClr val="bg1"/>
                </a:solidFill>
                <a:cs typeface="Arial" pitchFamily="34" charset="0"/>
              </a:rPr>
              <a:t>An assessment was conducted on the main suppliers and on the Company's procurement strategy to understand the efficiency of purchasing management and potential savings from better purchasing conditions</a:t>
            </a:r>
          </a:p>
        </p:txBody>
      </p:sp>
      <p:sp>
        <p:nvSpPr>
          <p:cNvPr id="30" name="Rectangle 12836">
            <a:extLst>
              <a:ext uri="{FF2B5EF4-FFF2-40B4-BE49-F238E27FC236}">
                <a16:creationId xmlns:a16="http://schemas.microsoft.com/office/drawing/2014/main" id="{60175792-F18B-487E-AB69-9FA15072BE45}"/>
              </a:ext>
            </a:extLst>
          </p:cNvPr>
          <p:cNvSpPr/>
          <p:nvPr/>
        </p:nvSpPr>
        <p:spPr>
          <a:xfrm>
            <a:off x="5780015" y="4845257"/>
            <a:ext cx="5808418" cy="1000274"/>
          </a:xfrm>
          <a:prstGeom prst="rect">
            <a:avLst/>
          </a:prstGeom>
        </p:spPr>
        <p:txBody>
          <a:bodyPr wrap="square" lIns="0" tIns="0" rIns="0" bIns="0">
            <a:spAutoFit/>
          </a:bodyPr>
          <a:lstStyle/>
          <a:p>
            <a:pPr>
              <a:spcAft>
                <a:spcPts val="600"/>
              </a:spcAft>
              <a:buClr>
                <a:schemeClr val="tx2"/>
              </a:buClr>
              <a:buSzPct val="103000"/>
            </a:pPr>
            <a:r>
              <a:rPr lang="en-US" sz="1200" b="1" dirty="0">
                <a:solidFill>
                  <a:schemeClr val="tx2"/>
                </a:solidFill>
                <a:cs typeface="Arial" pitchFamily="34" charset="0"/>
              </a:rPr>
              <a:t>Inventory management</a:t>
            </a:r>
          </a:p>
          <a:p>
            <a:pPr>
              <a:spcAft>
                <a:spcPts val="600"/>
              </a:spcAft>
              <a:buClr>
                <a:schemeClr val="tx2"/>
              </a:buClr>
              <a:buSzPct val="103000"/>
            </a:pPr>
            <a:r>
              <a:rPr lang="en-US" sz="1200" dirty="0">
                <a:solidFill>
                  <a:schemeClr val="bg1"/>
                </a:solidFill>
                <a:cs typeface="Arial" pitchFamily="34" charset="0"/>
              </a:rPr>
              <a:t>Warehouse analysis was conducted to identify the dynamics of the stock level in a specific timeframe, the value of raw materials and finished products as well as the incidence of logistics costs to understand whether potential efficiencies could be achieved</a:t>
            </a:r>
          </a:p>
        </p:txBody>
      </p:sp>
      <p:grpSp>
        <p:nvGrpSpPr>
          <p:cNvPr id="37" name="Group 36">
            <a:extLst>
              <a:ext uri="{FF2B5EF4-FFF2-40B4-BE49-F238E27FC236}">
                <a16:creationId xmlns:a16="http://schemas.microsoft.com/office/drawing/2014/main" id="{C8B3C57C-5E4B-4181-BBE5-DA20A92A187D}"/>
              </a:ext>
            </a:extLst>
          </p:cNvPr>
          <p:cNvGrpSpPr/>
          <p:nvPr/>
        </p:nvGrpSpPr>
        <p:grpSpPr>
          <a:xfrm>
            <a:off x="8943512" y="30783"/>
            <a:ext cx="3127718" cy="288302"/>
            <a:chOff x="1889887" y="3710808"/>
            <a:chExt cx="3127718" cy="288302"/>
          </a:xfrm>
        </p:grpSpPr>
        <p:sp>
          <p:nvSpPr>
            <p:cNvPr id="38" name="Rectangle 6">
              <a:extLst>
                <a:ext uri="{FF2B5EF4-FFF2-40B4-BE49-F238E27FC236}">
                  <a16:creationId xmlns:a16="http://schemas.microsoft.com/office/drawing/2014/main" id="{521062E9-F702-409E-938C-075643FEBA6E}"/>
                </a:ext>
              </a:extLst>
            </p:cNvPr>
            <p:cNvSpPr/>
            <p:nvPr/>
          </p:nvSpPr>
          <p:spPr>
            <a:xfrm>
              <a:off x="1889887" y="3716461"/>
              <a:ext cx="280846" cy="276999"/>
            </a:xfrm>
            <a:prstGeom prst="rect">
              <a:avLst/>
            </a:prstGeom>
          </p:spPr>
          <p:txBody>
            <a:bodyPr wrap="none" anchor="ctr">
              <a:spAutoFit/>
            </a:bodyPr>
            <a:lstStyle/>
            <a:p>
              <a:pPr algn="ctr"/>
              <a:r>
                <a:rPr lang="en-US" sz="1200" dirty="0">
                  <a:solidFill>
                    <a:schemeClr val="bg1"/>
                  </a:solidFill>
                  <a:latin typeface="+mj-lt"/>
                </a:rPr>
                <a:t>1</a:t>
              </a:r>
            </a:p>
          </p:txBody>
        </p:sp>
        <p:pic>
          <p:nvPicPr>
            <p:cNvPr id="39" name="Graphic 38" descr="Target with solid fill">
              <a:extLst>
                <a:ext uri="{FF2B5EF4-FFF2-40B4-BE49-F238E27FC236}">
                  <a16:creationId xmlns:a16="http://schemas.microsoft.com/office/drawing/2014/main" id="{41B5BA5C-FE5B-4477-9938-37DDD32C005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75040" y="3710808"/>
              <a:ext cx="254134" cy="288302"/>
            </a:xfrm>
            <a:prstGeom prst="rect">
              <a:avLst/>
            </a:prstGeom>
          </p:spPr>
        </p:pic>
        <p:sp>
          <p:nvSpPr>
            <p:cNvPr id="41" name="Rectangle 11">
              <a:extLst>
                <a:ext uri="{FF2B5EF4-FFF2-40B4-BE49-F238E27FC236}">
                  <a16:creationId xmlns:a16="http://schemas.microsoft.com/office/drawing/2014/main" id="{15AB4794-3BE4-4B1D-ABC8-F3138A96577D}"/>
                </a:ext>
              </a:extLst>
            </p:cNvPr>
            <p:cNvSpPr/>
            <p:nvPr/>
          </p:nvSpPr>
          <p:spPr>
            <a:xfrm>
              <a:off x="2416903" y="3721685"/>
              <a:ext cx="280846" cy="276999"/>
            </a:xfrm>
            <a:prstGeom prst="rect">
              <a:avLst/>
            </a:prstGeom>
          </p:spPr>
          <p:txBody>
            <a:bodyPr wrap="none">
              <a:spAutoFit/>
            </a:bodyPr>
            <a:lstStyle/>
            <a:p>
              <a:pPr algn="ctr"/>
              <a:r>
                <a:rPr lang="en-US" sz="1200" dirty="0">
                  <a:solidFill>
                    <a:schemeClr val="bg1"/>
                  </a:solidFill>
                  <a:latin typeface="+mj-lt"/>
                </a:rPr>
                <a:t>2</a:t>
              </a:r>
            </a:p>
          </p:txBody>
        </p:sp>
        <p:pic>
          <p:nvPicPr>
            <p:cNvPr id="42" name="Graphic 41" descr="Lights On with solid fill">
              <a:extLst>
                <a:ext uri="{FF2B5EF4-FFF2-40B4-BE49-F238E27FC236}">
                  <a16:creationId xmlns:a16="http://schemas.microsoft.com/office/drawing/2014/main" id="{DFE31A90-08B1-4F8F-82E7-C997704A894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27651" y="3710808"/>
              <a:ext cx="254133" cy="288302"/>
            </a:xfrm>
            <a:prstGeom prst="rect">
              <a:avLst/>
            </a:prstGeom>
          </p:spPr>
        </p:pic>
        <p:sp>
          <p:nvSpPr>
            <p:cNvPr id="43" name="Rectangle 12">
              <a:extLst>
                <a:ext uri="{FF2B5EF4-FFF2-40B4-BE49-F238E27FC236}">
                  <a16:creationId xmlns:a16="http://schemas.microsoft.com/office/drawing/2014/main" id="{FB349066-D47B-4648-8C0B-05B35CE41758}"/>
                </a:ext>
              </a:extLst>
            </p:cNvPr>
            <p:cNvSpPr/>
            <p:nvPr/>
          </p:nvSpPr>
          <p:spPr>
            <a:xfrm>
              <a:off x="2969512" y="3721685"/>
              <a:ext cx="280846" cy="276999"/>
            </a:xfrm>
            <a:prstGeom prst="rect">
              <a:avLst/>
            </a:prstGeom>
          </p:spPr>
          <p:txBody>
            <a:bodyPr wrap="none">
              <a:spAutoFit/>
            </a:bodyPr>
            <a:lstStyle/>
            <a:p>
              <a:pPr algn="ctr"/>
              <a:r>
                <a:rPr lang="en-US" sz="1200" dirty="0">
                  <a:solidFill>
                    <a:schemeClr val="bg1"/>
                  </a:solidFill>
                  <a:latin typeface="+mj-lt"/>
                </a:rPr>
                <a:t>3</a:t>
              </a:r>
            </a:p>
          </p:txBody>
        </p:sp>
        <p:pic>
          <p:nvPicPr>
            <p:cNvPr id="44" name="Graphic 43" descr="Clipboard Checked with solid fill">
              <a:extLst>
                <a:ext uri="{FF2B5EF4-FFF2-40B4-BE49-F238E27FC236}">
                  <a16:creationId xmlns:a16="http://schemas.microsoft.com/office/drawing/2014/main" id="{E40FED41-07E0-408F-9DA1-ED6815C16EE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155748" y="3710808"/>
              <a:ext cx="254134" cy="288302"/>
            </a:xfrm>
            <a:prstGeom prst="rect">
              <a:avLst/>
            </a:prstGeom>
          </p:spPr>
        </p:pic>
        <p:sp>
          <p:nvSpPr>
            <p:cNvPr id="45" name="Rectangle 6">
              <a:extLst>
                <a:ext uri="{FF2B5EF4-FFF2-40B4-BE49-F238E27FC236}">
                  <a16:creationId xmlns:a16="http://schemas.microsoft.com/office/drawing/2014/main" id="{DC617B81-4C73-4316-8CAA-73A114B41E97}"/>
                </a:ext>
              </a:extLst>
            </p:cNvPr>
            <p:cNvSpPr/>
            <p:nvPr/>
          </p:nvSpPr>
          <p:spPr>
            <a:xfrm>
              <a:off x="3497610" y="3721685"/>
              <a:ext cx="280846" cy="276999"/>
            </a:xfrm>
            <a:prstGeom prst="rect">
              <a:avLst/>
            </a:prstGeom>
          </p:spPr>
          <p:txBody>
            <a:bodyPr wrap="none">
              <a:spAutoFit/>
            </a:bodyPr>
            <a:lstStyle/>
            <a:p>
              <a:pPr algn="ctr"/>
              <a:r>
                <a:rPr lang="en-US" sz="1200" dirty="0">
                  <a:solidFill>
                    <a:schemeClr val="bg1"/>
                  </a:solidFill>
                  <a:latin typeface="+mj-lt"/>
                </a:rPr>
                <a:t>4</a:t>
              </a:r>
            </a:p>
          </p:txBody>
        </p:sp>
        <p:pic>
          <p:nvPicPr>
            <p:cNvPr id="46" name="Graphic 45" descr="Daily calendar with solid fill">
              <a:extLst>
                <a:ext uri="{FF2B5EF4-FFF2-40B4-BE49-F238E27FC236}">
                  <a16:creationId xmlns:a16="http://schemas.microsoft.com/office/drawing/2014/main" id="{FB7C2E6F-4B40-4B95-BD55-C2B5C9EBA45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682763" y="3710808"/>
              <a:ext cx="254134" cy="288302"/>
            </a:xfrm>
            <a:prstGeom prst="rect">
              <a:avLst/>
            </a:prstGeom>
          </p:spPr>
        </p:pic>
        <p:sp>
          <p:nvSpPr>
            <p:cNvPr id="47" name="Rectangle 11">
              <a:extLst>
                <a:ext uri="{FF2B5EF4-FFF2-40B4-BE49-F238E27FC236}">
                  <a16:creationId xmlns:a16="http://schemas.microsoft.com/office/drawing/2014/main" id="{42302AFF-3DBE-4906-A5E9-134C2A59FCC8}"/>
                </a:ext>
              </a:extLst>
            </p:cNvPr>
            <p:cNvSpPr/>
            <p:nvPr/>
          </p:nvSpPr>
          <p:spPr>
            <a:xfrm>
              <a:off x="4024626" y="3721685"/>
              <a:ext cx="280846" cy="276999"/>
            </a:xfrm>
            <a:prstGeom prst="rect">
              <a:avLst/>
            </a:prstGeom>
          </p:spPr>
          <p:txBody>
            <a:bodyPr wrap="none">
              <a:spAutoFit/>
            </a:bodyPr>
            <a:lstStyle/>
            <a:p>
              <a:pPr algn="ctr"/>
              <a:r>
                <a:rPr lang="en-US" sz="1200" dirty="0">
                  <a:solidFill>
                    <a:schemeClr val="tx2"/>
                  </a:solidFill>
                  <a:latin typeface="+mj-lt"/>
                </a:rPr>
                <a:t>5</a:t>
              </a:r>
            </a:p>
          </p:txBody>
        </p:sp>
        <p:pic>
          <p:nvPicPr>
            <p:cNvPr id="48" name="Graphic 47" descr="Target Audience with solid fill">
              <a:extLst>
                <a:ext uri="{FF2B5EF4-FFF2-40B4-BE49-F238E27FC236}">
                  <a16:creationId xmlns:a16="http://schemas.microsoft.com/office/drawing/2014/main" id="{64302D5D-9759-49D9-A55F-BEC001877C77}"/>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235374" y="3710808"/>
              <a:ext cx="254133" cy="288302"/>
            </a:xfrm>
            <a:prstGeom prst="rect">
              <a:avLst/>
            </a:prstGeom>
          </p:spPr>
        </p:pic>
        <p:sp>
          <p:nvSpPr>
            <p:cNvPr id="49" name="Rectangle 12">
              <a:extLst>
                <a:ext uri="{FF2B5EF4-FFF2-40B4-BE49-F238E27FC236}">
                  <a16:creationId xmlns:a16="http://schemas.microsoft.com/office/drawing/2014/main" id="{5BB7A87F-15B7-463C-A417-AEB2744039E2}"/>
                </a:ext>
              </a:extLst>
            </p:cNvPr>
            <p:cNvSpPr/>
            <p:nvPr/>
          </p:nvSpPr>
          <p:spPr>
            <a:xfrm>
              <a:off x="4577235" y="3721685"/>
              <a:ext cx="280846" cy="276999"/>
            </a:xfrm>
            <a:prstGeom prst="rect">
              <a:avLst/>
            </a:prstGeom>
          </p:spPr>
          <p:txBody>
            <a:bodyPr wrap="none">
              <a:spAutoFit/>
            </a:bodyPr>
            <a:lstStyle/>
            <a:p>
              <a:pPr algn="ctr"/>
              <a:r>
                <a:rPr lang="en-US" sz="1200" dirty="0">
                  <a:solidFill>
                    <a:schemeClr val="bg1"/>
                  </a:solidFill>
                  <a:latin typeface="+mj-lt"/>
                </a:rPr>
                <a:t>6</a:t>
              </a:r>
            </a:p>
          </p:txBody>
        </p:sp>
        <p:pic>
          <p:nvPicPr>
            <p:cNvPr id="50" name="Graphic 49" descr="Cycle with people with solid fill">
              <a:extLst>
                <a:ext uri="{FF2B5EF4-FFF2-40B4-BE49-F238E27FC236}">
                  <a16:creationId xmlns:a16="http://schemas.microsoft.com/office/drawing/2014/main" id="{AD44A1DE-477D-4F37-90D1-072C83D6D318}"/>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763471" y="3710808"/>
              <a:ext cx="254134" cy="288302"/>
            </a:xfrm>
            <a:prstGeom prst="rect">
              <a:avLst/>
            </a:prstGeom>
          </p:spPr>
        </p:pic>
      </p:grpSp>
      <p:sp>
        <p:nvSpPr>
          <p:cNvPr id="32" name="Date Placeholder 3">
            <a:extLst>
              <a:ext uri="{FF2B5EF4-FFF2-40B4-BE49-F238E27FC236}">
                <a16:creationId xmlns:a16="http://schemas.microsoft.com/office/drawing/2014/main" id="{71BBFAF7-F8B1-4BB4-8E1E-2AE4FC51D0B0}"/>
              </a:ext>
            </a:extLst>
          </p:cNvPr>
          <p:cNvSpPr txBox="1">
            <a:spLocks/>
          </p:cNvSpPr>
          <p:nvPr/>
        </p:nvSpPr>
        <p:spPr>
          <a:xfrm>
            <a:off x="5159010" y="6471244"/>
            <a:ext cx="1880330" cy="180000"/>
          </a:xfrm>
          <a:prstGeom prst="rect">
            <a:avLst/>
          </a:prstGeom>
        </p:spPr>
        <p:txBody>
          <a:bodyPr vert="horz" lIns="0" tIns="0" rIns="0" bIns="0" rtlCol="0" anchor="ctr"/>
          <a:lstStyle>
            <a:defPPr>
              <a:defRPr lang="en-US"/>
            </a:defPPr>
            <a:lvl1pPr marL="0" algn="l" defTabSz="914400" rtl="0" eaLnBrk="1" latinLnBrk="0" hangingPunct="1">
              <a:defRPr lang="en-IN" sz="800" kern="1200" smtClean="0">
                <a:solidFill>
                  <a:schemeClr val="bg1"/>
                </a:solidFill>
                <a:latin typeface="EYInterstate" panose="02000503020000020004"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Reliance restricted and confidential</a:t>
            </a:r>
          </a:p>
        </p:txBody>
      </p:sp>
      <p:pic>
        <p:nvPicPr>
          <p:cNvPr id="33" name="Picture 2" descr="datalogic-logo - » Supply Chain Solutions| Consulting| Stellium Inc.">
            <a:extLst>
              <a:ext uri="{FF2B5EF4-FFF2-40B4-BE49-F238E27FC236}">
                <a16:creationId xmlns:a16="http://schemas.microsoft.com/office/drawing/2014/main" id="{08C7726A-4F13-4DA4-ADE0-EAD89FE63DF3}"/>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665107" y="973235"/>
            <a:ext cx="1984224" cy="35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5451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USTOMLAYOUT" val="F"/>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HSlwyFdwkeMBPbtx1Mb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BRNy9w738kOUsm5.G4G1O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_OfsRUlVkkSFs0l93kaVe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5Hel8qO0UiQ7HPGx0ivp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NT17jMiAkUOQf3RWByMU.Q"/>
</p:tagLst>
</file>

<file path=ppt/tags/tag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heme/theme1.xml><?xml version="1.0" encoding="utf-8"?>
<a:theme xmlns:a="http://schemas.openxmlformats.org/drawingml/2006/main" name="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8668DC041D7D45A5C0876B780FE68F" ma:contentTypeVersion="10" ma:contentTypeDescription="Create a new document." ma:contentTypeScope="" ma:versionID="d7f66b26e9729a150b21f5939689a7b4">
  <xsd:schema xmlns:xsd="http://www.w3.org/2001/XMLSchema" xmlns:xs="http://www.w3.org/2001/XMLSchema" xmlns:p="http://schemas.microsoft.com/office/2006/metadata/properties" xmlns:ns3="e21eaf9b-2164-4684-aea2-21c9f12d8e7e" xmlns:ns4="c0f00013-1187-4842-8aba-46390426c69d" targetNamespace="http://schemas.microsoft.com/office/2006/metadata/properties" ma:root="true" ma:fieldsID="9f4e00592093a2a9def891403ccf8f94" ns3:_="" ns4:_="">
    <xsd:import namespace="e21eaf9b-2164-4684-aea2-21c9f12d8e7e"/>
    <xsd:import namespace="c0f00013-1187-4842-8aba-46390426c69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eaf9b-2164-4684-aea2-21c9f12d8e7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f00013-1187-4842-8aba-46390426c69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C90F3C-CC2F-47C8-9B27-73EB17BBE4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eaf9b-2164-4684-aea2-21c9f12d8e7e"/>
    <ds:schemaRef ds:uri="c0f00013-1187-4842-8aba-46390426c6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3CEB16-7648-4B2D-A1AD-EE921B910B3E}">
  <ds:schemaRefs>
    <ds:schemaRef ds:uri="http://schemas.microsoft.com/office/2006/documentManagement/types"/>
    <ds:schemaRef ds:uri="http://schemas.microsoft.com/office/infopath/2007/PartnerControls"/>
    <ds:schemaRef ds:uri="c0f00013-1187-4842-8aba-46390426c69d"/>
    <ds:schemaRef ds:uri="http://purl.org/dc/elements/1.1/"/>
    <ds:schemaRef ds:uri="http://schemas.microsoft.com/office/2006/metadata/properties"/>
    <ds:schemaRef ds:uri="e21eaf9b-2164-4684-aea2-21c9f12d8e7e"/>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6BFF52D-4218-4A59-994B-2459665D95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EY_DE_presentation_16x9_2019</Template>
  <TotalTime>0</TotalTime>
  <Words>4533</Words>
  <Application>Microsoft Office PowerPoint</Application>
  <PresentationFormat>Custom</PresentationFormat>
  <Paragraphs>551</Paragraphs>
  <Slides>18</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4" baseType="lpstr">
      <vt:lpstr>Arial</vt:lpstr>
      <vt:lpstr>EYInterstate</vt:lpstr>
      <vt:lpstr>EYInterstate Light</vt:lpstr>
      <vt:lpstr>Wingdings 3</vt:lpstr>
      <vt:lpstr>EY dark background</vt:lpstr>
      <vt:lpstr>think-cell Slide</vt:lpstr>
      <vt:lpstr>PowerPoint Presentation</vt:lpstr>
      <vt:lpstr>Agenda</vt:lpstr>
      <vt:lpstr>Operational Due Diligence occurs during the Pre-Signing phase of a transaction and permits to identify points of attention and potential upsides on the operational side</vt:lpstr>
      <vt:lpstr>By investigating 4 main areas of analysis, Operational Due Diligence assess whether operations are suitable to the business model or if improvements are required and/or potential upsides could be obtained after the deal</vt:lpstr>
      <vt:lpstr>The analyses related to the 4 focus areas is tailored according to the Target to be addressed by the Operational Due Diligence</vt:lpstr>
      <vt:lpstr>4 weeks is the average duration of an Operational Due Diligence, with the sharing of a Red Flag report about halfway through the analyses</vt:lpstr>
      <vt:lpstr>Operational Due Diligence have been conducted to support Datalogic Team in the acquisition of a player operating in Sensor &amp; Safety business and consequent integration</vt:lpstr>
      <vt:lpstr>An assessment of the Operating Model &amp; Organization was conducted to understand the level of complexity of the Company and the adequacy of the employee base </vt:lpstr>
      <vt:lpstr>Procurement &amp; stock analysis was performed to highlight the efficiency of purchasing strategy and of the inventory management</vt:lpstr>
      <vt:lpstr>Analysis on productivity was useful to understand saturation levels and space for upsides, while facilities and machinery assessment served to understand the possible need for investment</vt:lpstr>
      <vt:lpstr>Due Diligence Activities unlocked useful insights to drive the transaction decision and the opportunities for post deal activities – EY Team involved more than one year after the deal closing</vt:lpstr>
      <vt:lpstr>We have a dedicated Team with relevant track record in Operational Due Diligence Projects</vt:lpstr>
      <vt:lpstr>PowerPoint Presentation</vt:lpstr>
      <vt:lpstr>PowerPoint Presentation</vt:lpstr>
      <vt:lpstr>PowerPoint Presentation</vt:lpstr>
      <vt:lpstr>We have a deep knowledge of the Operational Due Diligence topics through numerous assignments in different industries</vt:lpstr>
      <vt:lpstr>As anticipated by Datalogic Case, Operational Due Diligence can be the input for relevant post deal activities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2019-10-30T12:25:37Z</dcterms:created>
  <dcterms:modified xsi:type="dcterms:W3CDTF">2023-01-19T17:47:32Z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0x010100508668DC041D7D45A5C0876B780FE68F</vt:lpwstr>
  </property>
  <property fmtid="{D5CDD505-2E9C-101B-9397-08002B2CF9AE}" pid="3" name="WppReportDate">
    <vt:lpwstr/>
  </property>
  <property fmtid="{D5CDD505-2E9C-101B-9397-08002B2CF9AE}" pid="4" name="WppReportVersion">
    <vt:lpwstr>Version 1.0</vt:lpwstr>
  </property>
  <property fmtid="{D5CDD505-2E9C-101B-9397-08002B2CF9AE}" pid="5" name="WppReportDraft">
    <vt:lpwstr>(Draft)</vt:lpwstr>
  </property>
  <property fmtid="{D5CDD505-2E9C-101B-9397-08002B2CF9AE}" pid="6" name="WppReportCurrencySymbol">
    <vt:lpwstr>$</vt:lpwstr>
  </property>
  <property fmtid="{D5CDD505-2E9C-101B-9397-08002B2CF9AE}" pid="7" name="WppReportDashboardTitleText">
    <vt:lpwstr>Dashboard</vt:lpwstr>
  </property>
  <property fmtid="{D5CDD505-2E9C-101B-9397-08002B2CF9AE}" pid="8" name="WppReportShortPageNumberFormat">
    <vt:lpwstr>Page &lt;#&gt;</vt:lpwstr>
  </property>
  <property fmtid="{D5CDD505-2E9C-101B-9397-08002B2CF9AE}" pid="9" name="WppReportLongPageNumberFormat">
    <vt:lpwstr>Page &lt;#&gt; of &lt;PageCount&gt;</vt:lpwstr>
  </property>
  <property fmtid="{D5CDD505-2E9C-101B-9397-08002B2CF9AE}" pid="10" name="WppReportTocTitleText">
    <vt:lpwstr>Table of contents</vt:lpwstr>
  </property>
  <property fmtid="{D5CDD505-2E9C-101B-9397-08002B2CF9AE}" pid="11" name="WppReportIsTocUpdateRecommended">
    <vt:bool>true</vt:bool>
  </property>
  <property fmtid="{D5CDD505-2E9C-101B-9397-08002B2CF9AE}" pid="12" name="WppReportPropertiesLastWrittenToDocument">
    <vt:filetime>2023-01-19T16:47:21Z</vt:filetime>
  </property>
</Properties>
</file>