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4"/>
  </p:sldMasterIdLst>
  <p:notesMasterIdLst>
    <p:notesMasterId r:id="rId39"/>
  </p:notesMasterIdLst>
  <p:handoutMasterIdLst>
    <p:handoutMasterId r:id="rId40"/>
  </p:handoutMasterIdLst>
  <p:sldIdLst>
    <p:sldId id="1881838538" r:id="rId5"/>
    <p:sldId id="1828" r:id="rId6"/>
    <p:sldId id="1881838651" r:id="rId7"/>
    <p:sldId id="1881838652" r:id="rId8"/>
    <p:sldId id="1881838661" r:id="rId9"/>
    <p:sldId id="1881838653" r:id="rId10"/>
    <p:sldId id="1881838654" r:id="rId11"/>
    <p:sldId id="1881838655" r:id="rId12"/>
    <p:sldId id="1881838656" r:id="rId13"/>
    <p:sldId id="1881838657" r:id="rId14"/>
    <p:sldId id="1881838658" r:id="rId15"/>
    <p:sldId id="1881838659" r:id="rId16"/>
    <p:sldId id="1881838660" r:id="rId17"/>
    <p:sldId id="1881838662" r:id="rId18"/>
    <p:sldId id="1881838634" r:id="rId19"/>
    <p:sldId id="1881838635" r:id="rId20"/>
    <p:sldId id="1881838627" r:id="rId21"/>
    <p:sldId id="1881838628" r:id="rId22"/>
    <p:sldId id="1881838629" r:id="rId23"/>
    <p:sldId id="1881838650" r:id="rId24"/>
    <p:sldId id="1881838630" r:id="rId25"/>
    <p:sldId id="1881838631" r:id="rId26"/>
    <p:sldId id="1881838636" r:id="rId27"/>
    <p:sldId id="1881838663" r:id="rId28"/>
    <p:sldId id="1881838633" r:id="rId29"/>
    <p:sldId id="795" r:id="rId30"/>
    <p:sldId id="796" r:id="rId31"/>
    <p:sldId id="798" r:id="rId32"/>
    <p:sldId id="1881838646" r:id="rId33"/>
    <p:sldId id="1881838639" r:id="rId34"/>
    <p:sldId id="1881838648" r:id="rId35"/>
    <p:sldId id="1881838640" r:id="rId36"/>
    <p:sldId id="1881838649" r:id="rId37"/>
    <p:sldId id="345" r:id="rId38"/>
  </p:sldIdLst>
  <p:sldSz cx="12198350" cy="6858000"/>
  <p:notesSz cx="6794500" cy="9906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35989-9EFE-4578-BDA1-25B86ACE0138}">
          <p14:sldIdLst>
            <p14:sldId id="1881838538"/>
            <p14:sldId id="1828"/>
            <p14:sldId id="1881838651"/>
            <p14:sldId id="1881838652"/>
          </p14:sldIdLst>
        </p14:section>
        <p14:section name="Operational DD" id="{AC7930E0-CB84-4FE7-BEAA-9E632AECD0A0}">
          <p14:sldIdLst>
            <p14:sldId id="1881838661"/>
            <p14:sldId id="1881838653"/>
            <p14:sldId id="1881838654"/>
            <p14:sldId id="1881838655"/>
            <p14:sldId id="1881838656"/>
            <p14:sldId id="1881838657"/>
            <p14:sldId id="1881838658"/>
            <p14:sldId id="1881838659"/>
            <p14:sldId id="1881838660"/>
          </p14:sldIdLst>
        </p14:section>
        <p14:section name="Tech DD" id="{8BEA9643-1543-4DB0-9C6F-DF660E532C71}">
          <p14:sldIdLst>
            <p14:sldId id="1881838662"/>
            <p14:sldId id="1881838634"/>
            <p14:sldId id="1881838635"/>
            <p14:sldId id="1881838627"/>
            <p14:sldId id="1881838628"/>
            <p14:sldId id="1881838629"/>
            <p14:sldId id="1881838650"/>
            <p14:sldId id="1881838630"/>
            <p14:sldId id="1881838631"/>
            <p14:sldId id="1881838636"/>
          </p14:sldIdLst>
        </p14:section>
        <p14:section name="Credentials and CVs" id="{E200DF5E-7316-4AF8-9E22-79C75EB41CB4}">
          <p14:sldIdLst>
            <p14:sldId id="1881838663"/>
            <p14:sldId id="1881838633"/>
            <p14:sldId id="795"/>
            <p14:sldId id="796"/>
            <p14:sldId id="798"/>
            <p14:sldId id="1881838646"/>
            <p14:sldId id="1881838639"/>
            <p14:sldId id="1881838648"/>
            <p14:sldId id="1881838640"/>
            <p14:sldId id="1881838649"/>
            <p14:sldId id="345"/>
          </p14:sldIdLst>
        </p14:section>
        <p14:section name="Backup" id="{DC78AF99-2ABD-4469-9324-4AD52EB72E4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0"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FFFFFF"/>
    <a:srgbClr val="797991"/>
    <a:srgbClr val="2E2E38"/>
    <a:srgbClr val="FF00FF"/>
    <a:srgbClr val="F6F6FA"/>
    <a:srgbClr val="000000"/>
    <a:srgbClr val="4B4B4B"/>
    <a:srgbClr val="32323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4BF57-8F54-4CF7-96B3-3DBD213E11C2}" v="79" dt="2022-10-07T16:45:51.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56" autoAdjust="0"/>
  </p:normalViewPr>
  <p:slideViewPr>
    <p:cSldViewPr snapToGrid="0" snapToObjects="1" showGuides="1">
      <p:cViewPr varScale="1">
        <p:scale>
          <a:sx n="63" d="100"/>
          <a:sy n="63" d="100"/>
        </p:scale>
        <p:origin x="940" y="64"/>
      </p:cViewPr>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79440"/>
    </p:cViewPr>
  </p:sorterViewPr>
  <p:notesViewPr>
    <p:cSldViewPr snapToGrid="0" snapToObjects="1" showGuides="1">
      <p:cViewPr varScale="1">
        <p:scale>
          <a:sx n="110" d="100"/>
          <a:sy n="110" d="100"/>
        </p:scale>
        <p:origin x="4884" y="5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vl1pPr>
          </a:lstStyle>
          <a:p>
            <a:endParaRPr lang="en-GB" dirty="0">
              <a:latin typeface="EYInterstate Light" panose="02000506000000020004" pitchFamily="2" charset="0"/>
            </a:endParaRPr>
          </a:p>
        </p:txBody>
      </p:sp>
      <p:sp>
        <p:nvSpPr>
          <p:cNvPr id="3" name="Date Placeholder 2"/>
          <p:cNvSpPr>
            <a:spLocks noGrp="1"/>
          </p:cNvSpPr>
          <p:nvPr>
            <p:ph type="dt" sz="quarter" idx="1"/>
          </p:nvPr>
        </p:nvSpPr>
        <p:spPr>
          <a:xfrm>
            <a:off x="3848645" y="0"/>
            <a:ext cx="2944283" cy="495300"/>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07/10/2022</a:t>
            </a:fld>
            <a:endParaRPr lang="en-GB" dirty="0">
              <a:latin typeface="EYInterstate Light" panose="02000506000000020004" pitchFamily="2" charset="0"/>
            </a:endParaRPr>
          </a:p>
        </p:txBody>
      </p:sp>
      <p:sp>
        <p:nvSpPr>
          <p:cNvPr id="4" name="Footer Placeholder 3"/>
          <p:cNvSpPr>
            <a:spLocks noGrp="1"/>
          </p:cNvSpPr>
          <p:nvPr>
            <p:ph type="ftr" sz="quarter" idx="2"/>
          </p:nvPr>
        </p:nvSpPr>
        <p:spPr>
          <a:xfrm>
            <a:off x="1" y="9408981"/>
            <a:ext cx="2944283" cy="495300"/>
          </a:xfrm>
          <a:prstGeom prst="rect">
            <a:avLst/>
          </a:prstGeom>
        </p:spPr>
        <p:txBody>
          <a:bodyPr vert="horz" lIns="92492" tIns="46246" rIns="92492" bIns="46246" rtlCol="0" anchor="b"/>
          <a:lstStyle>
            <a:lvl1pPr algn="l">
              <a:defRPr sz="1200"/>
            </a:lvl1pPr>
          </a:lstStyle>
          <a:p>
            <a:endParaRPr lang="en-GB" dirty="0">
              <a:latin typeface="EYInterstate Light" panose="02000506000000020004" pitchFamily="2" charset="0"/>
            </a:endParaRPr>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dirty="0">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dirty="0"/>
          </a:p>
        </p:txBody>
      </p:sp>
      <p:sp>
        <p:nvSpPr>
          <p:cNvPr id="3" name="Date Placeholder 2"/>
          <p:cNvSpPr>
            <a:spLocks noGrp="1"/>
          </p:cNvSpPr>
          <p:nvPr>
            <p:ph type="dt" idx="1"/>
          </p:nvPr>
        </p:nvSpPr>
        <p:spPr>
          <a:xfrm>
            <a:off x="3848645" y="0"/>
            <a:ext cx="2944283" cy="495300"/>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07/10/2022</a:t>
            </a:fld>
            <a:endParaRPr lang="en-GB" dirty="0"/>
          </a:p>
        </p:txBody>
      </p:sp>
      <p:sp>
        <p:nvSpPr>
          <p:cNvPr id="4" name="Slide Image Placeholder 3"/>
          <p:cNvSpPr>
            <a:spLocks noGrp="1" noRot="1" noChangeAspect="1"/>
          </p:cNvSpPr>
          <p:nvPr>
            <p:ph type="sldImg" idx="2"/>
          </p:nvPr>
        </p:nvSpPr>
        <p:spPr>
          <a:xfrm>
            <a:off x="93663" y="742950"/>
            <a:ext cx="6607175" cy="37147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408981"/>
            <a:ext cx="2944283" cy="495300"/>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415623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12</a:t>
            </a:fld>
            <a:endParaRPr lang="en-GB" dirty="0"/>
          </a:p>
        </p:txBody>
      </p:sp>
    </p:spTree>
    <p:extLst>
      <p:ext uri="{BB962C8B-B14F-4D97-AF65-F5344CB8AC3E}">
        <p14:creationId xmlns:p14="http://schemas.microsoft.com/office/powerpoint/2010/main" val="275131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13</a:t>
            </a:fld>
            <a:endParaRPr lang="en-GB" dirty="0"/>
          </a:p>
        </p:txBody>
      </p:sp>
    </p:spTree>
    <p:extLst>
      <p:ext uri="{BB962C8B-B14F-4D97-AF65-F5344CB8AC3E}">
        <p14:creationId xmlns:p14="http://schemas.microsoft.com/office/powerpoint/2010/main" val="19913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15</a:t>
            </a:fld>
            <a:endParaRPr lang="en-GB" dirty="0"/>
          </a:p>
        </p:txBody>
      </p:sp>
    </p:spTree>
    <p:extLst>
      <p:ext uri="{BB962C8B-B14F-4D97-AF65-F5344CB8AC3E}">
        <p14:creationId xmlns:p14="http://schemas.microsoft.com/office/powerpoint/2010/main" val="90760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16</a:t>
            </a:fld>
            <a:endParaRPr lang="en-GB" dirty="0"/>
          </a:p>
        </p:txBody>
      </p:sp>
    </p:spTree>
    <p:extLst>
      <p:ext uri="{BB962C8B-B14F-4D97-AF65-F5344CB8AC3E}">
        <p14:creationId xmlns:p14="http://schemas.microsoft.com/office/powerpoint/2010/main" val="4147001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17</a:t>
            </a:fld>
            <a:endParaRPr lang="en-GB" dirty="0"/>
          </a:p>
        </p:txBody>
      </p:sp>
    </p:spTree>
    <p:extLst>
      <p:ext uri="{BB962C8B-B14F-4D97-AF65-F5344CB8AC3E}">
        <p14:creationId xmlns:p14="http://schemas.microsoft.com/office/powerpoint/2010/main" val="255232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18</a:t>
            </a:fld>
            <a:endParaRPr lang="en-GB" dirty="0"/>
          </a:p>
        </p:txBody>
      </p:sp>
    </p:spTree>
    <p:extLst>
      <p:ext uri="{BB962C8B-B14F-4D97-AF65-F5344CB8AC3E}">
        <p14:creationId xmlns:p14="http://schemas.microsoft.com/office/powerpoint/2010/main" val="248444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19</a:t>
            </a:fld>
            <a:endParaRPr lang="en-GB" dirty="0"/>
          </a:p>
        </p:txBody>
      </p:sp>
    </p:spTree>
    <p:extLst>
      <p:ext uri="{BB962C8B-B14F-4D97-AF65-F5344CB8AC3E}">
        <p14:creationId xmlns:p14="http://schemas.microsoft.com/office/powerpoint/2010/main" val="209826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20</a:t>
            </a:fld>
            <a:endParaRPr lang="en-GB" dirty="0"/>
          </a:p>
        </p:txBody>
      </p:sp>
    </p:spTree>
    <p:extLst>
      <p:ext uri="{BB962C8B-B14F-4D97-AF65-F5344CB8AC3E}">
        <p14:creationId xmlns:p14="http://schemas.microsoft.com/office/powerpoint/2010/main" val="1901746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21</a:t>
            </a:fld>
            <a:endParaRPr lang="en-GB" dirty="0"/>
          </a:p>
        </p:txBody>
      </p:sp>
    </p:spTree>
    <p:extLst>
      <p:ext uri="{BB962C8B-B14F-4D97-AF65-F5344CB8AC3E}">
        <p14:creationId xmlns:p14="http://schemas.microsoft.com/office/powerpoint/2010/main" val="3596120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22</a:t>
            </a:fld>
            <a:endParaRPr lang="en-GB" dirty="0"/>
          </a:p>
        </p:txBody>
      </p:sp>
    </p:spTree>
    <p:extLst>
      <p:ext uri="{BB962C8B-B14F-4D97-AF65-F5344CB8AC3E}">
        <p14:creationId xmlns:p14="http://schemas.microsoft.com/office/powerpoint/2010/main" val="275131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93142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23</a:t>
            </a:fld>
            <a:endParaRPr lang="en-GB" dirty="0"/>
          </a:p>
        </p:txBody>
      </p:sp>
    </p:spTree>
    <p:extLst>
      <p:ext uri="{BB962C8B-B14F-4D97-AF65-F5344CB8AC3E}">
        <p14:creationId xmlns:p14="http://schemas.microsoft.com/office/powerpoint/2010/main" val="199139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25</a:t>
            </a:fld>
            <a:endParaRPr lang="en-GB" dirty="0"/>
          </a:p>
        </p:txBody>
      </p:sp>
    </p:spTree>
    <p:extLst>
      <p:ext uri="{BB962C8B-B14F-4D97-AF65-F5344CB8AC3E}">
        <p14:creationId xmlns:p14="http://schemas.microsoft.com/office/powerpoint/2010/main" val="331756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57695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90760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414700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55232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248444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098263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3596120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36" y="0"/>
            <a:ext cx="12192677"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686350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itle 1"/>
          <p:cNvSpPr>
            <a:spLocks noGrp="1"/>
          </p:cNvSpPr>
          <p:nvPr>
            <p:ph type="ctrTitle" hasCustomPrompt="1"/>
          </p:nvPr>
        </p:nvSpPr>
        <p:spPr>
          <a:xfrm>
            <a:off x="900329"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29700" y="3883151"/>
            <a:ext cx="5516891" cy="643129"/>
          </a:xfrm>
          <a:prstGeom prst="rect">
            <a:avLst/>
          </a:prstGeom>
        </p:spPr>
      </p:pic>
    </p:spTree>
    <p:extLst>
      <p:ext uri="{BB962C8B-B14F-4D97-AF65-F5344CB8AC3E}">
        <p14:creationId xmlns:p14="http://schemas.microsoft.com/office/powerpoint/2010/main" val="2713997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752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7 October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735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68462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7 October 2022</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a:xfrm>
            <a:off x="3239188" y="6471244"/>
            <a:ext cx="3086100" cy="180000"/>
          </a:xfrm>
          <a:prstGeom prst="rect">
            <a:avLst/>
          </a:prstGeom>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57231349"/>
      </p:ext>
    </p:extLst>
  </p:cSld>
  <p:clrMapOvr>
    <a:masterClrMapping/>
  </p:clrMapOvr>
  <p:extLst>
    <p:ext uri="{DCECCB84-F9BA-43D5-87BE-67443E8EF086}">
      <p15:sldGuideLst xmlns:p15="http://schemas.microsoft.com/office/powerpoint/2012/main">
        <p15:guide id="1" orient="horz" pos="5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1"/>
            </p:custDataLst>
            <p:extLst>
              <p:ext uri="{D42A27DB-BD31-4B8C-83A1-F6EECF244321}">
                <p14:modId xmlns:p14="http://schemas.microsoft.com/office/powerpoint/2010/main" val="261009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2" imgH="318" progId="TCLayout.ActiveDocument.1">
                  <p:embed/>
                </p:oleObj>
              </mc:Choice>
              <mc:Fallback>
                <p:oleObj name="think-cell Slide" r:id="rId3"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164"/>
            <a:ext cx="1219835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343" y="3789040"/>
            <a:ext cx="4537959" cy="1055708"/>
          </a:xfrm>
          <a:prstGeom prst="rect">
            <a:avLst/>
          </a:prstGeom>
        </p:spPr>
        <p:txBody>
          <a:bodyPr anchor="b" anchorCtr="0">
            <a:noAutofit/>
          </a:bodyPr>
          <a:lstStyle>
            <a:lvl1pPr marL="0" indent="0">
              <a:buNone/>
              <a:defRPr sz="3000"/>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918" y="5085184"/>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798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7 October 2022</a:t>
            </a:fld>
            <a:endParaRPr lang="en-US" dirty="0"/>
          </a:p>
        </p:txBody>
      </p:sp>
      <p:sp>
        <p:nvSpPr>
          <p:cNvPr id="4" name="Fußzeilenplatzhalter 3"/>
          <p:cNvSpPr>
            <a:spLocks noGrp="1"/>
          </p:cNvSpPr>
          <p:nvPr>
            <p:ph type="ftr" sz="quarter" idx="11"/>
          </p:nvPr>
        </p:nvSpPr>
        <p:spPr>
          <a:xfrm>
            <a:off x="3239188" y="6471244"/>
            <a:ext cx="3086100" cy="180000"/>
          </a:xfrm>
          <a:prstGeom prst="rect">
            <a:avLst/>
          </a:prstGeom>
        </p:spPr>
        <p:txBody>
          <a:bodyPr/>
          <a:lstStyle/>
          <a:p>
            <a:r>
              <a:rPr lang="en-US"/>
              <a:t>EY DE PPT Gallery</a:t>
            </a:r>
            <a:endParaRPr lang="en-US" dirty="0"/>
          </a:p>
        </p:txBody>
      </p:sp>
      <p:sp>
        <p:nvSpPr>
          <p:cNvPr id="5" name="Foliennummernplatzhalter 4"/>
          <p:cNvSpPr>
            <a:spLocks noGrp="1"/>
          </p:cNvSpPr>
          <p:nvPr>
            <p:ph type="sldNum" sz="quarter" idx="12"/>
          </p:nvPr>
        </p:nvSpPr>
        <p:spPr/>
        <p:txBody>
          <a:bodyPr/>
          <a:lstStyle/>
          <a:p>
            <a:r>
              <a:rPr lang="en-US" dirty="0"/>
              <a:t>Page </a:t>
            </a:r>
            <a:fld id="{F1BC30E3-FFE5-4B91-AA19-87A149EBB9EE}" type="slidenum">
              <a:rPr lang="en-US" smtClean="0"/>
              <a:pPr/>
              <a:t>‹#›</a:t>
            </a:fld>
            <a:endParaRPr lang="en-US" dirty="0"/>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r>
              <a:rPr lang="en-US" noProof="0" dirty="0"/>
              <a:t>Click icon to add picture</a:t>
            </a:r>
          </a:p>
        </p:txBody>
      </p:sp>
    </p:spTree>
    <p:extLst>
      <p:ext uri="{BB962C8B-B14F-4D97-AF65-F5344CB8AC3E}">
        <p14:creationId xmlns:p14="http://schemas.microsoft.com/office/powerpoint/2010/main" val="39579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980" y="0"/>
            <a:ext cx="12188389"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80" y="3176"/>
            <a:ext cx="1216909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15200845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8421012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835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835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449395"/>
            <a:ext cx="10978515" cy="4643430"/>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435036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154"/>
          <a:stretch/>
        </p:blipFill>
        <p:spPr>
          <a:xfrm>
            <a:off x="1589" y="0"/>
            <a:ext cx="12234149"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4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626914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5"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2.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tags" Target="../tags/tag11.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4"/>
            </p:custDataLst>
            <p:extLst>
              <p:ext uri="{D42A27DB-BD31-4B8C-83A1-F6EECF244321}">
                <p14:modId xmlns:p14="http://schemas.microsoft.com/office/powerpoint/2010/main" val="234301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52" imgH="318" progId="TCLayout.ActiveDocument.1">
                  <p:embed/>
                </p:oleObj>
              </mc:Choice>
              <mc:Fallback>
                <p:oleObj name="think-cell Slide" r:id="rId26"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5"/>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dirty="0"/>
              <a:t>Click to edit Master text styles</a:t>
            </a:r>
          </a:p>
          <a:p>
            <a:pPr lvl="1"/>
            <a:r>
              <a:rPr lang="en-US" noProof="0" dirty="0"/>
              <a:t>Second level</a:t>
            </a:r>
          </a:p>
          <a:p>
            <a:pPr marL="511175" lvl="2" indent="-233363"/>
            <a:r>
              <a:rPr lang="en-US" noProof="0" dirty="0"/>
              <a:t>Third level</a:t>
            </a:r>
          </a:p>
          <a:p>
            <a:pPr marL="746125" lvl="3" indent="-231775"/>
            <a:r>
              <a:rPr lang="en-US" noProof="0" dirty="0"/>
              <a:t>Fourth level</a:t>
            </a:r>
          </a:p>
          <a:p>
            <a:pPr marL="944563" lvl="4" indent="-201613">
              <a:buClr>
                <a:srgbClr val="FFE600"/>
              </a:buClr>
            </a:pPr>
            <a:r>
              <a:rPr lang="en-US" noProof="0" dirty="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7 October 2022</a:t>
            </a:fld>
            <a:endParaRPr lang="en-US" noProof="0"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dirty="0"/>
              <a:t>Page </a:t>
            </a:r>
            <a:fld id="{F1BC30E3-FFE5-4B91-AA19-87A149EBB9EE}" type="slidenum">
              <a:rPr lang="en-US" noProof="0" smtClean="0"/>
              <a:pPr/>
              <a:t>‹#›</a:t>
            </a:fld>
            <a:endParaRPr lang="en-US" noProof="0" dirty="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6"/>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1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1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4124" r:id="rId1"/>
    <p:sldLayoutId id="2147484006" r:id="rId2"/>
    <p:sldLayoutId id="2147484008" r:id="rId3"/>
    <p:sldLayoutId id="2147483840" r:id="rId4"/>
    <p:sldLayoutId id="2147484001" r:id="rId5"/>
    <p:sldLayoutId id="2147484126" r:id="rId6"/>
    <p:sldLayoutId id="2147484127" r:id="rId7"/>
    <p:sldLayoutId id="2147484129" r:id="rId8"/>
    <p:sldLayoutId id="2147484130" r:id="rId9"/>
    <p:sldLayoutId id="2147484131" r:id="rId10"/>
    <p:sldLayoutId id="2147484132" r:id="rId11"/>
    <p:sldLayoutId id="2147484133" r:id="rId12"/>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userDrawn="1">
          <p15:clr>
            <a:srgbClr val="F26B43"/>
          </p15:clr>
        </p15:guide>
        <p15:guide id="4" pos="7301" userDrawn="1">
          <p15:clr>
            <a:srgbClr val="F26B43"/>
          </p15:clr>
        </p15:guide>
        <p15:guide id="5" orient="horz" pos="187" userDrawn="1">
          <p15:clr>
            <a:srgbClr val="F26B43"/>
          </p15:clr>
        </p15:guide>
        <p15:guide id="6" orient="horz" pos="709" userDrawn="1">
          <p15:clr>
            <a:srgbClr val="F26B43"/>
          </p15:clr>
        </p15:guide>
        <p15:guide id="7" orient="horz" pos="3838" userDrawn="1">
          <p15:clr>
            <a:srgbClr val="F26B43"/>
          </p15:clr>
        </p15:guide>
        <p15:guide id="8"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62.png"/><Relationship Id="rId18" Type="http://schemas.openxmlformats.org/officeDocument/2006/relationships/image" Target="../media/image35.svg"/><Relationship Id="rId3" Type="http://schemas.openxmlformats.org/officeDocument/2006/relationships/notesSlide" Target="../notesSlides/notesSlide8.xml"/><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64.svg"/><Relationship Id="rId20" Type="http://schemas.openxmlformats.org/officeDocument/2006/relationships/image" Target="../media/image37.svg"/><Relationship Id="rId1" Type="http://schemas.openxmlformats.org/officeDocument/2006/relationships/tags" Target="../tags/tag33.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19.emf"/><Relationship Id="rId15" Type="http://schemas.openxmlformats.org/officeDocument/2006/relationships/image" Target="../media/image13.png"/><Relationship Id="rId10" Type="http://schemas.openxmlformats.org/officeDocument/2006/relationships/image" Target="../media/image76.png"/><Relationship Id="rId19" Type="http://schemas.openxmlformats.org/officeDocument/2006/relationships/image" Target="../media/image36.png"/><Relationship Id="rId4" Type="http://schemas.openxmlformats.org/officeDocument/2006/relationships/oleObject" Target="../embeddings/oleObject15.bin"/><Relationship Id="rId9" Type="http://schemas.openxmlformats.org/officeDocument/2006/relationships/image" Target="../media/image75.png"/><Relationship Id="rId14" Type="http://schemas.openxmlformats.org/officeDocument/2006/relationships/image" Target="../media/image63.sv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png"/><Relationship Id="rId18" Type="http://schemas.openxmlformats.org/officeDocument/2006/relationships/image" Target="../media/image37.svg"/><Relationship Id="rId3" Type="http://schemas.openxmlformats.org/officeDocument/2006/relationships/notesSlide" Target="../notesSlides/notesSlide9.xml"/><Relationship Id="rId7" Type="http://schemas.openxmlformats.org/officeDocument/2006/relationships/image" Target="../media/image79.png"/><Relationship Id="rId12" Type="http://schemas.openxmlformats.org/officeDocument/2006/relationships/image" Target="../media/image63.svg"/><Relationship Id="rId17"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35.svg"/><Relationship Id="rId1" Type="http://schemas.openxmlformats.org/officeDocument/2006/relationships/tags" Target="../tags/tag34.xml"/><Relationship Id="rId6" Type="http://schemas.openxmlformats.org/officeDocument/2006/relationships/image" Target="../media/image78.png"/><Relationship Id="rId11" Type="http://schemas.openxmlformats.org/officeDocument/2006/relationships/image" Target="../media/image62.png"/><Relationship Id="rId5" Type="http://schemas.openxmlformats.org/officeDocument/2006/relationships/image" Target="../media/image19.emf"/><Relationship Id="rId15" Type="http://schemas.openxmlformats.org/officeDocument/2006/relationships/image" Target="../media/image32.png"/><Relationship Id="rId10" Type="http://schemas.openxmlformats.org/officeDocument/2006/relationships/image" Target="../media/image71.png"/><Relationship Id="rId4" Type="http://schemas.openxmlformats.org/officeDocument/2006/relationships/oleObject" Target="../embeddings/oleObject16.bin"/><Relationship Id="rId9" Type="http://schemas.openxmlformats.org/officeDocument/2006/relationships/image" Target="../media/image81.png"/><Relationship Id="rId14" Type="http://schemas.openxmlformats.org/officeDocument/2006/relationships/image" Target="../media/image64.svg"/></Relationships>
</file>

<file path=ppt/slides/_rels/slide12.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62.png"/><Relationship Id="rId18" Type="http://schemas.openxmlformats.org/officeDocument/2006/relationships/image" Target="../media/image35.svg"/><Relationship Id="rId3" Type="http://schemas.openxmlformats.org/officeDocument/2006/relationships/notesSlide" Target="../notesSlides/notesSlide10.xml"/><Relationship Id="rId7" Type="http://schemas.openxmlformats.org/officeDocument/2006/relationships/image" Target="../media/image83.png"/><Relationship Id="rId12" Type="http://schemas.openxmlformats.org/officeDocument/2006/relationships/image" Target="../media/image71.png"/><Relationship Id="rId17"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64.svg"/><Relationship Id="rId20" Type="http://schemas.openxmlformats.org/officeDocument/2006/relationships/image" Target="../media/image37.svg"/><Relationship Id="rId1" Type="http://schemas.openxmlformats.org/officeDocument/2006/relationships/tags" Target="../tags/tag35.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19.emf"/><Relationship Id="rId15" Type="http://schemas.openxmlformats.org/officeDocument/2006/relationships/image" Target="../media/image13.png"/><Relationship Id="rId10" Type="http://schemas.openxmlformats.org/officeDocument/2006/relationships/image" Target="../media/image86.png"/><Relationship Id="rId19" Type="http://schemas.openxmlformats.org/officeDocument/2006/relationships/image" Target="../media/image36.png"/><Relationship Id="rId4" Type="http://schemas.openxmlformats.org/officeDocument/2006/relationships/oleObject" Target="../embeddings/oleObject17.bin"/><Relationship Id="rId9" Type="http://schemas.openxmlformats.org/officeDocument/2006/relationships/image" Target="../media/image85.png"/><Relationship Id="rId14" Type="http://schemas.openxmlformats.org/officeDocument/2006/relationships/image" Target="../media/image63.svg"/></Relationships>
</file>

<file path=ppt/slides/_rels/slide13.xml.rels><?xml version="1.0" encoding="UTF-8" standalone="yes"?>
<Relationships xmlns="http://schemas.openxmlformats.org/package/2006/relationships"><Relationship Id="rId8" Type="http://schemas.openxmlformats.org/officeDocument/2006/relationships/image" Target="../media/image90.svg"/><Relationship Id="rId13" Type="http://schemas.openxmlformats.org/officeDocument/2006/relationships/image" Target="../media/image64.svg"/><Relationship Id="rId3" Type="http://schemas.openxmlformats.org/officeDocument/2006/relationships/notesSlide" Target="../notesSlides/notesSlide11.xml"/><Relationship Id="rId7" Type="http://schemas.openxmlformats.org/officeDocument/2006/relationships/image" Target="../media/image89.png"/><Relationship Id="rId12" Type="http://schemas.openxmlformats.org/officeDocument/2006/relationships/image" Target="../media/image13.png"/><Relationship Id="rId17" Type="http://schemas.openxmlformats.org/officeDocument/2006/relationships/image" Target="../media/image37.svg"/><Relationship Id="rId2" Type="http://schemas.openxmlformats.org/officeDocument/2006/relationships/slideLayout" Target="../slideLayouts/slideLayout2.xml"/><Relationship Id="rId16" Type="http://schemas.openxmlformats.org/officeDocument/2006/relationships/image" Target="../media/image36.png"/><Relationship Id="rId1" Type="http://schemas.openxmlformats.org/officeDocument/2006/relationships/tags" Target="../tags/tag36.xml"/><Relationship Id="rId6" Type="http://schemas.openxmlformats.org/officeDocument/2006/relationships/image" Target="../media/image88.png"/><Relationship Id="rId11" Type="http://schemas.openxmlformats.org/officeDocument/2006/relationships/image" Target="../media/image63.svg"/><Relationship Id="rId5" Type="http://schemas.openxmlformats.org/officeDocument/2006/relationships/image" Target="../media/image19.emf"/><Relationship Id="rId15" Type="http://schemas.openxmlformats.org/officeDocument/2006/relationships/image" Target="../media/image35.svg"/><Relationship Id="rId10" Type="http://schemas.openxmlformats.org/officeDocument/2006/relationships/image" Target="../media/image62.png"/><Relationship Id="rId4" Type="http://schemas.openxmlformats.org/officeDocument/2006/relationships/oleObject" Target="../embeddings/oleObject18.bin"/><Relationship Id="rId9" Type="http://schemas.openxmlformats.org/officeDocument/2006/relationships/image" Target="../media/image71.png"/><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63.svg"/><Relationship Id="rId18" Type="http://schemas.openxmlformats.org/officeDocument/2006/relationships/image" Target="../media/image36.png"/><Relationship Id="rId3" Type="http://schemas.openxmlformats.org/officeDocument/2006/relationships/notesSlide" Target="../notesSlides/notesSlide12.xml"/><Relationship Id="rId21" Type="http://schemas.openxmlformats.org/officeDocument/2006/relationships/image" Target="../media/image99.svg"/><Relationship Id="rId7" Type="http://schemas.openxmlformats.org/officeDocument/2006/relationships/image" Target="../media/image92.svg"/><Relationship Id="rId12" Type="http://schemas.openxmlformats.org/officeDocument/2006/relationships/image" Target="../media/image62.png"/><Relationship Id="rId17" Type="http://schemas.openxmlformats.org/officeDocument/2006/relationships/image" Target="../media/image97.svg"/><Relationship Id="rId2" Type="http://schemas.openxmlformats.org/officeDocument/2006/relationships/slideLayout" Target="../slideLayouts/slideLayout2.xml"/><Relationship Id="rId16" Type="http://schemas.openxmlformats.org/officeDocument/2006/relationships/image" Target="../media/image15.png"/><Relationship Id="rId20" Type="http://schemas.openxmlformats.org/officeDocument/2006/relationships/image" Target="../media/image98.png"/><Relationship Id="rId1" Type="http://schemas.openxmlformats.org/officeDocument/2006/relationships/tags" Target="../tags/tag37.xml"/><Relationship Id="rId6" Type="http://schemas.openxmlformats.org/officeDocument/2006/relationships/image" Target="../media/image91.png"/><Relationship Id="rId11" Type="http://schemas.openxmlformats.org/officeDocument/2006/relationships/image" Target="../media/image96.svg"/><Relationship Id="rId5" Type="http://schemas.openxmlformats.org/officeDocument/2006/relationships/image" Target="../media/image19.emf"/><Relationship Id="rId15" Type="http://schemas.openxmlformats.org/officeDocument/2006/relationships/image" Target="../media/image31.svg"/><Relationship Id="rId10" Type="http://schemas.openxmlformats.org/officeDocument/2006/relationships/image" Target="../media/image95.png"/><Relationship Id="rId19" Type="http://schemas.openxmlformats.org/officeDocument/2006/relationships/image" Target="../media/image37.svg"/><Relationship Id="rId4" Type="http://schemas.openxmlformats.org/officeDocument/2006/relationships/oleObject" Target="../embeddings/oleObject19.bin"/><Relationship Id="rId9" Type="http://schemas.openxmlformats.org/officeDocument/2006/relationships/image" Target="../media/image94.svg"/><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96.svg"/><Relationship Id="rId18" Type="http://schemas.openxmlformats.org/officeDocument/2006/relationships/image" Target="../media/image15.png"/><Relationship Id="rId3" Type="http://schemas.openxmlformats.org/officeDocument/2006/relationships/notesSlide" Target="../notesSlides/notesSlide13.xml"/><Relationship Id="rId21" Type="http://schemas.openxmlformats.org/officeDocument/2006/relationships/image" Target="../media/image37.svg"/><Relationship Id="rId7" Type="http://schemas.openxmlformats.org/officeDocument/2006/relationships/image" Target="../media/image92.svg"/><Relationship Id="rId12" Type="http://schemas.openxmlformats.org/officeDocument/2006/relationships/image" Target="../media/image95.png"/><Relationship Id="rId17" Type="http://schemas.openxmlformats.org/officeDocument/2006/relationships/image" Target="../media/image31.svg"/><Relationship Id="rId2" Type="http://schemas.openxmlformats.org/officeDocument/2006/relationships/slideLayout" Target="../slideLayouts/slideLayout2.xml"/><Relationship Id="rId16" Type="http://schemas.openxmlformats.org/officeDocument/2006/relationships/image" Target="../media/image30.png"/><Relationship Id="rId20" Type="http://schemas.openxmlformats.org/officeDocument/2006/relationships/image" Target="../media/image36.png"/><Relationship Id="rId1" Type="http://schemas.openxmlformats.org/officeDocument/2006/relationships/tags" Target="../tags/tag38.xml"/><Relationship Id="rId6" Type="http://schemas.openxmlformats.org/officeDocument/2006/relationships/image" Target="../media/image91.png"/><Relationship Id="rId11" Type="http://schemas.openxmlformats.org/officeDocument/2006/relationships/image" Target="../media/image94.svg"/><Relationship Id="rId5" Type="http://schemas.openxmlformats.org/officeDocument/2006/relationships/image" Target="../media/image19.emf"/><Relationship Id="rId15" Type="http://schemas.openxmlformats.org/officeDocument/2006/relationships/image" Target="../media/image63.svg"/><Relationship Id="rId10" Type="http://schemas.openxmlformats.org/officeDocument/2006/relationships/image" Target="../media/image93.png"/><Relationship Id="rId19" Type="http://schemas.openxmlformats.org/officeDocument/2006/relationships/image" Target="../media/image97.svg"/><Relationship Id="rId4" Type="http://schemas.openxmlformats.org/officeDocument/2006/relationships/oleObject" Target="../embeddings/oleObject20.bin"/><Relationship Id="rId9" Type="http://schemas.openxmlformats.org/officeDocument/2006/relationships/image" Target="../media/image99.svg"/><Relationship Id="rId14"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7.svg"/><Relationship Id="rId3" Type="http://schemas.openxmlformats.org/officeDocument/2006/relationships/notesSlide" Target="../notesSlides/notesSlide14.xml"/><Relationship Id="rId7" Type="http://schemas.openxmlformats.org/officeDocument/2006/relationships/image" Target="../media/image63.svg"/><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62.png"/><Relationship Id="rId11" Type="http://schemas.openxmlformats.org/officeDocument/2006/relationships/image" Target="../media/image97.svg"/><Relationship Id="rId5" Type="http://schemas.openxmlformats.org/officeDocument/2006/relationships/image" Target="../media/image19.emf"/><Relationship Id="rId10" Type="http://schemas.openxmlformats.org/officeDocument/2006/relationships/image" Target="../media/image15.png"/><Relationship Id="rId4" Type="http://schemas.openxmlformats.org/officeDocument/2006/relationships/oleObject" Target="../embeddings/oleObject21.bin"/><Relationship Id="rId9" Type="http://schemas.openxmlformats.org/officeDocument/2006/relationships/image" Target="../media/image31.svg"/></Relationships>
</file>

<file path=ppt/slides/_rels/slide1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98.png"/><Relationship Id="rId18" Type="http://schemas.openxmlformats.org/officeDocument/2006/relationships/image" Target="../media/image104.svg"/><Relationship Id="rId26" Type="http://schemas.openxmlformats.org/officeDocument/2006/relationships/image" Target="../media/image31.svg"/><Relationship Id="rId3" Type="http://schemas.openxmlformats.org/officeDocument/2006/relationships/notesSlide" Target="../notesSlides/notesSlide15.xml"/><Relationship Id="rId21" Type="http://schemas.openxmlformats.org/officeDocument/2006/relationships/image" Target="../media/image93.png"/><Relationship Id="rId7" Type="http://schemas.openxmlformats.org/officeDocument/2006/relationships/image" Target="../media/image66.svg"/><Relationship Id="rId12" Type="http://schemas.openxmlformats.org/officeDocument/2006/relationships/image" Target="../media/image100.png"/><Relationship Id="rId17" Type="http://schemas.openxmlformats.org/officeDocument/2006/relationships/image" Target="../media/image103.png"/><Relationship Id="rId25" Type="http://schemas.openxmlformats.org/officeDocument/2006/relationships/image" Target="../media/image30.png"/><Relationship Id="rId2" Type="http://schemas.openxmlformats.org/officeDocument/2006/relationships/slideLayout" Target="../slideLayouts/slideLayout2.xml"/><Relationship Id="rId16" Type="http://schemas.openxmlformats.org/officeDocument/2006/relationships/image" Target="../media/image102.svg"/><Relationship Id="rId20" Type="http://schemas.openxmlformats.org/officeDocument/2006/relationships/image" Target="../media/image92.svg"/><Relationship Id="rId29" Type="http://schemas.openxmlformats.org/officeDocument/2006/relationships/image" Target="../media/image36.png"/><Relationship Id="rId1" Type="http://schemas.openxmlformats.org/officeDocument/2006/relationships/tags" Target="../tags/tag40.xml"/><Relationship Id="rId6" Type="http://schemas.openxmlformats.org/officeDocument/2006/relationships/image" Target="../media/image65.png"/><Relationship Id="rId11" Type="http://schemas.openxmlformats.org/officeDocument/2006/relationships/image" Target="../media/image70.svg"/><Relationship Id="rId24" Type="http://schemas.openxmlformats.org/officeDocument/2006/relationships/image" Target="../media/image63.svg"/><Relationship Id="rId5" Type="http://schemas.openxmlformats.org/officeDocument/2006/relationships/image" Target="../media/image19.emf"/><Relationship Id="rId15" Type="http://schemas.openxmlformats.org/officeDocument/2006/relationships/image" Target="../media/image101.png"/><Relationship Id="rId23" Type="http://schemas.openxmlformats.org/officeDocument/2006/relationships/image" Target="../media/image62.png"/><Relationship Id="rId28" Type="http://schemas.openxmlformats.org/officeDocument/2006/relationships/image" Target="../media/image97.svg"/><Relationship Id="rId10" Type="http://schemas.openxmlformats.org/officeDocument/2006/relationships/image" Target="../media/image69.png"/><Relationship Id="rId19" Type="http://schemas.openxmlformats.org/officeDocument/2006/relationships/image" Target="../media/image91.png"/><Relationship Id="rId4" Type="http://schemas.openxmlformats.org/officeDocument/2006/relationships/oleObject" Target="../embeddings/oleObject22.bin"/><Relationship Id="rId9" Type="http://schemas.openxmlformats.org/officeDocument/2006/relationships/image" Target="../media/image68.svg"/><Relationship Id="rId14" Type="http://schemas.openxmlformats.org/officeDocument/2006/relationships/image" Target="../media/image99.svg"/><Relationship Id="rId22" Type="http://schemas.openxmlformats.org/officeDocument/2006/relationships/image" Target="../media/image94.svg"/><Relationship Id="rId27" Type="http://schemas.openxmlformats.org/officeDocument/2006/relationships/image" Target="../media/image15.png"/><Relationship Id="rId30" Type="http://schemas.openxmlformats.org/officeDocument/2006/relationships/image" Target="../media/image37.svg"/></Relationships>
</file>

<file path=ppt/slides/_rels/slide19.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30.png"/><Relationship Id="rId18" Type="http://schemas.openxmlformats.org/officeDocument/2006/relationships/image" Target="../media/image37.svg"/><Relationship Id="rId3" Type="http://schemas.openxmlformats.org/officeDocument/2006/relationships/notesSlide" Target="../notesSlides/notesSlide16.xml"/><Relationship Id="rId7" Type="http://schemas.openxmlformats.org/officeDocument/2006/relationships/image" Target="../media/image106.png"/><Relationship Id="rId12" Type="http://schemas.openxmlformats.org/officeDocument/2006/relationships/image" Target="../media/image63.svg"/><Relationship Id="rId17"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97.svg"/><Relationship Id="rId1" Type="http://schemas.openxmlformats.org/officeDocument/2006/relationships/tags" Target="../tags/tag41.xml"/><Relationship Id="rId6" Type="http://schemas.openxmlformats.org/officeDocument/2006/relationships/image" Target="../media/image105.png"/><Relationship Id="rId11" Type="http://schemas.openxmlformats.org/officeDocument/2006/relationships/image" Target="../media/image62.png"/><Relationship Id="rId5" Type="http://schemas.openxmlformats.org/officeDocument/2006/relationships/image" Target="../media/image19.emf"/><Relationship Id="rId15" Type="http://schemas.openxmlformats.org/officeDocument/2006/relationships/image" Target="../media/image15.png"/><Relationship Id="rId10" Type="http://schemas.openxmlformats.org/officeDocument/2006/relationships/image" Target="../media/image100.png"/><Relationship Id="rId4" Type="http://schemas.openxmlformats.org/officeDocument/2006/relationships/oleObject" Target="../embeddings/oleObject23.bin"/><Relationship Id="rId9" Type="http://schemas.openxmlformats.org/officeDocument/2006/relationships/image" Target="../media/image108.png"/><Relationship Id="rId14" Type="http://schemas.openxmlformats.org/officeDocument/2006/relationships/image" Target="../media/image31.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0.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31.svg"/><Relationship Id="rId3" Type="http://schemas.openxmlformats.org/officeDocument/2006/relationships/notesSlide" Target="../notesSlides/notesSlide17.xml"/><Relationship Id="rId7" Type="http://schemas.openxmlformats.org/officeDocument/2006/relationships/image" Target="../media/image110.png"/><Relationship Id="rId12" Type="http://schemas.openxmlformats.org/officeDocument/2006/relationships/image" Target="../media/image30.png"/><Relationship Id="rId17" Type="http://schemas.openxmlformats.org/officeDocument/2006/relationships/image" Target="../media/image37.svg"/><Relationship Id="rId2" Type="http://schemas.openxmlformats.org/officeDocument/2006/relationships/slideLayout" Target="../slideLayouts/slideLayout2.xml"/><Relationship Id="rId16" Type="http://schemas.openxmlformats.org/officeDocument/2006/relationships/image" Target="../media/image36.png"/><Relationship Id="rId1" Type="http://schemas.openxmlformats.org/officeDocument/2006/relationships/tags" Target="../tags/tag42.xml"/><Relationship Id="rId6" Type="http://schemas.openxmlformats.org/officeDocument/2006/relationships/image" Target="../media/image109.png"/><Relationship Id="rId11" Type="http://schemas.openxmlformats.org/officeDocument/2006/relationships/image" Target="../media/image63.svg"/><Relationship Id="rId5" Type="http://schemas.openxmlformats.org/officeDocument/2006/relationships/image" Target="../media/image19.emf"/><Relationship Id="rId15" Type="http://schemas.openxmlformats.org/officeDocument/2006/relationships/image" Target="../media/image97.svg"/><Relationship Id="rId10" Type="http://schemas.openxmlformats.org/officeDocument/2006/relationships/image" Target="../media/image62.png"/><Relationship Id="rId4" Type="http://schemas.openxmlformats.org/officeDocument/2006/relationships/oleObject" Target="../embeddings/oleObject24.bin"/><Relationship Id="rId9" Type="http://schemas.openxmlformats.org/officeDocument/2006/relationships/image" Target="../media/image100.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30.png"/><Relationship Id="rId18" Type="http://schemas.openxmlformats.org/officeDocument/2006/relationships/image" Target="../media/image37.svg"/><Relationship Id="rId3" Type="http://schemas.openxmlformats.org/officeDocument/2006/relationships/notesSlide" Target="../notesSlides/notesSlide18.xml"/><Relationship Id="rId7" Type="http://schemas.openxmlformats.org/officeDocument/2006/relationships/image" Target="../media/image79.png"/><Relationship Id="rId12" Type="http://schemas.openxmlformats.org/officeDocument/2006/relationships/image" Target="../media/image63.svg"/><Relationship Id="rId17"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97.svg"/><Relationship Id="rId1" Type="http://schemas.openxmlformats.org/officeDocument/2006/relationships/tags" Target="../tags/tag43.xml"/><Relationship Id="rId6" Type="http://schemas.openxmlformats.org/officeDocument/2006/relationships/image" Target="../media/image78.png"/><Relationship Id="rId11" Type="http://schemas.openxmlformats.org/officeDocument/2006/relationships/image" Target="../media/image62.png"/><Relationship Id="rId5" Type="http://schemas.openxmlformats.org/officeDocument/2006/relationships/image" Target="../media/image19.emf"/><Relationship Id="rId15" Type="http://schemas.openxmlformats.org/officeDocument/2006/relationships/image" Target="../media/image15.png"/><Relationship Id="rId10" Type="http://schemas.openxmlformats.org/officeDocument/2006/relationships/image" Target="../media/image100.png"/><Relationship Id="rId4" Type="http://schemas.openxmlformats.org/officeDocument/2006/relationships/oleObject" Target="../embeddings/oleObject25.bin"/><Relationship Id="rId9" Type="http://schemas.openxmlformats.org/officeDocument/2006/relationships/image" Target="../media/image81.png"/><Relationship Id="rId14" Type="http://schemas.openxmlformats.org/officeDocument/2006/relationships/image" Target="../media/image31.svg"/></Relationships>
</file>

<file path=ppt/slides/_rels/slide22.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30.png"/><Relationship Id="rId18" Type="http://schemas.openxmlformats.org/officeDocument/2006/relationships/image" Target="../media/image37.svg"/><Relationship Id="rId3" Type="http://schemas.openxmlformats.org/officeDocument/2006/relationships/notesSlide" Target="../notesSlides/notesSlide19.xml"/><Relationship Id="rId7" Type="http://schemas.openxmlformats.org/officeDocument/2006/relationships/image" Target="../media/image83.png"/><Relationship Id="rId12" Type="http://schemas.openxmlformats.org/officeDocument/2006/relationships/image" Target="../media/image63.svg"/><Relationship Id="rId17"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97.svg"/><Relationship Id="rId1" Type="http://schemas.openxmlformats.org/officeDocument/2006/relationships/tags" Target="../tags/tag44.xml"/><Relationship Id="rId6" Type="http://schemas.openxmlformats.org/officeDocument/2006/relationships/image" Target="../media/image82.png"/><Relationship Id="rId11" Type="http://schemas.openxmlformats.org/officeDocument/2006/relationships/image" Target="../media/image62.png"/><Relationship Id="rId5" Type="http://schemas.openxmlformats.org/officeDocument/2006/relationships/image" Target="../media/image19.emf"/><Relationship Id="rId15" Type="http://schemas.openxmlformats.org/officeDocument/2006/relationships/image" Target="../media/image15.png"/><Relationship Id="rId10" Type="http://schemas.openxmlformats.org/officeDocument/2006/relationships/image" Target="../media/image81.png"/><Relationship Id="rId4" Type="http://schemas.openxmlformats.org/officeDocument/2006/relationships/oleObject" Target="../embeddings/oleObject26.bin"/><Relationship Id="rId9" Type="http://schemas.openxmlformats.org/officeDocument/2006/relationships/image" Target="../media/image80.png"/><Relationship Id="rId14" Type="http://schemas.openxmlformats.org/officeDocument/2006/relationships/image" Target="../media/image31.svg"/></Relationships>
</file>

<file path=ppt/slides/_rels/slide23.xml.rels><?xml version="1.0" encoding="UTF-8" standalone="yes"?>
<Relationships xmlns="http://schemas.openxmlformats.org/package/2006/relationships"><Relationship Id="rId8" Type="http://schemas.openxmlformats.org/officeDocument/2006/relationships/image" Target="../media/image90.svg"/><Relationship Id="rId13" Type="http://schemas.openxmlformats.org/officeDocument/2006/relationships/image" Target="../media/image15.png"/><Relationship Id="rId3" Type="http://schemas.openxmlformats.org/officeDocument/2006/relationships/notesSlide" Target="../notesSlides/notesSlide20.xml"/><Relationship Id="rId7" Type="http://schemas.openxmlformats.org/officeDocument/2006/relationships/image" Target="../media/image89.png"/><Relationship Id="rId12" Type="http://schemas.openxmlformats.org/officeDocument/2006/relationships/image" Target="../media/image31.svg"/><Relationship Id="rId2" Type="http://schemas.openxmlformats.org/officeDocument/2006/relationships/slideLayout" Target="../slideLayouts/slideLayout2.xml"/><Relationship Id="rId16" Type="http://schemas.openxmlformats.org/officeDocument/2006/relationships/image" Target="../media/image37.svg"/><Relationship Id="rId1" Type="http://schemas.openxmlformats.org/officeDocument/2006/relationships/tags" Target="../tags/tag45.xml"/><Relationship Id="rId6" Type="http://schemas.openxmlformats.org/officeDocument/2006/relationships/image" Target="../media/image88.png"/><Relationship Id="rId11" Type="http://schemas.openxmlformats.org/officeDocument/2006/relationships/image" Target="../media/image30.png"/><Relationship Id="rId5" Type="http://schemas.openxmlformats.org/officeDocument/2006/relationships/image" Target="../media/image19.emf"/><Relationship Id="rId15" Type="http://schemas.openxmlformats.org/officeDocument/2006/relationships/image" Target="../media/image36.png"/><Relationship Id="rId10" Type="http://schemas.openxmlformats.org/officeDocument/2006/relationships/image" Target="../media/image63.svg"/><Relationship Id="rId4" Type="http://schemas.openxmlformats.org/officeDocument/2006/relationships/oleObject" Target="../embeddings/oleObject27.bin"/><Relationship Id="rId9" Type="http://schemas.openxmlformats.org/officeDocument/2006/relationships/image" Target="../media/image62.png"/><Relationship Id="rId14" Type="http://schemas.openxmlformats.org/officeDocument/2006/relationships/image" Target="../media/image97.sv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25.xml.rels><?xml version="1.0" encoding="UTF-8" standalone="yes"?>
<Relationships xmlns="http://schemas.openxmlformats.org/package/2006/relationships"><Relationship Id="rId8" Type="http://schemas.openxmlformats.org/officeDocument/2006/relationships/image" Target="../media/image113.jpeg"/><Relationship Id="rId13" Type="http://schemas.openxmlformats.org/officeDocument/2006/relationships/image" Target="../media/image30.png"/><Relationship Id="rId18" Type="http://schemas.openxmlformats.org/officeDocument/2006/relationships/image" Target="../media/image18.svg"/><Relationship Id="rId3" Type="http://schemas.openxmlformats.org/officeDocument/2006/relationships/slideLayout" Target="../slideLayouts/slideLayout2.xml"/><Relationship Id="rId7" Type="http://schemas.openxmlformats.org/officeDocument/2006/relationships/image" Target="../media/image112.jpg"/><Relationship Id="rId12" Type="http://schemas.openxmlformats.org/officeDocument/2006/relationships/image" Target="../media/image63.svg"/><Relationship Id="rId17" Type="http://schemas.openxmlformats.org/officeDocument/2006/relationships/image" Target="../media/image17.png"/><Relationship Id="rId2" Type="http://schemas.openxmlformats.org/officeDocument/2006/relationships/tags" Target="../tags/tag47.xml"/><Relationship Id="rId16" Type="http://schemas.openxmlformats.org/officeDocument/2006/relationships/image" Target="../media/image33.svg"/><Relationship Id="rId1" Type="http://schemas.openxmlformats.org/officeDocument/2006/relationships/tags" Target="../tags/tag46.xml"/><Relationship Id="rId6" Type="http://schemas.openxmlformats.org/officeDocument/2006/relationships/image" Target="../media/image19.emf"/><Relationship Id="rId11" Type="http://schemas.openxmlformats.org/officeDocument/2006/relationships/image" Target="../media/image62.png"/><Relationship Id="rId5" Type="http://schemas.openxmlformats.org/officeDocument/2006/relationships/oleObject" Target="../embeddings/oleObject28.bin"/><Relationship Id="rId15" Type="http://schemas.openxmlformats.org/officeDocument/2006/relationships/image" Target="../media/image32.png"/><Relationship Id="rId10" Type="http://schemas.openxmlformats.org/officeDocument/2006/relationships/image" Target="../media/image115.jpeg"/><Relationship Id="rId4" Type="http://schemas.openxmlformats.org/officeDocument/2006/relationships/notesSlide" Target="../notesSlides/notesSlide21.xml"/><Relationship Id="rId9" Type="http://schemas.openxmlformats.org/officeDocument/2006/relationships/image" Target="../media/image114.jpeg"/><Relationship Id="rId14" Type="http://schemas.openxmlformats.org/officeDocument/2006/relationships/image" Target="../media/image31.svg"/></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8.svg"/><Relationship Id="rId3" Type="http://schemas.openxmlformats.org/officeDocument/2006/relationships/oleObject" Target="../embeddings/oleObject29.bin"/><Relationship Id="rId7" Type="http://schemas.openxmlformats.org/officeDocument/2006/relationships/image" Target="../media/image63.svg"/><Relationship Id="rId12" Type="http://schemas.openxmlformats.org/officeDocument/2006/relationships/image" Target="../media/image17.png"/><Relationship Id="rId2" Type="http://schemas.openxmlformats.org/officeDocument/2006/relationships/slideLayout" Target="../slideLayouts/slideLayout11.xml"/><Relationship Id="rId1" Type="http://schemas.openxmlformats.org/officeDocument/2006/relationships/tags" Target="../tags/tag48.xml"/><Relationship Id="rId6" Type="http://schemas.openxmlformats.org/officeDocument/2006/relationships/image" Target="../media/image62.png"/><Relationship Id="rId11" Type="http://schemas.openxmlformats.org/officeDocument/2006/relationships/image" Target="../media/image33.svg"/><Relationship Id="rId5" Type="http://schemas.openxmlformats.org/officeDocument/2006/relationships/image" Target="../media/image112.jpg"/><Relationship Id="rId10" Type="http://schemas.openxmlformats.org/officeDocument/2006/relationships/image" Target="../media/image32.png"/><Relationship Id="rId4" Type="http://schemas.openxmlformats.org/officeDocument/2006/relationships/image" Target="../media/image116.emf"/><Relationship Id="rId9" Type="http://schemas.openxmlformats.org/officeDocument/2006/relationships/image" Target="../media/image31.svg"/></Relationships>
</file>

<file path=ppt/slides/_rels/slide2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62.png"/><Relationship Id="rId7" Type="http://schemas.openxmlformats.org/officeDocument/2006/relationships/image" Target="../media/image32.png"/><Relationship Id="rId2" Type="http://schemas.openxmlformats.org/officeDocument/2006/relationships/image" Target="../media/image113.jpeg"/><Relationship Id="rId1" Type="http://schemas.openxmlformats.org/officeDocument/2006/relationships/slideLayout" Target="../slideLayouts/slideLayout11.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18.svg"/><Relationship Id="rId4" Type="http://schemas.openxmlformats.org/officeDocument/2006/relationships/image" Target="../media/image63.sv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62.png"/><Relationship Id="rId7" Type="http://schemas.openxmlformats.org/officeDocument/2006/relationships/image" Target="../media/image32.png"/><Relationship Id="rId2" Type="http://schemas.openxmlformats.org/officeDocument/2006/relationships/image" Target="../media/image117.jpg"/><Relationship Id="rId1" Type="http://schemas.openxmlformats.org/officeDocument/2006/relationships/slideLayout" Target="../slideLayouts/slideLayout11.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18.svg"/><Relationship Id="rId4" Type="http://schemas.openxmlformats.org/officeDocument/2006/relationships/image" Target="../media/image63.sv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62.png"/><Relationship Id="rId7" Type="http://schemas.openxmlformats.org/officeDocument/2006/relationships/image" Target="../media/image32.png"/><Relationship Id="rId2" Type="http://schemas.openxmlformats.org/officeDocument/2006/relationships/image" Target="../media/image118.png"/><Relationship Id="rId1" Type="http://schemas.openxmlformats.org/officeDocument/2006/relationships/slideLayout" Target="../slideLayouts/slideLayout11.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18.svg"/><Relationship Id="rId4" Type="http://schemas.openxmlformats.org/officeDocument/2006/relationships/image" Target="../media/image63.sv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26" Type="http://schemas.openxmlformats.org/officeDocument/2006/relationships/image" Target="../media/image37.svg"/><Relationship Id="rId3" Type="http://schemas.openxmlformats.org/officeDocument/2006/relationships/slideLayout" Target="../slideLayouts/slideLayout2.xml"/><Relationship Id="rId21" Type="http://schemas.openxmlformats.org/officeDocument/2006/relationships/image" Target="../media/image11.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6.png"/><Relationship Id="rId2" Type="http://schemas.openxmlformats.org/officeDocument/2006/relationships/tags" Target="../tags/tag27.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tags" Target="../tags/tag26.xml"/><Relationship Id="rId6" Type="http://schemas.openxmlformats.org/officeDocument/2006/relationships/image" Target="../media/image19.emf"/><Relationship Id="rId11" Type="http://schemas.openxmlformats.org/officeDocument/2006/relationships/image" Target="../media/image24.png"/><Relationship Id="rId24" Type="http://schemas.openxmlformats.org/officeDocument/2006/relationships/image" Target="../media/image35.svg"/><Relationship Id="rId5" Type="http://schemas.openxmlformats.org/officeDocument/2006/relationships/oleObject" Target="../embeddings/oleObject9.bin"/><Relationship Id="rId15" Type="http://schemas.openxmlformats.org/officeDocument/2006/relationships/image" Target="../media/image28.png"/><Relationship Id="rId23" Type="http://schemas.openxmlformats.org/officeDocument/2006/relationships/image" Target="../media/image34.svg"/><Relationship Id="rId10" Type="http://schemas.openxmlformats.org/officeDocument/2006/relationships/image" Target="../media/image23.svg"/><Relationship Id="rId19" Type="http://schemas.openxmlformats.org/officeDocument/2006/relationships/image" Target="../media/image32.png"/><Relationship Id="rId4" Type="http://schemas.openxmlformats.org/officeDocument/2006/relationships/notesSlide" Target="../notesSlides/notesSlide2.xml"/><Relationship Id="rId9" Type="http://schemas.openxmlformats.org/officeDocument/2006/relationships/image" Target="../media/image22.png"/><Relationship Id="rId14" Type="http://schemas.openxmlformats.org/officeDocument/2006/relationships/image" Target="../media/image27.svg"/><Relationship Id="rId22" Type="http://schemas.openxmlformats.org/officeDocument/2006/relationships/image" Target="../media/image12.svg"/></Relationships>
</file>

<file path=ppt/slides/_rels/slide30.xml.rels><?xml version="1.0" encoding="UTF-8" standalone="yes"?>
<Relationships xmlns="http://schemas.openxmlformats.org/package/2006/relationships"><Relationship Id="rId26" Type="http://schemas.openxmlformats.org/officeDocument/2006/relationships/tags" Target="../tags/tag74.xml"/><Relationship Id="rId21" Type="http://schemas.openxmlformats.org/officeDocument/2006/relationships/tags" Target="../tags/tag69.xml"/><Relationship Id="rId42" Type="http://schemas.openxmlformats.org/officeDocument/2006/relationships/image" Target="../media/image123.png"/><Relationship Id="rId47" Type="http://schemas.openxmlformats.org/officeDocument/2006/relationships/image" Target="../media/image128.png"/><Relationship Id="rId63" Type="http://schemas.openxmlformats.org/officeDocument/2006/relationships/image" Target="../media/image59.svg"/><Relationship Id="rId68" Type="http://schemas.openxmlformats.org/officeDocument/2006/relationships/image" Target="../media/image32.png"/><Relationship Id="rId7" Type="http://schemas.openxmlformats.org/officeDocument/2006/relationships/tags" Target="../tags/tag55.xml"/><Relationship Id="rId71" Type="http://schemas.openxmlformats.org/officeDocument/2006/relationships/image" Target="../media/image18.svg"/><Relationship Id="rId2" Type="http://schemas.openxmlformats.org/officeDocument/2006/relationships/tags" Target="../tags/tag50.xml"/><Relationship Id="rId16" Type="http://schemas.openxmlformats.org/officeDocument/2006/relationships/tags" Target="../tags/tag64.xml"/><Relationship Id="rId29" Type="http://schemas.openxmlformats.org/officeDocument/2006/relationships/tags" Target="../tags/tag77.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image" Target="../media/image119.emf"/><Relationship Id="rId40" Type="http://schemas.openxmlformats.org/officeDocument/2006/relationships/image" Target="../media/image121.jpeg"/><Relationship Id="rId45" Type="http://schemas.openxmlformats.org/officeDocument/2006/relationships/image" Target="../media/image126.png"/><Relationship Id="rId53" Type="http://schemas.openxmlformats.org/officeDocument/2006/relationships/image" Target="../media/image134.png"/><Relationship Id="rId58" Type="http://schemas.openxmlformats.org/officeDocument/2006/relationships/image" Target="../media/image42.png"/><Relationship Id="rId66" Type="http://schemas.openxmlformats.org/officeDocument/2006/relationships/image" Target="../media/image30.png"/><Relationship Id="rId5" Type="http://schemas.openxmlformats.org/officeDocument/2006/relationships/tags" Target="../tags/tag53.xml"/><Relationship Id="rId61" Type="http://schemas.openxmlformats.org/officeDocument/2006/relationships/image" Target="../media/image141.svg"/><Relationship Id="rId19" Type="http://schemas.openxmlformats.org/officeDocument/2006/relationships/tags" Target="../tags/tag6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oleObject" Target="../embeddings/oleObject30.bin"/><Relationship Id="rId43" Type="http://schemas.openxmlformats.org/officeDocument/2006/relationships/image" Target="../media/image124.png"/><Relationship Id="rId48" Type="http://schemas.openxmlformats.org/officeDocument/2006/relationships/image" Target="../media/image129.png"/><Relationship Id="rId56" Type="http://schemas.openxmlformats.org/officeDocument/2006/relationships/image" Target="../media/image137.png"/><Relationship Id="rId64" Type="http://schemas.openxmlformats.org/officeDocument/2006/relationships/image" Target="../media/image62.png"/><Relationship Id="rId69" Type="http://schemas.openxmlformats.org/officeDocument/2006/relationships/image" Target="../media/image33.svg"/><Relationship Id="rId8" Type="http://schemas.openxmlformats.org/officeDocument/2006/relationships/tags" Target="../tags/tag56.xml"/><Relationship Id="rId51" Type="http://schemas.openxmlformats.org/officeDocument/2006/relationships/image" Target="../media/image132.png"/><Relationship Id="rId3" Type="http://schemas.openxmlformats.org/officeDocument/2006/relationships/tags" Target="../tags/tag51.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image" Target="../media/image120.wmf"/><Relationship Id="rId46" Type="http://schemas.openxmlformats.org/officeDocument/2006/relationships/image" Target="../media/image127.jpeg"/><Relationship Id="rId59" Type="http://schemas.openxmlformats.org/officeDocument/2006/relationships/image" Target="../media/image139.svg"/><Relationship Id="rId67" Type="http://schemas.openxmlformats.org/officeDocument/2006/relationships/image" Target="../media/image31.svg"/><Relationship Id="rId20" Type="http://schemas.openxmlformats.org/officeDocument/2006/relationships/tags" Target="../tags/tag68.xml"/><Relationship Id="rId41" Type="http://schemas.openxmlformats.org/officeDocument/2006/relationships/image" Target="../media/image122.png"/><Relationship Id="rId54" Type="http://schemas.openxmlformats.org/officeDocument/2006/relationships/image" Target="../media/image135.png"/><Relationship Id="rId62" Type="http://schemas.openxmlformats.org/officeDocument/2006/relationships/image" Target="../media/image142.png"/><Relationship Id="rId70" Type="http://schemas.openxmlformats.org/officeDocument/2006/relationships/image" Target="../media/image17.png"/><Relationship Id="rId1" Type="http://schemas.openxmlformats.org/officeDocument/2006/relationships/tags" Target="../tags/tag49.xml"/><Relationship Id="rId6" Type="http://schemas.openxmlformats.org/officeDocument/2006/relationships/tags" Target="../tags/tag54.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image" Target="../media/image19.emf"/><Relationship Id="rId49" Type="http://schemas.openxmlformats.org/officeDocument/2006/relationships/image" Target="../media/image130.png"/><Relationship Id="rId57" Type="http://schemas.openxmlformats.org/officeDocument/2006/relationships/image" Target="../media/image138.svg"/><Relationship Id="rId10" Type="http://schemas.openxmlformats.org/officeDocument/2006/relationships/tags" Target="../tags/tag58.xml"/><Relationship Id="rId31" Type="http://schemas.openxmlformats.org/officeDocument/2006/relationships/tags" Target="../tags/tag79.xml"/><Relationship Id="rId44" Type="http://schemas.openxmlformats.org/officeDocument/2006/relationships/image" Target="../media/image125.png"/><Relationship Id="rId52" Type="http://schemas.openxmlformats.org/officeDocument/2006/relationships/image" Target="../media/image133.jpeg"/><Relationship Id="rId60" Type="http://schemas.openxmlformats.org/officeDocument/2006/relationships/image" Target="../media/image140.png"/><Relationship Id="rId65" Type="http://schemas.openxmlformats.org/officeDocument/2006/relationships/image" Target="../media/image63.svg"/><Relationship Id="rId4" Type="http://schemas.openxmlformats.org/officeDocument/2006/relationships/tags" Target="../tags/tag52.xml"/><Relationship Id="rId9" Type="http://schemas.openxmlformats.org/officeDocument/2006/relationships/tags" Target="../tags/tag57.xml"/><Relationship Id="rId13" Type="http://schemas.openxmlformats.org/officeDocument/2006/relationships/tags" Target="../tags/tag61.xml"/><Relationship Id="rId18" Type="http://schemas.openxmlformats.org/officeDocument/2006/relationships/tags" Target="../tags/tag66.xml"/><Relationship Id="rId39" Type="http://schemas.openxmlformats.org/officeDocument/2006/relationships/image" Target="../media/image71.png"/><Relationship Id="rId34" Type="http://schemas.openxmlformats.org/officeDocument/2006/relationships/slideLayout" Target="../slideLayouts/slideLayout2.xml"/><Relationship Id="rId50" Type="http://schemas.openxmlformats.org/officeDocument/2006/relationships/image" Target="../media/image131.png"/><Relationship Id="rId55" Type="http://schemas.openxmlformats.org/officeDocument/2006/relationships/image" Target="../media/image136.png"/></Relationships>
</file>

<file path=ppt/slides/_rels/slide31.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image" Target="../media/image144.png"/><Relationship Id="rId21" Type="http://schemas.openxmlformats.org/officeDocument/2006/relationships/tags" Target="../tags/tag102.xml"/><Relationship Id="rId34" Type="http://schemas.openxmlformats.org/officeDocument/2006/relationships/oleObject" Target="../embeddings/oleObject31.bin"/><Relationship Id="rId42" Type="http://schemas.openxmlformats.org/officeDocument/2006/relationships/image" Target="../media/image147.jpeg"/><Relationship Id="rId47" Type="http://schemas.openxmlformats.org/officeDocument/2006/relationships/image" Target="../media/image59.svg"/><Relationship Id="rId50" Type="http://schemas.openxmlformats.org/officeDocument/2006/relationships/image" Target="../media/image149.png"/><Relationship Id="rId55" Type="http://schemas.openxmlformats.org/officeDocument/2006/relationships/image" Target="../media/image154.png"/><Relationship Id="rId63" Type="http://schemas.openxmlformats.org/officeDocument/2006/relationships/image" Target="../media/image17.png"/><Relationship Id="rId7" Type="http://schemas.openxmlformats.org/officeDocument/2006/relationships/tags" Target="../tags/tag88.xml"/><Relationship Id="rId2" Type="http://schemas.openxmlformats.org/officeDocument/2006/relationships/tags" Target="../tags/tag83.xml"/><Relationship Id="rId16" Type="http://schemas.openxmlformats.org/officeDocument/2006/relationships/tags" Target="../tags/tag97.xml"/><Relationship Id="rId29" Type="http://schemas.openxmlformats.org/officeDocument/2006/relationships/tags" Target="../tags/tag110.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image" Target="../media/image120.wmf"/><Relationship Id="rId40" Type="http://schemas.openxmlformats.org/officeDocument/2006/relationships/image" Target="../media/image145.jpeg"/><Relationship Id="rId45" Type="http://schemas.openxmlformats.org/officeDocument/2006/relationships/image" Target="../media/image141.svg"/><Relationship Id="rId53" Type="http://schemas.openxmlformats.org/officeDocument/2006/relationships/image" Target="../media/image152.png"/><Relationship Id="rId58" Type="http://schemas.openxmlformats.org/officeDocument/2006/relationships/image" Target="../media/image63.svg"/><Relationship Id="rId5" Type="http://schemas.openxmlformats.org/officeDocument/2006/relationships/tags" Target="../tags/tag86.xml"/><Relationship Id="rId61" Type="http://schemas.openxmlformats.org/officeDocument/2006/relationships/image" Target="../media/image32.png"/><Relationship Id="rId19" Type="http://schemas.openxmlformats.org/officeDocument/2006/relationships/tags" Target="../tags/tag10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image" Target="../media/image19.emf"/><Relationship Id="rId43" Type="http://schemas.openxmlformats.org/officeDocument/2006/relationships/image" Target="../media/image148.png"/><Relationship Id="rId48" Type="http://schemas.openxmlformats.org/officeDocument/2006/relationships/image" Target="../media/image137.png"/><Relationship Id="rId56" Type="http://schemas.openxmlformats.org/officeDocument/2006/relationships/image" Target="../media/image155.png"/><Relationship Id="rId64" Type="http://schemas.openxmlformats.org/officeDocument/2006/relationships/image" Target="../media/image18.svg"/><Relationship Id="rId8" Type="http://schemas.openxmlformats.org/officeDocument/2006/relationships/tags" Target="../tags/tag89.xml"/><Relationship Id="rId51" Type="http://schemas.openxmlformats.org/officeDocument/2006/relationships/image" Target="../media/image150.png"/><Relationship Id="rId3" Type="http://schemas.openxmlformats.org/officeDocument/2006/relationships/tags" Target="../tags/tag84.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slideLayout" Target="../slideLayouts/slideLayout2.xml"/><Relationship Id="rId38" Type="http://schemas.openxmlformats.org/officeDocument/2006/relationships/image" Target="../media/image143.jpeg"/><Relationship Id="rId46" Type="http://schemas.openxmlformats.org/officeDocument/2006/relationships/image" Target="../media/image142.png"/><Relationship Id="rId59" Type="http://schemas.openxmlformats.org/officeDocument/2006/relationships/image" Target="../media/image30.png"/><Relationship Id="rId20" Type="http://schemas.openxmlformats.org/officeDocument/2006/relationships/tags" Target="../tags/tag101.xml"/><Relationship Id="rId41" Type="http://schemas.openxmlformats.org/officeDocument/2006/relationships/image" Target="../media/image146.jpeg"/><Relationship Id="rId54" Type="http://schemas.openxmlformats.org/officeDocument/2006/relationships/image" Target="../media/image153.png"/><Relationship Id="rId62" Type="http://schemas.openxmlformats.org/officeDocument/2006/relationships/image" Target="../media/image33.svg"/><Relationship Id="rId1" Type="http://schemas.openxmlformats.org/officeDocument/2006/relationships/tags" Target="../tags/tag82.xml"/><Relationship Id="rId6" Type="http://schemas.openxmlformats.org/officeDocument/2006/relationships/tags" Target="../tags/tag87.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image" Target="../media/image119.emf"/><Relationship Id="rId49" Type="http://schemas.openxmlformats.org/officeDocument/2006/relationships/image" Target="../media/image138.svg"/><Relationship Id="rId57" Type="http://schemas.openxmlformats.org/officeDocument/2006/relationships/image" Target="../media/image62.png"/><Relationship Id="rId10" Type="http://schemas.openxmlformats.org/officeDocument/2006/relationships/tags" Target="../tags/tag91.xml"/><Relationship Id="rId31" Type="http://schemas.openxmlformats.org/officeDocument/2006/relationships/tags" Target="../tags/tag112.xml"/><Relationship Id="rId44" Type="http://schemas.openxmlformats.org/officeDocument/2006/relationships/image" Target="../media/image140.png"/><Relationship Id="rId52" Type="http://schemas.openxmlformats.org/officeDocument/2006/relationships/image" Target="../media/image151.png"/><Relationship Id="rId60" Type="http://schemas.openxmlformats.org/officeDocument/2006/relationships/image" Target="../media/image31.svg"/><Relationship Id="rId4" Type="http://schemas.openxmlformats.org/officeDocument/2006/relationships/tags" Target="../tags/tag85.xml"/><Relationship Id="rId9" Type="http://schemas.openxmlformats.org/officeDocument/2006/relationships/tags" Target="../tags/tag90.xml"/></Relationships>
</file>

<file path=ppt/slides/_rels/slide32.xml.rels><?xml version="1.0" encoding="UTF-8" standalone="yes"?>
<Relationships xmlns="http://schemas.openxmlformats.org/package/2006/relationships"><Relationship Id="rId13" Type="http://schemas.openxmlformats.org/officeDocument/2006/relationships/tags" Target="../tags/tag126.xml"/><Relationship Id="rId18" Type="http://schemas.openxmlformats.org/officeDocument/2006/relationships/slideLayout" Target="../slideLayouts/slideLayout2.xml"/><Relationship Id="rId26" Type="http://schemas.openxmlformats.org/officeDocument/2006/relationships/image" Target="../media/image159.jpeg"/><Relationship Id="rId39" Type="http://schemas.openxmlformats.org/officeDocument/2006/relationships/image" Target="../media/image62.png"/><Relationship Id="rId21" Type="http://schemas.openxmlformats.org/officeDocument/2006/relationships/image" Target="../media/image119.emf"/><Relationship Id="rId34" Type="http://schemas.openxmlformats.org/officeDocument/2006/relationships/image" Target="../media/image59.svg"/><Relationship Id="rId42" Type="http://schemas.openxmlformats.org/officeDocument/2006/relationships/image" Target="../media/image31.svg"/><Relationship Id="rId7" Type="http://schemas.openxmlformats.org/officeDocument/2006/relationships/tags" Target="../tags/tag120.xml"/><Relationship Id="rId2" Type="http://schemas.openxmlformats.org/officeDocument/2006/relationships/tags" Target="../tags/tag115.xml"/><Relationship Id="rId16" Type="http://schemas.openxmlformats.org/officeDocument/2006/relationships/tags" Target="../tags/tag129.xml"/><Relationship Id="rId29" Type="http://schemas.openxmlformats.org/officeDocument/2006/relationships/image" Target="../media/image162.png"/><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image" Target="../media/image157.jpeg"/><Relationship Id="rId32" Type="http://schemas.openxmlformats.org/officeDocument/2006/relationships/image" Target="../media/image141.svg"/><Relationship Id="rId37" Type="http://schemas.openxmlformats.org/officeDocument/2006/relationships/image" Target="../media/image42.png"/><Relationship Id="rId40" Type="http://schemas.openxmlformats.org/officeDocument/2006/relationships/image" Target="../media/image63.svg"/><Relationship Id="rId45" Type="http://schemas.openxmlformats.org/officeDocument/2006/relationships/image" Target="../media/image17.png"/><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image" Target="../media/image156.jpeg"/><Relationship Id="rId28" Type="http://schemas.openxmlformats.org/officeDocument/2006/relationships/image" Target="../media/image161.jpeg"/><Relationship Id="rId36" Type="http://schemas.openxmlformats.org/officeDocument/2006/relationships/image" Target="../media/image138.svg"/><Relationship Id="rId10" Type="http://schemas.openxmlformats.org/officeDocument/2006/relationships/tags" Target="../tags/tag123.xml"/><Relationship Id="rId19" Type="http://schemas.openxmlformats.org/officeDocument/2006/relationships/oleObject" Target="../embeddings/oleObject32.bin"/><Relationship Id="rId31" Type="http://schemas.openxmlformats.org/officeDocument/2006/relationships/image" Target="../media/image140.png"/><Relationship Id="rId44" Type="http://schemas.openxmlformats.org/officeDocument/2006/relationships/image" Target="../media/image33.svg"/><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image" Target="../media/image120.wmf"/><Relationship Id="rId27" Type="http://schemas.openxmlformats.org/officeDocument/2006/relationships/image" Target="../media/image160.jpeg"/><Relationship Id="rId30" Type="http://schemas.openxmlformats.org/officeDocument/2006/relationships/image" Target="../media/image163.png"/><Relationship Id="rId35" Type="http://schemas.openxmlformats.org/officeDocument/2006/relationships/image" Target="../media/image137.png"/><Relationship Id="rId43" Type="http://schemas.openxmlformats.org/officeDocument/2006/relationships/image" Target="../media/image32.png"/><Relationship Id="rId8" Type="http://schemas.openxmlformats.org/officeDocument/2006/relationships/tags" Target="../tags/tag121.xml"/><Relationship Id="rId3" Type="http://schemas.openxmlformats.org/officeDocument/2006/relationships/tags" Target="../tags/tag116.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image" Target="../media/image158.png"/><Relationship Id="rId33" Type="http://schemas.openxmlformats.org/officeDocument/2006/relationships/image" Target="../media/image142.png"/><Relationship Id="rId38" Type="http://schemas.openxmlformats.org/officeDocument/2006/relationships/image" Target="../media/image139.svg"/><Relationship Id="rId46" Type="http://schemas.openxmlformats.org/officeDocument/2006/relationships/image" Target="../media/image18.svg"/><Relationship Id="rId20" Type="http://schemas.openxmlformats.org/officeDocument/2006/relationships/image" Target="../media/image19.emf"/><Relationship Id="rId41" Type="http://schemas.openxmlformats.org/officeDocument/2006/relationships/image" Target="../media/image30.png"/></Relationships>
</file>

<file path=ppt/slides/_rels/slide33.xml.rels><?xml version="1.0" encoding="UTF-8" standalone="yes"?>
<Relationships xmlns="http://schemas.openxmlformats.org/package/2006/relationships"><Relationship Id="rId13" Type="http://schemas.openxmlformats.org/officeDocument/2006/relationships/slideLayout" Target="../slideLayouts/slideLayout2.xml"/><Relationship Id="rId18" Type="http://schemas.openxmlformats.org/officeDocument/2006/relationships/image" Target="../media/image140.png"/><Relationship Id="rId26" Type="http://schemas.openxmlformats.org/officeDocument/2006/relationships/image" Target="../media/image164.wmf"/><Relationship Id="rId3" Type="http://schemas.openxmlformats.org/officeDocument/2006/relationships/tags" Target="../tags/tag133.xml"/><Relationship Id="rId21" Type="http://schemas.openxmlformats.org/officeDocument/2006/relationships/image" Target="../media/image59.svg"/><Relationship Id="rId34" Type="http://schemas.openxmlformats.org/officeDocument/2006/relationships/image" Target="../media/image33.svg"/><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120.wmf"/><Relationship Id="rId25" Type="http://schemas.openxmlformats.org/officeDocument/2006/relationships/image" Target="../media/image139.svg"/><Relationship Id="rId33" Type="http://schemas.openxmlformats.org/officeDocument/2006/relationships/image" Target="../media/image32.png"/><Relationship Id="rId2" Type="http://schemas.openxmlformats.org/officeDocument/2006/relationships/tags" Target="../tags/tag132.xml"/><Relationship Id="rId16" Type="http://schemas.openxmlformats.org/officeDocument/2006/relationships/image" Target="../media/image119.emf"/><Relationship Id="rId20" Type="http://schemas.openxmlformats.org/officeDocument/2006/relationships/image" Target="../media/image142.png"/><Relationship Id="rId29" Type="http://schemas.openxmlformats.org/officeDocument/2006/relationships/image" Target="../media/image62.png"/><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image" Target="../media/image42.png"/><Relationship Id="rId32" Type="http://schemas.openxmlformats.org/officeDocument/2006/relationships/image" Target="../media/image31.svg"/><Relationship Id="rId5" Type="http://schemas.openxmlformats.org/officeDocument/2006/relationships/tags" Target="../tags/tag135.xml"/><Relationship Id="rId15" Type="http://schemas.openxmlformats.org/officeDocument/2006/relationships/image" Target="../media/image19.emf"/><Relationship Id="rId23" Type="http://schemas.openxmlformats.org/officeDocument/2006/relationships/image" Target="../media/image138.svg"/><Relationship Id="rId28" Type="http://schemas.openxmlformats.org/officeDocument/2006/relationships/image" Target="../media/image166.png"/><Relationship Id="rId36" Type="http://schemas.openxmlformats.org/officeDocument/2006/relationships/image" Target="../media/image18.svg"/><Relationship Id="rId10" Type="http://schemas.openxmlformats.org/officeDocument/2006/relationships/tags" Target="../tags/tag140.xml"/><Relationship Id="rId19" Type="http://schemas.openxmlformats.org/officeDocument/2006/relationships/image" Target="../media/image141.svg"/><Relationship Id="rId31" Type="http://schemas.openxmlformats.org/officeDocument/2006/relationships/image" Target="../media/image30.png"/><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oleObject" Target="../embeddings/oleObject33.bin"/><Relationship Id="rId22" Type="http://schemas.openxmlformats.org/officeDocument/2006/relationships/image" Target="../media/image137.png"/><Relationship Id="rId27" Type="http://schemas.openxmlformats.org/officeDocument/2006/relationships/image" Target="../media/image165.png"/><Relationship Id="rId30" Type="http://schemas.openxmlformats.org/officeDocument/2006/relationships/image" Target="../media/image63.svg"/><Relationship Id="rId35" Type="http://schemas.openxmlformats.org/officeDocument/2006/relationships/image" Target="../media/image17.png"/><Relationship Id="rId8" Type="http://schemas.openxmlformats.org/officeDocument/2006/relationships/tags" Target="../tags/tag1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11.png"/><Relationship Id="rId3" Type="http://schemas.openxmlformats.org/officeDocument/2006/relationships/notesSlide" Target="../notesSlides/notesSlide3.xml"/><Relationship Id="rId21" Type="http://schemas.openxmlformats.org/officeDocument/2006/relationships/image" Target="../media/image51.svg"/><Relationship Id="rId7" Type="http://schemas.openxmlformats.org/officeDocument/2006/relationships/image" Target="../media/image3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33.svg"/><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35.svg"/><Relationship Id="rId1" Type="http://schemas.openxmlformats.org/officeDocument/2006/relationships/tags" Target="../tags/tag28.xml"/><Relationship Id="rId6" Type="http://schemas.openxmlformats.org/officeDocument/2006/relationships/image" Target="../media/image30.png"/><Relationship Id="rId11" Type="http://schemas.openxmlformats.org/officeDocument/2006/relationships/image" Target="../media/image41.svg"/><Relationship Id="rId24" Type="http://schemas.openxmlformats.org/officeDocument/2006/relationships/image" Target="../media/image32.png"/><Relationship Id="rId5" Type="http://schemas.openxmlformats.org/officeDocument/2006/relationships/image" Target="../media/image19.emf"/><Relationship Id="rId15" Type="http://schemas.openxmlformats.org/officeDocument/2006/relationships/image" Target="../media/image45.svg"/><Relationship Id="rId23" Type="http://schemas.openxmlformats.org/officeDocument/2006/relationships/image" Target="../media/image53.svg"/><Relationship Id="rId28" Type="http://schemas.openxmlformats.org/officeDocument/2006/relationships/image" Target="../media/image34.svg"/><Relationship Id="rId10" Type="http://schemas.openxmlformats.org/officeDocument/2006/relationships/image" Target="../media/image40.png"/><Relationship Id="rId19" Type="http://schemas.openxmlformats.org/officeDocument/2006/relationships/image" Target="../media/image49.svg"/><Relationship Id="rId31" Type="http://schemas.openxmlformats.org/officeDocument/2006/relationships/image" Target="../media/image37.svg"/><Relationship Id="rId4" Type="http://schemas.openxmlformats.org/officeDocument/2006/relationships/oleObject" Target="../embeddings/oleObject10.bin"/><Relationship Id="rId9" Type="http://schemas.openxmlformats.org/officeDocument/2006/relationships/image" Target="../media/image39.sv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12.svg"/><Relationship Id="rId30"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18" Type="http://schemas.openxmlformats.org/officeDocument/2006/relationships/image" Target="../media/image32.png"/><Relationship Id="rId3" Type="http://schemas.openxmlformats.org/officeDocument/2006/relationships/notesSlide" Target="../notesSlides/notesSlide4.xml"/><Relationship Id="rId21" Type="http://schemas.openxmlformats.org/officeDocument/2006/relationships/image" Target="../media/image37.svg"/><Relationship Id="rId7" Type="http://schemas.openxmlformats.org/officeDocument/2006/relationships/image" Target="../media/image55.svg"/><Relationship Id="rId12" Type="http://schemas.openxmlformats.org/officeDocument/2006/relationships/image" Target="../media/image60.png"/><Relationship Id="rId17" Type="http://schemas.openxmlformats.org/officeDocument/2006/relationships/image" Target="../media/image6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36.png"/><Relationship Id="rId1" Type="http://schemas.openxmlformats.org/officeDocument/2006/relationships/tags" Target="../tags/tag29.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19.emf"/><Relationship Id="rId15" Type="http://schemas.openxmlformats.org/officeDocument/2006/relationships/image" Target="../media/image63.svg"/><Relationship Id="rId10" Type="http://schemas.openxmlformats.org/officeDocument/2006/relationships/image" Target="../media/image58.png"/><Relationship Id="rId19" Type="http://schemas.openxmlformats.org/officeDocument/2006/relationships/image" Target="../media/image35.svg"/><Relationship Id="rId4" Type="http://schemas.openxmlformats.org/officeDocument/2006/relationships/oleObject" Target="../embeddings/oleObject11.bin"/><Relationship Id="rId9" Type="http://schemas.openxmlformats.org/officeDocument/2006/relationships/image" Target="../media/image57.svg"/><Relationship Id="rId14" Type="http://schemas.openxmlformats.org/officeDocument/2006/relationships/image" Target="../media/image62.png"/></Relationships>
</file>

<file path=ppt/slides/_rels/slide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18" Type="http://schemas.openxmlformats.org/officeDocument/2006/relationships/image" Target="../media/image32.png"/><Relationship Id="rId3" Type="http://schemas.openxmlformats.org/officeDocument/2006/relationships/notesSlide" Target="../notesSlides/notesSlide5.xml"/><Relationship Id="rId21" Type="http://schemas.openxmlformats.org/officeDocument/2006/relationships/image" Target="../media/image37.svg"/><Relationship Id="rId7" Type="http://schemas.openxmlformats.org/officeDocument/2006/relationships/image" Target="../media/image55.svg"/><Relationship Id="rId12" Type="http://schemas.openxmlformats.org/officeDocument/2006/relationships/image" Target="../media/image60.png"/><Relationship Id="rId17" Type="http://schemas.openxmlformats.org/officeDocument/2006/relationships/image" Target="../media/image6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36.png"/><Relationship Id="rId1" Type="http://schemas.openxmlformats.org/officeDocument/2006/relationships/tags" Target="../tags/tag30.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19.emf"/><Relationship Id="rId15" Type="http://schemas.openxmlformats.org/officeDocument/2006/relationships/image" Target="../media/image63.svg"/><Relationship Id="rId10" Type="http://schemas.openxmlformats.org/officeDocument/2006/relationships/image" Target="../media/image58.png"/><Relationship Id="rId19" Type="http://schemas.openxmlformats.org/officeDocument/2006/relationships/image" Target="../media/image35.svg"/><Relationship Id="rId4" Type="http://schemas.openxmlformats.org/officeDocument/2006/relationships/oleObject" Target="../embeddings/oleObject12.bin"/><Relationship Id="rId9" Type="http://schemas.openxmlformats.org/officeDocument/2006/relationships/image" Target="../media/image57.svg"/><Relationship Id="rId14" Type="http://schemas.openxmlformats.org/officeDocument/2006/relationships/image" Target="../media/image6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7.svg"/><Relationship Id="rId3" Type="http://schemas.openxmlformats.org/officeDocument/2006/relationships/notesSlide" Target="../notesSlides/notesSlide6.xml"/><Relationship Id="rId7" Type="http://schemas.openxmlformats.org/officeDocument/2006/relationships/image" Target="../media/image63.svg"/><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62.png"/><Relationship Id="rId11" Type="http://schemas.openxmlformats.org/officeDocument/2006/relationships/image" Target="../media/image35.svg"/><Relationship Id="rId5" Type="http://schemas.openxmlformats.org/officeDocument/2006/relationships/image" Target="../media/image19.emf"/><Relationship Id="rId10" Type="http://schemas.openxmlformats.org/officeDocument/2006/relationships/image" Target="../media/image32.png"/><Relationship Id="rId4" Type="http://schemas.openxmlformats.org/officeDocument/2006/relationships/oleObject" Target="../embeddings/oleObject13.bin"/><Relationship Id="rId9" Type="http://schemas.openxmlformats.org/officeDocument/2006/relationships/image" Target="../media/image64.svg"/></Relationships>
</file>

<file path=ppt/slides/_rels/slide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6.svg"/><Relationship Id="rId18" Type="http://schemas.openxmlformats.org/officeDocument/2006/relationships/image" Target="../media/image69.png"/><Relationship Id="rId26" Type="http://schemas.openxmlformats.org/officeDocument/2006/relationships/image" Target="../media/image35.svg"/><Relationship Id="rId3" Type="http://schemas.openxmlformats.org/officeDocument/2006/relationships/notesSlide" Target="../notesSlides/notesSlide7.xml"/><Relationship Id="rId21" Type="http://schemas.openxmlformats.org/officeDocument/2006/relationships/image" Target="../media/image62.png"/><Relationship Id="rId7" Type="http://schemas.openxmlformats.org/officeDocument/2006/relationships/image" Target="../media/image55.svg"/><Relationship Id="rId12" Type="http://schemas.openxmlformats.org/officeDocument/2006/relationships/image" Target="../media/image65.png"/><Relationship Id="rId17" Type="http://schemas.openxmlformats.org/officeDocument/2006/relationships/image" Target="../media/image68.svg"/><Relationship Id="rId25"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tags" Target="../tags/tag32.xml"/><Relationship Id="rId6" Type="http://schemas.openxmlformats.org/officeDocument/2006/relationships/image" Target="../media/image54.png"/><Relationship Id="rId11" Type="http://schemas.openxmlformats.org/officeDocument/2006/relationships/image" Target="../media/image59.svg"/><Relationship Id="rId24" Type="http://schemas.openxmlformats.org/officeDocument/2006/relationships/image" Target="../media/image64.svg"/><Relationship Id="rId5" Type="http://schemas.openxmlformats.org/officeDocument/2006/relationships/image" Target="../media/image19.emf"/><Relationship Id="rId15" Type="http://schemas.openxmlformats.org/officeDocument/2006/relationships/image" Target="../media/image61.svg"/><Relationship Id="rId23" Type="http://schemas.openxmlformats.org/officeDocument/2006/relationships/image" Target="../media/image13.png"/><Relationship Id="rId28" Type="http://schemas.openxmlformats.org/officeDocument/2006/relationships/image" Target="../media/image37.svg"/><Relationship Id="rId10" Type="http://schemas.openxmlformats.org/officeDocument/2006/relationships/image" Target="../media/image58.png"/><Relationship Id="rId19" Type="http://schemas.openxmlformats.org/officeDocument/2006/relationships/image" Target="../media/image70.svg"/><Relationship Id="rId4" Type="http://schemas.openxmlformats.org/officeDocument/2006/relationships/oleObject" Target="../embeddings/oleObject14.bin"/><Relationship Id="rId9" Type="http://schemas.openxmlformats.org/officeDocument/2006/relationships/image" Target="../media/image57.svg"/><Relationship Id="rId14" Type="http://schemas.openxmlformats.org/officeDocument/2006/relationships/image" Target="../media/image60.png"/><Relationship Id="rId22" Type="http://schemas.openxmlformats.org/officeDocument/2006/relationships/image" Target="../media/image63.svg"/><Relationship Id="rId2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9" name="Objekt 8"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6" name="Group 4">
            <a:extLst>
              <a:ext uri="{FF2B5EF4-FFF2-40B4-BE49-F238E27FC236}">
                <a16:creationId xmlns:a16="http://schemas.microsoft.com/office/drawing/2014/main" id="{C8422AE9-8257-41A9-AB41-1F10585C886F}"/>
              </a:ext>
            </a:extLst>
          </p:cNvPr>
          <p:cNvGrpSpPr>
            <a:grpSpLocks noChangeAspect="1"/>
          </p:cNvGrpSpPr>
          <p:nvPr/>
        </p:nvGrpSpPr>
        <p:grpSpPr bwMode="auto">
          <a:xfrm>
            <a:off x="10364788" y="4960938"/>
            <a:ext cx="1225550" cy="1435100"/>
            <a:chOff x="6529" y="3125"/>
            <a:chExt cx="772" cy="904"/>
          </a:xfrm>
        </p:grpSpPr>
        <p:sp>
          <p:nvSpPr>
            <p:cNvPr id="7"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5" name="Title 1"/>
          <p:cNvSpPr txBox="1">
            <a:spLocks/>
          </p:cNvSpPr>
          <p:nvPr/>
        </p:nvSpPr>
        <p:spPr>
          <a:xfrm>
            <a:off x="880098" y="1954221"/>
            <a:ext cx="4413261" cy="979702"/>
          </a:xfrm>
          <a:prstGeom prst="rect">
            <a:avLst/>
          </a:prstGeom>
        </p:spPr>
        <p:txBody>
          <a:bodyPr vert="horz" lIns="0" tIns="0" rIns="0" bIns="0" rtlCol="0" anchor="t" anchorCtr="0">
            <a:normAutofit fontScale="62500" lnSpcReduction="20000"/>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4000" dirty="0">
                <a:solidFill>
                  <a:schemeClr val="tx1"/>
                </a:solidFill>
              </a:rPr>
              <a:t>Operational and Tech Due Diligence</a:t>
            </a:r>
          </a:p>
          <a:p>
            <a:r>
              <a:rPr lang="en-US" sz="4000" dirty="0">
                <a:solidFill>
                  <a:schemeClr val="tx1"/>
                </a:solidFill>
              </a:rPr>
              <a:t>Guidebook</a:t>
            </a:r>
          </a:p>
        </p:txBody>
      </p:sp>
      <p:sp>
        <p:nvSpPr>
          <p:cNvPr id="46" name="Subtitle 2"/>
          <p:cNvSpPr txBox="1">
            <a:spLocks/>
          </p:cNvSpPr>
          <p:nvPr/>
        </p:nvSpPr>
        <p:spPr>
          <a:xfrm>
            <a:off x="880099" y="3321783"/>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b="1" dirty="0">
                <a:solidFill>
                  <a:schemeClr val="tx1"/>
                </a:solidFill>
                <a:latin typeface="EYInterstate" panose="02000503020000020004" pitchFamily="2" charset="0"/>
              </a:rPr>
              <a:t>October 2022</a:t>
            </a:r>
          </a:p>
        </p:txBody>
      </p:sp>
      <p:sp>
        <p:nvSpPr>
          <p:cNvPr id="10" name="Subtitle 2">
            <a:extLst>
              <a:ext uri="{FF2B5EF4-FFF2-40B4-BE49-F238E27FC236}">
                <a16:creationId xmlns:a16="http://schemas.microsoft.com/office/drawing/2014/main" id="{8EAFCE4F-9839-482C-81F4-22A495B10616}"/>
              </a:ext>
            </a:extLst>
          </p:cNvPr>
          <p:cNvSpPr txBox="1">
            <a:spLocks/>
          </p:cNvSpPr>
          <p:nvPr/>
        </p:nvSpPr>
        <p:spPr>
          <a:xfrm>
            <a:off x="880099" y="2903365"/>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dirty="0">
                <a:solidFill>
                  <a:srgbClr val="FF0000"/>
                </a:solidFill>
                <a:latin typeface="EYInterstate" panose="02000503020000020004" pitchFamily="2" charset="0"/>
              </a:rPr>
              <a:t>Only for internal Use</a:t>
            </a:r>
          </a:p>
        </p:txBody>
      </p:sp>
    </p:spTree>
    <p:extLst>
      <p:ext uri="{BB962C8B-B14F-4D97-AF65-F5344CB8AC3E}">
        <p14:creationId xmlns:p14="http://schemas.microsoft.com/office/powerpoint/2010/main" val="22745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Operating Model &amp; Organization was conducted to understand the level of complexity of the Company and the adequacy of the employee base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10</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Operating Model &amp; Organization (2/5)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6"/>
          <a:stretch>
            <a:fillRect/>
          </a:stretch>
        </p:blipFill>
        <p:spPr>
          <a:xfrm>
            <a:off x="775661" y="3539965"/>
            <a:ext cx="2041471"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7"/>
          <a:stretch>
            <a:fillRect/>
          </a:stretch>
        </p:blipFill>
        <p:spPr>
          <a:xfrm>
            <a:off x="1814422" y="3735831"/>
            <a:ext cx="2005420"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44B8410E-3874-47AE-9819-1CF478E53C55}"/>
              </a:ext>
            </a:extLst>
          </p:cNvPr>
          <p:cNvPicPr>
            <a:picLocks noChangeAspect="1"/>
          </p:cNvPicPr>
          <p:nvPr/>
        </p:nvPicPr>
        <p:blipFill>
          <a:blip r:embed="rId8"/>
          <a:stretch>
            <a:fillRect/>
          </a:stretch>
        </p:blipFill>
        <p:spPr>
          <a:xfrm>
            <a:off x="775661" y="5035700"/>
            <a:ext cx="2005295"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5" name="Picture 14">
            <a:extLst>
              <a:ext uri="{FF2B5EF4-FFF2-40B4-BE49-F238E27FC236}">
                <a16:creationId xmlns:a16="http://schemas.microsoft.com/office/drawing/2014/main" id="{CC606001-EB15-4735-AE20-75298B21297F}"/>
              </a:ext>
            </a:extLst>
          </p:cNvPr>
          <p:cNvPicPr>
            <a:picLocks noChangeAspect="1"/>
          </p:cNvPicPr>
          <p:nvPr/>
        </p:nvPicPr>
        <p:blipFill>
          <a:blip r:embed="rId9"/>
          <a:stretch>
            <a:fillRect/>
          </a:stretch>
        </p:blipFill>
        <p:spPr>
          <a:xfrm>
            <a:off x="1814422" y="5231637"/>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41" name="Straight Arrow Connector 40">
            <a:extLst>
              <a:ext uri="{FF2B5EF4-FFF2-40B4-BE49-F238E27FC236}">
                <a16:creationId xmlns:a16="http://schemas.microsoft.com/office/drawing/2014/main" id="{1AE5D357-8237-4C76-9B6D-75601598CDFE}"/>
              </a:ext>
            </a:extLst>
          </p:cNvPr>
          <p:cNvCxnSpPr>
            <a:cxnSpLocks/>
          </p:cNvCxnSpPr>
          <p:nvPr/>
        </p:nvCxnSpPr>
        <p:spPr>
          <a:xfrm>
            <a:off x="4444609" y="5666468"/>
            <a:ext cx="1029882" cy="0"/>
          </a:xfrm>
          <a:prstGeom prst="straightConnector1">
            <a:avLst/>
          </a:prstGeom>
          <a:noFill/>
          <a:ln w="12700" cap="sq" cmpd="sng" algn="ctr">
            <a:solidFill>
              <a:schemeClr val="tx2"/>
            </a:solidFill>
            <a:prstDash val="sysDash"/>
            <a:miter lim="800000"/>
            <a:tailEnd type="triangle"/>
          </a:ln>
          <a:effectLst/>
        </p:spPr>
      </p:cxnSp>
      <p:sp>
        <p:nvSpPr>
          <p:cNvPr id="43" name="Rectangle 12836">
            <a:extLst>
              <a:ext uri="{FF2B5EF4-FFF2-40B4-BE49-F238E27FC236}">
                <a16:creationId xmlns:a16="http://schemas.microsoft.com/office/drawing/2014/main" id="{26CA93A8-1161-4629-92D0-AE68E8A4C06F}"/>
              </a:ext>
            </a:extLst>
          </p:cNvPr>
          <p:cNvSpPr/>
          <p:nvPr/>
        </p:nvSpPr>
        <p:spPr>
          <a:xfrm>
            <a:off x="5776653" y="5035526"/>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Employees breakdown and employees by areas analysis</a:t>
            </a:r>
          </a:p>
          <a:p>
            <a:pPr>
              <a:spcAft>
                <a:spcPts val="600"/>
              </a:spcAft>
              <a:buClr>
                <a:schemeClr val="tx2"/>
              </a:buClr>
              <a:buSzPct val="103000"/>
            </a:pPr>
            <a:r>
              <a:rPr lang="en-US" sz="1200" dirty="0">
                <a:solidFill>
                  <a:schemeClr val="bg1"/>
                </a:solidFill>
                <a:cs typeface="Arial" pitchFamily="34" charset="0"/>
              </a:rPr>
              <a:t>The breakdown of personnel in the main roles (e.g. executives, white / blue collars...) was conducted to identify their number, cost and average annual gross salary and to highlight the roles with the greatest impact on personnel costs</a:t>
            </a:r>
          </a:p>
          <a:p>
            <a:pPr>
              <a:spcAft>
                <a:spcPts val="600"/>
              </a:spcAft>
              <a:buClr>
                <a:schemeClr val="tx2"/>
              </a:buClr>
              <a:buSzPct val="103000"/>
            </a:pPr>
            <a:r>
              <a:rPr lang="en-US" sz="1200" dirty="0">
                <a:solidFill>
                  <a:schemeClr val="bg1"/>
                </a:solidFill>
                <a:cs typeface="Arial" pitchFamily="34" charset="0"/>
              </a:rPr>
              <a:t>The analysis of employees by area (Operations, Sales, R&amp;D) highlighted the areas in which potential efficiencies could be pursued</a:t>
            </a:r>
          </a:p>
        </p:txBody>
      </p:sp>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Organization assessment</a:t>
            </a:r>
          </a:p>
          <a:p>
            <a:pPr>
              <a:spcAft>
                <a:spcPts val="600"/>
              </a:spcAft>
              <a:buClr>
                <a:schemeClr val="tx2"/>
              </a:buClr>
              <a:buSzPct val="103000"/>
            </a:pPr>
            <a:r>
              <a:rPr lang="en-US" sz="1200" dirty="0">
                <a:solidFill>
                  <a:schemeClr val="bg1"/>
                </a:solidFill>
                <a:cs typeface="Arial" pitchFamily="34" charset="0"/>
              </a:rPr>
              <a:t>A high-level analysis of the organization was conducted to understand the level of complexity of the Company and its subsidiaries and the adequacy of the profile and the number of resources allocated for each function</a:t>
            </a: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10"/>
          <a:stretch>
            <a:fillRect/>
          </a:stretch>
        </p:blipFill>
        <p:spPr>
          <a:xfrm>
            <a:off x="775661" y="1943450"/>
            <a:ext cx="204147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11"/>
          <a:stretch>
            <a:fillRect/>
          </a:stretch>
        </p:blipFill>
        <p:spPr>
          <a:xfrm>
            <a:off x="1814423" y="2239831"/>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Operating Model overview</a:t>
            </a:r>
          </a:p>
          <a:p>
            <a:pPr>
              <a:spcAft>
                <a:spcPts val="600"/>
              </a:spcAft>
              <a:buClr>
                <a:schemeClr val="tx2"/>
              </a:buClr>
              <a:buSzPct val="103000"/>
            </a:pPr>
            <a:r>
              <a:rPr lang="en-US" sz="1200" dirty="0">
                <a:solidFill>
                  <a:schemeClr val="bg1"/>
                </a:solidFill>
                <a:cs typeface="Arial" pitchFamily="34" charset="0"/>
              </a:rPr>
              <a:t>An initial analysis concerned the Company's Operating Model with the geographic location of the sites, the overview of sales by geographic area and by product as well as the development plans </a:t>
            </a: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pic>
        <p:nvPicPr>
          <p:cNvPr id="38" name="Picture 2" descr="datalogic-logo - » Supply Chain Solutions| Consulting| Stellium Inc.">
            <a:extLst>
              <a:ext uri="{FF2B5EF4-FFF2-40B4-BE49-F238E27FC236}">
                <a16:creationId xmlns:a16="http://schemas.microsoft.com/office/drawing/2014/main" id="{008AC3F4-8646-408B-99FD-FE5DF2ACE0B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9" name="Date Placeholder 3">
            <a:extLst>
              <a:ext uri="{FF2B5EF4-FFF2-40B4-BE49-F238E27FC236}">
                <a16:creationId xmlns:a16="http://schemas.microsoft.com/office/drawing/2014/main" id="{3C44FFE6-C308-43DF-8F96-6412281DA71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73" name="Group 72">
            <a:extLst>
              <a:ext uri="{FF2B5EF4-FFF2-40B4-BE49-F238E27FC236}">
                <a16:creationId xmlns:a16="http://schemas.microsoft.com/office/drawing/2014/main" id="{D5926543-3921-4A6D-B451-2FD3095CC95E}"/>
              </a:ext>
            </a:extLst>
          </p:cNvPr>
          <p:cNvGrpSpPr/>
          <p:nvPr/>
        </p:nvGrpSpPr>
        <p:grpSpPr>
          <a:xfrm>
            <a:off x="10257067" y="36000"/>
            <a:ext cx="1853205" cy="282545"/>
            <a:chOff x="10257067" y="70336"/>
            <a:chExt cx="1853205" cy="282545"/>
          </a:xfrm>
        </p:grpSpPr>
        <p:grpSp>
          <p:nvGrpSpPr>
            <p:cNvPr id="74" name="Group 73">
              <a:extLst>
                <a:ext uri="{FF2B5EF4-FFF2-40B4-BE49-F238E27FC236}">
                  <a16:creationId xmlns:a16="http://schemas.microsoft.com/office/drawing/2014/main" id="{4D814DE3-F0B2-47BA-B4DB-C0AD3E6900DF}"/>
                </a:ext>
              </a:extLst>
            </p:cNvPr>
            <p:cNvGrpSpPr/>
            <p:nvPr/>
          </p:nvGrpSpPr>
          <p:grpSpPr>
            <a:xfrm>
              <a:off x="10257067" y="76010"/>
              <a:ext cx="402453" cy="276871"/>
              <a:chOff x="8783357" y="868151"/>
              <a:chExt cx="402453" cy="276871"/>
            </a:xfrm>
          </p:grpSpPr>
          <p:sp>
            <p:nvSpPr>
              <p:cNvPr id="84" name="Rectangle 6">
                <a:extLst>
                  <a:ext uri="{FF2B5EF4-FFF2-40B4-BE49-F238E27FC236}">
                    <a16:creationId xmlns:a16="http://schemas.microsoft.com/office/drawing/2014/main" id="{004EF837-D040-4BCA-A6F3-B2673B08DE2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85" name="Graphic 84" descr="Clipboard with solid fill">
                <a:extLst>
                  <a:ext uri="{FF2B5EF4-FFF2-40B4-BE49-F238E27FC236}">
                    <a16:creationId xmlns:a16="http://schemas.microsoft.com/office/drawing/2014/main" id="{90B4EA02-80C9-4E17-AD46-84B86CD57CB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86704" y="905219"/>
                <a:ext cx="199106" cy="199106"/>
              </a:xfrm>
              <a:prstGeom prst="rect">
                <a:avLst/>
              </a:prstGeom>
            </p:spPr>
          </p:pic>
        </p:grpSp>
        <p:grpSp>
          <p:nvGrpSpPr>
            <p:cNvPr id="75" name="Group 74">
              <a:extLst>
                <a:ext uri="{FF2B5EF4-FFF2-40B4-BE49-F238E27FC236}">
                  <a16:creationId xmlns:a16="http://schemas.microsoft.com/office/drawing/2014/main" id="{F6F64BB0-5643-4543-AA8E-303AD4167B63}"/>
                </a:ext>
              </a:extLst>
            </p:cNvPr>
            <p:cNvGrpSpPr/>
            <p:nvPr/>
          </p:nvGrpSpPr>
          <p:grpSpPr>
            <a:xfrm>
              <a:off x="10740650" y="76010"/>
              <a:ext cx="402454" cy="276871"/>
              <a:chOff x="8783356" y="868151"/>
              <a:chExt cx="402454" cy="276871"/>
            </a:xfrm>
          </p:grpSpPr>
          <p:sp>
            <p:nvSpPr>
              <p:cNvPr id="82" name="Rectangle 6">
                <a:extLst>
                  <a:ext uri="{FF2B5EF4-FFF2-40B4-BE49-F238E27FC236}">
                    <a16:creationId xmlns:a16="http://schemas.microsoft.com/office/drawing/2014/main" id="{3C939B39-C670-48CB-ABB1-0297CDE58F10}"/>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83" name="Graphic 82" descr="User network with solid fill">
                <a:extLst>
                  <a:ext uri="{FF2B5EF4-FFF2-40B4-BE49-F238E27FC236}">
                    <a16:creationId xmlns:a16="http://schemas.microsoft.com/office/drawing/2014/main" id="{B3082A8E-3FFC-4E1A-B32F-7CD9AC4AA04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76" name="Group 75">
              <a:extLst>
                <a:ext uri="{FF2B5EF4-FFF2-40B4-BE49-F238E27FC236}">
                  <a16:creationId xmlns:a16="http://schemas.microsoft.com/office/drawing/2014/main" id="{59395838-C97D-4B69-B08A-0BFFBA3BD96B}"/>
                </a:ext>
              </a:extLst>
            </p:cNvPr>
            <p:cNvGrpSpPr/>
            <p:nvPr/>
          </p:nvGrpSpPr>
          <p:grpSpPr>
            <a:xfrm>
              <a:off x="11224235" y="76010"/>
              <a:ext cx="402453" cy="276871"/>
              <a:chOff x="8783357" y="868151"/>
              <a:chExt cx="402453" cy="276871"/>
            </a:xfrm>
          </p:grpSpPr>
          <p:sp>
            <p:nvSpPr>
              <p:cNvPr id="80" name="Rectangle 6">
                <a:extLst>
                  <a:ext uri="{FF2B5EF4-FFF2-40B4-BE49-F238E27FC236}">
                    <a16:creationId xmlns:a16="http://schemas.microsoft.com/office/drawing/2014/main" id="{7EC8A089-B9F4-4275-A080-20E14C7BE20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81" name="Graphic 80" descr="Computer with solid fill">
                <a:extLst>
                  <a:ext uri="{FF2B5EF4-FFF2-40B4-BE49-F238E27FC236}">
                    <a16:creationId xmlns:a16="http://schemas.microsoft.com/office/drawing/2014/main" id="{778CD8E9-B9FB-465F-AA9E-363A9A18AB3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nvGrpSpPr>
            <p:cNvPr id="77" name="Group 76">
              <a:extLst>
                <a:ext uri="{FF2B5EF4-FFF2-40B4-BE49-F238E27FC236}">
                  <a16:creationId xmlns:a16="http://schemas.microsoft.com/office/drawing/2014/main" id="{8F6FAD93-2CF8-49BF-A394-0AFFCC954FEA}"/>
                </a:ext>
              </a:extLst>
            </p:cNvPr>
            <p:cNvGrpSpPr/>
            <p:nvPr/>
          </p:nvGrpSpPr>
          <p:grpSpPr>
            <a:xfrm>
              <a:off x="11707819" y="70336"/>
              <a:ext cx="402453" cy="276871"/>
              <a:chOff x="8783357" y="868151"/>
              <a:chExt cx="402453" cy="276871"/>
            </a:xfrm>
          </p:grpSpPr>
          <p:sp>
            <p:nvSpPr>
              <p:cNvPr id="78" name="Rectangle 6">
                <a:extLst>
                  <a:ext uri="{FF2B5EF4-FFF2-40B4-BE49-F238E27FC236}">
                    <a16:creationId xmlns:a16="http://schemas.microsoft.com/office/drawing/2014/main" id="{10A22A2B-2E51-45ED-B47A-BE13694CF27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79" name="Graphic 78" descr="Target Audience with solid fill">
                <a:extLst>
                  <a:ext uri="{FF2B5EF4-FFF2-40B4-BE49-F238E27FC236}">
                    <a16:creationId xmlns:a16="http://schemas.microsoft.com/office/drawing/2014/main" id="{7936DCDB-3D6F-4D4E-885B-762CAF84E725}"/>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382666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Procurement &amp; stock analysis was performed to highlight the efficiency of purchasing strategy and of the inventory management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11</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B26B3F5B-2553-4A69-A49C-5E9575A40CD1}"/>
              </a:ext>
            </a:extLst>
          </p:cNvPr>
          <p:cNvSpPr txBox="1"/>
          <p:nvPr/>
        </p:nvSpPr>
        <p:spPr>
          <a:xfrm>
            <a:off x="609918" y="988626"/>
            <a:ext cx="767048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Procurement &amp; Stock (3/5)</a:t>
            </a:r>
          </a:p>
        </p:txBody>
      </p:sp>
      <p:pic>
        <p:nvPicPr>
          <p:cNvPr id="6" name="Picture 5">
            <a:extLst>
              <a:ext uri="{FF2B5EF4-FFF2-40B4-BE49-F238E27FC236}">
                <a16:creationId xmlns:a16="http://schemas.microsoft.com/office/drawing/2014/main" id="{938412F5-595C-4809-A4E8-5D8A4AB21015}"/>
              </a:ext>
            </a:extLst>
          </p:cNvPr>
          <p:cNvPicPr>
            <a:picLocks noChangeAspect="1"/>
          </p:cNvPicPr>
          <p:nvPr/>
        </p:nvPicPr>
        <p:blipFill>
          <a:blip r:embed="rId6"/>
          <a:stretch>
            <a:fillRect/>
          </a:stretch>
        </p:blipFill>
        <p:spPr>
          <a:xfrm>
            <a:off x="775662" y="1943449"/>
            <a:ext cx="2598625" cy="1428346"/>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86A1BC79-D637-4431-8B7D-9253601DFC98}"/>
              </a:ext>
            </a:extLst>
          </p:cNvPr>
          <p:cNvPicPr>
            <a:picLocks noChangeAspect="1"/>
          </p:cNvPicPr>
          <p:nvPr/>
        </p:nvPicPr>
        <p:blipFill>
          <a:blip r:embed="rId7"/>
          <a:stretch>
            <a:fillRect/>
          </a:stretch>
        </p:blipFill>
        <p:spPr>
          <a:xfrm>
            <a:off x="1762665" y="2470000"/>
            <a:ext cx="2482164"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56859EA9-E48A-43F7-916E-8BADAF64E9F2}"/>
              </a:ext>
            </a:extLst>
          </p:cNvPr>
          <p:cNvPicPr>
            <a:picLocks noChangeAspect="1"/>
          </p:cNvPicPr>
          <p:nvPr/>
        </p:nvPicPr>
        <p:blipFill>
          <a:blip r:embed="rId8"/>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37543700-0AB5-4495-83CE-2487D4F94837}"/>
              </a:ext>
            </a:extLst>
          </p:cNvPr>
          <p:cNvPicPr>
            <a:picLocks noChangeAspect="1"/>
          </p:cNvPicPr>
          <p:nvPr/>
        </p:nvPicPr>
        <p:blipFill>
          <a:blip r:embed="rId9"/>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21" name="Group 20">
            <a:extLst>
              <a:ext uri="{FF2B5EF4-FFF2-40B4-BE49-F238E27FC236}">
                <a16:creationId xmlns:a16="http://schemas.microsoft.com/office/drawing/2014/main" id="{B463EF5A-2497-430A-9D98-074085CD54FB}"/>
              </a:ext>
            </a:extLst>
          </p:cNvPr>
          <p:cNvGrpSpPr/>
          <p:nvPr/>
        </p:nvGrpSpPr>
        <p:grpSpPr>
          <a:xfrm>
            <a:off x="5780015" y="1542736"/>
            <a:ext cx="5808418" cy="311909"/>
            <a:chOff x="6396764" y="1610401"/>
            <a:chExt cx="5129031" cy="311909"/>
          </a:xfrm>
        </p:grpSpPr>
        <p:sp>
          <p:nvSpPr>
            <p:cNvPr id="22" name="TextBox 21">
              <a:extLst>
                <a:ext uri="{FF2B5EF4-FFF2-40B4-BE49-F238E27FC236}">
                  <a16:creationId xmlns:a16="http://schemas.microsoft.com/office/drawing/2014/main" id="{1CA841CB-F50C-4740-A29E-6C260AB14059}"/>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23" name="Straight Connector 22">
              <a:extLst>
                <a:ext uri="{FF2B5EF4-FFF2-40B4-BE49-F238E27FC236}">
                  <a16:creationId xmlns:a16="http://schemas.microsoft.com/office/drawing/2014/main" id="{53B30B04-1BF5-4B44-A342-6FE2A8BE8EDE}"/>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24" name="Straight Arrow Connector 23">
            <a:extLst>
              <a:ext uri="{FF2B5EF4-FFF2-40B4-BE49-F238E27FC236}">
                <a16:creationId xmlns:a16="http://schemas.microsoft.com/office/drawing/2014/main" id="{2328A8C5-98BE-4CDD-8D06-D61864F5B555}"/>
              </a:ext>
            </a:extLst>
          </p:cNvPr>
          <p:cNvCxnSpPr>
            <a:cxnSpLocks/>
          </p:cNvCxnSpPr>
          <p:nvPr/>
        </p:nvCxnSpPr>
        <p:spPr>
          <a:xfrm>
            <a:off x="4444609" y="2920790"/>
            <a:ext cx="1029882" cy="0"/>
          </a:xfrm>
          <a:prstGeom prst="straightConnector1">
            <a:avLst/>
          </a:prstGeom>
          <a:noFill/>
          <a:ln w="12700" cap="sq" cmpd="sng" algn="ctr">
            <a:solidFill>
              <a:schemeClr val="tx2"/>
            </a:solidFill>
            <a:prstDash val="sysDash"/>
            <a:miter lim="800000"/>
            <a:tailEnd type="triangle"/>
          </a:ln>
          <a:effectLst/>
        </p:spPr>
      </p:cxnSp>
      <p:cxnSp>
        <p:nvCxnSpPr>
          <p:cNvPr id="28" name="Straight Arrow Connector 27">
            <a:extLst>
              <a:ext uri="{FF2B5EF4-FFF2-40B4-BE49-F238E27FC236}">
                <a16:creationId xmlns:a16="http://schemas.microsoft.com/office/drawing/2014/main" id="{90FD038D-2B87-4C25-A398-914B911E7897}"/>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29" name="Rectangle 12836">
            <a:extLst>
              <a:ext uri="{FF2B5EF4-FFF2-40B4-BE49-F238E27FC236}">
                <a16:creationId xmlns:a16="http://schemas.microsoft.com/office/drawing/2014/main" id="{6E924AA3-22F5-442F-82D2-6B2E480303A4}"/>
              </a:ext>
            </a:extLst>
          </p:cNvPr>
          <p:cNvSpPr/>
          <p:nvPr/>
        </p:nvSpPr>
        <p:spPr>
          <a:xfrm>
            <a:off x="5780015" y="251298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Procurement analysis</a:t>
            </a:r>
          </a:p>
          <a:p>
            <a:pPr>
              <a:spcAft>
                <a:spcPts val="600"/>
              </a:spcAft>
              <a:buClr>
                <a:schemeClr val="tx2"/>
              </a:buClr>
              <a:buSzPct val="103000"/>
            </a:pPr>
            <a:r>
              <a:rPr lang="en-US" sz="1200" dirty="0">
                <a:solidFill>
                  <a:schemeClr val="bg1"/>
                </a:solidFill>
                <a:cs typeface="Arial" pitchFamily="34" charset="0"/>
              </a:rPr>
              <a:t>An assessment was conducted on the main suppliers and on the Company's procurement strategy to understand the efficiency of purchasing management and potential savings from better purchasing conditions</a:t>
            </a:r>
          </a:p>
        </p:txBody>
      </p:sp>
      <p:sp>
        <p:nvSpPr>
          <p:cNvPr id="30" name="Rectangle 12836">
            <a:extLst>
              <a:ext uri="{FF2B5EF4-FFF2-40B4-BE49-F238E27FC236}">
                <a16:creationId xmlns:a16="http://schemas.microsoft.com/office/drawing/2014/main" id="{60175792-F18B-487E-AB69-9FA15072BE45}"/>
              </a:ext>
            </a:extLst>
          </p:cNvPr>
          <p:cNvSpPr/>
          <p:nvPr/>
        </p:nvSpPr>
        <p:spPr>
          <a:xfrm>
            <a:off x="5780015" y="4845257"/>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Inventory management</a:t>
            </a:r>
          </a:p>
          <a:p>
            <a:pPr>
              <a:spcAft>
                <a:spcPts val="600"/>
              </a:spcAft>
              <a:buClr>
                <a:schemeClr val="tx2"/>
              </a:buClr>
              <a:buSzPct val="103000"/>
            </a:pPr>
            <a:r>
              <a:rPr lang="en-US" sz="1200" dirty="0">
                <a:solidFill>
                  <a:schemeClr val="bg1"/>
                </a:solidFill>
                <a:cs typeface="Arial" pitchFamily="34" charset="0"/>
              </a:rPr>
              <a:t>Warehouse analysis was conducted to identify the dynamics of the stock level in a specific timeframe, the value of raw materials and finished products as well as the incidence of logistics costs to understand whether potential efficiencies could be achieved</a:t>
            </a:r>
          </a:p>
        </p:txBody>
      </p:sp>
      <p:pic>
        <p:nvPicPr>
          <p:cNvPr id="33" name="Picture 2" descr="datalogic-logo - » Supply Chain Solutions| Consulting| Stellium Inc.">
            <a:extLst>
              <a:ext uri="{FF2B5EF4-FFF2-40B4-BE49-F238E27FC236}">
                <a16:creationId xmlns:a16="http://schemas.microsoft.com/office/drawing/2014/main" id="{08C7726A-4F13-4DA4-ADE0-EAD89FE63DF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4" name="Date Placeholder 3">
            <a:extLst>
              <a:ext uri="{FF2B5EF4-FFF2-40B4-BE49-F238E27FC236}">
                <a16:creationId xmlns:a16="http://schemas.microsoft.com/office/drawing/2014/main" id="{5DE39222-C1AB-4A5E-9A53-897B445CCCBB}"/>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62" name="Group 61">
            <a:extLst>
              <a:ext uri="{FF2B5EF4-FFF2-40B4-BE49-F238E27FC236}">
                <a16:creationId xmlns:a16="http://schemas.microsoft.com/office/drawing/2014/main" id="{B91BBE67-AB7F-45F4-93CD-150CF5066FFD}"/>
              </a:ext>
            </a:extLst>
          </p:cNvPr>
          <p:cNvGrpSpPr/>
          <p:nvPr/>
        </p:nvGrpSpPr>
        <p:grpSpPr>
          <a:xfrm>
            <a:off x="10257067" y="36000"/>
            <a:ext cx="1853205" cy="282545"/>
            <a:chOff x="10257067" y="70336"/>
            <a:chExt cx="1853205" cy="282545"/>
          </a:xfrm>
        </p:grpSpPr>
        <p:grpSp>
          <p:nvGrpSpPr>
            <p:cNvPr id="63" name="Group 62">
              <a:extLst>
                <a:ext uri="{FF2B5EF4-FFF2-40B4-BE49-F238E27FC236}">
                  <a16:creationId xmlns:a16="http://schemas.microsoft.com/office/drawing/2014/main" id="{6EC63AB3-18B6-4C79-87B6-A3578E499476}"/>
                </a:ext>
              </a:extLst>
            </p:cNvPr>
            <p:cNvGrpSpPr/>
            <p:nvPr/>
          </p:nvGrpSpPr>
          <p:grpSpPr>
            <a:xfrm>
              <a:off x="10257067" y="76010"/>
              <a:ext cx="402453" cy="276871"/>
              <a:chOff x="8783357" y="868151"/>
              <a:chExt cx="402453" cy="276871"/>
            </a:xfrm>
          </p:grpSpPr>
          <p:sp>
            <p:nvSpPr>
              <p:cNvPr id="73" name="Rectangle 6">
                <a:extLst>
                  <a:ext uri="{FF2B5EF4-FFF2-40B4-BE49-F238E27FC236}">
                    <a16:creationId xmlns:a16="http://schemas.microsoft.com/office/drawing/2014/main" id="{31294C4F-D423-45D4-8E9B-B7FE822B743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4" name="Graphic 73" descr="Clipboard with solid fill">
                <a:extLst>
                  <a:ext uri="{FF2B5EF4-FFF2-40B4-BE49-F238E27FC236}">
                    <a16:creationId xmlns:a16="http://schemas.microsoft.com/office/drawing/2014/main" id="{630DDB43-B402-450E-99E1-48B14267013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6704" y="905219"/>
                <a:ext cx="199106" cy="199106"/>
              </a:xfrm>
              <a:prstGeom prst="rect">
                <a:avLst/>
              </a:prstGeom>
            </p:spPr>
          </p:pic>
        </p:grpSp>
        <p:grpSp>
          <p:nvGrpSpPr>
            <p:cNvPr id="64" name="Group 63">
              <a:extLst>
                <a:ext uri="{FF2B5EF4-FFF2-40B4-BE49-F238E27FC236}">
                  <a16:creationId xmlns:a16="http://schemas.microsoft.com/office/drawing/2014/main" id="{BC82B6A2-FA74-459F-A081-64FA6F8A613A}"/>
                </a:ext>
              </a:extLst>
            </p:cNvPr>
            <p:cNvGrpSpPr/>
            <p:nvPr/>
          </p:nvGrpSpPr>
          <p:grpSpPr>
            <a:xfrm>
              <a:off x="10740650" y="76010"/>
              <a:ext cx="402454" cy="276871"/>
              <a:chOff x="8783356" y="868151"/>
              <a:chExt cx="402454" cy="276871"/>
            </a:xfrm>
          </p:grpSpPr>
          <p:sp>
            <p:nvSpPr>
              <p:cNvPr id="71" name="Rectangle 6">
                <a:extLst>
                  <a:ext uri="{FF2B5EF4-FFF2-40B4-BE49-F238E27FC236}">
                    <a16:creationId xmlns:a16="http://schemas.microsoft.com/office/drawing/2014/main" id="{FE9F69D3-A647-4F5C-99E7-8C3ECAB6D92A}"/>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72" name="Graphic 71" descr="User network with solid fill">
                <a:extLst>
                  <a:ext uri="{FF2B5EF4-FFF2-40B4-BE49-F238E27FC236}">
                    <a16:creationId xmlns:a16="http://schemas.microsoft.com/office/drawing/2014/main" id="{73D6C2E6-786E-41EB-99EC-00F2396AE48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65" name="Group 64">
              <a:extLst>
                <a:ext uri="{FF2B5EF4-FFF2-40B4-BE49-F238E27FC236}">
                  <a16:creationId xmlns:a16="http://schemas.microsoft.com/office/drawing/2014/main" id="{B71B7F4A-EA7F-453D-BC41-39332115BC72}"/>
                </a:ext>
              </a:extLst>
            </p:cNvPr>
            <p:cNvGrpSpPr/>
            <p:nvPr/>
          </p:nvGrpSpPr>
          <p:grpSpPr>
            <a:xfrm>
              <a:off x="11224235" y="76010"/>
              <a:ext cx="402453" cy="276871"/>
              <a:chOff x="8783357" y="868151"/>
              <a:chExt cx="402453" cy="276871"/>
            </a:xfrm>
          </p:grpSpPr>
          <p:sp>
            <p:nvSpPr>
              <p:cNvPr id="69" name="Rectangle 6">
                <a:extLst>
                  <a:ext uri="{FF2B5EF4-FFF2-40B4-BE49-F238E27FC236}">
                    <a16:creationId xmlns:a16="http://schemas.microsoft.com/office/drawing/2014/main" id="{F411312A-7D6E-4FE6-9107-5AF14813A5F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70" name="Graphic 69" descr="Computer with solid fill">
                <a:extLst>
                  <a:ext uri="{FF2B5EF4-FFF2-40B4-BE49-F238E27FC236}">
                    <a16:creationId xmlns:a16="http://schemas.microsoft.com/office/drawing/2014/main" id="{C9D6B230-D624-4358-AF86-271DFB9BD49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66" name="Group 65">
              <a:extLst>
                <a:ext uri="{FF2B5EF4-FFF2-40B4-BE49-F238E27FC236}">
                  <a16:creationId xmlns:a16="http://schemas.microsoft.com/office/drawing/2014/main" id="{4247C82C-2647-488B-95DC-C31CF0092BA8}"/>
                </a:ext>
              </a:extLst>
            </p:cNvPr>
            <p:cNvGrpSpPr/>
            <p:nvPr/>
          </p:nvGrpSpPr>
          <p:grpSpPr>
            <a:xfrm>
              <a:off x="11707819" y="70336"/>
              <a:ext cx="402453" cy="276871"/>
              <a:chOff x="8783357" y="868151"/>
              <a:chExt cx="402453" cy="276871"/>
            </a:xfrm>
          </p:grpSpPr>
          <p:sp>
            <p:nvSpPr>
              <p:cNvPr id="67" name="Rectangle 6">
                <a:extLst>
                  <a:ext uri="{FF2B5EF4-FFF2-40B4-BE49-F238E27FC236}">
                    <a16:creationId xmlns:a16="http://schemas.microsoft.com/office/drawing/2014/main" id="{2E0BEAEE-4B0E-4FF7-9ACE-FB49286EB4E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68" name="Graphic 67" descr="Target Audience with solid fill">
                <a:extLst>
                  <a:ext uri="{FF2B5EF4-FFF2-40B4-BE49-F238E27FC236}">
                    <a16:creationId xmlns:a16="http://schemas.microsoft.com/office/drawing/2014/main" id="{BBC48182-2628-454A-868A-3D1CAF53A55F}"/>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399079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Analysis on productivity was useful to understand saturation levels and space for upsides, while facilities and machinery assessment served to understand the possible need for investment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12</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19FB7EA6-216D-4B85-AED8-BF7EDFD68341}"/>
              </a:ext>
            </a:extLst>
          </p:cNvPr>
          <p:cNvSpPr txBox="1"/>
          <p:nvPr/>
        </p:nvSpPr>
        <p:spPr>
          <a:xfrm>
            <a:off x="609917" y="988626"/>
            <a:ext cx="851874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Productivity &amp; Utilization (4/5)</a:t>
            </a:r>
          </a:p>
        </p:txBody>
      </p:sp>
      <p:grpSp>
        <p:nvGrpSpPr>
          <p:cNvPr id="10" name="Group 9">
            <a:extLst>
              <a:ext uri="{FF2B5EF4-FFF2-40B4-BE49-F238E27FC236}">
                <a16:creationId xmlns:a16="http://schemas.microsoft.com/office/drawing/2014/main" id="{03C77492-8C36-4DF3-B3E3-C732FD9394D0}"/>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C6C14271-74B9-4F69-AF0E-50470FDE7C82}"/>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EBF27C4D-3FE8-47D8-90E9-8AEF9A810A4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pic>
        <p:nvPicPr>
          <p:cNvPr id="6" name="Picture 5">
            <a:extLst>
              <a:ext uri="{FF2B5EF4-FFF2-40B4-BE49-F238E27FC236}">
                <a16:creationId xmlns:a16="http://schemas.microsoft.com/office/drawing/2014/main" id="{29FF9874-4264-4171-ABCA-1F5DA83F3EFA}"/>
              </a:ext>
            </a:extLst>
          </p:cNvPr>
          <p:cNvPicPr>
            <a:picLocks noChangeAspect="1"/>
          </p:cNvPicPr>
          <p:nvPr/>
        </p:nvPicPr>
        <p:blipFill>
          <a:blip r:embed="rId6"/>
          <a:stretch>
            <a:fillRect/>
          </a:stretch>
        </p:blipFill>
        <p:spPr>
          <a:xfrm>
            <a:off x="775661" y="1943450"/>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27A8453D-79A8-426A-9678-3845489FE0A6}"/>
              </a:ext>
            </a:extLst>
          </p:cNvPr>
          <p:cNvPicPr>
            <a:picLocks noChangeAspect="1"/>
          </p:cNvPicPr>
          <p:nvPr/>
        </p:nvPicPr>
        <p:blipFill>
          <a:blip r:embed="rId7"/>
          <a:stretch>
            <a:fillRect/>
          </a:stretch>
        </p:blipFill>
        <p:spPr>
          <a:xfrm>
            <a:off x="1437556" y="2280666"/>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4" name="Picture 13">
            <a:extLst>
              <a:ext uri="{FF2B5EF4-FFF2-40B4-BE49-F238E27FC236}">
                <a16:creationId xmlns:a16="http://schemas.microsoft.com/office/drawing/2014/main" id="{C4EA5F39-4EDB-4CE4-BA64-88A568B308BD}"/>
              </a:ext>
            </a:extLst>
          </p:cNvPr>
          <p:cNvPicPr>
            <a:picLocks noChangeAspect="1"/>
          </p:cNvPicPr>
          <p:nvPr/>
        </p:nvPicPr>
        <p:blipFill>
          <a:blip r:embed="rId8"/>
          <a:stretch>
            <a:fillRect/>
          </a:stretch>
        </p:blipFill>
        <p:spPr>
          <a:xfrm>
            <a:off x="775662" y="5033976"/>
            <a:ext cx="185912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6" name="Picture 15">
            <a:extLst>
              <a:ext uri="{FF2B5EF4-FFF2-40B4-BE49-F238E27FC236}">
                <a16:creationId xmlns:a16="http://schemas.microsoft.com/office/drawing/2014/main" id="{2455CAF3-C7C2-4183-BABD-C924AC8760CF}"/>
              </a:ext>
            </a:extLst>
          </p:cNvPr>
          <p:cNvPicPr>
            <a:picLocks noChangeAspect="1"/>
          </p:cNvPicPr>
          <p:nvPr/>
        </p:nvPicPr>
        <p:blipFill>
          <a:blip r:embed="rId9"/>
          <a:stretch>
            <a:fillRect/>
          </a:stretch>
        </p:blipFill>
        <p:spPr>
          <a:xfrm>
            <a:off x="1384240" y="5218006"/>
            <a:ext cx="1954198"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31" name="Straight Arrow Connector 30">
            <a:extLst>
              <a:ext uri="{FF2B5EF4-FFF2-40B4-BE49-F238E27FC236}">
                <a16:creationId xmlns:a16="http://schemas.microsoft.com/office/drawing/2014/main" id="{954AEE49-5B5B-4B5B-80F5-9F75CC3AD4E9}"/>
              </a:ext>
            </a:extLst>
          </p:cNvPr>
          <p:cNvCxnSpPr>
            <a:cxnSpLocks/>
          </p:cNvCxnSpPr>
          <p:nvPr/>
        </p:nvCxnSpPr>
        <p:spPr>
          <a:xfrm>
            <a:off x="4125011" y="2644858"/>
            <a:ext cx="1029882" cy="0"/>
          </a:xfrm>
          <a:prstGeom prst="straightConnector1">
            <a:avLst/>
          </a:prstGeom>
          <a:noFill/>
          <a:ln w="12700" cap="sq" cmpd="sng" algn="ctr">
            <a:solidFill>
              <a:schemeClr val="tx2"/>
            </a:solidFill>
            <a:prstDash val="sysDash"/>
            <a:miter lim="800000"/>
            <a:tailEnd type="triangle"/>
          </a:ln>
          <a:effectLst/>
        </p:spPr>
      </p:cxnSp>
      <p:cxnSp>
        <p:nvCxnSpPr>
          <p:cNvPr id="32" name="Straight Arrow Connector 31">
            <a:extLst>
              <a:ext uri="{FF2B5EF4-FFF2-40B4-BE49-F238E27FC236}">
                <a16:creationId xmlns:a16="http://schemas.microsoft.com/office/drawing/2014/main" id="{74F71EB7-3607-439B-95CB-F5A392F11C9F}"/>
              </a:ext>
            </a:extLst>
          </p:cNvPr>
          <p:cNvCxnSpPr>
            <a:cxnSpLocks/>
          </p:cNvCxnSpPr>
          <p:nvPr/>
        </p:nvCxnSpPr>
        <p:spPr>
          <a:xfrm>
            <a:off x="4125011" y="5658791"/>
            <a:ext cx="1029882" cy="0"/>
          </a:xfrm>
          <a:prstGeom prst="straightConnector1">
            <a:avLst/>
          </a:prstGeom>
          <a:noFill/>
          <a:ln w="12700" cap="sq" cmpd="sng" algn="ctr">
            <a:solidFill>
              <a:schemeClr val="tx2"/>
            </a:solidFill>
            <a:prstDash val="sysDash"/>
            <a:miter lim="800000"/>
            <a:tailEnd type="triangle"/>
          </a:ln>
          <a:effectLst/>
        </p:spPr>
      </p:cxnSp>
      <p:sp>
        <p:nvSpPr>
          <p:cNvPr id="33" name="Rectangle 12836">
            <a:extLst>
              <a:ext uri="{FF2B5EF4-FFF2-40B4-BE49-F238E27FC236}">
                <a16:creationId xmlns:a16="http://schemas.microsoft.com/office/drawing/2014/main" id="{EC4B1E0B-F8F5-45C3-92E4-EFCF4279DB55}"/>
              </a:ext>
            </a:extLst>
          </p:cNvPr>
          <p:cNvSpPr/>
          <p:nvPr/>
        </p:nvSpPr>
        <p:spPr>
          <a:xfrm>
            <a:off x="5780015" y="2144721"/>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Productivity analysis</a:t>
            </a:r>
          </a:p>
          <a:p>
            <a:pPr>
              <a:spcAft>
                <a:spcPts val="600"/>
              </a:spcAft>
              <a:buClr>
                <a:schemeClr val="tx2"/>
              </a:buClr>
              <a:buSzPct val="103000"/>
            </a:pPr>
            <a:r>
              <a:rPr lang="en-US" sz="1200" dirty="0">
                <a:solidFill>
                  <a:schemeClr val="bg1"/>
                </a:solidFill>
                <a:cs typeface="Arial" pitchFamily="34" charset="0"/>
              </a:rPr>
              <a:t>The analysis of the productivity levels related to the different lines showed in which cases the production was close to the expected targets and the theoretical productivity levels to understand which lines needed to be improved with targeted actions</a:t>
            </a:r>
          </a:p>
        </p:txBody>
      </p:sp>
      <p:sp>
        <p:nvSpPr>
          <p:cNvPr id="34" name="Rectangle 12836">
            <a:extLst>
              <a:ext uri="{FF2B5EF4-FFF2-40B4-BE49-F238E27FC236}">
                <a16:creationId xmlns:a16="http://schemas.microsoft.com/office/drawing/2014/main" id="{E42638DB-9F91-423A-BF87-444991753DB4}"/>
              </a:ext>
            </a:extLst>
          </p:cNvPr>
          <p:cNvSpPr/>
          <p:nvPr/>
        </p:nvSpPr>
        <p:spPr>
          <a:xfrm>
            <a:off x="5780015" y="5250987"/>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Machinery assessment</a:t>
            </a:r>
          </a:p>
          <a:p>
            <a:pPr>
              <a:spcAft>
                <a:spcPts val="600"/>
              </a:spcAft>
              <a:buClr>
                <a:schemeClr val="tx2"/>
              </a:buClr>
              <a:buSzPct val="103000"/>
            </a:pPr>
            <a:r>
              <a:rPr lang="en-US" sz="1200" dirty="0">
                <a:solidFill>
                  <a:schemeClr val="bg1"/>
                </a:solidFill>
                <a:cs typeface="Arial" pitchFamily="34" charset="0"/>
              </a:rPr>
              <a:t>An assessment of the machinery and planned investments for the various lines has highlighted the state of the Company's machinery and the possible need for replacements with new potential investments</a:t>
            </a:r>
          </a:p>
        </p:txBody>
      </p:sp>
      <p:pic>
        <p:nvPicPr>
          <p:cNvPr id="23" name="Picture 22">
            <a:extLst>
              <a:ext uri="{FF2B5EF4-FFF2-40B4-BE49-F238E27FC236}">
                <a16:creationId xmlns:a16="http://schemas.microsoft.com/office/drawing/2014/main" id="{B4DFF72C-8F57-4849-92F0-BE5D190C96F2}"/>
              </a:ext>
            </a:extLst>
          </p:cNvPr>
          <p:cNvPicPr>
            <a:picLocks noChangeAspect="1"/>
          </p:cNvPicPr>
          <p:nvPr/>
        </p:nvPicPr>
        <p:blipFill>
          <a:blip r:embed="rId10"/>
          <a:stretch>
            <a:fillRect/>
          </a:stretch>
        </p:blipFill>
        <p:spPr>
          <a:xfrm>
            <a:off x="775661" y="3560481"/>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24" name="Picture 23">
            <a:extLst>
              <a:ext uri="{FF2B5EF4-FFF2-40B4-BE49-F238E27FC236}">
                <a16:creationId xmlns:a16="http://schemas.microsoft.com/office/drawing/2014/main" id="{2A7271C1-6061-4F6D-834F-83E95AC2DCA7}"/>
              </a:ext>
            </a:extLst>
          </p:cNvPr>
          <p:cNvPicPr>
            <a:picLocks noChangeAspect="1"/>
          </p:cNvPicPr>
          <p:nvPr/>
        </p:nvPicPr>
        <p:blipFill>
          <a:blip r:embed="rId11"/>
          <a:stretch>
            <a:fillRect/>
          </a:stretch>
        </p:blipFill>
        <p:spPr>
          <a:xfrm>
            <a:off x="1437556" y="3795508"/>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27" name="Straight Arrow Connector 26">
            <a:extLst>
              <a:ext uri="{FF2B5EF4-FFF2-40B4-BE49-F238E27FC236}">
                <a16:creationId xmlns:a16="http://schemas.microsoft.com/office/drawing/2014/main" id="{0A2C7F66-8FC7-4E0B-8F88-E325D2430E7A}"/>
              </a:ext>
            </a:extLst>
          </p:cNvPr>
          <p:cNvCxnSpPr>
            <a:cxnSpLocks/>
          </p:cNvCxnSpPr>
          <p:nvPr/>
        </p:nvCxnSpPr>
        <p:spPr>
          <a:xfrm>
            <a:off x="4125011" y="4210794"/>
            <a:ext cx="1029882" cy="0"/>
          </a:xfrm>
          <a:prstGeom prst="straightConnector1">
            <a:avLst/>
          </a:prstGeom>
          <a:noFill/>
          <a:ln w="12700" cap="sq" cmpd="sng" algn="ctr">
            <a:solidFill>
              <a:schemeClr val="tx2"/>
            </a:solidFill>
            <a:prstDash val="sysDash"/>
            <a:miter lim="800000"/>
            <a:tailEnd type="triangle"/>
          </a:ln>
          <a:effectLst/>
        </p:spPr>
      </p:cxnSp>
      <p:sp>
        <p:nvSpPr>
          <p:cNvPr id="28" name="Rectangle 12836">
            <a:extLst>
              <a:ext uri="{FF2B5EF4-FFF2-40B4-BE49-F238E27FC236}">
                <a16:creationId xmlns:a16="http://schemas.microsoft.com/office/drawing/2014/main" id="{45B805ED-A8A3-456F-8F76-0AB69ADD8EB7}"/>
              </a:ext>
            </a:extLst>
          </p:cNvPr>
          <p:cNvSpPr/>
          <p:nvPr/>
        </p:nvSpPr>
        <p:spPr>
          <a:xfrm>
            <a:off x="5780015" y="3579852"/>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Facilities assessment</a:t>
            </a:r>
          </a:p>
          <a:p>
            <a:pPr>
              <a:spcAft>
                <a:spcPts val="600"/>
              </a:spcAft>
              <a:buClr>
                <a:schemeClr val="tx2"/>
              </a:buClr>
              <a:buSzPct val="103000"/>
            </a:pPr>
            <a:r>
              <a:rPr lang="en-US" sz="1200" dirty="0">
                <a:solidFill>
                  <a:schemeClr val="bg1"/>
                </a:solidFill>
                <a:cs typeface="Arial" pitchFamily="34" charset="0"/>
              </a:rPr>
              <a:t>All the facilities of the Company have been listed, dividing them between those owned and rented and making a mapping to understand the functions of the different areas</a:t>
            </a:r>
          </a:p>
          <a:p>
            <a:pPr>
              <a:spcAft>
                <a:spcPts val="600"/>
              </a:spcAft>
              <a:buClr>
                <a:schemeClr val="tx2"/>
              </a:buClr>
              <a:buSzPct val="103000"/>
            </a:pPr>
            <a:r>
              <a:rPr lang="en-US" sz="1200" dirty="0">
                <a:solidFill>
                  <a:schemeClr val="bg1"/>
                </a:solidFill>
                <a:cs typeface="Arial" pitchFamily="34" charset="0"/>
              </a:rPr>
              <a:t>This analysis served to understand any need for expansion and consequent investments</a:t>
            </a:r>
          </a:p>
        </p:txBody>
      </p:sp>
      <p:pic>
        <p:nvPicPr>
          <p:cNvPr id="37" name="Picture 2" descr="datalogic-logo - » Supply Chain Solutions| Consulting| Stellium Inc.">
            <a:extLst>
              <a:ext uri="{FF2B5EF4-FFF2-40B4-BE49-F238E27FC236}">
                <a16:creationId xmlns:a16="http://schemas.microsoft.com/office/drawing/2014/main" id="{24B92CD9-5A9B-48D2-AFAA-4838756D0A4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8" name="Date Placeholder 3">
            <a:extLst>
              <a:ext uri="{FF2B5EF4-FFF2-40B4-BE49-F238E27FC236}">
                <a16:creationId xmlns:a16="http://schemas.microsoft.com/office/drawing/2014/main" id="{160C535C-1CAD-44B9-BED8-26C8AB36615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66" name="Group 65">
            <a:extLst>
              <a:ext uri="{FF2B5EF4-FFF2-40B4-BE49-F238E27FC236}">
                <a16:creationId xmlns:a16="http://schemas.microsoft.com/office/drawing/2014/main" id="{052CD05A-FAB4-43DF-A074-1AA93F51A897}"/>
              </a:ext>
            </a:extLst>
          </p:cNvPr>
          <p:cNvGrpSpPr/>
          <p:nvPr/>
        </p:nvGrpSpPr>
        <p:grpSpPr>
          <a:xfrm>
            <a:off x="10257067" y="36000"/>
            <a:ext cx="1853205" cy="282545"/>
            <a:chOff x="10257067" y="70336"/>
            <a:chExt cx="1853205" cy="282545"/>
          </a:xfrm>
        </p:grpSpPr>
        <p:grpSp>
          <p:nvGrpSpPr>
            <p:cNvPr id="67" name="Group 66">
              <a:extLst>
                <a:ext uri="{FF2B5EF4-FFF2-40B4-BE49-F238E27FC236}">
                  <a16:creationId xmlns:a16="http://schemas.microsoft.com/office/drawing/2014/main" id="{E641A96D-2313-41A7-9A8C-3DC9118E19CD}"/>
                </a:ext>
              </a:extLst>
            </p:cNvPr>
            <p:cNvGrpSpPr/>
            <p:nvPr/>
          </p:nvGrpSpPr>
          <p:grpSpPr>
            <a:xfrm>
              <a:off x="10257067" y="76010"/>
              <a:ext cx="402453" cy="276871"/>
              <a:chOff x="8783357" y="868151"/>
              <a:chExt cx="402453" cy="276871"/>
            </a:xfrm>
          </p:grpSpPr>
          <p:sp>
            <p:nvSpPr>
              <p:cNvPr id="77" name="Rectangle 6">
                <a:extLst>
                  <a:ext uri="{FF2B5EF4-FFF2-40B4-BE49-F238E27FC236}">
                    <a16:creationId xmlns:a16="http://schemas.microsoft.com/office/drawing/2014/main" id="{9A8A9E57-A869-4414-AA9E-6A3239AEE22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8" name="Graphic 77" descr="Clipboard with solid fill">
                <a:extLst>
                  <a:ext uri="{FF2B5EF4-FFF2-40B4-BE49-F238E27FC236}">
                    <a16:creationId xmlns:a16="http://schemas.microsoft.com/office/drawing/2014/main" id="{559AF063-6597-4677-8C19-2BF83067A2E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86704" y="905219"/>
                <a:ext cx="199106" cy="199106"/>
              </a:xfrm>
              <a:prstGeom prst="rect">
                <a:avLst/>
              </a:prstGeom>
            </p:spPr>
          </p:pic>
        </p:grpSp>
        <p:grpSp>
          <p:nvGrpSpPr>
            <p:cNvPr id="68" name="Group 67">
              <a:extLst>
                <a:ext uri="{FF2B5EF4-FFF2-40B4-BE49-F238E27FC236}">
                  <a16:creationId xmlns:a16="http://schemas.microsoft.com/office/drawing/2014/main" id="{388DD762-F5EA-41D7-9366-19C82B8AE777}"/>
                </a:ext>
              </a:extLst>
            </p:cNvPr>
            <p:cNvGrpSpPr/>
            <p:nvPr/>
          </p:nvGrpSpPr>
          <p:grpSpPr>
            <a:xfrm>
              <a:off x="10740650" y="76010"/>
              <a:ext cx="402454" cy="276871"/>
              <a:chOff x="8783356" y="868151"/>
              <a:chExt cx="402454" cy="276871"/>
            </a:xfrm>
          </p:grpSpPr>
          <p:sp>
            <p:nvSpPr>
              <p:cNvPr id="75" name="Rectangle 6">
                <a:extLst>
                  <a:ext uri="{FF2B5EF4-FFF2-40B4-BE49-F238E27FC236}">
                    <a16:creationId xmlns:a16="http://schemas.microsoft.com/office/drawing/2014/main" id="{4D0CC3DD-668B-440A-904A-72EC911E54F4}"/>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76" name="Graphic 75" descr="User network with solid fill">
                <a:extLst>
                  <a:ext uri="{FF2B5EF4-FFF2-40B4-BE49-F238E27FC236}">
                    <a16:creationId xmlns:a16="http://schemas.microsoft.com/office/drawing/2014/main" id="{10989406-9B70-407C-ACA2-1C2698F4387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69" name="Group 68">
              <a:extLst>
                <a:ext uri="{FF2B5EF4-FFF2-40B4-BE49-F238E27FC236}">
                  <a16:creationId xmlns:a16="http://schemas.microsoft.com/office/drawing/2014/main" id="{13FD03EA-10C7-4E1D-836B-3937AB39A210}"/>
                </a:ext>
              </a:extLst>
            </p:cNvPr>
            <p:cNvGrpSpPr/>
            <p:nvPr/>
          </p:nvGrpSpPr>
          <p:grpSpPr>
            <a:xfrm>
              <a:off x="11224235" y="76010"/>
              <a:ext cx="402453" cy="276871"/>
              <a:chOff x="8783357" y="868151"/>
              <a:chExt cx="402453" cy="276871"/>
            </a:xfrm>
          </p:grpSpPr>
          <p:sp>
            <p:nvSpPr>
              <p:cNvPr id="73" name="Rectangle 6">
                <a:extLst>
                  <a:ext uri="{FF2B5EF4-FFF2-40B4-BE49-F238E27FC236}">
                    <a16:creationId xmlns:a16="http://schemas.microsoft.com/office/drawing/2014/main" id="{53436930-0797-47F0-8EE8-F2CC25FEF20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74" name="Graphic 73" descr="Computer with solid fill">
                <a:extLst>
                  <a:ext uri="{FF2B5EF4-FFF2-40B4-BE49-F238E27FC236}">
                    <a16:creationId xmlns:a16="http://schemas.microsoft.com/office/drawing/2014/main" id="{044926A5-3B74-4D30-841E-E2747557ED0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nvGrpSpPr>
            <p:cNvPr id="70" name="Group 69">
              <a:extLst>
                <a:ext uri="{FF2B5EF4-FFF2-40B4-BE49-F238E27FC236}">
                  <a16:creationId xmlns:a16="http://schemas.microsoft.com/office/drawing/2014/main" id="{BE12E8FE-8B12-480C-9591-CC00617A056D}"/>
                </a:ext>
              </a:extLst>
            </p:cNvPr>
            <p:cNvGrpSpPr/>
            <p:nvPr/>
          </p:nvGrpSpPr>
          <p:grpSpPr>
            <a:xfrm>
              <a:off x="11707819" y="70336"/>
              <a:ext cx="402453" cy="276871"/>
              <a:chOff x="8783357" y="868151"/>
              <a:chExt cx="402453" cy="276871"/>
            </a:xfrm>
          </p:grpSpPr>
          <p:sp>
            <p:nvSpPr>
              <p:cNvPr id="71" name="Rectangle 6">
                <a:extLst>
                  <a:ext uri="{FF2B5EF4-FFF2-40B4-BE49-F238E27FC236}">
                    <a16:creationId xmlns:a16="http://schemas.microsoft.com/office/drawing/2014/main" id="{3491C008-0296-426C-9DB8-F2FA721162CF}"/>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72" name="Graphic 71" descr="Target Audience with solid fill">
                <a:extLst>
                  <a:ext uri="{FF2B5EF4-FFF2-40B4-BE49-F238E27FC236}">
                    <a16:creationId xmlns:a16="http://schemas.microsoft.com/office/drawing/2014/main" id="{139F8A04-6047-45C2-84D8-410585874D30}"/>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13556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Due Diligence Activities unlocked useful insights to drive the transaction decision and the opportunities for post deal activities – EY Team involved more than one year after the deal closing</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13</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8" y="988626"/>
            <a:ext cx="833359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R&amp;D &amp; Value Delivered (5/5)</a:t>
            </a:r>
          </a:p>
        </p:txBody>
      </p:sp>
      <p:pic>
        <p:nvPicPr>
          <p:cNvPr id="19" name="Picture 18">
            <a:extLst>
              <a:ext uri="{FF2B5EF4-FFF2-40B4-BE49-F238E27FC236}">
                <a16:creationId xmlns:a16="http://schemas.microsoft.com/office/drawing/2014/main" id="{FE6F08A6-2D75-46B7-96D5-BD7F0303BA11}"/>
              </a:ext>
            </a:extLst>
          </p:cNvPr>
          <p:cNvPicPr>
            <a:picLocks noChangeAspect="1"/>
          </p:cNvPicPr>
          <p:nvPr/>
        </p:nvPicPr>
        <p:blipFill>
          <a:blip r:embed="rId6"/>
          <a:stretch>
            <a:fillRect/>
          </a:stretch>
        </p:blipFill>
        <p:spPr>
          <a:xfrm>
            <a:off x="775661" y="1943450"/>
            <a:ext cx="3669006" cy="1825132"/>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10" name="Group 9">
            <a:extLst>
              <a:ext uri="{FF2B5EF4-FFF2-40B4-BE49-F238E27FC236}">
                <a16:creationId xmlns:a16="http://schemas.microsoft.com/office/drawing/2014/main" id="{F1E7635E-C8A9-464E-BFB8-53F1A6D9329D}"/>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1125C0EA-D5EB-4104-A591-06CD83EA2488}"/>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AFE21B91-C285-4FFA-A8D0-7D506481BD21}"/>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13" name="Straight Arrow Connector 12">
            <a:extLst>
              <a:ext uri="{FF2B5EF4-FFF2-40B4-BE49-F238E27FC236}">
                <a16:creationId xmlns:a16="http://schemas.microsoft.com/office/drawing/2014/main" id="{B8AEBADE-E36B-45CB-AA09-A468AEFA00BA}"/>
              </a:ext>
            </a:extLst>
          </p:cNvPr>
          <p:cNvCxnSpPr>
            <a:cxnSpLocks/>
          </p:cNvCxnSpPr>
          <p:nvPr/>
        </p:nvCxnSpPr>
        <p:spPr>
          <a:xfrm>
            <a:off x="4672461" y="2856016"/>
            <a:ext cx="787245" cy="0"/>
          </a:xfrm>
          <a:prstGeom prst="straightConnector1">
            <a:avLst/>
          </a:prstGeom>
          <a:noFill/>
          <a:ln w="12700" cap="sq" cmpd="sng" algn="ctr">
            <a:solidFill>
              <a:schemeClr val="tx2"/>
            </a:solidFill>
            <a:prstDash val="sysDash"/>
            <a:miter lim="800000"/>
            <a:tailEnd type="triangle"/>
          </a:ln>
          <a:effectLst/>
        </p:spPr>
      </p:cxnSp>
      <p:sp>
        <p:nvSpPr>
          <p:cNvPr id="14" name="Rectangle 12836">
            <a:extLst>
              <a:ext uri="{FF2B5EF4-FFF2-40B4-BE49-F238E27FC236}">
                <a16:creationId xmlns:a16="http://schemas.microsoft.com/office/drawing/2014/main" id="{CB75E4EF-3F89-4DEA-8208-A897DC67EA07}"/>
              </a:ext>
            </a:extLst>
          </p:cNvPr>
          <p:cNvSpPr/>
          <p:nvPr/>
        </p:nvSpPr>
        <p:spPr>
          <a:xfrm>
            <a:off x="5780015" y="2132741"/>
            <a:ext cx="5808418" cy="1446550"/>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R&amp;D analysis</a:t>
            </a:r>
          </a:p>
          <a:p>
            <a:pPr>
              <a:spcAft>
                <a:spcPts val="600"/>
              </a:spcAft>
              <a:buClr>
                <a:schemeClr val="tx2"/>
              </a:buClr>
              <a:buSzPct val="103000"/>
            </a:pPr>
            <a:r>
              <a:rPr lang="en-US" sz="1200" dirty="0">
                <a:solidFill>
                  <a:schemeClr val="bg1"/>
                </a:solidFill>
                <a:cs typeface="Arial" pitchFamily="34" charset="0"/>
              </a:rPr>
              <a:t>The analysis on the R&amp;D side served to present the number of resources dedicated to research &amp; development activities (with related cost), the core activities as well as the historical trend of R&amp;D projects divided into 3 main categories (rebranding, new product and customization). </a:t>
            </a:r>
          </a:p>
          <a:p>
            <a:pPr>
              <a:spcAft>
                <a:spcPts val="600"/>
              </a:spcAft>
              <a:buClr>
                <a:schemeClr val="tx2"/>
              </a:buClr>
              <a:buSzPct val="103000"/>
            </a:pPr>
            <a:r>
              <a:rPr lang="en-US" sz="1200" dirty="0">
                <a:solidFill>
                  <a:schemeClr val="bg1"/>
                </a:solidFill>
                <a:cs typeface="Arial" pitchFamily="34" charset="0"/>
              </a:rPr>
              <a:t>The analysis also highlighted the effort dedicated to the 3 types of projects in order to understand which activity was the most time and cost consuming</a:t>
            </a:r>
          </a:p>
        </p:txBody>
      </p:sp>
      <p:sp>
        <p:nvSpPr>
          <p:cNvPr id="5" name="Rectangle 4">
            <a:extLst>
              <a:ext uri="{FF2B5EF4-FFF2-40B4-BE49-F238E27FC236}">
                <a16:creationId xmlns:a16="http://schemas.microsoft.com/office/drawing/2014/main" id="{1D7185BE-4DDD-4610-82A8-3C3CF7F149D2}"/>
              </a:ext>
            </a:extLst>
          </p:cNvPr>
          <p:cNvSpPr/>
          <p:nvPr/>
        </p:nvSpPr>
        <p:spPr>
          <a:xfrm>
            <a:off x="775661" y="3892299"/>
            <a:ext cx="10812772" cy="2439760"/>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b="1" kern="0" dirty="0">
                <a:solidFill>
                  <a:srgbClr val="FFE600"/>
                </a:solidFill>
              </a:rPr>
              <a:t>Operational Due Diligence </a:t>
            </a:r>
            <a:r>
              <a:rPr lang="en-US" sz="1200" kern="0" dirty="0">
                <a:solidFill>
                  <a:schemeClr val="bg1"/>
                </a:solidFill>
              </a:rPr>
              <a:t>activities (</a:t>
            </a:r>
            <a:r>
              <a:rPr lang="en-US" sz="1200" b="1" kern="0" dirty="0">
                <a:solidFill>
                  <a:schemeClr val="bg1"/>
                </a:solidFill>
              </a:rPr>
              <a:t>4 weeks) </a:t>
            </a:r>
            <a:r>
              <a:rPr lang="en-US" sz="1200" kern="0" dirty="0">
                <a:solidFill>
                  <a:schemeClr val="bg1"/>
                </a:solidFill>
              </a:rPr>
              <a:t>provided </a:t>
            </a:r>
            <a:r>
              <a:rPr lang="en-US" sz="1200" b="1" kern="0" dirty="0">
                <a:solidFill>
                  <a:srgbClr val="FFE600"/>
                </a:solidFill>
              </a:rPr>
              <a:t>useful insights </a:t>
            </a:r>
            <a:r>
              <a:rPr lang="en-US" sz="1200" kern="0" dirty="0">
                <a:solidFill>
                  <a:schemeClr val="bg1"/>
                </a:solidFill>
              </a:rPr>
              <a:t>to </a:t>
            </a:r>
            <a:r>
              <a:rPr lang="en-US" sz="1200" b="1" kern="0" dirty="0">
                <a:solidFill>
                  <a:srgbClr val="FFE600"/>
                </a:solidFill>
              </a:rPr>
              <a:t>drive</a:t>
            </a:r>
            <a:r>
              <a:rPr lang="en-US" sz="1200" kern="0" dirty="0">
                <a:solidFill>
                  <a:schemeClr val="bg1"/>
                </a:solidFill>
              </a:rPr>
              <a:t> the </a:t>
            </a:r>
            <a:r>
              <a:rPr lang="en-US" sz="1200" kern="0" dirty="0">
                <a:solidFill>
                  <a:srgbClr val="FFE600"/>
                </a:solidFill>
              </a:rPr>
              <a:t>transaction related </a:t>
            </a:r>
            <a:r>
              <a:rPr lang="en-US" sz="1200" b="1" kern="0" dirty="0">
                <a:solidFill>
                  <a:srgbClr val="FFE600"/>
                </a:solidFill>
              </a:rPr>
              <a:t>decision</a:t>
            </a:r>
            <a:r>
              <a:rPr lang="en-US" sz="1200" kern="0" dirty="0">
                <a:solidFill>
                  <a:schemeClr val="bg1"/>
                </a:solidFill>
              </a:rPr>
              <a:t> </a:t>
            </a:r>
            <a:r>
              <a:rPr lang="en-US" sz="1200" b="1" kern="0" dirty="0">
                <a:solidFill>
                  <a:srgbClr val="FFE600"/>
                </a:solidFill>
              </a:rPr>
              <a:t>and</a:t>
            </a:r>
            <a:r>
              <a:rPr lang="en-US" sz="1200" kern="0" dirty="0">
                <a:solidFill>
                  <a:schemeClr val="bg1"/>
                </a:solidFill>
              </a:rPr>
              <a:t> highlighted </a:t>
            </a:r>
            <a:r>
              <a:rPr lang="en-US" sz="1200" b="1" kern="0" dirty="0">
                <a:solidFill>
                  <a:srgbClr val="FFE600"/>
                </a:solidFill>
              </a:rPr>
              <a:t>opportunities</a:t>
            </a:r>
            <a:r>
              <a:rPr lang="en-US" sz="1200" kern="0" dirty="0">
                <a:solidFill>
                  <a:schemeClr val="bg1"/>
                </a:solidFill>
              </a:rPr>
              <a:t> for </a:t>
            </a:r>
            <a:r>
              <a:rPr lang="en-US" sz="1200" b="1" kern="0" dirty="0">
                <a:solidFill>
                  <a:srgbClr val="FFE600"/>
                </a:solidFill>
              </a:rPr>
              <a:t>post-deal activities</a:t>
            </a:r>
          </a:p>
          <a:p>
            <a:pPr marL="0" marR="0" indent="0" defTabSz="914400" eaLnBrk="1" fontAlgn="auto" latinLnBrk="0" hangingPunct="1">
              <a:lnSpc>
                <a:spcPct val="100000"/>
              </a:lnSpc>
              <a:spcBef>
                <a:spcPts val="0"/>
              </a:spcBef>
              <a:spcAft>
                <a:spcPts val="0"/>
              </a:spcAft>
              <a:buClrTx/>
              <a:buSzTx/>
              <a:buFontTx/>
              <a:buNone/>
              <a:tabLst/>
            </a:pPr>
            <a:endParaRPr kumimoji="0" lang="en-US" sz="1200" i="0" u="none" strike="noStrike" kern="0" cap="none" spc="0" normalizeH="0" baseline="0" noProof="0" dirty="0">
              <a:ln>
                <a:noFill/>
              </a:ln>
              <a:solidFill>
                <a:schemeClr val="bg1"/>
              </a:solidFill>
              <a:effectLst/>
              <a:uLnTx/>
              <a:uFillTx/>
            </a:endParaRPr>
          </a:p>
          <a:p>
            <a:pPr>
              <a:buClr>
                <a:srgbClr val="FFE600"/>
              </a:buClr>
              <a:buSzPct val="103000"/>
              <a:defRPr/>
            </a:pPr>
            <a:r>
              <a:rPr kumimoji="0" lang="en-US" sz="1200" i="0" u="none" strike="noStrike" kern="0" cap="none" spc="0" normalizeH="0" baseline="0" noProof="0" dirty="0">
                <a:ln>
                  <a:noFill/>
                </a:ln>
                <a:solidFill>
                  <a:schemeClr val="bg1"/>
                </a:solidFill>
                <a:effectLst/>
                <a:uLnTx/>
                <a:uFillTx/>
              </a:rPr>
              <a:t>Based on the evidence provided, the </a:t>
            </a:r>
            <a:r>
              <a:rPr kumimoji="0" lang="en-US" sz="1200" b="1" i="0" u="none" strike="noStrike" kern="0" cap="none" spc="0" normalizeH="0" baseline="0" noProof="0" dirty="0">
                <a:ln>
                  <a:noFill/>
                </a:ln>
                <a:solidFill>
                  <a:srgbClr val="FFE600"/>
                </a:solidFill>
                <a:effectLst/>
                <a:uLnTx/>
                <a:uFillTx/>
              </a:rPr>
              <a:t>Client</a:t>
            </a:r>
            <a:r>
              <a:rPr kumimoji="0" lang="en-US" sz="1200" i="0" u="none" strike="noStrike" kern="0" cap="none" spc="0" normalizeH="0" baseline="0" noProof="0" dirty="0">
                <a:ln>
                  <a:noFill/>
                </a:ln>
                <a:solidFill>
                  <a:schemeClr val="bg1"/>
                </a:solidFill>
                <a:effectLst/>
                <a:uLnTx/>
                <a:uFillTx/>
              </a:rPr>
              <a:t> </a:t>
            </a:r>
            <a:r>
              <a:rPr kumimoji="0" lang="en-US" sz="1200" b="1" i="0" u="none" strike="noStrike" kern="0" cap="none" spc="0" normalizeH="0" baseline="0" noProof="0" dirty="0">
                <a:ln>
                  <a:noFill/>
                </a:ln>
                <a:solidFill>
                  <a:srgbClr val="FFE600"/>
                </a:solidFill>
                <a:effectLst/>
                <a:uLnTx/>
                <a:uFillTx/>
              </a:rPr>
              <a:t>decide</a:t>
            </a:r>
            <a:r>
              <a:rPr lang="en-US" sz="1200" b="1" kern="0" dirty="0">
                <a:solidFill>
                  <a:srgbClr val="FFE600"/>
                </a:solidFill>
              </a:rPr>
              <a:t>d</a:t>
            </a:r>
            <a:r>
              <a:rPr lang="en-US" sz="1200" kern="0" dirty="0">
                <a:solidFill>
                  <a:schemeClr val="bg1"/>
                </a:solidFill>
              </a:rPr>
              <a:t> to go beyond the due diligence activities, </a:t>
            </a:r>
            <a:r>
              <a:rPr lang="en-US" sz="1200" b="1" kern="0" dirty="0">
                <a:solidFill>
                  <a:srgbClr val="FFE600"/>
                </a:solidFill>
              </a:rPr>
              <a:t>involving</a:t>
            </a:r>
            <a:r>
              <a:rPr lang="en-US" sz="1200" kern="0" dirty="0">
                <a:solidFill>
                  <a:schemeClr val="bg1"/>
                </a:solidFill>
              </a:rPr>
              <a:t> the </a:t>
            </a:r>
            <a:r>
              <a:rPr lang="en-US" sz="1200" b="1" kern="0" dirty="0">
                <a:solidFill>
                  <a:srgbClr val="FFE600"/>
                </a:solidFill>
              </a:rPr>
              <a:t>EY team </a:t>
            </a:r>
            <a:r>
              <a:rPr lang="en-US" sz="1200" kern="0" dirty="0">
                <a:solidFill>
                  <a:schemeClr val="bg1"/>
                </a:solidFill>
              </a:rPr>
              <a:t>also for:</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developing the </a:t>
            </a:r>
            <a:r>
              <a:rPr lang="en-US" sz="1200" b="1" kern="0" dirty="0">
                <a:solidFill>
                  <a:srgbClr val="FFE600"/>
                </a:solidFill>
              </a:rPr>
              <a:t>Day 1 readiness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a</a:t>
            </a:r>
            <a:r>
              <a:rPr kumimoji="0" lang="en-US" sz="1200" i="0" u="none" strike="noStrike" kern="0" cap="none" spc="0" normalizeH="0" baseline="0" noProof="0" dirty="0" err="1">
                <a:ln>
                  <a:noFill/>
                </a:ln>
                <a:solidFill>
                  <a:schemeClr val="bg1"/>
                </a:solidFill>
                <a:effectLst/>
                <a:uLnTx/>
                <a:uFillTx/>
              </a:rPr>
              <a:t>ssisting</a:t>
            </a:r>
            <a:r>
              <a:rPr kumimoji="0" lang="en-US" sz="1200" i="0" u="none" strike="noStrike" kern="0" cap="none" spc="0" normalizeH="0" baseline="0" noProof="0" dirty="0">
                <a:ln>
                  <a:noFill/>
                </a:ln>
                <a:solidFill>
                  <a:schemeClr val="bg1"/>
                </a:solidFill>
                <a:effectLst/>
                <a:uLnTx/>
                <a:uFillTx/>
              </a:rPr>
              <a:t> in the </a:t>
            </a:r>
            <a:r>
              <a:rPr lang="en-US" sz="1200" b="1" kern="0" dirty="0">
                <a:solidFill>
                  <a:srgbClr val="FFE600"/>
                </a:solidFill>
              </a:rPr>
              <a:t>assessment</a:t>
            </a:r>
            <a:r>
              <a:rPr lang="en-US" sz="1200" kern="0" dirty="0">
                <a:solidFill>
                  <a:schemeClr val="bg1"/>
                </a:solidFill>
              </a:rPr>
              <a:t> of the </a:t>
            </a:r>
            <a:r>
              <a:rPr lang="en-US" sz="1200" b="1" kern="0" dirty="0">
                <a:solidFill>
                  <a:srgbClr val="FFE600"/>
                </a:solidFill>
              </a:rPr>
              <a:t>carve-out</a:t>
            </a:r>
            <a:r>
              <a:rPr lang="en-US" sz="1200" kern="0" dirty="0">
                <a:solidFill>
                  <a:schemeClr val="bg1"/>
                </a:solidFill>
              </a:rPr>
              <a:t> of </a:t>
            </a:r>
            <a:r>
              <a:rPr lang="en-US" sz="1200" b="1" kern="0" dirty="0">
                <a:solidFill>
                  <a:srgbClr val="FFE600"/>
                </a:solidFill>
              </a:rPr>
              <a:t>internal</a:t>
            </a:r>
            <a:r>
              <a:rPr lang="en-US" sz="1200" b="1" kern="0" dirty="0">
                <a:solidFill>
                  <a:schemeClr val="bg1"/>
                </a:solidFill>
              </a:rPr>
              <a:t> </a:t>
            </a:r>
            <a:r>
              <a:rPr lang="en-US" sz="1200" b="1" kern="0" dirty="0">
                <a:solidFill>
                  <a:srgbClr val="FFE600"/>
                </a:solidFill>
              </a:rPr>
              <a:t>business</a:t>
            </a:r>
            <a:r>
              <a:rPr lang="en-US" sz="1200" b="1" kern="0" dirty="0">
                <a:solidFill>
                  <a:schemeClr val="bg1"/>
                </a:solidFill>
              </a:rPr>
              <a:t> </a:t>
            </a:r>
            <a:r>
              <a:rPr lang="en-US" sz="1200" b="1" kern="0" dirty="0">
                <a:solidFill>
                  <a:srgbClr val="FFE600"/>
                </a:solidFill>
              </a:rPr>
              <a:t>unit</a:t>
            </a:r>
            <a:r>
              <a:rPr lang="en-US" sz="1200" kern="0" dirty="0">
                <a:solidFill>
                  <a:schemeClr val="bg1"/>
                </a:solidFill>
              </a:rPr>
              <a:t>, to be </a:t>
            </a:r>
            <a:r>
              <a:rPr lang="en-US" sz="1200" b="1" kern="0" dirty="0">
                <a:solidFill>
                  <a:srgbClr val="FFE600"/>
                </a:solidFill>
              </a:rPr>
              <a:t>merged</a:t>
            </a:r>
            <a:r>
              <a:rPr lang="en-US" sz="1200" kern="0" dirty="0">
                <a:solidFill>
                  <a:schemeClr val="bg1"/>
                </a:solidFill>
              </a:rPr>
              <a:t> </a:t>
            </a:r>
            <a:r>
              <a:rPr lang="en-US" sz="1200" b="1" kern="0" dirty="0">
                <a:solidFill>
                  <a:schemeClr val="bg1"/>
                </a:solidFill>
              </a:rPr>
              <a:t>with the </a:t>
            </a:r>
            <a:r>
              <a:rPr lang="en-US" sz="1200" b="1" kern="0" dirty="0">
                <a:solidFill>
                  <a:srgbClr val="FFE600"/>
                </a:solidFill>
              </a:rPr>
              <a:t>Target</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a:t>
            </a:r>
            <a:r>
              <a:rPr kumimoji="0" lang="en-US" sz="1200" i="0" u="none" strike="noStrike" kern="0" cap="none" spc="0" normalizeH="0" baseline="0" noProof="0" dirty="0" err="1">
                <a:ln>
                  <a:noFill/>
                </a:ln>
                <a:solidFill>
                  <a:schemeClr val="bg1"/>
                </a:solidFill>
                <a:effectLst/>
                <a:uLnTx/>
                <a:uFillTx/>
              </a:rPr>
              <a:t>efining</a:t>
            </a:r>
            <a:r>
              <a:rPr kumimoji="0" lang="en-US" sz="1200" i="0" u="none" strike="noStrike" kern="0" cap="none" spc="0" normalizeH="0" baseline="0" noProof="0" dirty="0">
                <a:ln>
                  <a:noFill/>
                </a:ln>
                <a:solidFill>
                  <a:schemeClr val="bg1"/>
                </a:solidFill>
                <a:effectLst/>
                <a:uLnTx/>
                <a:uFillTx/>
              </a:rPr>
              <a:t> and monitoring the </a:t>
            </a:r>
            <a:r>
              <a:rPr kumimoji="0" lang="en-US" sz="1200" b="1" i="0" u="none" strike="noStrike" kern="0" cap="none" spc="0" normalizeH="0" baseline="0" noProof="0" dirty="0">
                <a:ln>
                  <a:noFill/>
                </a:ln>
                <a:solidFill>
                  <a:srgbClr val="FFE600"/>
                </a:solidFill>
                <a:effectLst/>
                <a:uLnTx/>
                <a:uFillTx/>
              </a:rPr>
              <a:t>100 days integration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identifying </a:t>
            </a:r>
            <a:r>
              <a:rPr lang="en-US" sz="1200" b="1" kern="0" dirty="0">
                <a:solidFill>
                  <a:srgbClr val="FFE600"/>
                </a:solidFill>
              </a:rPr>
              <a:t>value creation opportunities </a:t>
            </a:r>
            <a:r>
              <a:rPr lang="en-US" sz="1200" kern="0" dirty="0">
                <a:solidFill>
                  <a:schemeClr val="bg1"/>
                </a:solidFill>
              </a:rPr>
              <a:t>and supporting the related execution</a:t>
            </a:r>
          </a:p>
          <a:p>
            <a:pPr marR="0" lvl="0" algn="l" defTabSz="914400" rtl="0" eaLnBrk="1" fontAlgn="auto" latinLnBrk="0" hangingPunct="1">
              <a:lnSpc>
                <a:spcPct val="100000"/>
              </a:lnSpc>
              <a:spcBef>
                <a:spcPts val="0"/>
              </a:spcBef>
              <a:spcAft>
                <a:spcPts val="600"/>
              </a:spcAft>
              <a:buClr>
                <a:srgbClr val="FFE600"/>
              </a:buClr>
              <a:buSzPct val="103000"/>
              <a:tabLst/>
              <a:defRPr/>
            </a:pPr>
            <a:endParaRPr kumimoji="0" lang="en-US" sz="1200" b="0" i="0" u="none" strike="noStrike" kern="0" cap="none" spc="0" normalizeH="0" baseline="0" noProof="0" dirty="0">
              <a:ln>
                <a:noFill/>
              </a:ln>
              <a:solidFill>
                <a:schemeClr val="bg1"/>
              </a:solidFill>
              <a:effectLst/>
              <a:uLnTx/>
              <a:uFillTx/>
            </a:endParaRPr>
          </a:p>
          <a:p>
            <a:pPr marR="0" lvl="0" algn="ctr" defTabSz="914400" rtl="0" eaLnBrk="1" fontAlgn="auto" latinLnBrk="0" hangingPunct="1">
              <a:lnSpc>
                <a:spcPct val="100000"/>
              </a:lnSpc>
              <a:spcBef>
                <a:spcPts val="0"/>
              </a:spcBef>
              <a:spcAft>
                <a:spcPts val="600"/>
              </a:spcAft>
              <a:buClr>
                <a:srgbClr val="FFE600"/>
              </a:buClr>
              <a:buSzPct val="103000"/>
              <a:tabLst/>
              <a:defRPr/>
            </a:pPr>
            <a:r>
              <a:rPr lang="en-US" sz="1200" b="1" kern="0" dirty="0">
                <a:solidFill>
                  <a:srgbClr val="FFE600"/>
                </a:solidFill>
              </a:rPr>
              <a:t>POST-DEAL </a:t>
            </a:r>
            <a:r>
              <a:rPr lang="en-US" sz="1200" kern="0" dirty="0">
                <a:solidFill>
                  <a:schemeClr val="bg1"/>
                </a:solidFill>
              </a:rPr>
              <a:t>SUPPORT LASTED </a:t>
            </a:r>
            <a:r>
              <a:rPr lang="en-US" sz="1200" b="1" kern="0" dirty="0">
                <a:solidFill>
                  <a:srgbClr val="FFE600"/>
                </a:solidFill>
              </a:rPr>
              <a:t>12+ MONTHS</a:t>
            </a:r>
            <a:endParaRPr kumimoji="0" lang="en-IN" sz="1200" b="1" i="0" u="none" strike="noStrike" kern="0" cap="none" spc="0" normalizeH="0" baseline="0" noProof="0" dirty="0">
              <a:ln>
                <a:noFill/>
              </a:ln>
              <a:solidFill>
                <a:srgbClr val="FFE600"/>
              </a:solidFill>
              <a:effectLst/>
              <a:uLnTx/>
              <a:uFillTx/>
            </a:endParaRPr>
          </a:p>
        </p:txBody>
      </p:sp>
      <p:sp>
        <p:nvSpPr>
          <p:cNvPr id="28" name="Rectangle 12836">
            <a:extLst>
              <a:ext uri="{FF2B5EF4-FFF2-40B4-BE49-F238E27FC236}">
                <a16:creationId xmlns:a16="http://schemas.microsoft.com/office/drawing/2014/main" id="{FD98ED2D-5CAB-4F22-ADC8-3C799EAE8267}"/>
              </a:ext>
            </a:extLst>
          </p:cNvPr>
          <p:cNvSpPr/>
          <p:nvPr/>
        </p:nvSpPr>
        <p:spPr>
          <a:xfrm>
            <a:off x="1280287" y="4042132"/>
            <a:ext cx="5808418" cy="215444"/>
          </a:xfrm>
          <a:prstGeom prst="rect">
            <a:avLst/>
          </a:prstGeom>
        </p:spPr>
        <p:txBody>
          <a:bodyPr wrap="square" lIns="0" tIns="0" rIns="0" bIns="0">
            <a:spAutoFit/>
          </a:bodyPr>
          <a:lstStyle/>
          <a:p>
            <a:pPr>
              <a:spcAft>
                <a:spcPts val="600"/>
              </a:spcAft>
              <a:buClr>
                <a:schemeClr val="tx2"/>
              </a:buClr>
              <a:buSzPct val="103000"/>
            </a:pPr>
            <a:r>
              <a:rPr lang="en-US" sz="1400" b="1" dirty="0">
                <a:solidFill>
                  <a:srgbClr val="FFE600"/>
                </a:solidFill>
                <a:cs typeface="Arial" pitchFamily="34" charset="0"/>
              </a:rPr>
              <a:t>Value Delivered</a:t>
            </a:r>
          </a:p>
        </p:txBody>
      </p:sp>
      <p:pic>
        <p:nvPicPr>
          <p:cNvPr id="7" name="Graphic 6" descr="Diamond with solid fill">
            <a:extLst>
              <a:ext uri="{FF2B5EF4-FFF2-40B4-BE49-F238E27FC236}">
                <a16:creationId xmlns:a16="http://schemas.microsoft.com/office/drawing/2014/main" id="{33C24B18-DEA4-44FB-96F5-D8B9DEAB32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2767" y="3921254"/>
            <a:ext cx="457200" cy="457200"/>
          </a:xfrm>
          <a:prstGeom prst="rect">
            <a:avLst/>
          </a:prstGeom>
        </p:spPr>
      </p:pic>
      <p:pic>
        <p:nvPicPr>
          <p:cNvPr id="32" name="Picture 2" descr="datalogic-logo - » Supply Chain Solutions| Consulting| Stellium Inc.">
            <a:extLst>
              <a:ext uri="{FF2B5EF4-FFF2-40B4-BE49-F238E27FC236}">
                <a16:creationId xmlns:a16="http://schemas.microsoft.com/office/drawing/2014/main" id="{014277D9-D16F-4BC6-B3FB-7A18F53E046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1" name="Date Placeholder 3">
            <a:extLst>
              <a:ext uri="{FF2B5EF4-FFF2-40B4-BE49-F238E27FC236}">
                <a16:creationId xmlns:a16="http://schemas.microsoft.com/office/drawing/2014/main" id="{682CB693-03FE-415A-AACF-5322D5CABB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60" name="Group 59">
            <a:extLst>
              <a:ext uri="{FF2B5EF4-FFF2-40B4-BE49-F238E27FC236}">
                <a16:creationId xmlns:a16="http://schemas.microsoft.com/office/drawing/2014/main" id="{839DA93C-619A-458E-949B-DE44F43321F5}"/>
              </a:ext>
            </a:extLst>
          </p:cNvPr>
          <p:cNvGrpSpPr/>
          <p:nvPr/>
        </p:nvGrpSpPr>
        <p:grpSpPr>
          <a:xfrm>
            <a:off x="10257067" y="36000"/>
            <a:ext cx="1853205" cy="282545"/>
            <a:chOff x="10257067" y="70336"/>
            <a:chExt cx="1853205" cy="282545"/>
          </a:xfrm>
        </p:grpSpPr>
        <p:grpSp>
          <p:nvGrpSpPr>
            <p:cNvPr id="61" name="Group 60">
              <a:extLst>
                <a:ext uri="{FF2B5EF4-FFF2-40B4-BE49-F238E27FC236}">
                  <a16:creationId xmlns:a16="http://schemas.microsoft.com/office/drawing/2014/main" id="{F12C337A-25DF-4099-9137-26C2D7A28415}"/>
                </a:ext>
              </a:extLst>
            </p:cNvPr>
            <p:cNvGrpSpPr/>
            <p:nvPr/>
          </p:nvGrpSpPr>
          <p:grpSpPr>
            <a:xfrm>
              <a:off x="10257067" y="76010"/>
              <a:ext cx="402453" cy="276871"/>
              <a:chOff x="8783357" y="868151"/>
              <a:chExt cx="402453" cy="276871"/>
            </a:xfrm>
          </p:grpSpPr>
          <p:sp>
            <p:nvSpPr>
              <p:cNvPr id="71" name="Rectangle 6">
                <a:extLst>
                  <a:ext uri="{FF2B5EF4-FFF2-40B4-BE49-F238E27FC236}">
                    <a16:creationId xmlns:a16="http://schemas.microsoft.com/office/drawing/2014/main" id="{D8E71D8B-3ED1-4111-B53C-EE1B878B5FA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2" name="Graphic 71" descr="Clipboard with solid fill">
                <a:extLst>
                  <a:ext uri="{FF2B5EF4-FFF2-40B4-BE49-F238E27FC236}">
                    <a16:creationId xmlns:a16="http://schemas.microsoft.com/office/drawing/2014/main" id="{D586C418-505B-4973-B863-B0B317DD355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86704" y="905219"/>
                <a:ext cx="199106" cy="199106"/>
              </a:xfrm>
              <a:prstGeom prst="rect">
                <a:avLst/>
              </a:prstGeom>
            </p:spPr>
          </p:pic>
        </p:grpSp>
        <p:grpSp>
          <p:nvGrpSpPr>
            <p:cNvPr id="62" name="Group 61">
              <a:extLst>
                <a:ext uri="{FF2B5EF4-FFF2-40B4-BE49-F238E27FC236}">
                  <a16:creationId xmlns:a16="http://schemas.microsoft.com/office/drawing/2014/main" id="{26EF523B-9F2F-43AC-B1E3-B77773C5B6DD}"/>
                </a:ext>
              </a:extLst>
            </p:cNvPr>
            <p:cNvGrpSpPr/>
            <p:nvPr/>
          </p:nvGrpSpPr>
          <p:grpSpPr>
            <a:xfrm>
              <a:off x="10740650" y="76010"/>
              <a:ext cx="402454" cy="276871"/>
              <a:chOff x="8783356" y="868151"/>
              <a:chExt cx="402454" cy="276871"/>
            </a:xfrm>
          </p:grpSpPr>
          <p:sp>
            <p:nvSpPr>
              <p:cNvPr id="69" name="Rectangle 6">
                <a:extLst>
                  <a:ext uri="{FF2B5EF4-FFF2-40B4-BE49-F238E27FC236}">
                    <a16:creationId xmlns:a16="http://schemas.microsoft.com/office/drawing/2014/main" id="{E0EFF096-1D95-478C-9C2A-6EE69CA6602A}"/>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70" name="Graphic 69" descr="User network with solid fill">
                <a:extLst>
                  <a:ext uri="{FF2B5EF4-FFF2-40B4-BE49-F238E27FC236}">
                    <a16:creationId xmlns:a16="http://schemas.microsoft.com/office/drawing/2014/main" id="{E89BA6B1-6697-4249-873F-6802C6FA574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986704" y="905219"/>
                <a:ext cx="199106" cy="199106"/>
              </a:xfrm>
              <a:prstGeom prst="rect">
                <a:avLst/>
              </a:prstGeom>
            </p:spPr>
          </p:pic>
        </p:grpSp>
        <p:grpSp>
          <p:nvGrpSpPr>
            <p:cNvPr id="63" name="Group 62">
              <a:extLst>
                <a:ext uri="{FF2B5EF4-FFF2-40B4-BE49-F238E27FC236}">
                  <a16:creationId xmlns:a16="http://schemas.microsoft.com/office/drawing/2014/main" id="{65234361-DAD4-4B67-8EC3-D8C09AEA6E05}"/>
                </a:ext>
              </a:extLst>
            </p:cNvPr>
            <p:cNvGrpSpPr/>
            <p:nvPr/>
          </p:nvGrpSpPr>
          <p:grpSpPr>
            <a:xfrm>
              <a:off x="11224235" y="76010"/>
              <a:ext cx="402453" cy="276871"/>
              <a:chOff x="8783357" y="868151"/>
              <a:chExt cx="402453" cy="276871"/>
            </a:xfrm>
          </p:grpSpPr>
          <p:sp>
            <p:nvSpPr>
              <p:cNvPr id="67" name="Rectangle 6">
                <a:extLst>
                  <a:ext uri="{FF2B5EF4-FFF2-40B4-BE49-F238E27FC236}">
                    <a16:creationId xmlns:a16="http://schemas.microsoft.com/office/drawing/2014/main" id="{95954BFB-6655-45FA-9057-3D67A5E214F3}"/>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68" name="Graphic 67" descr="Computer with solid fill">
                <a:extLst>
                  <a:ext uri="{FF2B5EF4-FFF2-40B4-BE49-F238E27FC236}">
                    <a16:creationId xmlns:a16="http://schemas.microsoft.com/office/drawing/2014/main" id="{6F39728B-B42C-4209-8DA0-48FFDE7B016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986704" y="905219"/>
                <a:ext cx="199106" cy="199106"/>
              </a:xfrm>
              <a:prstGeom prst="rect">
                <a:avLst/>
              </a:prstGeom>
            </p:spPr>
          </p:pic>
        </p:grpSp>
        <p:grpSp>
          <p:nvGrpSpPr>
            <p:cNvPr id="64" name="Group 63">
              <a:extLst>
                <a:ext uri="{FF2B5EF4-FFF2-40B4-BE49-F238E27FC236}">
                  <a16:creationId xmlns:a16="http://schemas.microsoft.com/office/drawing/2014/main" id="{8B702F16-2CF1-49EA-ABF8-B48E4DFA7734}"/>
                </a:ext>
              </a:extLst>
            </p:cNvPr>
            <p:cNvGrpSpPr/>
            <p:nvPr/>
          </p:nvGrpSpPr>
          <p:grpSpPr>
            <a:xfrm>
              <a:off x="11707819" y="70336"/>
              <a:ext cx="402453" cy="276871"/>
              <a:chOff x="8783357" y="868151"/>
              <a:chExt cx="402453" cy="276871"/>
            </a:xfrm>
          </p:grpSpPr>
          <p:sp>
            <p:nvSpPr>
              <p:cNvPr id="65" name="Rectangle 6">
                <a:extLst>
                  <a:ext uri="{FF2B5EF4-FFF2-40B4-BE49-F238E27FC236}">
                    <a16:creationId xmlns:a16="http://schemas.microsoft.com/office/drawing/2014/main" id="{E5074EC8-E06D-4023-A5C2-22B5CE3D45EF}"/>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66" name="Graphic 65" descr="Target Audience with solid fill">
                <a:extLst>
                  <a:ext uri="{FF2B5EF4-FFF2-40B4-BE49-F238E27FC236}">
                    <a16:creationId xmlns:a16="http://schemas.microsoft.com/office/drawing/2014/main" id="{C07C4AE9-E3BA-434F-8CCD-396B0981675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24342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14</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6" name="Rectangle 6">
            <a:extLst>
              <a:ext uri="{FF2B5EF4-FFF2-40B4-BE49-F238E27FC236}">
                <a16:creationId xmlns:a16="http://schemas.microsoft.com/office/drawing/2014/main" id="{B49F6758-B7FC-487E-9FB0-44B6772A84ED}"/>
              </a:ext>
            </a:extLst>
          </p:cNvPr>
          <p:cNvSpPr/>
          <p:nvPr/>
        </p:nvSpPr>
        <p:spPr>
          <a:xfrm>
            <a:off x="622591" y="1174463"/>
            <a:ext cx="702205" cy="990080"/>
          </a:xfrm>
          <a:prstGeom prst="rect">
            <a:avLst/>
          </a:prstGeom>
        </p:spPr>
        <p:txBody>
          <a:bodyPr wrap="none">
            <a:spAutoFit/>
          </a:bodyPr>
          <a:lstStyle/>
          <a:p>
            <a:pPr algn="ctr"/>
            <a:r>
              <a:rPr lang="en-US" sz="40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382654" y="1989333"/>
            <a:ext cx="1684715"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2186148" y="1261340"/>
            <a:ext cx="2063514" cy="801501"/>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and Tech Due Diligence roles and areas of analysis</a:t>
            </a:r>
            <a:endParaRPr sz="1600" dirty="0">
              <a:latin typeface="EYInterstate"/>
              <a:cs typeface="EYInterstate"/>
            </a:endParaRPr>
          </a:p>
        </p:txBody>
      </p:sp>
      <p:pic>
        <p:nvPicPr>
          <p:cNvPr id="17" name="Graphic 16" descr="Clipboard with solid fill">
            <a:extLst>
              <a:ext uri="{FF2B5EF4-FFF2-40B4-BE49-F238E27FC236}">
                <a16:creationId xmlns:a16="http://schemas.microsoft.com/office/drawing/2014/main" id="{D5E041C8-B3B4-4F82-839A-BD7316213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826" y="1280640"/>
            <a:ext cx="713390" cy="713390"/>
          </a:xfrm>
          <a:prstGeom prst="rect">
            <a:avLst/>
          </a:prstGeom>
        </p:spPr>
      </p:pic>
      <p:sp>
        <p:nvSpPr>
          <p:cNvPr id="32" name="Rectangle 6">
            <a:extLst>
              <a:ext uri="{FF2B5EF4-FFF2-40B4-BE49-F238E27FC236}">
                <a16:creationId xmlns:a16="http://schemas.microsoft.com/office/drawing/2014/main" id="{9E95A6B7-E396-4D45-AE63-EA1A69D623CE}"/>
              </a:ext>
            </a:extLst>
          </p:cNvPr>
          <p:cNvSpPr/>
          <p:nvPr/>
        </p:nvSpPr>
        <p:spPr>
          <a:xfrm>
            <a:off x="6442637" y="1174463"/>
            <a:ext cx="502061" cy="707886"/>
          </a:xfrm>
          <a:prstGeom prst="rect">
            <a:avLst/>
          </a:prstGeom>
        </p:spPr>
        <p:txBody>
          <a:bodyPr wrap="none">
            <a:spAutoFit/>
          </a:bodyPr>
          <a:lstStyle/>
          <a:p>
            <a:pPr algn="ctr"/>
            <a:r>
              <a:rPr lang="en-US" sz="4000" dirty="0">
                <a:solidFill>
                  <a:schemeClr val="tx2"/>
                </a:solidFill>
                <a:latin typeface="+mj-lt"/>
              </a:rPr>
              <a:t>2</a:t>
            </a:r>
          </a:p>
        </p:txBody>
      </p:sp>
      <p:cxnSp>
        <p:nvCxnSpPr>
          <p:cNvPr id="33" name="Straight Connector 15">
            <a:extLst>
              <a:ext uri="{FF2B5EF4-FFF2-40B4-BE49-F238E27FC236}">
                <a16:creationId xmlns:a16="http://schemas.microsoft.com/office/drawing/2014/main" id="{D3C9DAFF-AB27-45DA-9406-F59213A43EDA}"/>
              </a:ext>
            </a:extLst>
          </p:cNvPr>
          <p:cNvCxnSpPr>
            <a:cxnSpLocks/>
          </p:cNvCxnSpPr>
          <p:nvPr/>
        </p:nvCxnSpPr>
        <p:spPr>
          <a:xfrm>
            <a:off x="6102628" y="1989333"/>
            <a:ext cx="1684715" cy="0"/>
          </a:xfrm>
          <a:prstGeom prst="line">
            <a:avLst/>
          </a:prstGeom>
          <a:noFill/>
          <a:ln w="12700" cap="sq" cmpd="sng" algn="ctr">
            <a:solidFill>
              <a:schemeClr val="tx2"/>
            </a:solidFill>
            <a:prstDash val="solid"/>
            <a:miter lim="800000"/>
            <a:tailEnd type="none"/>
          </a:ln>
          <a:effectLst/>
        </p:spPr>
      </p:cxnSp>
      <p:sp>
        <p:nvSpPr>
          <p:cNvPr id="34" name="object 3">
            <a:extLst>
              <a:ext uri="{FF2B5EF4-FFF2-40B4-BE49-F238E27FC236}">
                <a16:creationId xmlns:a16="http://schemas.microsoft.com/office/drawing/2014/main" id="{13EFF2EE-D167-495D-BF68-EB27638F2174}"/>
              </a:ext>
            </a:extLst>
          </p:cNvPr>
          <p:cNvSpPr txBox="1"/>
          <p:nvPr/>
        </p:nvSpPr>
        <p:spPr>
          <a:xfrm>
            <a:off x="7903819" y="1456175"/>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Due Diligence</a:t>
            </a:r>
            <a:endParaRPr sz="1600" dirty="0">
              <a:latin typeface="EYInterstate"/>
              <a:cs typeface="EYInterstate"/>
            </a:endParaRPr>
          </a:p>
        </p:txBody>
      </p:sp>
      <p:pic>
        <p:nvPicPr>
          <p:cNvPr id="37" name="Graphic 36">
            <a:extLst>
              <a:ext uri="{FF2B5EF4-FFF2-40B4-BE49-F238E27FC236}">
                <a16:creationId xmlns:a16="http://schemas.microsoft.com/office/drawing/2014/main" id="{292794D2-294E-4BAA-8325-E1FFEC4A6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43800" y="1174463"/>
            <a:ext cx="713390" cy="713390"/>
          </a:xfrm>
          <a:prstGeom prst="rect">
            <a:avLst/>
          </a:prstGeom>
        </p:spPr>
      </p:pic>
      <p:sp>
        <p:nvSpPr>
          <p:cNvPr id="38" name="object 3">
            <a:extLst>
              <a:ext uri="{FF2B5EF4-FFF2-40B4-BE49-F238E27FC236}">
                <a16:creationId xmlns:a16="http://schemas.microsoft.com/office/drawing/2014/main" id="{C63A0A53-56FE-4B5A-AABB-59F0D4C9AC42}"/>
              </a:ext>
            </a:extLst>
          </p:cNvPr>
          <p:cNvSpPr txBox="1"/>
          <p:nvPr/>
        </p:nvSpPr>
        <p:spPr>
          <a:xfrm>
            <a:off x="535002" y="4688626"/>
            <a:ext cx="5705156" cy="934423"/>
          </a:xfrm>
          <a:prstGeom prst="rect">
            <a:avLst/>
          </a:prstGeom>
        </p:spPr>
        <p:txBody>
          <a:bodyPr vert="horz" wrap="square" lIns="0" tIns="2540" rIns="0" bIns="0" rtlCol="0" anchor="ctr">
            <a:spAutoFit/>
          </a:bodyPr>
          <a:lstStyle/>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Key benefits and areas of analysis</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Scope of Work – Example</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Timeline</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Case Study: Manufacturing Target</a:t>
            </a:r>
          </a:p>
        </p:txBody>
      </p:sp>
      <p:sp>
        <p:nvSpPr>
          <p:cNvPr id="47" name="Rectangle 6">
            <a:extLst>
              <a:ext uri="{FF2B5EF4-FFF2-40B4-BE49-F238E27FC236}">
                <a16:creationId xmlns:a16="http://schemas.microsoft.com/office/drawing/2014/main" id="{F72A0B08-6AF0-495C-98E4-66CC79F7BC5A}"/>
              </a:ext>
            </a:extLst>
          </p:cNvPr>
          <p:cNvSpPr/>
          <p:nvPr/>
        </p:nvSpPr>
        <p:spPr>
          <a:xfrm>
            <a:off x="720361" y="3743422"/>
            <a:ext cx="502061" cy="707887"/>
          </a:xfrm>
          <a:prstGeom prst="rect">
            <a:avLst/>
          </a:prstGeom>
        </p:spPr>
        <p:txBody>
          <a:bodyPr wrap="none">
            <a:spAutoFit/>
          </a:bodyPr>
          <a:lstStyle/>
          <a:p>
            <a:pPr algn="ctr"/>
            <a:r>
              <a:rPr lang="en-US" sz="4000" dirty="0">
                <a:solidFill>
                  <a:schemeClr val="tx2"/>
                </a:solidFill>
                <a:latin typeface="+mj-lt"/>
              </a:rPr>
              <a:t>3</a:t>
            </a:r>
          </a:p>
        </p:txBody>
      </p:sp>
      <p:cxnSp>
        <p:nvCxnSpPr>
          <p:cNvPr id="48" name="Straight Connector 15">
            <a:extLst>
              <a:ext uri="{FF2B5EF4-FFF2-40B4-BE49-F238E27FC236}">
                <a16:creationId xmlns:a16="http://schemas.microsoft.com/office/drawing/2014/main" id="{4DB59CDE-F76C-46C0-AB49-B171A0D269D6}"/>
              </a:ext>
            </a:extLst>
          </p:cNvPr>
          <p:cNvCxnSpPr>
            <a:cxnSpLocks/>
          </p:cNvCxnSpPr>
          <p:nvPr/>
        </p:nvCxnSpPr>
        <p:spPr>
          <a:xfrm>
            <a:off x="380352" y="4502452"/>
            <a:ext cx="1684715" cy="0"/>
          </a:xfrm>
          <a:prstGeom prst="line">
            <a:avLst/>
          </a:prstGeom>
          <a:noFill/>
          <a:ln w="12700" cap="sq" cmpd="sng" algn="ctr">
            <a:solidFill>
              <a:schemeClr val="tx2"/>
            </a:solidFill>
            <a:prstDash val="solid"/>
            <a:miter lim="800000"/>
            <a:tailEnd type="none"/>
          </a:ln>
          <a:effectLst/>
        </p:spPr>
      </p:cxnSp>
      <p:sp>
        <p:nvSpPr>
          <p:cNvPr id="49" name="object 3">
            <a:extLst>
              <a:ext uri="{FF2B5EF4-FFF2-40B4-BE49-F238E27FC236}">
                <a16:creationId xmlns:a16="http://schemas.microsoft.com/office/drawing/2014/main" id="{2123BB36-9776-4A25-ACF6-08F9155C263A}"/>
              </a:ext>
            </a:extLst>
          </p:cNvPr>
          <p:cNvSpPr txBox="1"/>
          <p:nvPr/>
        </p:nvSpPr>
        <p:spPr>
          <a:xfrm>
            <a:off x="2183845" y="3969862"/>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Tech Due Diligence</a:t>
            </a:r>
            <a:endParaRPr sz="1600" dirty="0">
              <a:latin typeface="EYInterstate"/>
              <a:cs typeface="EYInterstate"/>
            </a:endParaRPr>
          </a:p>
        </p:txBody>
      </p:sp>
      <p:pic>
        <p:nvPicPr>
          <p:cNvPr id="50" name="Graphic 49">
            <a:extLst>
              <a:ext uri="{FF2B5EF4-FFF2-40B4-BE49-F238E27FC236}">
                <a16:creationId xmlns:a16="http://schemas.microsoft.com/office/drawing/2014/main" id="{B6E18AA1-34F2-4B1A-9DFA-625DB96F24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21524" y="3740670"/>
            <a:ext cx="713390" cy="713390"/>
          </a:xfrm>
          <a:prstGeom prst="rect">
            <a:avLst/>
          </a:prstGeom>
        </p:spPr>
      </p:pic>
      <p:sp>
        <p:nvSpPr>
          <p:cNvPr id="42" name="Rectangle 6">
            <a:extLst>
              <a:ext uri="{FF2B5EF4-FFF2-40B4-BE49-F238E27FC236}">
                <a16:creationId xmlns:a16="http://schemas.microsoft.com/office/drawing/2014/main" id="{019F6427-16D3-4C75-9237-A24F7CC532F9}"/>
              </a:ext>
            </a:extLst>
          </p:cNvPr>
          <p:cNvSpPr/>
          <p:nvPr/>
        </p:nvSpPr>
        <p:spPr>
          <a:xfrm>
            <a:off x="6440335" y="3743422"/>
            <a:ext cx="502061" cy="707886"/>
          </a:xfrm>
          <a:prstGeom prst="rect">
            <a:avLst/>
          </a:prstGeom>
        </p:spPr>
        <p:txBody>
          <a:bodyPr wrap="none">
            <a:spAutoFit/>
          </a:bodyPr>
          <a:lstStyle/>
          <a:p>
            <a:pPr algn="ctr"/>
            <a:r>
              <a:rPr lang="en-US" sz="4000" dirty="0">
                <a:solidFill>
                  <a:schemeClr val="tx2"/>
                </a:solidFill>
                <a:latin typeface="+mj-lt"/>
              </a:rPr>
              <a:t>4</a:t>
            </a:r>
          </a:p>
        </p:txBody>
      </p:sp>
      <p:cxnSp>
        <p:nvCxnSpPr>
          <p:cNvPr id="43" name="Straight Connector 15">
            <a:extLst>
              <a:ext uri="{FF2B5EF4-FFF2-40B4-BE49-F238E27FC236}">
                <a16:creationId xmlns:a16="http://schemas.microsoft.com/office/drawing/2014/main" id="{5D1F59FD-0D9A-402D-8BAF-3B7BCCC0888C}"/>
              </a:ext>
            </a:extLst>
          </p:cNvPr>
          <p:cNvCxnSpPr>
            <a:cxnSpLocks/>
          </p:cNvCxnSpPr>
          <p:nvPr/>
        </p:nvCxnSpPr>
        <p:spPr>
          <a:xfrm>
            <a:off x="6100326" y="4502452"/>
            <a:ext cx="1684715" cy="0"/>
          </a:xfrm>
          <a:prstGeom prst="line">
            <a:avLst/>
          </a:prstGeom>
          <a:noFill/>
          <a:ln w="12700" cap="sq" cmpd="sng" algn="ctr">
            <a:solidFill>
              <a:schemeClr val="tx2"/>
            </a:solidFill>
            <a:prstDash val="solid"/>
            <a:miter lim="800000"/>
            <a:tailEnd type="none"/>
          </a:ln>
          <a:effectLst/>
        </p:spPr>
      </p:cxnSp>
      <p:sp>
        <p:nvSpPr>
          <p:cNvPr id="44" name="object 3">
            <a:extLst>
              <a:ext uri="{FF2B5EF4-FFF2-40B4-BE49-F238E27FC236}">
                <a16:creationId xmlns:a16="http://schemas.microsoft.com/office/drawing/2014/main" id="{3F53C6BF-C530-4DAA-B8A9-D80F0BC6C1C7}"/>
              </a:ext>
            </a:extLst>
          </p:cNvPr>
          <p:cNvSpPr txBox="1"/>
          <p:nvPr/>
        </p:nvSpPr>
        <p:spPr>
          <a:xfrm>
            <a:off x="7903819" y="3977659"/>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Credentials and CVs</a:t>
            </a:r>
          </a:p>
        </p:txBody>
      </p:sp>
      <p:pic>
        <p:nvPicPr>
          <p:cNvPr id="45" name="Graphic 44">
            <a:extLst>
              <a:ext uri="{FF2B5EF4-FFF2-40B4-BE49-F238E27FC236}">
                <a16:creationId xmlns:a16="http://schemas.microsoft.com/office/drawing/2014/main" id="{7BE78E26-B93D-4EFE-97FA-7EF16A0E14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41498" y="3740670"/>
            <a:ext cx="713390" cy="713390"/>
          </a:xfrm>
          <a:prstGeom prst="rect">
            <a:avLst/>
          </a:prstGeom>
        </p:spPr>
      </p:pic>
      <p:sp>
        <p:nvSpPr>
          <p:cNvPr id="27" name="Freeform 40887">
            <a:extLst>
              <a:ext uri="{FF2B5EF4-FFF2-40B4-BE49-F238E27FC236}">
                <a16:creationId xmlns:a16="http://schemas.microsoft.com/office/drawing/2014/main" id="{DE67C2A3-74FC-45C6-BA91-D9708E2DE1E0}"/>
              </a:ext>
            </a:extLst>
          </p:cNvPr>
          <p:cNvSpPr/>
          <p:nvPr/>
        </p:nvSpPr>
        <p:spPr>
          <a:xfrm>
            <a:off x="316671" y="3740670"/>
            <a:ext cx="4394447" cy="25444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dirty="0">
              <a:solidFill>
                <a:prstClr val="white"/>
              </a:solidFill>
              <a:latin typeface="EYInterstate Light"/>
            </a:endParaRPr>
          </a:p>
        </p:txBody>
      </p:sp>
    </p:spTree>
    <p:extLst>
      <p:ext uri="{BB962C8B-B14F-4D97-AF65-F5344CB8AC3E}">
        <p14:creationId xmlns:p14="http://schemas.microsoft.com/office/powerpoint/2010/main" val="330618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250572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Freeform 12622">
            <a:extLst>
              <a:ext uri="{FF2B5EF4-FFF2-40B4-BE49-F238E27FC236}">
                <a16:creationId xmlns:a16="http://schemas.microsoft.com/office/drawing/2014/main" id="{1C5AEE32-2A20-4797-BF2A-C68A2129AF98}"/>
              </a:ext>
            </a:extLst>
          </p:cNvPr>
          <p:cNvSpPr/>
          <p:nvPr/>
        </p:nvSpPr>
        <p:spPr>
          <a:xfrm>
            <a:off x="6076931" y="1507333"/>
            <a:ext cx="1238269" cy="4664066"/>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FFFF">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1301788" cy="590400"/>
          </a:xfrm>
        </p:spPr>
        <p:txBody>
          <a:bodyPr vert="horz"/>
          <a:lstStyle/>
          <a:p>
            <a:pPr>
              <a:tabLst>
                <a:tab pos="2687638" algn="l"/>
              </a:tabLst>
            </a:pPr>
            <a:r>
              <a:rPr lang="en-US" sz="1800" dirty="0"/>
              <a:t>Tech Due Diligence provides a clear visibility of the IT capability to support current and target business model, highlighting separation and integration cost while identifying areas of optimization and value creation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15</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11" name="Rectangle 10">
            <a:extLst>
              <a:ext uri="{FF2B5EF4-FFF2-40B4-BE49-F238E27FC236}">
                <a16:creationId xmlns:a16="http://schemas.microsoft.com/office/drawing/2014/main" id="{C211554B-15CA-4A36-A3CA-8B48D07D7E9D}"/>
              </a:ext>
            </a:extLst>
          </p:cNvPr>
          <p:cNvSpPr/>
          <p:nvPr/>
        </p:nvSpPr>
        <p:spPr bwMode="auto">
          <a:xfrm>
            <a:off x="795096" y="1507333"/>
            <a:ext cx="5773484" cy="1427030"/>
          </a:xfrm>
          <a:prstGeom prst="rect">
            <a:avLst/>
          </a:prstGeom>
          <a:solidFill>
            <a:srgbClr val="FFE600"/>
          </a:solidFill>
          <a:ln>
            <a:noFill/>
          </a:ln>
        </p:spPr>
        <p:txBody>
          <a:bodyPr rot="0" spcFirstLastPara="0" vertOverflow="overflow" horzOverflow="overflow" vert="horz" wrap="square" lIns="137160" tIns="396000" rIns="137160" bIns="137160" numCol="1" spcCol="0" rtlCol="0" fromWordArt="0" anchor="ctr" anchorCtr="0" forceAA="0" compatLnSpc="1">
            <a:prstTxWarp prst="textNoShape">
              <a:avLst/>
            </a:prstTxWarp>
            <a:noAutofit/>
          </a:bodyPr>
          <a:lstStyle/>
          <a:p>
            <a:pPr algn="ctr">
              <a:spcBef>
                <a:spcPts val="0"/>
              </a:spcBef>
              <a:spcAft>
                <a:spcPts val="600"/>
              </a:spcAft>
            </a:pPr>
            <a:r>
              <a:rPr lang="en-US" sz="1200" b="1" dirty="0">
                <a:cs typeface="Arial" pitchFamily="34" charset="0"/>
              </a:rPr>
              <a:t>Tech Due Diligence analyses the alignment between business strategy and IT, identifies technological constraints and risks that could undermine value creation and helps spotting potential optimizations</a:t>
            </a:r>
            <a:endParaRPr lang="en-IN" sz="1200" dirty="0">
              <a:latin typeface="+mn-lt"/>
              <a:ea typeface="+mn-ea"/>
              <a:cs typeface="Arial" pitchFamily="34" charset="0"/>
            </a:endParaRPr>
          </a:p>
        </p:txBody>
      </p:sp>
      <p:cxnSp>
        <p:nvCxnSpPr>
          <p:cNvPr id="6" name="Straight Connector 5">
            <a:extLst>
              <a:ext uri="{FF2B5EF4-FFF2-40B4-BE49-F238E27FC236}">
                <a16:creationId xmlns:a16="http://schemas.microsoft.com/office/drawing/2014/main" id="{52B7278A-851A-44FB-8C49-5D7EF72C71CB}"/>
              </a:ext>
            </a:extLst>
          </p:cNvPr>
          <p:cNvCxnSpPr>
            <a:cxnSpLocks/>
          </p:cNvCxnSpPr>
          <p:nvPr/>
        </p:nvCxnSpPr>
        <p:spPr>
          <a:xfrm>
            <a:off x="1280287" y="2934363"/>
            <a:ext cx="0" cy="3024000"/>
          </a:xfrm>
          <a:prstGeom prst="line">
            <a:avLst/>
          </a:prstGeom>
          <a:noFill/>
          <a:ln w="19050" cap="sq" cmpd="sng" algn="ctr">
            <a:solidFill>
              <a:schemeClr val="tx2"/>
            </a:solidFill>
            <a:prstDash val="sysDash"/>
            <a:miter lim="800000"/>
            <a:tailEnd type="none"/>
          </a:ln>
          <a:effectLst/>
        </p:spPr>
      </p:cxnSp>
      <p:sp>
        <p:nvSpPr>
          <p:cNvPr id="30" name="TextBox 29">
            <a:extLst>
              <a:ext uri="{FF2B5EF4-FFF2-40B4-BE49-F238E27FC236}">
                <a16:creationId xmlns:a16="http://schemas.microsoft.com/office/drawing/2014/main" id="{CC424C5B-C8E7-475C-9E4C-AAD93AEA72C5}"/>
              </a:ext>
            </a:extLst>
          </p:cNvPr>
          <p:cNvSpPr txBox="1"/>
          <p:nvPr/>
        </p:nvSpPr>
        <p:spPr>
          <a:xfrm>
            <a:off x="795096" y="3582793"/>
            <a:ext cx="400110" cy="172714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kern="1200" noProof="0" dirty="0">
                <a:solidFill>
                  <a:schemeClr val="bg1"/>
                </a:solidFill>
                <a:latin typeface="EYInterstate Light" panose="02000506000000020004" pitchFamily="2" charset="0"/>
                <a:ea typeface="+mn-ea"/>
                <a:cs typeface="Times New Roman"/>
              </a:rPr>
              <a:t>KEY BENEFITS</a:t>
            </a:r>
          </a:p>
        </p:txBody>
      </p:sp>
      <p:grpSp>
        <p:nvGrpSpPr>
          <p:cNvPr id="17" name="Group 16">
            <a:extLst>
              <a:ext uri="{FF2B5EF4-FFF2-40B4-BE49-F238E27FC236}">
                <a16:creationId xmlns:a16="http://schemas.microsoft.com/office/drawing/2014/main" id="{D483FE00-F6B2-49FC-B998-11C9CA14E314}"/>
              </a:ext>
            </a:extLst>
          </p:cNvPr>
          <p:cNvGrpSpPr/>
          <p:nvPr/>
        </p:nvGrpSpPr>
        <p:grpSpPr>
          <a:xfrm>
            <a:off x="1280287" y="3372384"/>
            <a:ext cx="5259418" cy="338554"/>
            <a:chOff x="1280287" y="3343509"/>
            <a:chExt cx="5259418" cy="338554"/>
          </a:xfrm>
        </p:grpSpPr>
        <p:sp>
          <p:nvSpPr>
            <p:cNvPr id="19" name="TextBox 18">
              <a:extLst>
                <a:ext uri="{FF2B5EF4-FFF2-40B4-BE49-F238E27FC236}">
                  <a16:creationId xmlns:a16="http://schemas.microsoft.com/office/drawing/2014/main" id="{F0558CF3-9A2D-448A-AC4C-A14AB39F5D1F}"/>
                </a:ext>
              </a:extLst>
            </p:cNvPr>
            <p:cNvSpPr txBox="1"/>
            <p:nvPr/>
          </p:nvSpPr>
          <p:spPr>
            <a:xfrm>
              <a:off x="2072188" y="3343509"/>
              <a:ext cx="4467517"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Assesses technological capability to enable business goals in terms scalability, maintainability and security</a:t>
              </a:r>
            </a:p>
          </p:txBody>
        </p:sp>
        <p:cxnSp>
          <p:nvCxnSpPr>
            <p:cNvPr id="16" name="Straight Connector 15">
              <a:extLst>
                <a:ext uri="{FF2B5EF4-FFF2-40B4-BE49-F238E27FC236}">
                  <a16:creationId xmlns:a16="http://schemas.microsoft.com/office/drawing/2014/main" id="{59A0C614-D321-4BF0-87D8-890BDD251372}"/>
                </a:ext>
              </a:extLst>
            </p:cNvPr>
            <p:cNvCxnSpPr>
              <a:cxnSpLocks/>
            </p:cNvCxnSpPr>
            <p:nvPr/>
          </p:nvCxnSpPr>
          <p:spPr>
            <a:xfrm>
              <a:off x="1280287" y="3539674"/>
              <a:ext cx="385894" cy="0"/>
            </a:xfrm>
            <a:prstGeom prst="line">
              <a:avLst/>
            </a:prstGeom>
            <a:noFill/>
            <a:ln w="19050" cap="sq" cmpd="sng" algn="ctr">
              <a:solidFill>
                <a:schemeClr val="tx2"/>
              </a:solidFill>
              <a:prstDash val="sysDash"/>
              <a:miter lim="800000"/>
              <a:tailEnd type="none"/>
            </a:ln>
            <a:effectLst/>
          </p:spPr>
        </p:cxnSp>
        <p:sp>
          <p:nvSpPr>
            <p:cNvPr id="31" name="Freeform 40890">
              <a:extLst>
                <a:ext uri="{FF2B5EF4-FFF2-40B4-BE49-F238E27FC236}">
                  <a16:creationId xmlns:a16="http://schemas.microsoft.com/office/drawing/2014/main" id="{077912FE-B017-4899-B200-3FF444AFB736}"/>
                </a:ext>
              </a:extLst>
            </p:cNvPr>
            <p:cNvSpPr/>
            <p:nvPr/>
          </p:nvSpPr>
          <p:spPr>
            <a:xfrm>
              <a:off x="1705022" y="3418438"/>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2" name="Group 21">
            <a:extLst>
              <a:ext uri="{FF2B5EF4-FFF2-40B4-BE49-F238E27FC236}">
                <a16:creationId xmlns:a16="http://schemas.microsoft.com/office/drawing/2014/main" id="{ACE968E2-61F6-4177-A08E-07D6E7E0C6E2}"/>
              </a:ext>
            </a:extLst>
          </p:cNvPr>
          <p:cNvGrpSpPr/>
          <p:nvPr/>
        </p:nvGrpSpPr>
        <p:grpSpPr>
          <a:xfrm>
            <a:off x="1280287" y="5787191"/>
            <a:ext cx="5287942" cy="507831"/>
            <a:chOff x="1280287" y="5771289"/>
            <a:chExt cx="5287942" cy="507831"/>
          </a:xfrm>
        </p:grpSpPr>
        <p:sp>
          <p:nvSpPr>
            <p:cNvPr id="18" name="TextBox 17">
              <a:extLst>
                <a:ext uri="{FF2B5EF4-FFF2-40B4-BE49-F238E27FC236}">
                  <a16:creationId xmlns:a16="http://schemas.microsoft.com/office/drawing/2014/main" id="{1ACBBDAA-0C38-47D9-BE65-96B5C587303B}"/>
                </a:ext>
              </a:extLst>
            </p:cNvPr>
            <p:cNvSpPr txBox="1"/>
            <p:nvPr/>
          </p:nvSpPr>
          <p:spPr>
            <a:xfrm>
              <a:off x="2101053" y="5771289"/>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Ensures the alignment of IT project portfolio with overall strategy and provides the key elements to determine the target architecture based on the maintain / evolve / replace model</a:t>
              </a:r>
              <a:endParaRPr lang="en-IN" dirty="0">
                <a:solidFill>
                  <a:schemeClr val="bg1"/>
                </a:solidFill>
              </a:endParaRPr>
            </a:p>
          </p:txBody>
        </p:sp>
        <p:cxnSp>
          <p:nvCxnSpPr>
            <p:cNvPr id="27" name="Straight Connector 26">
              <a:extLst>
                <a:ext uri="{FF2B5EF4-FFF2-40B4-BE49-F238E27FC236}">
                  <a16:creationId xmlns:a16="http://schemas.microsoft.com/office/drawing/2014/main" id="{85EAC5D3-6A8C-424C-838D-BEAB981562CC}"/>
                </a:ext>
              </a:extLst>
            </p:cNvPr>
            <p:cNvCxnSpPr>
              <a:cxnSpLocks/>
            </p:cNvCxnSpPr>
            <p:nvPr/>
          </p:nvCxnSpPr>
          <p:spPr>
            <a:xfrm>
              <a:off x="1280287" y="5940566"/>
              <a:ext cx="385894" cy="0"/>
            </a:xfrm>
            <a:prstGeom prst="line">
              <a:avLst/>
            </a:prstGeom>
            <a:noFill/>
            <a:ln w="19050" cap="sq" cmpd="sng" algn="ctr">
              <a:solidFill>
                <a:schemeClr val="tx2"/>
              </a:solidFill>
              <a:prstDash val="sysDash"/>
              <a:miter lim="800000"/>
              <a:tailEnd type="none"/>
            </a:ln>
            <a:effectLst/>
          </p:spPr>
        </p:cxnSp>
        <p:sp>
          <p:nvSpPr>
            <p:cNvPr id="32" name="Freeform 40890">
              <a:extLst>
                <a:ext uri="{FF2B5EF4-FFF2-40B4-BE49-F238E27FC236}">
                  <a16:creationId xmlns:a16="http://schemas.microsoft.com/office/drawing/2014/main" id="{2F34D660-2EC5-4576-B216-492CF347FE6E}"/>
                </a:ext>
              </a:extLst>
            </p:cNvPr>
            <p:cNvSpPr/>
            <p:nvPr/>
          </p:nvSpPr>
          <p:spPr>
            <a:xfrm>
              <a:off x="1705022" y="5819330"/>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3" name="Group 22">
            <a:extLst>
              <a:ext uri="{FF2B5EF4-FFF2-40B4-BE49-F238E27FC236}">
                <a16:creationId xmlns:a16="http://schemas.microsoft.com/office/drawing/2014/main" id="{9ABDB212-EBF9-4CC9-82FA-5D404A9D3A66}"/>
              </a:ext>
            </a:extLst>
          </p:cNvPr>
          <p:cNvGrpSpPr/>
          <p:nvPr/>
        </p:nvGrpSpPr>
        <p:grpSpPr>
          <a:xfrm>
            <a:off x="1280287" y="4118245"/>
            <a:ext cx="5287952" cy="1232422"/>
            <a:chOff x="1280287" y="4097556"/>
            <a:chExt cx="5287952" cy="1232422"/>
          </a:xfrm>
        </p:grpSpPr>
        <p:sp>
          <p:nvSpPr>
            <p:cNvPr id="20" name="TextBox 19">
              <a:extLst>
                <a:ext uri="{FF2B5EF4-FFF2-40B4-BE49-F238E27FC236}">
                  <a16:creationId xmlns:a16="http://schemas.microsoft.com/office/drawing/2014/main" id="{0BCE82F4-F748-46D9-AFD5-2AE1162C44C7}"/>
                </a:ext>
              </a:extLst>
            </p:cNvPr>
            <p:cNvSpPr txBox="1"/>
            <p:nvPr/>
          </p:nvSpPr>
          <p:spPr>
            <a:xfrm>
              <a:off x="2101063" y="4097556"/>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Understands IT organizational skills and delivery capability, identifying also potential risks associated with suppliers (i.e. lock in, reliability) and unlocks sourcing optimization</a:t>
              </a:r>
            </a:p>
          </p:txBody>
        </p:sp>
        <p:cxnSp>
          <p:nvCxnSpPr>
            <p:cNvPr id="29" name="Straight Connector 28">
              <a:extLst>
                <a:ext uri="{FF2B5EF4-FFF2-40B4-BE49-F238E27FC236}">
                  <a16:creationId xmlns:a16="http://schemas.microsoft.com/office/drawing/2014/main" id="{C0CB3E69-9043-4FB9-92B9-77A9CEC8D313}"/>
                </a:ext>
              </a:extLst>
            </p:cNvPr>
            <p:cNvCxnSpPr>
              <a:cxnSpLocks/>
            </p:cNvCxnSpPr>
            <p:nvPr/>
          </p:nvCxnSpPr>
          <p:spPr>
            <a:xfrm>
              <a:off x="1280287" y="4329652"/>
              <a:ext cx="385894" cy="0"/>
            </a:xfrm>
            <a:prstGeom prst="line">
              <a:avLst/>
            </a:prstGeom>
            <a:noFill/>
            <a:ln w="19050" cap="sq" cmpd="sng" algn="ctr">
              <a:solidFill>
                <a:schemeClr val="tx2"/>
              </a:solidFill>
              <a:prstDash val="sysDash"/>
              <a:miter lim="800000"/>
              <a:tailEnd type="none"/>
            </a:ln>
            <a:effectLst/>
          </p:spPr>
        </p:cxnSp>
        <p:sp>
          <p:nvSpPr>
            <p:cNvPr id="33" name="Freeform 40890">
              <a:extLst>
                <a:ext uri="{FF2B5EF4-FFF2-40B4-BE49-F238E27FC236}">
                  <a16:creationId xmlns:a16="http://schemas.microsoft.com/office/drawing/2014/main" id="{93283F7F-6FF3-41F9-B0BB-4F798E9BA43A}"/>
                </a:ext>
              </a:extLst>
            </p:cNvPr>
            <p:cNvSpPr/>
            <p:nvPr/>
          </p:nvSpPr>
          <p:spPr>
            <a:xfrm>
              <a:off x="1705022" y="4208416"/>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9" name="Freeform 40890">
              <a:extLst>
                <a:ext uri="{FF2B5EF4-FFF2-40B4-BE49-F238E27FC236}">
                  <a16:creationId xmlns:a16="http://schemas.microsoft.com/office/drawing/2014/main" id="{A4FBBDA2-F823-468E-9D25-51AAFA3CCB4F}"/>
                </a:ext>
              </a:extLst>
            </p:cNvPr>
            <p:cNvSpPr/>
            <p:nvPr/>
          </p:nvSpPr>
          <p:spPr>
            <a:xfrm>
              <a:off x="1705022" y="5087505"/>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15" name="Group 14">
            <a:extLst>
              <a:ext uri="{FF2B5EF4-FFF2-40B4-BE49-F238E27FC236}">
                <a16:creationId xmlns:a16="http://schemas.microsoft.com/office/drawing/2014/main" id="{9346034C-8542-4959-8F62-6E0B9EFF0416}"/>
              </a:ext>
            </a:extLst>
          </p:cNvPr>
          <p:cNvGrpSpPr/>
          <p:nvPr/>
        </p:nvGrpSpPr>
        <p:grpSpPr>
          <a:xfrm>
            <a:off x="1280287" y="4896957"/>
            <a:ext cx="5120512" cy="677108"/>
            <a:chOff x="1280287" y="4925168"/>
            <a:chExt cx="5287952" cy="503585"/>
          </a:xfrm>
        </p:grpSpPr>
        <p:sp>
          <p:nvSpPr>
            <p:cNvPr id="21" name="TextBox 20">
              <a:extLst>
                <a:ext uri="{FF2B5EF4-FFF2-40B4-BE49-F238E27FC236}">
                  <a16:creationId xmlns:a16="http://schemas.microsoft.com/office/drawing/2014/main" id="{1111E25E-ADDA-4DE7-947E-2C76DB493EAD}"/>
                </a:ext>
              </a:extLst>
            </p:cNvPr>
            <p:cNvSpPr txBox="1"/>
            <p:nvPr/>
          </p:nvSpPr>
          <p:spPr>
            <a:xfrm>
              <a:off x="2101063" y="4925168"/>
              <a:ext cx="4467176" cy="503585"/>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Compares IT Capex and </a:t>
              </a:r>
              <a:r>
                <a:rPr lang="en-US" dirty="0" err="1">
                  <a:solidFill>
                    <a:schemeClr val="bg1"/>
                  </a:solidFill>
                </a:rPr>
                <a:t>Opex</a:t>
              </a:r>
              <a:r>
                <a:rPr lang="en-US" dirty="0">
                  <a:solidFill>
                    <a:schemeClr val="bg1"/>
                  </a:solidFill>
                </a:rPr>
                <a:t> with industry peers to provide guidance for improvements and evaluates sustainability of IT budget forecast in light also of potential further integration / separation additional cost</a:t>
              </a:r>
            </a:p>
          </p:txBody>
        </p:sp>
        <p:cxnSp>
          <p:nvCxnSpPr>
            <p:cNvPr id="28" name="Straight Connector 27">
              <a:extLst>
                <a:ext uri="{FF2B5EF4-FFF2-40B4-BE49-F238E27FC236}">
                  <a16:creationId xmlns:a16="http://schemas.microsoft.com/office/drawing/2014/main" id="{3437E0CF-27FB-4A66-83E8-1AABB9A0A5C8}"/>
                </a:ext>
              </a:extLst>
            </p:cNvPr>
            <p:cNvCxnSpPr>
              <a:cxnSpLocks/>
            </p:cNvCxnSpPr>
            <p:nvPr/>
          </p:nvCxnSpPr>
          <p:spPr>
            <a:xfrm>
              <a:off x="1280287" y="5181617"/>
              <a:ext cx="385894" cy="0"/>
            </a:xfrm>
            <a:prstGeom prst="line">
              <a:avLst/>
            </a:prstGeom>
            <a:noFill/>
            <a:ln w="19050" cap="sq" cmpd="sng" algn="ctr">
              <a:solidFill>
                <a:schemeClr val="tx2"/>
              </a:solidFill>
              <a:prstDash val="sysDash"/>
              <a:miter lim="800000"/>
              <a:tailEnd type="none"/>
            </a:ln>
            <a:effectLst/>
          </p:spPr>
        </p:cxnSp>
      </p:grpSp>
      <p:sp>
        <p:nvSpPr>
          <p:cNvPr id="37" name="Freeform 12654">
            <a:extLst>
              <a:ext uri="{FF2B5EF4-FFF2-40B4-BE49-F238E27FC236}">
                <a16:creationId xmlns:a16="http://schemas.microsoft.com/office/drawing/2014/main" id="{2D13F8CC-B1BC-4548-9AF2-468B4F1F82BF}"/>
              </a:ext>
            </a:extLst>
          </p:cNvPr>
          <p:cNvSpPr/>
          <p:nvPr/>
        </p:nvSpPr>
        <p:spPr>
          <a:xfrm>
            <a:off x="7946136" y="2590752"/>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1"/>
          </a:p>
        </p:txBody>
      </p:sp>
      <p:sp>
        <p:nvSpPr>
          <p:cNvPr id="64" name="Rectangle 12836">
            <a:extLst>
              <a:ext uri="{FF2B5EF4-FFF2-40B4-BE49-F238E27FC236}">
                <a16:creationId xmlns:a16="http://schemas.microsoft.com/office/drawing/2014/main" id="{FA8EB222-DC69-42C5-83E0-9D7E7B0BB740}"/>
              </a:ext>
            </a:extLst>
          </p:cNvPr>
          <p:cNvSpPr/>
          <p:nvPr/>
        </p:nvSpPr>
        <p:spPr>
          <a:xfrm>
            <a:off x="8335010" y="2763945"/>
            <a:ext cx="1793761"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Technological Landscape</a:t>
            </a:r>
          </a:p>
        </p:txBody>
      </p:sp>
      <p:grpSp>
        <p:nvGrpSpPr>
          <p:cNvPr id="149" name="Group 148">
            <a:extLst>
              <a:ext uri="{FF2B5EF4-FFF2-40B4-BE49-F238E27FC236}">
                <a16:creationId xmlns:a16="http://schemas.microsoft.com/office/drawing/2014/main" id="{AB78C77D-DCE9-4E6A-ACAC-486CC2E57622}"/>
              </a:ext>
            </a:extLst>
          </p:cNvPr>
          <p:cNvGrpSpPr/>
          <p:nvPr/>
        </p:nvGrpSpPr>
        <p:grpSpPr>
          <a:xfrm>
            <a:off x="7614673" y="2560190"/>
            <a:ext cx="576000" cy="576000"/>
            <a:chOff x="7527455" y="2332083"/>
            <a:chExt cx="614173" cy="563113"/>
          </a:xfrm>
        </p:grpSpPr>
        <p:sp>
          <p:nvSpPr>
            <p:cNvPr id="38" name="Freeform 12667">
              <a:extLst>
                <a:ext uri="{FF2B5EF4-FFF2-40B4-BE49-F238E27FC236}">
                  <a16:creationId xmlns:a16="http://schemas.microsoft.com/office/drawing/2014/main" id="{623F6670-0E78-47B2-9444-A66A02219CF8}"/>
                </a:ext>
              </a:extLst>
            </p:cNvPr>
            <p:cNvSpPr/>
            <p:nvPr/>
          </p:nvSpPr>
          <p:spPr>
            <a:xfrm>
              <a:off x="7527455" y="2332083"/>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Freeform 12668">
              <a:extLst>
                <a:ext uri="{FF2B5EF4-FFF2-40B4-BE49-F238E27FC236}">
                  <a16:creationId xmlns:a16="http://schemas.microsoft.com/office/drawing/2014/main" id="{A9F51AED-220A-49B6-9604-813828651CFA}"/>
                </a:ext>
              </a:extLst>
            </p:cNvPr>
            <p:cNvSpPr/>
            <p:nvPr/>
          </p:nvSpPr>
          <p:spPr>
            <a:xfrm>
              <a:off x="7584605" y="2378789"/>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66" name="Freeform 12654">
            <a:extLst>
              <a:ext uri="{FF2B5EF4-FFF2-40B4-BE49-F238E27FC236}">
                <a16:creationId xmlns:a16="http://schemas.microsoft.com/office/drawing/2014/main" id="{BC72E6FB-B2D2-46D6-9536-8B32B3E21990}"/>
              </a:ext>
            </a:extLst>
          </p:cNvPr>
          <p:cNvSpPr/>
          <p:nvPr/>
        </p:nvSpPr>
        <p:spPr>
          <a:xfrm>
            <a:off x="7946136" y="3255873"/>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92" name="Rectangle 12836">
            <a:extLst>
              <a:ext uri="{FF2B5EF4-FFF2-40B4-BE49-F238E27FC236}">
                <a16:creationId xmlns:a16="http://schemas.microsoft.com/office/drawing/2014/main" id="{C9ABDAFD-B81D-47FB-BA52-A8CAD9CC64E5}"/>
              </a:ext>
            </a:extLst>
          </p:cNvPr>
          <p:cNvSpPr/>
          <p:nvPr/>
        </p:nvSpPr>
        <p:spPr>
          <a:xfrm>
            <a:off x="8335010" y="3429066"/>
            <a:ext cx="2467022"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IT Operating Model &amp; Organization</a:t>
            </a:r>
          </a:p>
        </p:txBody>
      </p:sp>
      <p:sp>
        <p:nvSpPr>
          <p:cNvPr id="67" name="Freeform 12667">
            <a:extLst>
              <a:ext uri="{FF2B5EF4-FFF2-40B4-BE49-F238E27FC236}">
                <a16:creationId xmlns:a16="http://schemas.microsoft.com/office/drawing/2014/main" id="{14C41927-920A-4A70-9EB9-2483444D8B2E}"/>
              </a:ext>
            </a:extLst>
          </p:cNvPr>
          <p:cNvSpPr/>
          <p:nvPr/>
        </p:nvSpPr>
        <p:spPr>
          <a:xfrm>
            <a:off x="7614673" y="3225311"/>
            <a:ext cx="576000" cy="576000"/>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68" name="Freeform 12668">
            <a:extLst>
              <a:ext uri="{FF2B5EF4-FFF2-40B4-BE49-F238E27FC236}">
                <a16:creationId xmlns:a16="http://schemas.microsoft.com/office/drawing/2014/main" id="{756BC19A-08EB-4224-83D0-B31CF01174E4}"/>
              </a:ext>
            </a:extLst>
          </p:cNvPr>
          <p:cNvSpPr/>
          <p:nvPr/>
        </p:nvSpPr>
        <p:spPr>
          <a:xfrm>
            <a:off x="7668271" y="3273086"/>
            <a:ext cx="470233" cy="469683"/>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4" name="Freeform 12654">
            <a:extLst>
              <a:ext uri="{FF2B5EF4-FFF2-40B4-BE49-F238E27FC236}">
                <a16:creationId xmlns:a16="http://schemas.microsoft.com/office/drawing/2014/main" id="{17313A93-2900-4ACD-8CCF-A9EA0A74DBF9}"/>
              </a:ext>
            </a:extLst>
          </p:cNvPr>
          <p:cNvSpPr/>
          <p:nvPr/>
        </p:nvSpPr>
        <p:spPr>
          <a:xfrm>
            <a:off x="7946136" y="3920994"/>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120" name="Rectangle 12836">
            <a:extLst>
              <a:ext uri="{FF2B5EF4-FFF2-40B4-BE49-F238E27FC236}">
                <a16:creationId xmlns:a16="http://schemas.microsoft.com/office/drawing/2014/main" id="{7DB7C856-74EE-464D-9FBD-76E6493145C0}"/>
              </a:ext>
            </a:extLst>
          </p:cNvPr>
          <p:cNvSpPr/>
          <p:nvPr/>
        </p:nvSpPr>
        <p:spPr>
          <a:xfrm>
            <a:off x="8335010" y="4094187"/>
            <a:ext cx="894476"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IT Financials</a:t>
            </a:r>
          </a:p>
        </p:txBody>
      </p:sp>
      <p:grpSp>
        <p:nvGrpSpPr>
          <p:cNvPr id="151" name="Group 150">
            <a:extLst>
              <a:ext uri="{FF2B5EF4-FFF2-40B4-BE49-F238E27FC236}">
                <a16:creationId xmlns:a16="http://schemas.microsoft.com/office/drawing/2014/main" id="{63396C08-D2F1-470C-8C71-6582B3B34F4C}"/>
              </a:ext>
            </a:extLst>
          </p:cNvPr>
          <p:cNvGrpSpPr/>
          <p:nvPr/>
        </p:nvGrpSpPr>
        <p:grpSpPr>
          <a:xfrm>
            <a:off x="7614673" y="3890432"/>
            <a:ext cx="576000" cy="576000"/>
            <a:chOff x="7527455" y="3662325"/>
            <a:chExt cx="614173" cy="563113"/>
          </a:xfrm>
        </p:grpSpPr>
        <p:sp>
          <p:nvSpPr>
            <p:cNvPr id="95" name="Freeform 12667">
              <a:extLst>
                <a:ext uri="{FF2B5EF4-FFF2-40B4-BE49-F238E27FC236}">
                  <a16:creationId xmlns:a16="http://schemas.microsoft.com/office/drawing/2014/main" id="{B8DA4639-7AC6-4B89-B666-70F3786F83E9}"/>
                </a:ext>
              </a:extLst>
            </p:cNvPr>
            <p:cNvSpPr/>
            <p:nvPr/>
          </p:nvSpPr>
          <p:spPr>
            <a:xfrm>
              <a:off x="7527455" y="3662325"/>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6" name="Freeform 12668">
              <a:extLst>
                <a:ext uri="{FF2B5EF4-FFF2-40B4-BE49-F238E27FC236}">
                  <a16:creationId xmlns:a16="http://schemas.microsoft.com/office/drawing/2014/main" id="{7C84731D-1C69-4AEA-B7B0-4A3656DB2D3D}"/>
                </a:ext>
              </a:extLst>
            </p:cNvPr>
            <p:cNvSpPr/>
            <p:nvPr/>
          </p:nvSpPr>
          <p:spPr>
            <a:xfrm>
              <a:off x="7584605" y="3709031"/>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22" name="Freeform 12654">
            <a:extLst>
              <a:ext uri="{FF2B5EF4-FFF2-40B4-BE49-F238E27FC236}">
                <a16:creationId xmlns:a16="http://schemas.microsoft.com/office/drawing/2014/main" id="{4941B799-53FF-429D-A5B0-39565C633575}"/>
              </a:ext>
            </a:extLst>
          </p:cNvPr>
          <p:cNvSpPr/>
          <p:nvPr/>
        </p:nvSpPr>
        <p:spPr>
          <a:xfrm>
            <a:off x="7946136" y="4586115"/>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grpSp>
        <p:nvGrpSpPr>
          <p:cNvPr id="24" name="Group 23">
            <a:extLst>
              <a:ext uri="{FF2B5EF4-FFF2-40B4-BE49-F238E27FC236}">
                <a16:creationId xmlns:a16="http://schemas.microsoft.com/office/drawing/2014/main" id="{C2CB9B9B-2420-4805-8AE0-B56D71D67FC1}"/>
              </a:ext>
            </a:extLst>
          </p:cNvPr>
          <p:cNvGrpSpPr/>
          <p:nvPr/>
        </p:nvGrpSpPr>
        <p:grpSpPr>
          <a:xfrm>
            <a:off x="7614673" y="4555553"/>
            <a:ext cx="576000" cy="576000"/>
            <a:chOff x="7527455" y="4327446"/>
            <a:chExt cx="614173" cy="563113"/>
          </a:xfrm>
        </p:grpSpPr>
        <p:sp>
          <p:nvSpPr>
            <p:cNvPr id="123" name="Freeform 12667">
              <a:extLst>
                <a:ext uri="{FF2B5EF4-FFF2-40B4-BE49-F238E27FC236}">
                  <a16:creationId xmlns:a16="http://schemas.microsoft.com/office/drawing/2014/main" id="{F9C4FDB4-883A-4564-8134-ED4E4E2D1A66}"/>
                </a:ext>
              </a:extLst>
            </p:cNvPr>
            <p:cNvSpPr/>
            <p:nvPr/>
          </p:nvSpPr>
          <p:spPr>
            <a:xfrm>
              <a:off x="7527455" y="4327446"/>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124" name="Freeform 12668">
              <a:extLst>
                <a:ext uri="{FF2B5EF4-FFF2-40B4-BE49-F238E27FC236}">
                  <a16:creationId xmlns:a16="http://schemas.microsoft.com/office/drawing/2014/main" id="{4969109E-B328-4EF6-8DCA-77A5175CFB98}"/>
                </a:ext>
              </a:extLst>
            </p:cNvPr>
            <p:cNvSpPr/>
            <p:nvPr/>
          </p:nvSpPr>
          <p:spPr>
            <a:xfrm>
              <a:off x="7584605" y="4374152"/>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48" name="Rectangle 12836">
            <a:extLst>
              <a:ext uri="{FF2B5EF4-FFF2-40B4-BE49-F238E27FC236}">
                <a16:creationId xmlns:a16="http://schemas.microsoft.com/office/drawing/2014/main" id="{0F1BEC4B-DAB9-4D1F-8352-9AA4F74E5A5A}"/>
              </a:ext>
            </a:extLst>
          </p:cNvPr>
          <p:cNvSpPr/>
          <p:nvPr/>
        </p:nvSpPr>
        <p:spPr>
          <a:xfrm>
            <a:off x="8335010" y="4759308"/>
            <a:ext cx="1237518"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Business Linkage</a:t>
            </a:r>
          </a:p>
        </p:txBody>
      </p:sp>
      <p:sp>
        <p:nvSpPr>
          <p:cNvPr id="156" name="TextBox 155">
            <a:extLst>
              <a:ext uri="{FF2B5EF4-FFF2-40B4-BE49-F238E27FC236}">
                <a16:creationId xmlns:a16="http://schemas.microsoft.com/office/drawing/2014/main" id="{5F1B6E9F-5EC0-46FD-983B-FB4F37C52DB1}"/>
              </a:ext>
            </a:extLst>
          </p:cNvPr>
          <p:cNvSpPr txBox="1"/>
          <p:nvPr/>
        </p:nvSpPr>
        <p:spPr>
          <a:xfrm>
            <a:off x="7946136" y="2103644"/>
            <a:ext cx="2091389" cy="307777"/>
          </a:xfrm>
          <a:prstGeom prst="rect">
            <a:avLst/>
          </a:prstGeom>
          <a:noFill/>
          <a:ln w="12700" cap="sq">
            <a:noFill/>
            <a:miter lim="800000"/>
          </a:ln>
        </p:spPr>
        <p:txBody>
          <a:bodyPr wrap="square">
            <a:spAutoFit/>
          </a:bodyPr>
          <a:lstStyle/>
          <a:p>
            <a:pPr>
              <a:spcBef>
                <a:spcPts val="0"/>
              </a:spcBef>
              <a:spcAft>
                <a:spcPts val="600"/>
              </a:spcAft>
            </a:pPr>
            <a:r>
              <a:rPr lang="en-US" sz="1400" b="1" dirty="0">
                <a:solidFill>
                  <a:schemeClr val="bg1"/>
                </a:solidFill>
                <a:cs typeface="Arial" pitchFamily="34" charset="0"/>
              </a:rPr>
              <a:t>Key areas of analysis</a:t>
            </a:r>
          </a:p>
        </p:txBody>
      </p:sp>
      <p:sp>
        <p:nvSpPr>
          <p:cNvPr id="157" name="TextBox 156">
            <a:extLst>
              <a:ext uri="{FF2B5EF4-FFF2-40B4-BE49-F238E27FC236}">
                <a16:creationId xmlns:a16="http://schemas.microsoft.com/office/drawing/2014/main" id="{4105501C-BB6D-4318-BFD2-16EB63DE8BA1}"/>
              </a:ext>
            </a:extLst>
          </p:cNvPr>
          <p:cNvSpPr txBox="1"/>
          <p:nvPr/>
        </p:nvSpPr>
        <p:spPr>
          <a:xfrm>
            <a:off x="609918" y="988626"/>
            <a:ext cx="3096000"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Key benefits and areas of analysis</a:t>
            </a:r>
          </a:p>
        </p:txBody>
      </p:sp>
      <p:pic>
        <p:nvPicPr>
          <p:cNvPr id="7" name="Graphic 6" descr="Server with solid fill">
            <a:extLst>
              <a:ext uri="{FF2B5EF4-FFF2-40B4-BE49-F238E27FC236}">
                <a16:creationId xmlns:a16="http://schemas.microsoft.com/office/drawing/2014/main" id="{1B007D11-10E8-42E6-9E77-037793E129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722673" y="2668190"/>
            <a:ext cx="360000" cy="360000"/>
          </a:xfrm>
          <a:prstGeom prst="rect">
            <a:avLst/>
          </a:prstGeom>
        </p:spPr>
      </p:pic>
      <p:pic>
        <p:nvPicPr>
          <p:cNvPr id="8" name="Graphic 7">
            <a:extLst>
              <a:ext uri="{FF2B5EF4-FFF2-40B4-BE49-F238E27FC236}">
                <a16:creationId xmlns:a16="http://schemas.microsoft.com/office/drawing/2014/main" id="{972A4E91-08CE-40BA-833B-7B72F7B98CF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7715599" y="3977259"/>
            <a:ext cx="363538" cy="363538"/>
          </a:xfrm>
          <a:prstGeom prst="rect">
            <a:avLst/>
          </a:prstGeom>
        </p:spPr>
      </p:pic>
      <p:pic>
        <p:nvPicPr>
          <p:cNvPr id="12" name="Graphic 11">
            <a:extLst>
              <a:ext uri="{FF2B5EF4-FFF2-40B4-BE49-F238E27FC236}">
                <a16:creationId xmlns:a16="http://schemas.microsoft.com/office/drawing/2014/main" id="{46DD497F-6BF1-40F0-9F36-4C391B4C175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709739" y="4642151"/>
            <a:ext cx="375258" cy="375258"/>
          </a:xfrm>
          <a:prstGeom prst="rect">
            <a:avLst/>
          </a:prstGeom>
        </p:spPr>
      </p:pic>
      <p:sp>
        <p:nvSpPr>
          <p:cNvPr id="53" name="Rectangle 52">
            <a:extLst>
              <a:ext uri="{FF2B5EF4-FFF2-40B4-BE49-F238E27FC236}">
                <a16:creationId xmlns:a16="http://schemas.microsoft.com/office/drawing/2014/main" id="{17BBF805-9A47-4353-B0C5-D7338F256A1F}"/>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MAIN GOAL</a:t>
            </a:r>
            <a:endParaRPr lang="en-IN" sz="1400" b="1" dirty="0">
              <a:solidFill>
                <a:schemeClr val="bg2"/>
              </a:solidFill>
              <a:latin typeface="+mn-lt"/>
              <a:ea typeface="+mn-ea"/>
              <a:cs typeface="Arial" pitchFamily="34" charset="0"/>
            </a:endParaRPr>
          </a:p>
        </p:txBody>
      </p:sp>
      <p:sp>
        <p:nvSpPr>
          <p:cNvPr id="70" name="Date Placeholder 3">
            <a:extLst>
              <a:ext uri="{FF2B5EF4-FFF2-40B4-BE49-F238E27FC236}">
                <a16:creationId xmlns:a16="http://schemas.microsoft.com/office/drawing/2014/main" id="{41743A1B-8BEF-48F2-AD8E-FBEFA69C52A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71" name="Group 70">
            <a:extLst>
              <a:ext uri="{FF2B5EF4-FFF2-40B4-BE49-F238E27FC236}">
                <a16:creationId xmlns:a16="http://schemas.microsoft.com/office/drawing/2014/main" id="{FE8CD961-4DA3-49D7-9D88-FFAC4228555E}"/>
              </a:ext>
            </a:extLst>
          </p:cNvPr>
          <p:cNvGrpSpPr/>
          <p:nvPr/>
        </p:nvGrpSpPr>
        <p:grpSpPr>
          <a:xfrm>
            <a:off x="10257067" y="36000"/>
            <a:ext cx="1853205" cy="282545"/>
            <a:chOff x="10257067" y="70336"/>
            <a:chExt cx="1853205" cy="282545"/>
          </a:xfrm>
        </p:grpSpPr>
        <p:grpSp>
          <p:nvGrpSpPr>
            <p:cNvPr id="72" name="Group 71">
              <a:extLst>
                <a:ext uri="{FF2B5EF4-FFF2-40B4-BE49-F238E27FC236}">
                  <a16:creationId xmlns:a16="http://schemas.microsoft.com/office/drawing/2014/main" id="{3C82979B-0E6B-436D-A8C9-D8E8B433C041}"/>
                </a:ext>
              </a:extLst>
            </p:cNvPr>
            <p:cNvGrpSpPr/>
            <p:nvPr/>
          </p:nvGrpSpPr>
          <p:grpSpPr>
            <a:xfrm>
              <a:off x="10257067" y="76010"/>
              <a:ext cx="402453" cy="276871"/>
              <a:chOff x="8783357" y="868151"/>
              <a:chExt cx="402453" cy="276871"/>
            </a:xfrm>
          </p:grpSpPr>
          <p:sp>
            <p:nvSpPr>
              <p:cNvPr id="82" name="Rectangle 6">
                <a:extLst>
                  <a:ext uri="{FF2B5EF4-FFF2-40B4-BE49-F238E27FC236}">
                    <a16:creationId xmlns:a16="http://schemas.microsoft.com/office/drawing/2014/main" id="{E046CC5A-218C-4B11-B079-268FE9B1E8C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0" name="Graphic 99" descr="Clipboard with solid fill">
                <a:extLst>
                  <a:ext uri="{FF2B5EF4-FFF2-40B4-BE49-F238E27FC236}">
                    <a16:creationId xmlns:a16="http://schemas.microsoft.com/office/drawing/2014/main" id="{6F0DB4F4-509F-4B16-8B2D-D8E408FBFCC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86704" y="905219"/>
                <a:ext cx="199106" cy="199106"/>
              </a:xfrm>
              <a:prstGeom prst="rect">
                <a:avLst/>
              </a:prstGeom>
            </p:spPr>
          </p:pic>
        </p:grpSp>
        <p:grpSp>
          <p:nvGrpSpPr>
            <p:cNvPr id="73" name="Group 72">
              <a:extLst>
                <a:ext uri="{FF2B5EF4-FFF2-40B4-BE49-F238E27FC236}">
                  <a16:creationId xmlns:a16="http://schemas.microsoft.com/office/drawing/2014/main" id="{F540EC58-D4B5-456F-9F3C-01CC2B357564}"/>
                </a:ext>
              </a:extLst>
            </p:cNvPr>
            <p:cNvGrpSpPr/>
            <p:nvPr/>
          </p:nvGrpSpPr>
          <p:grpSpPr>
            <a:xfrm>
              <a:off x="10740650" y="76010"/>
              <a:ext cx="402454" cy="276871"/>
              <a:chOff x="8783356" y="868151"/>
              <a:chExt cx="402454" cy="276871"/>
            </a:xfrm>
          </p:grpSpPr>
          <p:sp>
            <p:nvSpPr>
              <p:cNvPr id="80" name="Rectangle 6">
                <a:extLst>
                  <a:ext uri="{FF2B5EF4-FFF2-40B4-BE49-F238E27FC236}">
                    <a16:creationId xmlns:a16="http://schemas.microsoft.com/office/drawing/2014/main" id="{E1519E5E-1574-4CD2-8F1F-10A17177F97D}"/>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81" name="Graphic 80" descr="User network with solid fill">
                <a:extLst>
                  <a:ext uri="{FF2B5EF4-FFF2-40B4-BE49-F238E27FC236}">
                    <a16:creationId xmlns:a16="http://schemas.microsoft.com/office/drawing/2014/main" id="{9D27B3E7-7871-4207-8894-A2534022670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986704" y="905219"/>
                <a:ext cx="199106" cy="199106"/>
              </a:xfrm>
              <a:prstGeom prst="rect">
                <a:avLst/>
              </a:prstGeom>
            </p:spPr>
          </p:pic>
        </p:grpSp>
        <p:grpSp>
          <p:nvGrpSpPr>
            <p:cNvPr id="74" name="Group 73">
              <a:extLst>
                <a:ext uri="{FF2B5EF4-FFF2-40B4-BE49-F238E27FC236}">
                  <a16:creationId xmlns:a16="http://schemas.microsoft.com/office/drawing/2014/main" id="{4D8B745D-040E-4DC0-9262-F59DD49549C3}"/>
                </a:ext>
              </a:extLst>
            </p:cNvPr>
            <p:cNvGrpSpPr/>
            <p:nvPr/>
          </p:nvGrpSpPr>
          <p:grpSpPr>
            <a:xfrm>
              <a:off x="11224235" y="76010"/>
              <a:ext cx="402453" cy="276871"/>
              <a:chOff x="8783357" y="868151"/>
              <a:chExt cx="402453" cy="276871"/>
            </a:xfrm>
          </p:grpSpPr>
          <p:sp>
            <p:nvSpPr>
              <p:cNvPr id="78" name="Rectangle 6">
                <a:extLst>
                  <a:ext uri="{FF2B5EF4-FFF2-40B4-BE49-F238E27FC236}">
                    <a16:creationId xmlns:a16="http://schemas.microsoft.com/office/drawing/2014/main" id="{2CC67593-83A7-4F0B-B8F8-C27866C7902D}"/>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79" name="Graphic 78" descr="Computer with solid fill">
                <a:extLst>
                  <a:ext uri="{FF2B5EF4-FFF2-40B4-BE49-F238E27FC236}">
                    <a16:creationId xmlns:a16="http://schemas.microsoft.com/office/drawing/2014/main" id="{084180F5-0DB8-4D10-BC19-0F9D5C53555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nvGrpSpPr>
            <p:cNvPr id="75" name="Group 74">
              <a:extLst>
                <a:ext uri="{FF2B5EF4-FFF2-40B4-BE49-F238E27FC236}">
                  <a16:creationId xmlns:a16="http://schemas.microsoft.com/office/drawing/2014/main" id="{0F29E9E3-6478-4885-8CF9-BF2B23E0CA5D}"/>
                </a:ext>
              </a:extLst>
            </p:cNvPr>
            <p:cNvGrpSpPr/>
            <p:nvPr/>
          </p:nvGrpSpPr>
          <p:grpSpPr>
            <a:xfrm>
              <a:off x="11707819" y="70336"/>
              <a:ext cx="402453" cy="276871"/>
              <a:chOff x="8783357" y="868151"/>
              <a:chExt cx="402453" cy="276871"/>
            </a:xfrm>
          </p:grpSpPr>
          <p:sp>
            <p:nvSpPr>
              <p:cNvPr id="76" name="Rectangle 6">
                <a:extLst>
                  <a:ext uri="{FF2B5EF4-FFF2-40B4-BE49-F238E27FC236}">
                    <a16:creationId xmlns:a16="http://schemas.microsoft.com/office/drawing/2014/main" id="{7A92BC70-1F80-4E54-B084-D3E94E0A169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77" name="Graphic 76" descr="Target Audience with solid fill">
                <a:extLst>
                  <a:ext uri="{FF2B5EF4-FFF2-40B4-BE49-F238E27FC236}">
                    <a16:creationId xmlns:a16="http://schemas.microsoft.com/office/drawing/2014/main" id="{3159E0FA-D25D-4C61-AED7-4E171089DA5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8986704" y="905219"/>
                <a:ext cx="199106" cy="199106"/>
              </a:xfrm>
              <a:prstGeom prst="rect">
                <a:avLst/>
              </a:prstGeom>
            </p:spPr>
          </p:pic>
        </p:grpSp>
      </p:grpSp>
      <p:pic>
        <p:nvPicPr>
          <p:cNvPr id="101" name="Graphic 100" descr="Illustrator with solid fill">
            <a:extLst>
              <a:ext uri="{FF2B5EF4-FFF2-40B4-BE49-F238E27FC236}">
                <a16:creationId xmlns:a16="http://schemas.microsoft.com/office/drawing/2014/main" id="{B614F598-6550-4A6A-872E-34AC9F104343}"/>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15473" y="3326111"/>
            <a:ext cx="374400" cy="374400"/>
          </a:xfrm>
          <a:prstGeom prst="rect">
            <a:avLst/>
          </a:prstGeom>
        </p:spPr>
      </p:pic>
    </p:spTree>
    <p:extLst>
      <p:ext uri="{BB962C8B-B14F-4D97-AF65-F5344CB8AC3E}">
        <p14:creationId xmlns:p14="http://schemas.microsoft.com/office/powerpoint/2010/main" val="368559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087109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Tech due diligence complexity and depth can be tailored depending on the specific IT intensity of the target and  based on the complexity of the IT domain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16</a:t>
            </a:fld>
            <a:endParaRPr lang="en-US" noProof="0" dirty="0"/>
          </a:p>
        </p:txBody>
      </p:sp>
      <p:sp>
        <p:nvSpPr>
          <p:cNvPr id="22" name="TextBox 21">
            <a:extLst>
              <a:ext uri="{FF2B5EF4-FFF2-40B4-BE49-F238E27FC236}">
                <a16:creationId xmlns:a16="http://schemas.microsoft.com/office/drawing/2014/main" id="{80CDE037-0580-4F71-A58C-FD65A88A0C6E}"/>
              </a:ext>
            </a:extLst>
          </p:cNvPr>
          <p:cNvSpPr txBox="1"/>
          <p:nvPr/>
        </p:nvSpPr>
        <p:spPr>
          <a:xfrm>
            <a:off x="609918" y="988626"/>
            <a:ext cx="3005776"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Scope of Work - Example</a:t>
            </a:r>
          </a:p>
        </p:txBody>
      </p:sp>
      <p:sp>
        <p:nvSpPr>
          <p:cNvPr id="23" name="Freeform 3831">
            <a:extLst>
              <a:ext uri="{FF2B5EF4-FFF2-40B4-BE49-F238E27FC236}">
                <a16:creationId xmlns:a16="http://schemas.microsoft.com/office/drawing/2014/main" id="{47681B08-2478-4350-ACF4-9D7CDA283196}"/>
              </a:ext>
            </a:extLst>
          </p:cNvPr>
          <p:cNvSpPr/>
          <p:nvPr/>
        </p:nvSpPr>
        <p:spPr>
          <a:xfrm>
            <a:off x="604582" y="1633370"/>
            <a:ext cx="11016000" cy="0"/>
          </a:xfrm>
          <a:custGeom>
            <a:avLst/>
            <a:gdLst/>
            <a:ahLst/>
            <a:cxnLst/>
            <a:rect l="0" t="0" r="0" b="0"/>
            <a:pathLst>
              <a:path w="8036243">
                <a:moveTo>
                  <a:pt x="0" y="0"/>
                </a:moveTo>
                <a:lnTo>
                  <a:pt x="8036243" y="0"/>
                </a:lnTo>
              </a:path>
            </a:pathLst>
          </a:cu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 name="Straight Connector 5">
            <a:extLst>
              <a:ext uri="{FF2B5EF4-FFF2-40B4-BE49-F238E27FC236}">
                <a16:creationId xmlns:a16="http://schemas.microsoft.com/office/drawing/2014/main" id="{6EF9B9EA-E5F7-4DB0-BC8C-45EF73016F23}"/>
              </a:ext>
            </a:extLst>
          </p:cNvPr>
          <p:cNvCxnSpPr>
            <a:cxnSpLocks/>
          </p:cNvCxnSpPr>
          <p:nvPr/>
        </p:nvCxnSpPr>
        <p:spPr>
          <a:xfrm>
            <a:off x="2214694"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5E7505E-4C24-4796-B1CA-868E22D4DB70}"/>
              </a:ext>
            </a:extLst>
          </p:cNvPr>
          <p:cNvCxnSpPr>
            <a:cxnSpLocks/>
          </p:cNvCxnSpPr>
          <p:nvPr/>
        </p:nvCxnSpPr>
        <p:spPr>
          <a:xfrm>
            <a:off x="6917638"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2" name="Rectangle 3939">
            <a:extLst>
              <a:ext uri="{FF2B5EF4-FFF2-40B4-BE49-F238E27FC236}">
                <a16:creationId xmlns:a16="http://schemas.microsoft.com/office/drawing/2014/main" id="{1C3EE43B-87FF-4ED3-B4FF-89519CFA6E39}"/>
              </a:ext>
            </a:extLst>
          </p:cNvPr>
          <p:cNvSpPr/>
          <p:nvPr/>
        </p:nvSpPr>
        <p:spPr>
          <a:xfrm>
            <a:off x="2420836" y="1237446"/>
            <a:ext cx="343043"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Low</a:t>
            </a:r>
          </a:p>
        </p:txBody>
      </p:sp>
      <p:sp>
        <p:nvSpPr>
          <p:cNvPr id="33" name="Rectangle 12836">
            <a:extLst>
              <a:ext uri="{FF2B5EF4-FFF2-40B4-BE49-F238E27FC236}">
                <a16:creationId xmlns:a16="http://schemas.microsoft.com/office/drawing/2014/main" id="{9D8BA50F-7247-4CD9-BA90-5C6B1ED204F5}"/>
              </a:ext>
            </a:extLst>
          </p:cNvPr>
          <p:cNvSpPr/>
          <p:nvPr/>
        </p:nvSpPr>
        <p:spPr>
          <a:xfrm>
            <a:off x="1206056" y="2192457"/>
            <a:ext cx="1008638"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Technological Landscape</a:t>
            </a:r>
          </a:p>
        </p:txBody>
      </p:sp>
      <p:sp>
        <p:nvSpPr>
          <p:cNvPr id="34" name="Rectangle 12836">
            <a:extLst>
              <a:ext uri="{FF2B5EF4-FFF2-40B4-BE49-F238E27FC236}">
                <a16:creationId xmlns:a16="http://schemas.microsoft.com/office/drawing/2014/main" id="{08E3510A-37BA-4AE3-A6E5-C65B21A34C40}"/>
              </a:ext>
            </a:extLst>
          </p:cNvPr>
          <p:cNvSpPr/>
          <p:nvPr/>
        </p:nvSpPr>
        <p:spPr>
          <a:xfrm>
            <a:off x="2323750" y="172054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application landscape highlighting key manual and automated interactions and integrations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Identify manual vs automated business processes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infrastructure, distributed hardware and connectivity assets and lifecycle status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Identify business continuity and DR solutions</a:t>
            </a:r>
          </a:p>
          <a:p>
            <a:pPr>
              <a:buClr>
                <a:schemeClr val="tx2"/>
              </a:buClr>
              <a:buSzPct val="103000"/>
            </a:pPr>
            <a:endParaRPr lang="en-US" sz="1000" dirty="0">
              <a:solidFill>
                <a:schemeClr val="bg1"/>
              </a:solidFill>
              <a:cs typeface="Arial" pitchFamily="34" charset="0"/>
            </a:endParaRPr>
          </a:p>
        </p:txBody>
      </p:sp>
      <p:sp>
        <p:nvSpPr>
          <p:cNvPr id="35" name="Rectangle 12836">
            <a:extLst>
              <a:ext uri="{FF2B5EF4-FFF2-40B4-BE49-F238E27FC236}">
                <a16:creationId xmlns:a16="http://schemas.microsoft.com/office/drawing/2014/main" id="{F8E22117-4F82-48F7-B9DA-88B914C8F350}"/>
              </a:ext>
            </a:extLst>
          </p:cNvPr>
          <p:cNvSpPr/>
          <p:nvPr/>
        </p:nvSpPr>
        <p:spPr>
          <a:xfrm>
            <a:off x="2323750" y="3521323"/>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IT organization identifying number of FTE (internal and externals)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sourcing model and on the ability of the IT organization to support current and future business model (i.e. are the suppliers able to support target scenario or transition?)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Evaluate areas / roles to be addressed in order to support separation and integration activities </a:t>
            </a:r>
          </a:p>
        </p:txBody>
      </p:sp>
      <p:sp>
        <p:nvSpPr>
          <p:cNvPr id="36" name="Rectangle 12836">
            <a:extLst>
              <a:ext uri="{FF2B5EF4-FFF2-40B4-BE49-F238E27FC236}">
                <a16:creationId xmlns:a16="http://schemas.microsoft.com/office/drawing/2014/main" id="{9514CE28-F757-41CD-BD7A-B8C121156840}"/>
              </a:ext>
            </a:extLst>
          </p:cNvPr>
          <p:cNvSpPr/>
          <p:nvPr/>
        </p:nvSpPr>
        <p:spPr>
          <a:xfrm>
            <a:off x="2323750" y="4739661"/>
            <a:ext cx="4484834"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and historical trend for Capex and </a:t>
            </a:r>
            <a:r>
              <a:rPr lang="en-US" sz="1000" dirty="0" err="1">
                <a:solidFill>
                  <a:schemeClr val="bg1"/>
                </a:solidFill>
                <a:cs typeface="Arial" pitchFamily="34" charset="0"/>
              </a:rPr>
              <a:t>Opex</a:t>
            </a:r>
            <a:r>
              <a:rPr lang="en-US" sz="1000" dirty="0">
                <a:solidFill>
                  <a:schemeClr val="bg1"/>
                </a:solidFill>
                <a:cs typeface="Arial" pitchFamily="34" charset="0"/>
              </a:rPr>
              <a:t> for key IT domains and asset classes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Benchmark TCO and </a:t>
            </a:r>
            <a:r>
              <a:rPr lang="en-US" sz="1000" dirty="0" err="1">
                <a:solidFill>
                  <a:schemeClr val="bg1"/>
                </a:solidFill>
                <a:cs typeface="Arial" pitchFamily="34" charset="0"/>
              </a:rPr>
              <a:t>Cashout</a:t>
            </a:r>
            <a:r>
              <a:rPr lang="en-US" sz="1000" dirty="0">
                <a:solidFill>
                  <a:schemeClr val="bg1"/>
                </a:solidFill>
                <a:cs typeface="Arial" pitchFamily="34" charset="0"/>
              </a:rPr>
              <a:t> vs industry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Provide projections for Capex and </a:t>
            </a:r>
            <a:r>
              <a:rPr lang="en-US" sz="1000" dirty="0" err="1">
                <a:solidFill>
                  <a:schemeClr val="bg1"/>
                </a:solidFill>
                <a:cs typeface="Arial" pitchFamily="34" charset="0"/>
              </a:rPr>
              <a:t>Opex</a:t>
            </a:r>
            <a:r>
              <a:rPr lang="en-US" sz="1000" dirty="0">
                <a:solidFill>
                  <a:schemeClr val="bg1"/>
                </a:solidFill>
                <a:cs typeface="Arial" pitchFamily="34" charset="0"/>
              </a:rPr>
              <a:t> and ensuring activities for separation / integration are included </a:t>
            </a:r>
          </a:p>
        </p:txBody>
      </p:sp>
      <p:sp>
        <p:nvSpPr>
          <p:cNvPr id="38" name="Rectangle 12836">
            <a:extLst>
              <a:ext uri="{FF2B5EF4-FFF2-40B4-BE49-F238E27FC236}">
                <a16:creationId xmlns:a16="http://schemas.microsoft.com/office/drawing/2014/main" id="{436863F2-4B0A-44C9-B74C-B02095CB74F1}"/>
              </a:ext>
            </a:extLst>
          </p:cNvPr>
          <p:cNvSpPr/>
          <p:nvPr/>
        </p:nvSpPr>
        <p:spPr>
          <a:xfrm>
            <a:off x="2323748" y="5774772"/>
            <a:ext cx="4484834" cy="15388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Identification of day 1 readiness scenario</a:t>
            </a:r>
          </a:p>
        </p:txBody>
      </p:sp>
      <p:sp>
        <p:nvSpPr>
          <p:cNvPr id="39" name="Freeform 3831">
            <a:extLst>
              <a:ext uri="{FF2B5EF4-FFF2-40B4-BE49-F238E27FC236}">
                <a16:creationId xmlns:a16="http://schemas.microsoft.com/office/drawing/2014/main" id="{994B1F3E-A62F-47CB-9B2A-9CC61B5CA1B1}"/>
              </a:ext>
            </a:extLst>
          </p:cNvPr>
          <p:cNvSpPr/>
          <p:nvPr/>
        </p:nvSpPr>
        <p:spPr>
          <a:xfrm>
            <a:off x="604582" y="3450763"/>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Freeform 3831">
            <a:extLst>
              <a:ext uri="{FF2B5EF4-FFF2-40B4-BE49-F238E27FC236}">
                <a16:creationId xmlns:a16="http://schemas.microsoft.com/office/drawing/2014/main" id="{DDB46039-D116-45A2-AFD4-167D46787F67}"/>
              </a:ext>
            </a:extLst>
          </p:cNvPr>
          <p:cNvSpPr/>
          <p:nvPr/>
        </p:nvSpPr>
        <p:spPr>
          <a:xfrm>
            <a:off x="604582" y="4669101"/>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3831">
            <a:extLst>
              <a:ext uri="{FF2B5EF4-FFF2-40B4-BE49-F238E27FC236}">
                <a16:creationId xmlns:a16="http://schemas.microsoft.com/office/drawing/2014/main" id="{662C5182-9A61-4274-B7C8-EA5AA0E0F61C}"/>
              </a:ext>
            </a:extLst>
          </p:cNvPr>
          <p:cNvSpPr/>
          <p:nvPr/>
        </p:nvSpPr>
        <p:spPr>
          <a:xfrm>
            <a:off x="604582" y="570421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12836">
            <a:extLst>
              <a:ext uri="{FF2B5EF4-FFF2-40B4-BE49-F238E27FC236}">
                <a16:creationId xmlns:a16="http://schemas.microsoft.com/office/drawing/2014/main" id="{52F969D9-53F2-47A2-94B2-77151B7812D2}"/>
              </a:ext>
            </a:extLst>
          </p:cNvPr>
          <p:cNvSpPr/>
          <p:nvPr/>
        </p:nvSpPr>
        <p:spPr>
          <a:xfrm>
            <a:off x="7014107" y="1720542"/>
            <a:ext cx="4802989" cy="1846659"/>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application landscape identifying technological domains (custom vs package, language, databases)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Architectural diagram highlighting batch vs online integrations, and technology for each architectural layer</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 Map infrastructure, distributed assets and connectivity assets and lifecycle status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Analyse current resources capacity and utilization and provide a growth forecast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Identify high availability, business continuity and DR solutions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the software development lifecycle methodology and toolchain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security and risk mgmt. procedures in place</a:t>
            </a:r>
          </a:p>
          <a:p>
            <a:pPr marL="171450" indent="-171450">
              <a:buClr>
                <a:schemeClr val="tx2"/>
              </a:buClr>
              <a:buSzPct val="103000"/>
              <a:buFont typeface="EYInterstate Light" panose="02000506000000020004" pitchFamily="2" charset="0"/>
              <a:buChar char="•"/>
            </a:pPr>
            <a:endParaRPr lang="en-US" sz="1000" dirty="0">
              <a:solidFill>
                <a:schemeClr val="bg1"/>
              </a:solidFill>
              <a:cs typeface="Arial" pitchFamily="34" charset="0"/>
            </a:endParaRPr>
          </a:p>
        </p:txBody>
      </p:sp>
      <p:sp>
        <p:nvSpPr>
          <p:cNvPr id="47" name="Rectangle 12836">
            <a:extLst>
              <a:ext uri="{FF2B5EF4-FFF2-40B4-BE49-F238E27FC236}">
                <a16:creationId xmlns:a16="http://schemas.microsoft.com/office/drawing/2014/main" id="{F9EA21AB-64A0-4935-A1E4-D513B358D1E1}"/>
              </a:ext>
            </a:extLst>
          </p:cNvPr>
          <p:cNvSpPr/>
          <p:nvPr/>
        </p:nvSpPr>
        <p:spPr>
          <a:xfrm>
            <a:off x="7014104" y="5774772"/>
            <a:ext cx="4897601"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IT Strategy in place (fit to business, completeness, how has been defined and how it is maintained, business involvement)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Identification of day 1 readiness scenario</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Comments on IT Strategy vs market trends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Key users satisfaction survey</a:t>
            </a:r>
          </a:p>
        </p:txBody>
      </p:sp>
      <p:sp>
        <p:nvSpPr>
          <p:cNvPr id="48" name="Rectangle 12836">
            <a:extLst>
              <a:ext uri="{FF2B5EF4-FFF2-40B4-BE49-F238E27FC236}">
                <a16:creationId xmlns:a16="http://schemas.microsoft.com/office/drawing/2014/main" id="{B98CEA45-4A8B-4602-B873-6436810D660D}"/>
              </a:ext>
            </a:extLst>
          </p:cNvPr>
          <p:cNvSpPr/>
          <p:nvPr/>
        </p:nvSpPr>
        <p:spPr>
          <a:xfrm>
            <a:off x="7014106" y="3521323"/>
            <a:ext cx="4802989" cy="169277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IT organization identifying number of FTE (internal and externals, roles and skills)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Benchmark IT organizational sizing and  external leverage against peers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Identify the development and maintenance sourcing model (in house / outsourcing / full outsourcing / SaaS)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the contracts with IT suppliers, highlighting termination clauses and SLA</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incidents and software change volumes, system availability records</a:t>
            </a:r>
          </a:p>
          <a:p>
            <a:pPr>
              <a:buClr>
                <a:schemeClr val="tx2"/>
              </a:buClr>
              <a:buSzPct val="103000"/>
            </a:pPr>
            <a:endParaRPr lang="en-US" sz="1000" dirty="0">
              <a:solidFill>
                <a:schemeClr val="bg1"/>
              </a:solidFill>
              <a:cs typeface="Arial" pitchFamily="34" charset="0"/>
            </a:endParaRPr>
          </a:p>
          <a:p>
            <a:pPr marL="171450" indent="-171450">
              <a:buClr>
                <a:schemeClr val="tx2"/>
              </a:buClr>
              <a:buSzPct val="103000"/>
              <a:buFont typeface="EYInterstate Light" panose="02000506000000020004" pitchFamily="2" charset="0"/>
              <a:buChar char="•"/>
            </a:pPr>
            <a:endParaRPr lang="en-US" sz="1000" dirty="0">
              <a:solidFill>
                <a:schemeClr val="bg1"/>
              </a:solidFill>
              <a:cs typeface="Arial" pitchFamily="34" charset="0"/>
            </a:endParaRPr>
          </a:p>
          <a:p>
            <a:pPr marL="171450" indent="-171450">
              <a:buClr>
                <a:schemeClr val="tx2"/>
              </a:buClr>
              <a:buSzPct val="103000"/>
              <a:buFont typeface="EYInterstate Light" panose="02000506000000020004" pitchFamily="2" charset="0"/>
              <a:buChar char="•"/>
            </a:pPr>
            <a:endParaRPr lang="en-US" sz="1000" dirty="0">
              <a:solidFill>
                <a:schemeClr val="bg1"/>
              </a:solidFill>
              <a:cs typeface="Arial" pitchFamily="34" charset="0"/>
            </a:endParaRPr>
          </a:p>
          <a:p>
            <a:pPr marL="171450" indent="-171450">
              <a:buClr>
                <a:schemeClr val="tx2"/>
              </a:buClr>
              <a:buSzPct val="103000"/>
              <a:buFont typeface="EYInterstate Light" panose="02000506000000020004" pitchFamily="2" charset="0"/>
              <a:buChar char="•"/>
            </a:pPr>
            <a:endParaRPr lang="en-US" sz="1000" dirty="0">
              <a:solidFill>
                <a:schemeClr val="bg1"/>
              </a:solidFill>
              <a:cs typeface="Arial" pitchFamily="34" charset="0"/>
            </a:endParaRPr>
          </a:p>
        </p:txBody>
      </p:sp>
      <p:sp>
        <p:nvSpPr>
          <p:cNvPr id="49" name="Rectangle 12836">
            <a:extLst>
              <a:ext uri="{FF2B5EF4-FFF2-40B4-BE49-F238E27FC236}">
                <a16:creationId xmlns:a16="http://schemas.microsoft.com/office/drawing/2014/main" id="{8866EEF2-EC25-49B5-B646-B176BD536616}"/>
              </a:ext>
            </a:extLst>
          </p:cNvPr>
          <p:cNvSpPr/>
          <p:nvPr/>
        </p:nvSpPr>
        <p:spPr>
          <a:xfrm>
            <a:off x="1206056" y="3832905"/>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Operating Model &amp; Organization</a:t>
            </a:r>
          </a:p>
        </p:txBody>
      </p:sp>
      <p:sp>
        <p:nvSpPr>
          <p:cNvPr id="50" name="Rectangle 12836">
            <a:extLst>
              <a:ext uri="{FF2B5EF4-FFF2-40B4-BE49-F238E27FC236}">
                <a16:creationId xmlns:a16="http://schemas.microsoft.com/office/drawing/2014/main" id="{AC168B4A-2919-4672-903C-495E2DC077FB}"/>
              </a:ext>
            </a:extLst>
          </p:cNvPr>
          <p:cNvSpPr/>
          <p:nvPr/>
        </p:nvSpPr>
        <p:spPr>
          <a:xfrm>
            <a:off x="1206056" y="5065505"/>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Financials</a:t>
            </a:r>
          </a:p>
        </p:txBody>
      </p:sp>
      <p:sp>
        <p:nvSpPr>
          <p:cNvPr id="51" name="Rectangle 12836">
            <a:extLst>
              <a:ext uri="{FF2B5EF4-FFF2-40B4-BE49-F238E27FC236}">
                <a16:creationId xmlns:a16="http://schemas.microsoft.com/office/drawing/2014/main" id="{33DD6413-7488-4506-A475-A9069378B1F3}"/>
              </a:ext>
            </a:extLst>
          </p:cNvPr>
          <p:cNvSpPr/>
          <p:nvPr/>
        </p:nvSpPr>
        <p:spPr>
          <a:xfrm>
            <a:off x="1206056" y="5914969"/>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Business Linkage</a:t>
            </a:r>
          </a:p>
        </p:txBody>
      </p:sp>
      <p:pic>
        <p:nvPicPr>
          <p:cNvPr id="28" name="Graphic 27" descr="Server with solid fill">
            <a:extLst>
              <a:ext uri="{FF2B5EF4-FFF2-40B4-BE49-F238E27FC236}">
                <a16:creationId xmlns:a16="http://schemas.microsoft.com/office/drawing/2014/main" id="{212522CB-412F-4504-9846-5D3C56B986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04582" y="2127734"/>
            <a:ext cx="468000" cy="468000"/>
          </a:xfrm>
          <a:prstGeom prst="rect">
            <a:avLst/>
          </a:prstGeom>
        </p:spPr>
      </p:pic>
      <p:pic>
        <p:nvPicPr>
          <p:cNvPr id="29" name="Graphic 28">
            <a:extLst>
              <a:ext uri="{FF2B5EF4-FFF2-40B4-BE49-F238E27FC236}">
                <a16:creationId xmlns:a16="http://schemas.microsoft.com/office/drawing/2014/main" id="{1F1ADA25-D14E-446F-8436-D9E4DBC0C1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04582" y="3849379"/>
            <a:ext cx="421106" cy="421106"/>
          </a:xfrm>
          <a:prstGeom prst="rect">
            <a:avLst/>
          </a:prstGeom>
        </p:spPr>
      </p:pic>
      <p:pic>
        <p:nvPicPr>
          <p:cNvPr id="37" name="Graphic 36">
            <a:extLst>
              <a:ext uri="{FF2B5EF4-FFF2-40B4-BE49-F238E27FC236}">
                <a16:creationId xmlns:a16="http://schemas.microsoft.com/office/drawing/2014/main" id="{85697EC0-F026-4C26-884A-4FE43B5BE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4582" y="5009741"/>
            <a:ext cx="450083" cy="450083"/>
          </a:xfrm>
          <a:prstGeom prst="rect">
            <a:avLst/>
          </a:prstGeom>
        </p:spPr>
      </p:pic>
      <p:pic>
        <p:nvPicPr>
          <p:cNvPr id="43" name="Graphic 42">
            <a:extLst>
              <a:ext uri="{FF2B5EF4-FFF2-40B4-BE49-F238E27FC236}">
                <a16:creationId xmlns:a16="http://schemas.microsoft.com/office/drawing/2014/main" id="{EEF5A5ED-8FED-4C71-92EC-46B50482DE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04582" y="5815436"/>
            <a:ext cx="464593" cy="464593"/>
          </a:xfrm>
          <a:prstGeom prst="rect">
            <a:avLst/>
          </a:prstGeom>
        </p:spPr>
      </p:pic>
      <p:sp>
        <p:nvSpPr>
          <p:cNvPr id="45" name="Rectangle 12836">
            <a:extLst>
              <a:ext uri="{FF2B5EF4-FFF2-40B4-BE49-F238E27FC236}">
                <a16:creationId xmlns:a16="http://schemas.microsoft.com/office/drawing/2014/main" id="{68367274-AD1C-4205-9236-71CD11956096}"/>
              </a:ext>
            </a:extLst>
          </p:cNvPr>
          <p:cNvSpPr/>
          <p:nvPr/>
        </p:nvSpPr>
        <p:spPr>
          <a:xfrm>
            <a:off x="7014106" y="4739661"/>
            <a:ext cx="4897599"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and historical trend for Capex and </a:t>
            </a:r>
            <a:r>
              <a:rPr lang="en-US" sz="1000" dirty="0" err="1">
                <a:solidFill>
                  <a:schemeClr val="bg1"/>
                </a:solidFill>
                <a:cs typeface="Arial" pitchFamily="34" charset="0"/>
              </a:rPr>
              <a:t>Opex</a:t>
            </a:r>
            <a:r>
              <a:rPr lang="en-US" sz="1000" dirty="0">
                <a:solidFill>
                  <a:schemeClr val="bg1"/>
                </a:solidFill>
                <a:cs typeface="Arial" pitchFamily="34" charset="0"/>
              </a:rPr>
              <a:t> for key IT domains and asset classes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Benchmark TCO and </a:t>
            </a:r>
            <a:r>
              <a:rPr lang="en-US" sz="1000" dirty="0" err="1">
                <a:solidFill>
                  <a:schemeClr val="bg1"/>
                </a:solidFill>
                <a:cs typeface="Arial" pitchFamily="34" charset="0"/>
              </a:rPr>
              <a:t>Cashout</a:t>
            </a:r>
            <a:r>
              <a:rPr lang="en-US" sz="1000" dirty="0">
                <a:solidFill>
                  <a:schemeClr val="bg1"/>
                </a:solidFill>
                <a:cs typeface="Arial" pitchFamily="34" charset="0"/>
              </a:rPr>
              <a:t> vs peers and industry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Evaluate and adjust budget for IT projects in pipeline, identify additional activities to be planned in light of eventual separation / integration or business model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Evaluate sustainability of IT budget and investment levels for future years</a:t>
            </a:r>
          </a:p>
          <a:p>
            <a:pPr>
              <a:buClr>
                <a:schemeClr val="tx2"/>
              </a:buClr>
              <a:buSzPct val="103000"/>
            </a:pPr>
            <a:endParaRPr lang="en-US" sz="1000" dirty="0">
              <a:solidFill>
                <a:schemeClr val="bg1"/>
              </a:solidFill>
              <a:cs typeface="Arial" pitchFamily="34" charset="0"/>
            </a:endParaRPr>
          </a:p>
        </p:txBody>
      </p:sp>
      <p:sp>
        <p:nvSpPr>
          <p:cNvPr id="78" name="Date Placeholder 3">
            <a:extLst>
              <a:ext uri="{FF2B5EF4-FFF2-40B4-BE49-F238E27FC236}">
                <a16:creationId xmlns:a16="http://schemas.microsoft.com/office/drawing/2014/main" id="{CA606E8C-AAA5-4BCE-BA5B-2BEE3532C5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77" name="Rectangle 3939">
            <a:extLst>
              <a:ext uri="{FF2B5EF4-FFF2-40B4-BE49-F238E27FC236}">
                <a16:creationId xmlns:a16="http://schemas.microsoft.com/office/drawing/2014/main" id="{973C7D0D-0C40-458F-B01C-15E8DB1933CE}"/>
              </a:ext>
            </a:extLst>
          </p:cNvPr>
          <p:cNvSpPr/>
          <p:nvPr/>
        </p:nvSpPr>
        <p:spPr>
          <a:xfrm>
            <a:off x="11218674" y="1237446"/>
            <a:ext cx="381515"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High</a:t>
            </a:r>
          </a:p>
        </p:txBody>
      </p:sp>
      <p:sp>
        <p:nvSpPr>
          <p:cNvPr id="8" name="Right Triangle 7">
            <a:extLst>
              <a:ext uri="{FF2B5EF4-FFF2-40B4-BE49-F238E27FC236}">
                <a16:creationId xmlns:a16="http://schemas.microsoft.com/office/drawing/2014/main" id="{3548DAE4-E99F-486F-AC3A-6E65B446C2BE}"/>
              </a:ext>
            </a:extLst>
          </p:cNvPr>
          <p:cNvSpPr/>
          <p:nvPr/>
        </p:nvSpPr>
        <p:spPr>
          <a:xfrm rot="16200000">
            <a:off x="6721243" y="-2716052"/>
            <a:ext cx="482796" cy="8055767"/>
          </a:xfrm>
          <a:prstGeom prst="rtTriangle">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79" name="Rectangle 3939">
            <a:extLst>
              <a:ext uri="{FF2B5EF4-FFF2-40B4-BE49-F238E27FC236}">
                <a16:creationId xmlns:a16="http://schemas.microsoft.com/office/drawing/2014/main" id="{B6F3D599-88C3-4647-BE7B-0E6D360E5BD7}"/>
              </a:ext>
            </a:extLst>
          </p:cNvPr>
          <p:cNvSpPr/>
          <p:nvPr/>
        </p:nvSpPr>
        <p:spPr>
          <a:xfrm>
            <a:off x="5684025" y="927431"/>
            <a:ext cx="2612895"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IT Intensity of target’s industry</a:t>
            </a:r>
          </a:p>
        </p:txBody>
      </p:sp>
      <p:grpSp>
        <p:nvGrpSpPr>
          <p:cNvPr id="93" name="Group 92">
            <a:extLst>
              <a:ext uri="{FF2B5EF4-FFF2-40B4-BE49-F238E27FC236}">
                <a16:creationId xmlns:a16="http://schemas.microsoft.com/office/drawing/2014/main" id="{CDA62A37-CE29-47C1-AF8A-8B58A1789DA9}"/>
              </a:ext>
            </a:extLst>
          </p:cNvPr>
          <p:cNvGrpSpPr/>
          <p:nvPr/>
        </p:nvGrpSpPr>
        <p:grpSpPr>
          <a:xfrm>
            <a:off x="10257067" y="36000"/>
            <a:ext cx="1853205" cy="282545"/>
            <a:chOff x="10257067" y="70336"/>
            <a:chExt cx="1853205" cy="282545"/>
          </a:xfrm>
        </p:grpSpPr>
        <p:grpSp>
          <p:nvGrpSpPr>
            <p:cNvPr id="94" name="Group 93">
              <a:extLst>
                <a:ext uri="{FF2B5EF4-FFF2-40B4-BE49-F238E27FC236}">
                  <a16:creationId xmlns:a16="http://schemas.microsoft.com/office/drawing/2014/main" id="{906C47B5-70F6-45E9-9F7C-1339B7DAD45F}"/>
                </a:ext>
              </a:extLst>
            </p:cNvPr>
            <p:cNvGrpSpPr/>
            <p:nvPr/>
          </p:nvGrpSpPr>
          <p:grpSpPr>
            <a:xfrm>
              <a:off x="10257067" y="76010"/>
              <a:ext cx="402453" cy="276871"/>
              <a:chOff x="8783357" y="868151"/>
              <a:chExt cx="402453" cy="276871"/>
            </a:xfrm>
          </p:grpSpPr>
          <p:sp>
            <p:nvSpPr>
              <p:cNvPr id="104" name="Rectangle 6">
                <a:extLst>
                  <a:ext uri="{FF2B5EF4-FFF2-40B4-BE49-F238E27FC236}">
                    <a16:creationId xmlns:a16="http://schemas.microsoft.com/office/drawing/2014/main" id="{F8A63EAA-060F-498A-8E84-2D4E2397DC86}"/>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5" name="Graphic 104" descr="Clipboard with solid fill">
                <a:extLst>
                  <a:ext uri="{FF2B5EF4-FFF2-40B4-BE49-F238E27FC236}">
                    <a16:creationId xmlns:a16="http://schemas.microsoft.com/office/drawing/2014/main" id="{20D4B9F4-B617-4F56-90EC-E2E15AA6978B}"/>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86704" y="905219"/>
                <a:ext cx="199106" cy="199106"/>
              </a:xfrm>
              <a:prstGeom prst="rect">
                <a:avLst/>
              </a:prstGeom>
            </p:spPr>
          </p:pic>
        </p:grpSp>
        <p:grpSp>
          <p:nvGrpSpPr>
            <p:cNvPr id="95" name="Group 94">
              <a:extLst>
                <a:ext uri="{FF2B5EF4-FFF2-40B4-BE49-F238E27FC236}">
                  <a16:creationId xmlns:a16="http://schemas.microsoft.com/office/drawing/2014/main" id="{FB63048B-C790-43B6-B871-C0135F645118}"/>
                </a:ext>
              </a:extLst>
            </p:cNvPr>
            <p:cNvGrpSpPr/>
            <p:nvPr/>
          </p:nvGrpSpPr>
          <p:grpSpPr>
            <a:xfrm>
              <a:off x="10740650" y="76010"/>
              <a:ext cx="402454" cy="276871"/>
              <a:chOff x="8783356" y="868151"/>
              <a:chExt cx="402454" cy="276871"/>
            </a:xfrm>
          </p:grpSpPr>
          <p:sp>
            <p:nvSpPr>
              <p:cNvPr id="102" name="Rectangle 6">
                <a:extLst>
                  <a:ext uri="{FF2B5EF4-FFF2-40B4-BE49-F238E27FC236}">
                    <a16:creationId xmlns:a16="http://schemas.microsoft.com/office/drawing/2014/main" id="{302767C6-D541-404A-84E5-FF77790BD6B8}"/>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03" name="Graphic 102" descr="User network with solid fill">
                <a:extLst>
                  <a:ext uri="{FF2B5EF4-FFF2-40B4-BE49-F238E27FC236}">
                    <a16:creationId xmlns:a16="http://schemas.microsoft.com/office/drawing/2014/main" id="{C91634D8-F130-4423-9559-F14FA74ABB6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nvGrpSpPr>
            <p:cNvPr id="96" name="Group 95">
              <a:extLst>
                <a:ext uri="{FF2B5EF4-FFF2-40B4-BE49-F238E27FC236}">
                  <a16:creationId xmlns:a16="http://schemas.microsoft.com/office/drawing/2014/main" id="{0CD307E9-E658-40D8-969C-CB22992A098C}"/>
                </a:ext>
              </a:extLst>
            </p:cNvPr>
            <p:cNvGrpSpPr/>
            <p:nvPr/>
          </p:nvGrpSpPr>
          <p:grpSpPr>
            <a:xfrm>
              <a:off x="11224235" y="76010"/>
              <a:ext cx="402453" cy="276871"/>
              <a:chOff x="8783357" y="868151"/>
              <a:chExt cx="402453" cy="276871"/>
            </a:xfrm>
          </p:grpSpPr>
          <p:sp>
            <p:nvSpPr>
              <p:cNvPr id="100" name="Rectangle 6">
                <a:extLst>
                  <a:ext uri="{FF2B5EF4-FFF2-40B4-BE49-F238E27FC236}">
                    <a16:creationId xmlns:a16="http://schemas.microsoft.com/office/drawing/2014/main" id="{8768879F-F122-4AF1-94A7-897179E18A95}"/>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101" name="Graphic 100" descr="Computer with solid fill">
                <a:extLst>
                  <a:ext uri="{FF2B5EF4-FFF2-40B4-BE49-F238E27FC236}">
                    <a16:creationId xmlns:a16="http://schemas.microsoft.com/office/drawing/2014/main" id="{96CCD716-19CC-48BD-AFC7-D17CA41C46D5}"/>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8986704" y="905219"/>
                <a:ext cx="199106" cy="199106"/>
              </a:xfrm>
              <a:prstGeom prst="rect">
                <a:avLst/>
              </a:prstGeom>
            </p:spPr>
          </p:pic>
        </p:grpSp>
        <p:grpSp>
          <p:nvGrpSpPr>
            <p:cNvPr id="97" name="Group 96">
              <a:extLst>
                <a:ext uri="{FF2B5EF4-FFF2-40B4-BE49-F238E27FC236}">
                  <a16:creationId xmlns:a16="http://schemas.microsoft.com/office/drawing/2014/main" id="{AAAEC8E7-D97F-495B-B72E-83429141E959}"/>
                </a:ext>
              </a:extLst>
            </p:cNvPr>
            <p:cNvGrpSpPr/>
            <p:nvPr/>
          </p:nvGrpSpPr>
          <p:grpSpPr>
            <a:xfrm>
              <a:off x="11707819" y="70336"/>
              <a:ext cx="402453" cy="276871"/>
              <a:chOff x="8783357" y="868151"/>
              <a:chExt cx="402453" cy="276871"/>
            </a:xfrm>
          </p:grpSpPr>
          <p:sp>
            <p:nvSpPr>
              <p:cNvPr id="98" name="Rectangle 6">
                <a:extLst>
                  <a:ext uri="{FF2B5EF4-FFF2-40B4-BE49-F238E27FC236}">
                    <a16:creationId xmlns:a16="http://schemas.microsoft.com/office/drawing/2014/main" id="{A9121D22-C77D-4E34-B99E-66D89264F41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99" name="Graphic 98" descr="Target Audience with solid fill">
                <a:extLst>
                  <a:ext uri="{FF2B5EF4-FFF2-40B4-BE49-F238E27FC236}">
                    <a16:creationId xmlns:a16="http://schemas.microsoft.com/office/drawing/2014/main" id="{EAAF21B1-6002-41C4-9698-0AB6CB6C395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181467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11752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4 weeks is the average duration of a Tech Due Diligence, with the sharing of a Red Flag report at the end of the third week</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17</a:t>
            </a:fld>
            <a:endParaRPr lang="en-US" noProof="0" dirty="0"/>
          </a:p>
        </p:txBody>
      </p:sp>
      <p:sp>
        <p:nvSpPr>
          <p:cNvPr id="15" name="Freeform 3828">
            <a:extLst>
              <a:ext uri="{FF2B5EF4-FFF2-40B4-BE49-F238E27FC236}">
                <a16:creationId xmlns:a16="http://schemas.microsoft.com/office/drawing/2014/main" id="{ED862087-4F4B-463C-A011-93F6EB04C795}"/>
              </a:ext>
            </a:extLst>
          </p:cNvPr>
          <p:cNvSpPr/>
          <p:nvPr/>
        </p:nvSpPr>
        <p:spPr>
          <a:xfrm>
            <a:off x="1149917" y="1284531"/>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Freeform 3831">
            <a:extLst>
              <a:ext uri="{FF2B5EF4-FFF2-40B4-BE49-F238E27FC236}">
                <a16:creationId xmlns:a16="http://schemas.microsoft.com/office/drawing/2014/main" id="{5F6D6246-5F50-4295-AED7-2F1805CDE47B}"/>
              </a:ext>
            </a:extLst>
          </p:cNvPr>
          <p:cNvSpPr/>
          <p:nvPr/>
        </p:nvSpPr>
        <p:spPr>
          <a:xfrm>
            <a:off x="604582" y="180953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3832">
            <a:extLst>
              <a:ext uri="{FF2B5EF4-FFF2-40B4-BE49-F238E27FC236}">
                <a16:creationId xmlns:a16="http://schemas.microsoft.com/office/drawing/2014/main" id="{907575B8-1B9C-4AEB-9593-FC227515860B}"/>
              </a:ext>
            </a:extLst>
          </p:cNvPr>
          <p:cNvSpPr/>
          <p:nvPr/>
        </p:nvSpPr>
        <p:spPr>
          <a:xfrm flipV="1">
            <a:off x="604583" y="6293196"/>
            <a:ext cx="11128793" cy="45719"/>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7" name="Group 116">
            <a:extLst>
              <a:ext uri="{FF2B5EF4-FFF2-40B4-BE49-F238E27FC236}">
                <a16:creationId xmlns:a16="http://schemas.microsoft.com/office/drawing/2014/main" id="{857B2884-B19A-4381-89FF-1390E012853C}"/>
              </a:ext>
            </a:extLst>
          </p:cNvPr>
          <p:cNvGrpSpPr/>
          <p:nvPr/>
        </p:nvGrpSpPr>
        <p:grpSpPr>
          <a:xfrm>
            <a:off x="1255682" y="1284531"/>
            <a:ext cx="2494412" cy="423372"/>
            <a:chOff x="1587245" y="1429609"/>
            <a:chExt cx="2373347" cy="423372"/>
          </a:xfrm>
        </p:grpSpPr>
        <p:sp>
          <p:nvSpPr>
            <p:cNvPr id="10" name="Freeform 3823">
              <a:extLst>
                <a:ext uri="{FF2B5EF4-FFF2-40B4-BE49-F238E27FC236}">
                  <a16:creationId xmlns:a16="http://schemas.microsoft.com/office/drawing/2014/main" id="{29CB9049-13FE-4524-AFEE-309216CEDE9F}"/>
                </a:ext>
              </a:extLst>
            </p:cNvPr>
            <p:cNvSpPr/>
            <p:nvPr/>
          </p:nvSpPr>
          <p:spPr>
            <a:xfrm>
              <a:off x="1587245" y="1429609"/>
              <a:ext cx="2373347" cy="423372"/>
            </a:xfrm>
            <a:custGeom>
              <a:avLst/>
              <a:gdLst/>
              <a:ahLst/>
              <a:cxnLst/>
              <a:rect l="0" t="0" r="0" b="0"/>
              <a:pathLst>
                <a:path w="1331976" h="463297">
                  <a:moveTo>
                    <a:pt x="1234567" y="0"/>
                  </a:moveTo>
                  <a:lnTo>
                    <a:pt x="1331976" y="231648"/>
                  </a:lnTo>
                  <a:lnTo>
                    <a:pt x="1239139" y="463297"/>
                  </a:lnTo>
                  <a:lnTo>
                    <a:pt x="0" y="463297"/>
                  </a:lnTo>
                </a:path>
              </a:pathLst>
            </a:custGeom>
            <a:noFill/>
            <a:ln w="28575" cap="sq" cmpd="sng">
              <a:solidFill>
                <a:srgbClr val="FFFACC">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7" name="Rectangle 3939">
              <a:extLst>
                <a:ext uri="{FF2B5EF4-FFF2-40B4-BE49-F238E27FC236}">
                  <a16:creationId xmlns:a16="http://schemas.microsoft.com/office/drawing/2014/main" id="{E6792AB4-0851-4B69-A6AF-9AC046C0E196}"/>
                </a:ext>
              </a:extLst>
            </p:cNvPr>
            <p:cNvSpPr/>
            <p:nvPr/>
          </p:nvSpPr>
          <p:spPr>
            <a:xfrm>
              <a:off x="2444501"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1</a:t>
              </a:r>
            </a:p>
          </p:txBody>
        </p:sp>
      </p:grpSp>
      <p:sp>
        <p:nvSpPr>
          <p:cNvPr id="112" name="TextBox 111">
            <a:extLst>
              <a:ext uri="{FF2B5EF4-FFF2-40B4-BE49-F238E27FC236}">
                <a16:creationId xmlns:a16="http://schemas.microsoft.com/office/drawing/2014/main" id="{9F833928-3E3B-49C0-A25C-E3F98BBFD28A}"/>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Timeline</a:t>
            </a:r>
          </a:p>
        </p:txBody>
      </p:sp>
      <p:grpSp>
        <p:nvGrpSpPr>
          <p:cNvPr id="116" name="Group 115">
            <a:extLst>
              <a:ext uri="{FF2B5EF4-FFF2-40B4-BE49-F238E27FC236}">
                <a16:creationId xmlns:a16="http://schemas.microsoft.com/office/drawing/2014/main" id="{E53BA3E1-1254-4114-943A-28C5C45ABAEB}"/>
              </a:ext>
            </a:extLst>
          </p:cNvPr>
          <p:cNvGrpSpPr/>
          <p:nvPr/>
        </p:nvGrpSpPr>
        <p:grpSpPr>
          <a:xfrm>
            <a:off x="3875021" y="1284531"/>
            <a:ext cx="2494409" cy="423372"/>
            <a:chOff x="4128953" y="1429609"/>
            <a:chExt cx="2373345" cy="423372"/>
          </a:xfrm>
        </p:grpSpPr>
        <p:sp>
          <p:nvSpPr>
            <p:cNvPr id="11" name="Freeform 3824">
              <a:extLst>
                <a:ext uri="{FF2B5EF4-FFF2-40B4-BE49-F238E27FC236}">
                  <a16:creationId xmlns:a16="http://schemas.microsoft.com/office/drawing/2014/main" id="{79920209-6D8A-4C5A-8AB2-E48B92CD5305}"/>
                </a:ext>
              </a:extLst>
            </p:cNvPr>
            <p:cNvSpPr/>
            <p:nvPr/>
          </p:nvSpPr>
          <p:spPr>
            <a:xfrm>
              <a:off x="4128953" y="1429609"/>
              <a:ext cx="2373345" cy="423372"/>
            </a:xfrm>
            <a:custGeom>
              <a:avLst/>
              <a:gdLst/>
              <a:ahLst/>
              <a:cxnLst/>
              <a:rect l="0" t="0" r="0" b="0"/>
              <a:pathLst>
                <a:path w="1331975" h="463297">
                  <a:moveTo>
                    <a:pt x="1234567" y="0"/>
                  </a:moveTo>
                  <a:lnTo>
                    <a:pt x="1331975" y="231648"/>
                  </a:lnTo>
                  <a:lnTo>
                    <a:pt x="1239138" y="463297"/>
                  </a:lnTo>
                  <a:lnTo>
                    <a:pt x="0" y="463297"/>
                  </a:lnTo>
                </a:path>
              </a:pathLst>
            </a:custGeom>
            <a:noFill/>
            <a:ln w="28575" cap="sq" cmpd="sng">
              <a:solidFill>
                <a:srgbClr val="FFF599">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3" name="Rectangle 3939">
              <a:extLst>
                <a:ext uri="{FF2B5EF4-FFF2-40B4-BE49-F238E27FC236}">
                  <a16:creationId xmlns:a16="http://schemas.microsoft.com/office/drawing/2014/main" id="{856C9D1E-FC7B-4BA5-9C45-D527AE2CCDB2}"/>
                </a:ext>
              </a:extLst>
            </p:cNvPr>
            <p:cNvSpPr/>
            <p:nvPr/>
          </p:nvSpPr>
          <p:spPr>
            <a:xfrm>
              <a:off x="4986207"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2</a:t>
              </a:r>
            </a:p>
          </p:txBody>
        </p:sp>
      </p:grpSp>
      <p:grpSp>
        <p:nvGrpSpPr>
          <p:cNvPr id="8" name="Group 7">
            <a:extLst>
              <a:ext uri="{FF2B5EF4-FFF2-40B4-BE49-F238E27FC236}">
                <a16:creationId xmlns:a16="http://schemas.microsoft.com/office/drawing/2014/main" id="{10F4A490-B4F1-4A71-AA3D-AA7C80052C98}"/>
              </a:ext>
            </a:extLst>
          </p:cNvPr>
          <p:cNvGrpSpPr/>
          <p:nvPr/>
        </p:nvGrpSpPr>
        <p:grpSpPr>
          <a:xfrm>
            <a:off x="6494357" y="1284531"/>
            <a:ext cx="2494412" cy="423372"/>
            <a:chOff x="6673374" y="1429609"/>
            <a:chExt cx="2373347" cy="423372"/>
          </a:xfrm>
        </p:grpSpPr>
        <p:sp>
          <p:nvSpPr>
            <p:cNvPr id="12" name="Freeform 3825">
              <a:extLst>
                <a:ext uri="{FF2B5EF4-FFF2-40B4-BE49-F238E27FC236}">
                  <a16:creationId xmlns:a16="http://schemas.microsoft.com/office/drawing/2014/main" id="{C8E006E8-ECEE-4F1B-A73F-33FF71949F8C}"/>
                </a:ext>
              </a:extLst>
            </p:cNvPr>
            <p:cNvSpPr/>
            <p:nvPr/>
          </p:nvSpPr>
          <p:spPr>
            <a:xfrm>
              <a:off x="6673374" y="1429609"/>
              <a:ext cx="2373347" cy="423372"/>
            </a:xfrm>
            <a:custGeom>
              <a:avLst/>
              <a:gdLst/>
              <a:ahLst/>
              <a:cxnLst/>
              <a:rect l="0" t="0" r="0" b="0"/>
              <a:pathLst>
                <a:path w="1331976" h="463297">
                  <a:moveTo>
                    <a:pt x="1234568" y="0"/>
                  </a:moveTo>
                  <a:lnTo>
                    <a:pt x="1331976" y="231648"/>
                  </a:lnTo>
                  <a:lnTo>
                    <a:pt x="1239139" y="463297"/>
                  </a:lnTo>
                  <a:lnTo>
                    <a:pt x="0" y="463297"/>
                  </a:lnTo>
                </a:path>
              </a:pathLst>
            </a:custGeom>
            <a:noFill/>
            <a:ln w="28575" cap="sq" cmpd="sng">
              <a:solidFill>
                <a:srgbClr val="FFF066">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Rectangle 3939">
              <a:extLst>
                <a:ext uri="{FF2B5EF4-FFF2-40B4-BE49-F238E27FC236}">
                  <a16:creationId xmlns:a16="http://schemas.microsoft.com/office/drawing/2014/main" id="{E837E585-1909-48FD-AF84-CDFE6020BBFE}"/>
                </a:ext>
              </a:extLst>
            </p:cNvPr>
            <p:cNvSpPr/>
            <p:nvPr/>
          </p:nvSpPr>
          <p:spPr>
            <a:xfrm>
              <a:off x="7530629"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3</a:t>
              </a:r>
            </a:p>
          </p:txBody>
        </p:sp>
      </p:grpSp>
      <p:grpSp>
        <p:nvGrpSpPr>
          <p:cNvPr id="7" name="Group 6">
            <a:extLst>
              <a:ext uri="{FF2B5EF4-FFF2-40B4-BE49-F238E27FC236}">
                <a16:creationId xmlns:a16="http://schemas.microsoft.com/office/drawing/2014/main" id="{F355A440-2F16-4DFC-A5AF-B132E2DB7C86}"/>
              </a:ext>
            </a:extLst>
          </p:cNvPr>
          <p:cNvGrpSpPr/>
          <p:nvPr/>
        </p:nvGrpSpPr>
        <p:grpSpPr>
          <a:xfrm>
            <a:off x="9113697" y="1284531"/>
            <a:ext cx="2494413" cy="423372"/>
            <a:chOff x="9215082" y="1429609"/>
            <a:chExt cx="2373348" cy="423372"/>
          </a:xfrm>
        </p:grpSpPr>
        <p:sp>
          <p:nvSpPr>
            <p:cNvPr id="13" name="Freeform 3826">
              <a:extLst>
                <a:ext uri="{FF2B5EF4-FFF2-40B4-BE49-F238E27FC236}">
                  <a16:creationId xmlns:a16="http://schemas.microsoft.com/office/drawing/2014/main" id="{585D6426-6AF9-4064-9BF7-9538AEB1272A}"/>
                </a:ext>
              </a:extLst>
            </p:cNvPr>
            <p:cNvSpPr/>
            <p:nvPr/>
          </p:nvSpPr>
          <p:spPr>
            <a:xfrm>
              <a:off x="9215082" y="1429609"/>
              <a:ext cx="2373348" cy="423372"/>
            </a:xfrm>
            <a:custGeom>
              <a:avLst/>
              <a:gdLst/>
              <a:ahLst/>
              <a:cxnLst/>
              <a:rect l="0" t="0" r="0" b="0"/>
              <a:pathLst>
                <a:path w="1331977" h="463297">
                  <a:moveTo>
                    <a:pt x="1234568" y="0"/>
                  </a:moveTo>
                  <a:lnTo>
                    <a:pt x="1331977" y="231648"/>
                  </a:lnTo>
                  <a:lnTo>
                    <a:pt x="1239140" y="463297"/>
                  </a:lnTo>
                  <a:lnTo>
                    <a:pt x="0" y="463297"/>
                  </a:lnTo>
                </a:path>
              </a:pathLst>
            </a:custGeom>
            <a:noFill/>
            <a:ln w="28575" cap="sq" cmpd="sng">
              <a:solidFill>
                <a:srgbClr val="BFAD00">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Rectangle 3939">
              <a:extLst>
                <a:ext uri="{FF2B5EF4-FFF2-40B4-BE49-F238E27FC236}">
                  <a16:creationId xmlns:a16="http://schemas.microsoft.com/office/drawing/2014/main" id="{49C48B3D-B765-43C6-93C6-35461E6211EE}"/>
                </a:ext>
              </a:extLst>
            </p:cNvPr>
            <p:cNvSpPr/>
            <p:nvPr/>
          </p:nvSpPr>
          <p:spPr>
            <a:xfrm>
              <a:off x="10072338"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4</a:t>
              </a:r>
            </a:p>
          </p:txBody>
        </p:sp>
      </p:grpSp>
      <p:sp>
        <p:nvSpPr>
          <p:cNvPr id="132" name="Arrow: Chevron 131">
            <a:extLst>
              <a:ext uri="{FF2B5EF4-FFF2-40B4-BE49-F238E27FC236}">
                <a16:creationId xmlns:a16="http://schemas.microsoft.com/office/drawing/2014/main" id="{5DA04399-2DCA-4F9C-83AA-DAE4E3EC8E13}"/>
              </a:ext>
            </a:extLst>
          </p:cNvPr>
          <p:cNvSpPr/>
          <p:nvPr/>
        </p:nvSpPr>
        <p:spPr>
          <a:xfrm>
            <a:off x="1243209" y="2172750"/>
            <a:ext cx="2519356"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Documents study</a:t>
            </a:r>
          </a:p>
        </p:txBody>
      </p:sp>
      <p:sp>
        <p:nvSpPr>
          <p:cNvPr id="133" name="Arrow: Chevron 132">
            <a:extLst>
              <a:ext uri="{FF2B5EF4-FFF2-40B4-BE49-F238E27FC236}">
                <a16:creationId xmlns:a16="http://schemas.microsoft.com/office/drawing/2014/main" id="{1D74DCC5-0B95-4B3A-9425-D80647C568C0}"/>
              </a:ext>
            </a:extLst>
          </p:cNvPr>
          <p:cNvSpPr/>
          <p:nvPr/>
        </p:nvSpPr>
        <p:spPr>
          <a:xfrm>
            <a:off x="2087421" y="2495061"/>
            <a:ext cx="167514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IRL preparing and sharing with the Seller</a:t>
            </a:r>
          </a:p>
        </p:txBody>
      </p:sp>
      <p:sp>
        <p:nvSpPr>
          <p:cNvPr id="131" name="Arrow: Chevron 130">
            <a:extLst>
              <a:ext uri="{FF2B5EF4-FFF2-40B4-BE49-F238E27FC236}">
                <a16:creationId xmlns:a16="http://schemas.microsoft.com/office/drawing/2014/main" id="{DCAE387B-5D1F-43F1-8565-8970801B0CA5}"/>
              </a:ext>
            </a:extLst>
          </p:cNvPr>
          <p:cNvSpPr/>
          <p:nvPr/>
        </p:nvSpPr>
        <p:spPr>
          <a:xfrm>
            <a:off x="1243210" y="1850439"/>
            <a:ext cx="6779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Access to VDR</a:t>
            </a:r>
          </a:p>
        </p:txBody>
      </p:sp>
      <p:sp>
        <p:nvSpPr>
          <p:cNvPr id="134" name="Arrow: Chevron 133">
            <a:extLst>
              <a:ext uri="{FF2B5EF4-FFF2-40B4-BE49-F238E27FC236}">
                <a16:creationId xmlns:a16="http://schemas.microsoft.com/office/drawing/2014/main" id="{FEE7325E-5E66-4810-9CFE-C846E6805166}"/>
              </a:ext>
            </a:extLst>
          </p:cNvPr>
          <p:cNvSpPr/>
          <p:nvPr/>
        </p:nvSpPr>
        <p:spPr>
          <a:xfrm>
            <a:off x="2532941" y="2817372"/>
            <a:ext cx="122962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1</a:t>
            </a:r>
            <a:r>
              <a:rPr kumimoji="0" lang="en-US" sz="900" b="0" i="0" u="none" strike="noStrike" kern="0" cap="none" spc="0" normalizeH="0" baseline="30000" noProof="0" dirty="0">
                <a:ln>
                  <a:noFill/>
                </a:ln>
                <a:effectLst/>
                <a:uLnTx/>
                <a:uFillTx/>
              </a:rPr>
              <a:t>st</a:t>
            </a:r>
            <a:r>
              <a:rPr kumimoji="0" lang="en-US" sz="900" b="0" i="0" u="none" strike="noStrike" kern="0" cap="none" spc="0" normalizeH="0" baseline="0" noProof="0" dirty="0">
                <a:ln>
                  <a:noFill/>
                </a:ln>
                <a:effectLst/>
                <a:uLnTx/>
                <a:uFillTx/>
              </a:rPr>
              <a:t> analysis drafting</a:t>
            </a:r>
            <a:endParaRPr kumimoji="0" lang="en-IN" sz="900" b="0" i="0" u="none" strike="noStrike" kern="0" cap="none" spc="0" normalizeH="0" baseline="0" noProof="0" dirty="0">
              <a:ln>
                <a:noFill/>
              </a:ln>
              <a:effectLst/>
              <a:uLnTx/>
              <a:uFillTx/>
            </a:endParaRPr>
          </a:p>
        </p:txBody>
      </p:sp>
      <p:sp>
        <p:nvSpPr>
          <p:cNvPr id="136" name="Arrow: Chevron 135">
            <a:extLst>
              <a:ext uri="{FF2B5EF4-FFF2-40B4-BE49-F238E27FC236}">
                <a16:creationId xmlns:a16="http://schemas.microsoft.com/office/drawing/2014/main" id="{7C9DEDB2-CF68-44F1-A8FE-E15DC5F01AA2}"/>
              </a:ext>
            </a:extLst>
          </p:cNvPr>
          <p:cNvSpPr/>
          <p:nvPr/>
        </p:nvSpPr>
        <p:spPr>
          <a:xfrm>
            <a:off x="4263501" y="3461994"/>
            <a:ext cx="100440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Update IRL sharing</a:t>
            </a:r>
          </a:p>
        </p:txBody>
      </p:sp>
      <p:sp>
        <p:nvSpPr>
          <p:cNvPr id="135" name="Arrow: Chevron 134">
            <a:extLst>
              <a:ext uri="{FF2B5EF4-FFF2-40B4-BE49-F238E27FC236}">
                <a16:creationId xmlns:a16="http://schemas.microsoft.com/office/drawing/2014/main" id="{DF8A72F3-BF6D-4EAA-90FD-7AC4DB1084AD}"/>
              </a:ext>
            </a:extLst>
          </p:cNvPr>
          <p:cNvSpPr/>
          <p:nvPr/>
        </p:nvSpPr>
        <p:spPr>
          <a:xfrm>
            <a:off x="3862549" y="3139683"/>
            <a:ext cx="100500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Mgmt. Presentation</a:t>
            </a:r>
          </a:p>
        </p:txBody>
      </p:sp>
      <p:sp>
        <p:nvSpPr>
          <p:cNvPr id="137" name="Arrow: Chevron 136">
            <a:extLst>
              <a:ext uri="{FF2B5EF4-FFF2-40B4-BE49-F238E27FC236}">
                <a16:creationId xmlns:a16="http://schemas.microsoft.com/office/drawing/2014/main" id="{65625F04-9D8B-441A-83AD-CC4B20B9D5EE}"/>
              </a:ext>
            </a:extLst>
          </p:cNvPr>
          <p:cNvSpPr/>
          <p:nvPr/>
        </p:nvSpPr>
        <p:spPr>
          <a:xfrm>
            <a:off x="3862549" y="3784305"/>
            <a:ext cx="25193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Red flag report preparation</a:t>
            </a:r>
          </a:p>
        </p:txBody>
      </p:sp>
      <p:sp>
        <p:nvSpPr>
          <p:cNvPr id="139" name="Arrow: Chevron 138">
            <a:extLst>
              <a:ext uri="{FF2B5EF4-FFF2-40B4-BE49-F238E27FC236}">
                <a16:creationId xmlns:a16="http://schemas.microsoft.com/office/drawing/2014/main" id="{2D759ED8-99A3-4EB7-A30C-6CFA4A4B9179}"/>
              </a:ext>
            </a:extLst>
          </p:cNvPr>
          <p:cNvSpPr/>
          <p:nvPr/>
        </p:nvSpPr>
        <p:spPr>
          <a:xfrm>
            <a:off x="6603911" y="4305835"/>
            <a:ext cx="138473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Site visit </a:t>
            </a:r>
          </a:p>
        </p:txBody>
      </p:sp>
      <p:sp>
        <p:nvSpPr>
          <p:cNvPr id="140" name="Arrow: Chevron 139">
            <a:extLst>
              <a:ext uri="{FF2B5EF4-FFF2-40B4-BE49-F238E27FC236}">
                <a16:creationId xmlns:a16="http://schemas.microsoft.com/office/drawing/2014/main" id="{5BBA1E12-E739-44E1-9A88-E7CA58AF59F5}"/>
              </a:ext>
            </a:extLst>
          </p:cNvPr>
          <p:cNvSpPr/>
          <p:nvPr/>
        </p:nvSpPr>
        <p:spPr>
          <a:xfrm>
            <a:off x="6603911" y="4628146"/>
            <a:ext cx="138473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1" name="Arrow: Chevron 140">
            <a:extLst>
              <a:ext uri="{FF2B5EF4-FFF2-40B4-BE49-F238E27FC236}">
                <a16:creationId xmlns:a16="http://schemas.microsoft.com/office/drawing/2014/main" id="{E0B86154-9C87-4FD3-8F24-110DDCA02907}"/>
              </a:ext>
            </a:extLst>
          </p:cNvPr>
          <p:cNvSpPr/>
          <p:nvPr/>
        </p:nvSpPr>
        <p:spPr>
          <a:xfrm>
            <a:off x="6603909" y="4950457"/>
            <a:ext cx="23973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Analysis fine-tuning</a:t>
            </a:r>
          </a:p>
        </p:txBody>
      </p:sp>
      <p:sp>
        <p:nvSpPr>
          <p:cNvPr id="143" name="Arrow: Chevron 142">
            <a:extLst>
              <a:ext uri="{FF2B5EF4-FFF2-40B4-BE49-F238E27FC236}">
                <a16:creationId xmlns:a16="http://schemas.microsoft.com/office/drawing/2014/main" id="{FD13D67B-0905-42BD-A059-C3367DAE3D5C}"/>
              </a:ext>
            </a:extLst>
          </p:cNvPr>
          <p:cNvSpPr/>
          <p:nvPr/>
        </p:nvSpPr>
        <p:spPr>
          <a:xfrm>
            <a:off x="9542526" y="5718171"/>
            <a:ext cx="119353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Complete analysis</a:t>
            </a:r>
          </a:p>
        </p:txBody>
      </p:sp>
      <p:sp>
        <p:nvSpPr>
          <p:cNvPr id="144" name="Arrow: Chevron 143">
            <a:extLst>
              <a:ext uri="{FF2B5EF4-FFF2-40B4-BE49-F238E27FC236}">
                <a16:creationId xmlns:a16="http://schemas.microsoft.com/office/drawing/2014/main" id="{AD68F71D-800E-4E73-97D5-3263A2165B61}"/>
              </a:ext>
            </a:extLst>
          </p:cNvPr>
          <p:cNvSpPr/>
          <p:nvPr/>
        </p:nvSpPr>
        <p:spPr>
          <a:xfrm>
            <a:off x="10710587" y="6040480"/>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Share of final report</a:t>
            </a:r>
          </a:p>
        </p:txBody>
      </p:sp>
      <p:sp>
        <p:nvSpPr>
          <p:cNvPr id="145" name="Arrow: Chevron 144">
            <a:extLst>
              <a:ext uri="{FF2B5EF4-FFF2-40B4-BE49-F238E27FC236}">
                <a16:creationId xmlns:a16="http://schemas.microsoft.com/office/drawing/2014/main" id="{8B0D260E-7AD0-4D3A-814C-3566CE587CE1}"/>
              </a:ext>
            </a:extLst>
          </p:cNvPr>
          <p:cNvSpPr/>
          <p:nvPr/>
        </p:nvSpPr>
        <p:spPr>
          <a:xfrm>
            <a:off x="9101225" y="5395860"/>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6" name="Freeform 3828">
            <a:extLst>
              <a:ext uri="{FF2B5EF4-FFF2-40B4-BE49-F238E27FC236}">
                <a16:creationId xmlns:a16="http://schemas.microsoft.com/office/drawing/2014/main" id="{07C5D26B-F774-42FD-97E3-4327FB62F9CC}"/>
              </a:ext>
            </a:extLst>
          </p:cNvPr>
          <p:cNvSpPr/>
          <p:nvPr/>
        </p:nvSpPr>
        <p:spPr>
          <a:xfrm>
            <a:off x="3789698"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7" name="Freeform 3828">
            <a:extLst>
              <a:ext uri="{FF2B5EF4-FFF2-40B4-BE49-F238E27FC236}">
                <a16:creationId xmlns:a16="http://schemas.microsoft.com/office/drawing/2014/main" id="{14EEE11F-5EF6-4679-AE81-6501481FD4EB}"/>
              </a:ext>
            </a:extLst>
          </p:cNvPr>
          <p:cNvSpPr/>
          <p:nvPr/>
        </p:nvSpPr>
        <p:spPr>
          <a:xfrm>
            <a:off x="6409034"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8" name="Freeform 3828">
            <a:extLst>
              <a:ext uri="{FF2B5EF4-FFF2-40B4-BE49-F238E27FC236}">
                <a16:creationId xmlns:a16="http://schemas.microsoft.com/office/drawing/2014/main" id="{3A2FD3F2-4D4D-4606-909E-71761BD8466E}"/>
              </a:ext>
            </a:extLst>
          </p:cNvPr>
          <p:cNvSpPr/>
          <p:nvPr/>
        </p:nvSpPr>
        <p:spPr>
          <a:xfrm>
            <a:off x="9028373"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Freeform 3831">
            <a:extLst>
              <a:ext uri="{FF2B5EF4-FFF2-40B4-BE49-F238E27FC236}">
                <a16:creationId xmlns:a16="http://schemas.microsoft.com/office/drawing/2014/main" id="{64D7BDBB-5D53-4B53-B8BD-984C05F80A72}"/>
              </a:ext>
            </a:extLst>
          </p:cNvPr>
          <p:cNvSpPr/>
          <p:nvPr/>
        </p:nvSpPr>
        <p:spPr>
          <a:xfrm>
            <a:off x="604582" y="310519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Freeform 3831">
            <a:extLst>
              <a:ext uri="{FF2B5EF4-FFF2-40B4-BE49-F238E27FC236}">
                <a16:creationId xmlns:a16="http://schemas.microsoft.com/office/drawing/2014/main" id="{30FCDAF9-67AE-42C3-B3CE-1BEF9552F71C}"/>
              </a:ext>
            </a:extLst>
          </p:cNvPr>
          <p:cNvSpPr/>
          <p:nvPr/>
        </p:nvSpPr>
        <p:spPr>
          <a:xfrm>
            <a:off x="604582" y="4133676"/>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Freeform 3831">
            <a:extLst>
              <a:ext uri="{FF2B5EF4-FFF2-40B4-BE49-F238E27FC236}">
                <a16:creationId xmlns:a16="http://schemas.microsoft.com/office/drawing/2014/main" id="{51AB4688-CCC9-477F-B9C1-4C36EEE61E21}"/>
              </a:ext>
            </a:extLst>
          </p:cNvPr>
          <p:cNvSpPr/>
          <p:nvPr/>
        </p:nvSpPr>
        <p:spPr>
          <a:xfrm>
            <a:off x="604582" y="5326208"/>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Callout: Bent Line with Border and Accent Bar 151">
            <a:extLst>
              <a:ext uri="{FF2B5EF4-FFF2-40B4-BE49-F238E27FC236}">
                <a16:creationId xmlns:a16="http://schemas.microsoft.com/office/drawing/2014/main" id="{FDE12D1B-24B4-4E7F-889D-8763F8D2A7C2}"/>
              </a:ext>
            </a:extLst>
          </p:cNvPr>
          <p:cNvSpPr/>
          <p:nvPr/>
        </p:nvSpPr>
        <p:spPr>
          <a:xfrm>
            <a:off x="1740970" y="3278256"/>
            <a:ext cx="791971" cy="480916"/>
          </a:xfrm>
          <a:prstGeom prst="accentBorderCallout2">
            <a:avLst>
              <a:gd name="adj1" fmla="val 44756"/>
              <a:gd name="adj2" fmla="val 116260"/>
              <a:gd name="adj3" fmla="val 29251"/>
              <a:gd name="adj4" fmla="val 164787"/>
              <a:gd name="adj5" fmla="val -25519"/>
              <a:gd name="adj6" fmla="val 176568"/>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solidFill>
                  <a:srgbClr val="2E2E38"/>
                </a:solidFill>
                <a:effectLst/>
                <a:uLnTx/>
                <a:uFillTx/>
              </a:rPr>
              <a:t>Based on documents in the VDR</a:t>
            </a:r>
          </a:p>
        </p:txBody>
      </p:sp>
      <p:sp>
        <p:nvSpPr>
          <p:cNvPr id="153" name="Callout: Bent Line with Border and Accent Bar 152">
            <a:extLst>
              <a:ext uri="{FF2B5EF4-FFF2-40B4-BE49-F238E27FC236}">
                <a16:creationId xmlns:a16="http://schemas.microsoft.com/office/drawing/2014/main" id="{0F598382-11B1-4976-9A21-4DA7DE0EDBF1}"/>
              </a:ext>
            </a:extLst>
          </p:cNvPr>
          <p:cNvSpPr/>
          <p:nvPr/>
        </p:nvSpPr>
        <p:spPr>
          <a:xfrm>
            <a:off x="8087783" y="3722499"/>
            <a:ext cx="982575" cy="480916"/>
          </a:xfrm>
          <a:prstGeom prst="accentBorderCallout2">
            <a:avLst>
              <a:gd name="adj1" fmla="val 39425"/>
              <a:gd name="adj2" fmla="val -7242"/>
              <a:gd name="adj3" fmla="val 57682"/>
              <a:gd name="adj4" fmla="val -35187"/>
              <a:gd name="adj5" fmla="val 134410"/>
              <a:gd name="adj6" fmla="val -49256"/>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solidFill>
                  <a:srgbClr val="2E2E38"/>
                </a:solidFill>
                <a:effectLst/>
                <a:uLnTx/>
                <a:uFillTx/>
              </a:rPr>
              <a:t>If necessary for any deep dives</a:t>
            </a:r>
            <a:endParaRPr kumimoji="0" lang="en-IN" sz="900" b="0" i="0" u="none" strike="noStrike" kern="0" cap="none" spc="0" normalizeH="0" baseline="0" noProof="0" dirty="0">
              <a:ln>
                <a:noFill/>
              </a:ln>
              <a:solidFill>
                <a:srgbClr val="2E2E38"/>
              </a:solidFill>
              <a:effectLst/>
              <a:uLnTx/>
              <a:uFillTx/>
            </a:endParaRPr>
          </a:p>
        </p:txBody>
      </p:sp>
      <p:sp>
        <p:nvSpPr>
          <p:cNvPr id="154" name="TextBox 153">
            <a:extLst>
              <a:ext uri="{FF2B5EF4-FFF2-40B4-BE49-F238E27FC236}">
                <a16:creationId xmlns:a16="http://schemas.microsoft.com/office/drawing/2014/main" id="{4522FD10-5CE7-4E27-ADC4-65DA012F8107}"/>
              </a:ext>
            </a:extLst>
          </p:cNvPr>
          <p:cNvSpPr txBox="1"/>
          <p:nvPr/>
        </p:nvSpPr>
        <p:spPr>
          <a:xfrm>
            <a:off x="604582" y="1916386"/>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PRELIMINARY</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ANALYSIS</a:t>
            </a:r>
            <a:endParaRPr lang="en-IN" sz="1050" b="1" kern="1200" noProof="0" dirty="0">
              <a:solidFill>
                <a:schemeClr val="bg1"/>
              </a:solidFill>
              <a:latin typeface="EYInterstate Light" panose="02000506000000020004" pitchFamily="2" charset="0"/>
              <a:ea typeface="+mn-ea"/>
              <a:cs typeface="Times New Roman"/>
            </a:endParaRPr>
          </a:p>
        </p:txBody>
      </p:sp>
      <p:sp>
        <p:nvSpPr>
          <p:cNvPr id="156" name="TextBox 155">
            <a:extLst>
              <a:ext uri="{FF2B5EF4-FFF2-40B4-BE49-F238E27FC236}">
                <a16:creationId xmlns:a16="http://schemas.microsoft.com/office/drawing/2014/main" id="{150432EA-BE23-4C38-9832-1541DCCF5989}"/>
              </a:ext>
            </a:extLst>
          </p:cNvPr>
          <p:cNvSpPr txBox="1"/>
          <p:nvPr/>
        </p:nvSpPr>
        <p:spPr>
          <a:xfrm>
            <a:off x="604582" y="3050747"/>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RED FLAG</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REPORT</a:t>
            </a:r>
            <a:endParaRPr lang="en-IN" sz="1050" b="1" kern="1200" noProof="0" dirty="0">
              <a:solidFill>
                <a:schemeClr val="bg1"/>
              </a:solidFill>
              <a:latin typeface="EYInterstate Light" panose="02000506000000020004" pitchFamily="2" charset="0"/>
              <a:ea typeface="+mn-ea"/>
              <a:cs typeface="Times New Roman"/>
            </a:endParaRPr>
          </a:p>
        </p:txBody>
      </p:sp>
      <p:sp>
        <p:nvSpPr>
          <p:cNvPr id="160" name="TextBox 159">
            <a:extLst>
              <a:ext uri="{FF2B5EF4-FFF2-40B4-BE49-F238E27FC236}">
                <a16:creationId xmlns:a16="http://schemas.microsoft.com/office/drawing/2014/main" id="{88625C9D-4D70-4B6E-9089-094BD0A66645}"/>
              </a:ext>
            </a:extLst>
          </p:cNvPr>
          <p:cNvSpPr txBox="1"/>
          <p:nvPr/>
        </p:nvSpPr>
        <p:spPr>
          <a:xfrm>
            <a:off x="604582" y="4172563"/>
            <a:ext cx="34624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FINE-TUNING</a:t>
            </a:r>
          </a:p>
        </p:txBody>
      </p:sp>
      <p:sp>
        <p:nvSpPr>
          <p:cNvPr id="162" name="TextBox 161">
            <a:extLst>
              <a:ext uri="{FF2B5EF4-FFF2-40B4-BE49-F238E27FC236}">
                <a16:creationId xmlns:a16="http://schemas.microsoft.com/office/drawing/2014/main" id="{E5ECA41E-9BB8-4AE4-802D-A2BB83791CD2}"/>
              </a:ext>
            </a:extLst>
          </p:cNvPr>
          <p:cNvSpPr txBox="1"/>
          <p:nvPr/>
        </p:nvSpPr>
        <p:spPr>
          <a:xfrm>
            <a:off x="604582" y="5474311"/>
            <a:ext cx="533479" cy="74106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FINAL</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SHARING</a:t>
            </a:r>
          </a:p>
        </p:txBody>
      </p:sp>
      <p:sp>
        <p:nvSpPr>
          <p:cNvPr id="52" name="Flowchart: Decision 51">
            <a:extLst>
              <a:ext uri="{FF2B5EF4-FFF2-40B4-BE49-F238E27FC236}">
                <a16:creationId xmlns:a16="http://schemas.microsoft.com/office/drawing/2014/main" id="{28570E9A-7E6D-47F3-A126-376F73F43179}"/>
              </a:ext>
            </a:extLst>
          </p:cNvPr>
          <p:cNvSpPr/>
          <p:nvPr/>
        </p:nvSpPr>
        <p:spPr>
          <a:xfrm>
            <a:off x="89520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3" name="Flowchart: Decision 52">
            <a:extLst>
              <a:ext uri="{FF2B5EF4-FFF2-40B4-BE49-F238E27FC236}">
                <a16:creationId xmlns:a16="http://schemas.microsoft.com/office/drawing/2014/main" id="{20C93A73-DE1C-4ECE-B1C0-0D94CA76B064}"/>
              </a:ext>
            </a:extLst>
          </p:cNvPr>
          <p:cNvSpPr/>
          <p:nvPr/>
        </p:nvSpPr>
        <p:spPr>
          <a:xfrm>
            <a:off x="114581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53">
            <a:extLst>
              <a:ext uri="{FF2B5EF4-FFF2-40B4-BE49-F238E27FC236}">
                <a16:creationId xmlns:a16="http://schemas.microsoft.com/office/drawing/2014/main" id="{80EC2F81-728A-48AF-A2AC-3ABAE9070440}"/>
              </a:ext>
            </a:extLst>
          </p:cNvPr>
          <p:cNvSpPr/>
          <p:nvPr/>
        </p:nvSpPr>
        <p:spPr bwMode="auto">
          <a:xfrm>
            <a:off x="7899391"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Red Flag Report</a:t>
            </a:r>
          </a:p>
        </p:txBody>
      </p:sp>
      <p:sp>
        <p:nvSpPr>
          <p:cNvPr id="55" name="Rectangle 54">
            <a:extLst>
              <a:ext uri="{FF2B5EF4-FFF2-40B4-BE49-F238E27FC236}">
                <a16:creationId xmlns:a16="http://schemas.microsoft.com/office/drawing/2014/main" id="{A4B5A4BF-BD96-4D61-9A5E-7AD9B60F9DC9}"/>
              </a:ext>
            </a:extLst>
          </p:cNvPr>
          <p:cNvSpPr/>
          <p:nvPr/>
        </p:nvSpPr>
        <p:spPr bwMode="auto">
          <a:xfrm>
            <a:off x="10397954"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Final Report</a:t>
            </a:r>
          </a:p>
        </p:txBody>
      </p:sp>
      <p:grpSp>
        <p:nvGrpSpPr>
          <p:cNvPr id="9" name="Group 8">
            <a:extLst>
              <a:ext uri="{FF2B5EF4-FFF2-40B4-BE49-F238E27FC236}">
                <a16:creationId xmlns:a16="http://schemas.microsoft.com/office/drawing/2014/main" id="{E0975732-EE4E-4046-8BC9-3D369CDCA3A6}"/>
              </a:ext>
            </a:extLst>
          </p:cNvPr>
          <p:cNvGrpSpPr/>
          <p:nvPr/>
        </p:nvGrpSpPr>
        <p:grpSpPr>
          <a:xfrm>
            <a:off x="1255682" y="6388185"/>
            <a:ext cx="851823" cy="230832"/>
            <a:chOff x="1255682" y="6372283"/>
            <a:chExt cx="851823" cy="230832"/>
          </a:xfrm>
        </p:grpSpPr>
        <p:sp>
          <p:nvSpPr>
            <p:cNvPr id="56" name="Flowchart: Decision 55">
              <a:extLst>
                <a:ext uri="{FF2B5EF4-FFF2-40B4-BE49-F238E27FC236}">
                  <a16:creationId xmlns:a16="http://schemas.microsoft.com/office/drawing/2014/main" id="{F37C6ACD-E1B7-4A71-AE70-ACE93765F134}"/>
                </a:ext>
              </a:extLst>
            </p:cNvPr>
            <p:cNvSpPr/>
            <p:nvPr/>
          </p:nvSpPr>
          <p:spPr>
            <a:xfrm>
              <a:off x="1255682" y="6410869"/>
              <a:ext cx="103991" cy="153661"/>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7" name="TextBox 56">
              <a:extLst>
                <a:ext uri="{FF2B5EF4-FFF2-40B4-BE49-F238E27FC236}">
                  <a16:creationId xmlns:a16="http://schemas.microsoft.com/office/drawing/2014/main" id="{D0595AEC-34E1-4C2E-A730-9BE3F5BD44F2}"/>
                </a:ext>
              </a:extLst>
            </p:cNvPr>
            <p:cNvSpPr txBox="1"/>
            <p:nvPr/>
          </p:nvSpPr>
          <p:spPr>
            <a:xfrm>
              <a:off x="1347950" y="6372283"/>
              <a:ext cx="759555" cy="230832"/>
            </a:xfrm>
            <a:prstGeom prst="rect">
              <a:avLst/>
            </a:prstGeom>
            <a:no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900" b="1" dirty="0">
                  <a:solidFill>
                    <a:schemeClr val="bg1"/>
                  </a:solidFill>
                  <a:cs typeface="Arial" pitchFamily="34" charset="0"/>
                </a:rPr>
                <a:t>Milestone</a:t>
              </a:r>
            </a:p>
          </p:txBody>
        </p:sp>
      </p:grpSp>
      <p:sp>
        <p:nvSpPr>
          <p:cNvPr id="69" name="Date Placeholder 3">
            <a:extLst>
              <a:ext uri="{FF2B5EF4-FFF2-40B4-BE49-F238E27FC236}">
                <a16:creationId xmlns:a16="http://schemas.microsoft.com/office/drawing/2014/main" id="{6D861496-C387-445E-B6B2-89ECDAE36A8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96" name="Group 95">
            <a:extLst>
              <a:ext uri="{FF2B5EF4-FFF2-40B4-BE49-F238E27FC236}">
                <a16:creationId xmlns:a16="http://schemas.microsoft.com/office/drawing/2014/main" id="{4C41DDB8-6C42-4A23-B827-7FC173282359}"/>
              </a:ext>
            </a:extLst>
          </p:cNvPr>
          <p:cNvGrpSpPr/>
          <p:nvPr/>
        </p:nvGrpSpPr>
        <p:grpSpPr>
          <a:xfrm>
            <a:off x="10257067" y="36000"/>
            <a:ext cx="1853205" cy="282545"/>
            <a:chOff x="10257067" y="70336"/>
            <a:chExt cx="1853205" cy="282545"/>
          </a:xfrm>
        </p:grpSpPr>
        <p:grpSp>
          <p:nvGrpSpPr>
            <p:cNvPr id="97" name="Group 96">
              <a:extLst>
                <a:ext uri="{FF2B5EF4-FFF2-40B4-BE49-F238E27FC236}">
                  <a16:creationId xmlns:a16="http://schemas.microsoft.com/office/drawing/2014/main" id="{5796E1CF-0F68-4625-8A05-70539D726EE1}"/>
                </a:ext>
              </a:extLst>
            </p:cNvPr>
            <p:cNvGrpSpPr/>
            <p:nvPr/>
          </p:nvGrpSpPr>
          <p:grpSpPr>
            <a:xfrm>
              <a:off x="10257067" y="76010"/>
              <a:ext cx="402453" cy="276871"/>
              <a:chOff x="8783357" y="868151"/>
              <a:chExt cx="402453" cy="276871"/>
            </a:xfrm>
          </p:grpSpPr>
          <p:sp>
            <p:nvSpPr>
              <p:cNvPr id="107" name="Rectangle 6">
                <a:extLst>
                  <a:ext uri="{FF2B5EF4-FFF2-40B4-BE49-F238E27FC236}">
                    <a16:creationId xmlns:a16="http://schemas.microsoft.com/office/drawing/2014/main" id="{A4EB6CDD-355A-4096-883D-36C2A91D335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8" name="Graphic 107" descr="Clipboard with solid fill">
                <a:extLst>
                  <a:ext uri="{FF2B5EF4-FFF2-40B4-BE49-F238E27FC236}">
                    <a16:creationId xmlns:a16="http://schemas.microsoft.com/office/drawing/2014/main" id="{86004D68-521F-43B2-AC30-07D180C7122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86704" y="905219"/>
                <a:ext cx="199106" cy="199106"/>
              </a:xfrm>
              <a:prstGeom prst="rect">
                <a:avLst/>
              </a:prstGeom>
            </p:spPr>
          </p:pic>
        </p:grpSp>
        <p:grpSp>
          <p:nvGrpSpPr>
            <p:cNvPr id="98" name="Group 97">
              <a:extLst>
                <a:ext uri="{FF2B5EF4-FFF2-40B4-BE49-F238E27FC236}">
                  <a16:creationId xmlns:a16="http://schemas.microsoft.com/office/drawing/2014/main" id="{8AC44069-8638-4D8F-B2FB-9E0E0AA0C270}"/>
                </a:ext>
              </a:extLst>
            </p:cNvPr>
            <p:cNvGrpSpPr/>
            <p:nvPr/>
          </p:nvGrpSpPr>
          <p:grpSpPr>
            <a:xfrm>
              <a:off x="10740650" y="76010"/>
              <a:ext cx="402454" cy="276871"/>
              <a:chOff x="8783356" y="868151"/>
              <a:chExt cx="402454" cy="276871"/>
            </a:xfrm>
          </p:grpSpPr>
          <p:sp>
            <p:nvSpPr>
              <p:cNvPr id="105" name="Rectangle 6">
                <a:extLst>
                  <a:ext uri="{FF2B5EF4-FFF2-40B4-BE49-F238E27FC236}">
                    <a16:creationId xmlns:a16="http://schemas.microsoft.com/office/drawing/2014/main" id="{A6AAA6F1-6E09-4885-9E17-2E8E35E3BB99}"/>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06" name="Graphic 105" descr="User network with solid fill">
                <a:extLst>
                  <a:ext uri="{FF2B5EF4-FFF2-40B4-BE49-F238E27FC236}">
                    <a16:creationId xmlns:a16="http://schemas.microsoft.com/office/drawing/2014/main" id="{031CFFC9-A084-4D2E-AA4E-DD5129CCA1B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986704" y="905219"/>
                <a:ext cx="199106" cy="199106"/>
              </a:xfrm>
              <a:prstGeom prst="rect">
                <a:avLst/>
              </a:prstGeom>
            </p:spPr>
          </p:pic>
        </p:grpSp>
        <p:grpSp>
          <p:nvGrpSpPr>
            <p:cNvPr id="99" name="Group 98">
              <a:extLst>
                <a:ext uri="{FF2B5EF4-FFF2-40B4-BE49-F238E27FC236}">
                  <a16:creationId xmlns:a16="http://schemas.microsoft.com/office/drawing/2014/main" id="{79D9D532-BE6A-4F47-93EA-2FC7890C8C1E}"/>
                </a:ext>
              </a:extLst>
            </p:cNvPr>
            <p:cNvGrpSpPr/>
            <p:nvPr/>
          </p:nvGrpSpPr>
          <p:grpSpPr>
            <a:xfrm>
              <a:off x="11224235" y="76010"/>
              <a:ext cx="402453" cy="276871"/>
              <a:chOff x="8783357" y="868151"/>
              <a:chExt cx="402453" cy="276871"/>
            </a:xfrm>
          </p:grpSpPr>
          <p:sp>
            <p:nvSpPr>
              <p:cNvPr id="103" name="Rectangle 6">
                <a:extLst>
                  <a:ext uri="{FF2B5EF4-FFF2-40B4-BE49-F238E27FC236}">
                    <a16:creationId xmlns:a16="http://schemas.microsoft.com/office/drawing/2014/main" id="{B5C2B155-1D2B-4E80-B151-7E5E10DE58FF}"/>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104" name="Graphic 103" descr="Computer with solid fill">
                <a:extLst>
                  <a:ext uri="{FF2B5EF4-FFF2-40B4-BE49-F238E27FC236}">
                    <a16:creationId xmlns:a16="http://schemas.microsoft.com/office/drawing/2014/main" id="{BE578C23-5CE7-4987-B291-B61A25A1641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8986704" y="905219"/>
                <a:ext cx="199106" cy="199106"/>
              </a:xfrm>
              <a:prstGeom prst="rect">
                <a:avLst/>
              </a:prstGeom>
            </p:spPr>
          </p:pic>
        </p:grpSp>
        <p:grpSp>
          <p:nvGrpSpPr>
            <p:cNvPr id="100" name="Group 99">
              <a:extLst>
                <a:ext uri="{FF2B5EF4-FFF2-40B4-BE49-F238E27FC236}">
                  <a16:creationId xmlns:a16="http://schemas.microsoft.com/office/drawing/2014/main" id="{3C77163C-E823-4727-B386-CA9F654B3B3C}"/>
                </a:ext>
              </a:extLst>
            </p:cNvPr>
            <p:cNvGrpSpPr/>
            <p:nvPr/>
          </p:nvGrpSpPr>
          <p:grpSpPr>
            <a:xfrm>
              <a:off x="11707819" y="70336"/>
              <a:ext cx="402453" cy="276871"/>
              <a:chOff x="8783357" y="868151"/>
              <a:chExt cx="402453" cy="276871"/>
            </a:xfrm>
          </p:grpSpPr>
          <p:sp>
            <p:nvSpPr>
              <p:cNvPr id="101" name="Rectangle 6">
                <a:extLst>
                  <a:ext uri="{FF2B5EF4-FFF2-40B4-BE49-F238E27FC236}">
                    <a16:creationId xmlns:a16="http://schemas.microsoft.com/office/drawing/2014/main" id="{E97626D3-21F3-417F-86C3-F0EC4492181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02" name="Graphic 101" descr="Target Audience with solid fill">
                <a:extLst>
                  <a:ext uri="{FF2B5EF4-FFF2-40B4-BE49-F238E27FC236}">
                    <a16:creationId xmlns:a16="http://schemas.microsoft.com/office/drawing/2014/main" id="{961ACFA3-F4D3-4DEC-B09A-24F678A65C0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278441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664712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Tech Due Diligence has been conducted to support Crossbridge Team in the acquisition of a player operating in Oil &amp; Gas business and consequent integration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18</a:t>
            </a:fld>
            <a:endParaRPr lang="en-US" noProof="0" dirty="0"/>
          </a:p>
        </p:txBody>
      </p:sp>
      <p:sp>
        <p:nvSpPr>
          <p:cNvPr id="5" name="TextBox 4">
            <a:extLst>
              <a:ext uri="{FF2B5EF4-FFF2-40B4-BE49-F238E27FC236}">
                <a16:creationId xmlns:a16="http://schemas.microsoft.com/office/drawing/2014/main" id="{9389CFB6-3F99-4F1C-87E3-E128933DFC3C}"/>
              </a:ext>
            </a:extLst>
          </p:cNvPr>
          <p:cNvSpPr txBox="1"/>
          <p:nvPr/>
        </p:nvSpPr>
        <p:spPr>
          <a:xfrm>
            <a:off x="609918" y="1421693"/>
            <a:ext cx="2322588"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Transaction</a:t>
            </a:r>
            <a:r>
              <a:rPr lang="it-IT" sz="1400" kern="0" dirty="0">
                <a:solidFill>
                  <a:schemeClr val="bg1"/>
                </a:solidFill>
              </a:rPr>
              <a:t> </a:t>
            </a:r>
            <a:r>
              <a:rPr lang="it-IT" sz="1400" kern="0" dirty="0" err="1">
                <a:solidFill>
                  <a:schemeClr val="bg1"/>
                </a:solidFill>
              </a:rPr>
              <a:t>Overview</a:t>
            </a:r>
            <a:endParaRPr lang="it-IT" sz="1400" kern="0" dirty="0">
              <a:solidFill>
                <a:schemeClr val="bg1"/>
              </a:solidFill>
            </a:endParaRPr>
          </a:p>
        </p:txBody>
      </p:sp>
      <p:cxnSp>
        <p:nvCxnSpPr>
          <p:cNvPr id="7" name="Straight Connector 6">
            <a:extLst>
              <a:ext uri="{FF2B5EF4-FFF2-40B4-BE49-F238E27FC236}">
                <a16:creationId xmlns:a16="http://schemas.microsoft.com/office/drawing/2014/main" id="{B0E54731-3EDC-4E95-BD78-5E1A47B8CA7D}"/>
              </a:ext>
            </a:extLst>
          </p:cNvPr>
          <p:cNvCxnSpPr>
            <a:cxnSpLocks/>
          </p:cNvCxnSpPr>
          <p:nvPr/>
        </p:nvCxnSpPr>
        <p:spPr>
          <a:xfrm>
            <a:off x="617221" y="1733602"/>
            <a:ext cx="6219337" cy="0"/>
          </a:xfrm>
          <a:prstGeom prst="line">
            <a:avLst/>
          </a:prstGeom>
          <a:noFill/>
          <a:ln w="12700" cap="sq" cmpd="sng" algn="ctr">
            <a:solidFill>
              <a:srgbClr val="D2D2DA"/>
            </a:solidFill>
            <a:prstDash val="solid"/>
            <a:miter lim="800000"/>
            <a:tailEnd type="none"/>
          </a:ln>
          <a:effectLst/>
        </p:spPr>
      </p:cxnSp>
      <p:grpSp>
        <p:nvGrpSpPr>
          <p:cNvPr id="15" name="Group 14">
            <a:extLst>
              <a:ext uri="{FF2B5EF4-FFF2-40B4-BE49-F238E27FC236}">
                <a16:creationId xmlns:a16="http://schemas.microsoft.com/office/drawing/2014/main" id="{08D898A2-8D70-440F-8F29-126B5F17C933}"/>
              </a:ext>
            </a:extLst>
          </p:cNvPr>
          <p:cNvGrpSpPr/>
          <p:nvPr/>
        </p:nvGrpSpPr>
        <p:grpSpPr>
          <a:xfrm>
            <a:off x="7498080" y="1421693"/>
            <a:ext cx="4090352" cy="311909"/>
            <a:chOff x="6396764" y="1610401"/>
            <a:chExt cx="5129031" cy="311909"/>
          </a:xfrm>
        </p:grpSpPr>
        <p:sp>
          <p:nvSpPr>
            <p:cNvPr id="19" name="TextBox 18">
              <a:extLst>
                <a:ext uri="{FF2B5EF4-FFF2-40B4-BE49-F238E27FC236}">
                  <a16:creationId xmlns:a16="http://schemas.microsoft.com/office/drawing/2014/main" id="{4015271C-B6B2-4288-B9B3-C52036231BC0}"/>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Relevant</a:t>
              </a:r>
              <a:r>
                <a:rPr lang="it-IT" sz="1400" kern="0" dirty="0">
                  <a:solidFill>
                    <a:schemeClr val="bg1"/>
                  </a:solidFill>
                </a:rPr>
                <a:t> </a:t>
              </a:r>
              <a:r>
                <a:rPr lang="it-IT" sz="1400" kern="0" dirty="0" err="1">
                  <a:solidFill>
                    <a:schemeClr val="bg1"/>
                  </a:solidFill>
                </a:rPr>
                <a:t>KPIs</a:t>
              </a:r>
              <a:endParaRPr lang="it-IT" sz="1400" kern="0" dirty="0">
                <a:solidFill>
                  <a:schemeClr val="bg1"/>
                </a:solidFill>
              </a:endParaRPr>
            </a:p>
          </p:txBody>
        </p:sp>
        <p:cxnSp>
          <p:nvCxnSpPr>
            <p:cNvPr id="20" name="Straight Connector 19">
              <a:extLst>
                <a:ext uri="{FF2B5EF4-FFF2-40B4-BE49-F238E27FC236}">
                  <a16:creationId xmlns:a16="http://schemas.microsoft.com/office/drawing/2014/main" id="{98621B2E-D28A-4929-9B52-9EB3460DAF1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23" name="Rectangle 12836">
            <a:extLst>
              <a:ext uri="{FF2B5EF4-FFF2-40B4-BE49-F238E27FC236}">
                <a16:creationId xmlns:a16="http://schemas.microsoft.com/office/drawing/2014/main" id="{6A88CC46-6B02-4863-A7D0-1B570D8D103D}"/>
              </a:ext>
            </a:extLst>
          </p:cNvPr>
          <p:cNvSpPr/>
          <p:nvPr/>
        </p:nvSpPr>
        <p:spPr>
          <a:xfrm>
            <a:off x="609917" y="1829010"/>
            <a:ext cx="6228205" cy="1261884"/>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transaction involving Crossbridge aimed to transitioning traditional energy infrastructure assets into net zero energy parks</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In order to reach this goal, the Company has decided to acquire a player in the Oil &amp; Gas market and to then perform an asset deal carve-out of all entities based in one country </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Company needed to perform Due Diligence activities to assess the “as is” situation of the potential target, including Tech DD </a:t>
            </a:r>
          </a:p>
        </p:txBody>
      </p:sp>
      <p:sp>
        <p:nvSpPr>
          <p:cNvPr id="24" name="TextBox 23">
            <a:extLst>
              <a:ext uri="{FF2B5EF4-FFF2-40B4-BE49-F238E27FC236}">
                <a16:creationId xmlns:a16="http://schemas.microsoft.com/office/drawing/2014/main" id="{60EE0FFD-1CD7-4ECD-B6DD-BD06CAFE7C8C}"/>
              </a:ext>
            </a:extLst>
          </p:cNvPr>
          <p:cNvSpPr txBox="1"/>
          <p:nvPr/>
        </p:nvSpPr>
        <p:spPr>
          <a:xfrm>
            <a:off x="618259" y="3788546"/>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Key </a:t>
            </a:r>
            <a:r>
              <a:rPr lang="it-IT" sz="1400" kern="0" dirty="0" err="1">
                <a:solidFill>
                  <a:schemeClr val="bg1"/>
                </a:solidFill>
              </a:rPr>
              <a:t>Areas</a:t>
            </a:r>
            <a:r>
              <a:rPr lang="it-IT" sz="1400" kern="0" dirty="0">
                <a:solidFill>
                  <a:schemeClr val="bg1"/>
                </a:solidFill>
              </a:rPr>
              <a:t> of Analysis</a:t>
            </a:r>
          </a:p>
        </p:txBody>
      </p:sp>
      <p:cxnSp>
        <p:nvCxnSpPr>
          <p:cNvPr id="28" name="Straight Connector 27">
            <a:extLst>
              <a:ext uri="{FF2B5EF4-FFF2-40B4-BE49-F238E27FC236}">
                <a16:creationId xmlns:a16="http://schemas.microsoft.com/office/drawing/2014/main" id="{DE5C96FA-1BA1-4528-86A9-C08FC2F84051}"/>
              </a:ext>
            </a:extLst>
          </p:cNvPr>
          <p:cNvCxnSpPr>
            <a:cxnSpLocks/>
          </p:cNvCxnSpPr>
          <p:nvPr/>
        </p:nvCxnSpPr>
        <p:spPr>
          <a:xfrm flipV="1">
            <a:off x="625562" y="4065544"/>
            <a:ext cx="10962870" cy="34911"/>
          </a:xfrm>
          <a:prstGeom prst="line">
            <a:avLst/>
          </a:prstGeom>
          <a:noFill/>
          <a:ln w="12700" cap="sq" cmpd="sng" algn="ctr">
            <a:solidFill>
              <a:srgbClr val="D2D2DA"/>
            </a:solidFill>
            <a:prstDash val="solid"/>
            <a:miter lim="800000"/>
            <a:tailEnd type="none"/>
          </a:ln>
          <a:effectLst/>
        </p:spPr>
      </p:cxnSp>
      <p:sp>
        <p:nvSpPr>
          <p:cNvPr id="29" name="Rectangle 12836">
            <a:extLst>
              <a:ext uri="{FF2B5EF4-FFF2-40B4-BE49-F238E27FC236}">
                <a16:creationId xmlns:a16="http://schemas.microsoft.com/office/drawing/2014/main" id="{A71CEDC9-7E3B-47C8-B10B-982CAF08BDB1}"/>
              </a:ext>
            </a:extLst>
          </p:cNvPr>
          <p:cNvSpPr/>
          <p:nvPr/>
        </p:nvSpPr>
        <p:spPr>
          <a:xfrm>
            <a:off x="618259" y="4233743"/>
            <a:ext cx="10978515" cy="369332"/>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aim of the Tech Due Diligence was to highlight and discuss the main areas impacted by the transaction and by the subsequent integration between the Company and the buyer</a:t>
            </a:r>
          </a:p>
        </p:txBody>
      </p:sp>
      <p:grpSp>
        <p:nvGrpSpPr>
          <p:cNvPr id="6" name="Group 5">
            <a:extLst>
              <a:ext uri="{FF2B5EF4-FFF2-40B4-BE49-F238E27FC236}">
                <a16:creationId xmlns:a16="http://schemas.microsoft.com/office/drawing/2014/main" id="{4840DBE9-2FB4-42D8-8313-15FD30B24A15}"/>
              </a:ext>
            </a:extLst>
          </p:cNvPr>
          <p:cNvGrpSpPr/>
          <p:nvPr/>
        </p:nvGrpSpPr>
        <p:grpSpPr>
          <a:xfrm>
            <a:off x="8307481" y="1919657"/>
            <a:ext cx="2471550" cy="646330"/>
            <a:chOff x="8641034" y="1777301"/>
            <a:chExt cx="2471550" cy="646330"/>
          </a:xfrm>
        </p:grpSpPr>
        <p:pic>
          <p:nvPicPr>
            <p:cNvPr id="66" name="Graphic 65" descr="Daily calendar with solid fill">
              <a:extLst>
                <a:ext uri="{FF2B5EF4-FFF2-40B4-BE49-F238E27FC236}">
                  <a16:creationId xmlns:a16="http://schemas.microsoft.com/office/drawing/2014/main" id="{F4BE1F9A-B407-4844-9EED-2486FF43A1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41034" y="1777301"/>
              <a:ext cx="646330" cy="646330"/>
            </a:xfrm>
            <a:prstGeom prst="rect">
              <a:avLst/>
            </a:prstGeom>
          </p:spPr>
        </p:pic>
        <p:sp>
          <p:nvSpPr>
            <p:cNvPr id="38" name="TextBox 37">
              <a:extLst>
                <a:ext uri="{FF2B5EF4-FFF2-40B4-BE49-F238E27FC236}">
                  <a16:creationId xmlns:a16="http://schemas.microsoft.com/office/drawing/2014/main" id="{763E3154-3447-4366-98F9-693EE89D339E}"/>
                </a:ext>
              </a:extLst>
            </p:cNvPr>
            <p:cNvSpPr txBox="1"/>
            <p:nvPr/>
          </p:nvSpPr>
          <p:spPr>
            <a:xfrm>
              <a:off x="9206213" y="1869634"/>
              <a:ext cx="1906371" cy="461665"/>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4 weeks of IT Due Diligence</a:t>
              </a:r>
            </a:p>
          </p:txBody>
        </p:sp>
      </p:grpSp>
      <p:grpSp>
        <p:nvGrpSpPr>
          <p:cNvPr id="90" name="Group 89">
            <a:extLst>
              <a:ext uri="{FF2B5EF4-FFF2-40B4-BE49-F238E27FC236}">
                <a16:creationId xmlns:a16="http://schemas.microsoft.com/office/drawing/2014/main" id="{933F13DD-F7BB-41FD-B9EE-EEE53E6E305C}"/>
              </a:ext>
            </a:extLst>
          </p:cNvPr>
          <p:cNvGrpSpPr/>
          <p:nvPr/>
        </p:nvGrpSpPr>
        <p:grpSpPr>
          <a:xfrm>
            <a:off x="7810378" y="2844741"/>
            <a:ext cx="3465756" cy="652343"/>
            <a:chOff x="7731162" y="2803331"/>
            <a:chExt cx="3465756" cy="652343"/>
          </a:xfrm>
        </p:grpSpPr>
        <p:pic>
          <p:nvPicPr>
            <p:cNvPr id="70" name="Graphic 69" descr="Group of people with solid fill">
              <a:extLst>
                <a:ext uri="{FF2B5EF4-FFF2-40B4-BE49-F238E27FC236}">
                  <a16:creationId xmlns:a16="http://schemas.microsoft.com/office/drawing/2014/main" id="{2F2F2115-1416-497B-868D-0371A17E27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43434" y="2809343"/>
              <a:ext cx="646330" cy="646330"/>
            </a:xfrm>
            <a:prstGeom prst="rect">
              <a:avLst/>
            </a:prstGeom>
          </p:spPr>
        </p:pic>
        <p:grpSp>
          <p:nvGrpSpPr>
            <p:cNvPr id="52" name="Group 51">
              <a:extLst>
                <a:ext uri="{FF2B5EF4-FFF2-40B4-BE49-F238E27FC236}">
                  <a16:creationId xmlns:a16="http://schemas.microsoft.com/office/drawing/2014/main" id="{04F05278-783F-46F0-988A-809EA73E6034}"/>
                </a:ext>
              </a:extLst>
            </p:cNvPr>
            <p:cNvGrpSpPr/>
            <p:nvPr/>
          </p:nvGrpSpPr>
          <p:grpSpPr>
            <a:xfrm>
              <a:off x="7731162" y="2803331"/>
              <a:ext cx="3465756" cy="652343"/>
              <a:chOff x="7722197" y="2803331"/>
              <a:chExt cx="3465756" cy="652343"/>
            </a:xfrm>
          </p:grpSpPr>
          <p:sp>
            <p:nvSpPr>
              <p:cNvPr id="39" name="TextBox 38">
                <a:extLst>
                  <a:ext uri="{FF2B5EF4-FFF2-40B4-BE49-F238E27FC236}">
                    <a16:creationId xmlns:a16="http://schemas.microsoft.com/office/drawing/2014/main" id="{19F23C78-6FA0-47A5-849C-0A60E504B51E}"/>
                  </a:ext>
                </a:extLst>
              </p:cNvPr>
              <p:cNvSpPr txBox="1"/>
              <p:nvPr/>
            </p:nvSpPr>
            <p:spPr>
              <a:xfrm>
                <a:off x="10172282" y="2901676"/>
                <a:ext cx="1015671" cy="461665"/>
              </a:xfrm>
              <a:prstGeom prst="rect">
                <a:avLst/>
              </a:prstGeom>
              <a:noFill/>
              <a:ln w="12700" cap="sq">
                <a:noFill/>
                <a:miter lim="800000"/>
              </a:ln>
            </p:spPr>
            <p:txBody>
              <a:bodyPr wrap="square">
                <a:spAutoFit/>
              </a:bodyPr>
              <a:lstStyle/>
              <a:p>
                <a:pPr>
                  <a:buClr>
                    <a:schemeClr val="tx2"/>
                  </a:buClr>
                  <a:buSzPct val="103000"/>
                </a:pPr>
                <a:r>
                  <a:rPr lang="en-US" sz="1200" dirty="0">
                    <a:solidFill>
                      <a:schemeClr val="bg1"/>
                    </a:solidFill>
                    <a:cs typeface="Arial" pitchFamily="34" charset="0"/>
                  </a:rPr>
                  <a:t>+ 1200</a:t>
                </a:r>
              </a:p>
              <a:p>
                <a:pPr>
                  <a:buClr>
                    <a:schemeClr val="tx2"/>
                  </a:buClr>
                  <a:buSzPct val="103000"/>
                </a:pPr>
                <a:r>
                  <a:rPr lang="en-US" sz="1200" dirty="0">
                    <a:solidFill>
                      <a:schemeClr val="bg1"/>
                    </a:solidFill>
                    <a:cs typeface="Arial" pitchFamily="34" charset="0"/>
                  </a:rPr>
                  <a:t>employees</a:t>
                </a:r>
              </a:p>
            </p:txBody>
          </p:sp>
          <p:grpSp>
            <p:nvGrpSpPr>
              <p:cNvPr id="9" name="Group 8">
                <a:extLst>
                  <a:ext uri="{FF2B5EF4-FFF2-40B4-BE49-F238E27FC236}">
                    <a16:creationId xmlns:a16="http://schemas.microsoft.com/office/drawing/2014/main" id="{C22AD089-3D30-4705-ABE5-E1326560D540}"/>
                  </a:ext>
                </a:extLst>
              </p:cNvPr>
              <p:cNvGrpSpPr/>
              <p:nvPr/>
            </p:nvGrpSpPr>
            <p:grpSpPr>
              <a:xfrm>
                <a:off x="7722197" y="2803331"/>
                <a:ext cx="2018606" cy="652343"/>
                <a:chOff x="7498080" y="2583007"/>
                <a:chExt cx="2018606" cy="652343"/>
              </a:xfrm>
            </p:grpSpPr>
            <p:pic>
              <p:nvPicPr>
                <p:cNvPr id="68" name="Graphic 67" descr="Money with solid fill">
                  <a:extLst>
                    <a:ext uri="{FF2B5EF4-FFF2-40B4-BE49-F238E27FC236}">
                      <a16:creationId xmlns:a16="http://schemas.microsoft.com/office/drawing/2014/main" id="{DD1285F6-B6FE-45DC-9365-F49A6CD1A4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98080" y="2583007"/>
                  <a:ext cx="646330" cy="646330"/>
                </a:xfrm>
                <a:prstGeom prst="rect">
                  <a:avLst/>
                </a:prstGeom>
              </p:spPr>
            </p:pic>
            <p:sp>
              <p:nvSpPr>
                <p:cNvPr id="44" name="TextBox 43">
                  <a:extLst>
                    <a:ext uri="{FF2B5EF4-FFF2-40B4-BE49-F238E27FC236}">
                      <a16:creationId xmlns:a16="http://schemas.microsoft.com/office/drawing/2014/main" id="{7DE7063C-A34C-48C9-A3B2-E3EE0DA1FF9B}"/>
                    </a:ext>
                  </a:extLst>
                </p:cNvPr>
                <p:cNvSpPr txBox="1"/>
                <p:nvPr/>
              </p:nvSpPr>
              <p:spPr>
                <a:xfrm>
                  <a:off x="8127431" y="2589019"/>
                  <a:ext cx="1389255" cy="646331"/>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Consolidated revenues of ~€2.5B (FY21)</a:t>
                  </a:r>
                </a:p>
              </p:txBody>
            </p:sp>
          </p:grpSp>
        </p:grpSp>
      </p:grpSp>
      <p:sp>
        <p:nvSpPr>
          <p:cNvPr id="91" name="Rectangle 90">
            <a:extLst>
              <a:ext uri="{FF2B5EF4-FFF2-40B4-BE49-F238E27FC236}">
                <a16:creationId xmlns:a16="http://schemas.microsoft.com/office/drawing/2014/main" id="{6F8906F6-D81E-4DBA-9EE5-3312AFDC68D9}"/>
              </a:ext>
            </a:extLst>
          </p:cNvPr>
          <p:cNvSpPr/>
          <p:nvPr/>
        </p:nvSpPr>
        <p:spPr>
          <a:xfrm>
            <a:off x="7618799" y="2719245"/>
            <a:ext cx="3848915" cy="903335"/>
          </a:xfrm>
          <a:prstGeom prst="rect">
            <a:avLst/>
          </a:prstGeom>
          <a:noFill/>
          <a:ln w="12700" cap="sq" cmpd="sng" algn="ctr">
            <a:solidFill>
              <a:schemeClr val="bg1"/>
            </a:solidFill>
            <a:prstDash val="sysDash"/>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94" name="TextBox 93">
            <a:extLst>
              <a:ext uri="{FF2B5EF4-FFF2-40B4-BE49-F238E27FC236}">
                <a16:creationId xmlns:a16="http://schemas.microsoft.com/office/drawing/2014/main" id="{6C50F34A-981B-4D4F-BC27-6CC3C56C1B2F}"/>
              </a:ext>
            </a:extLst>
          </p:cNvPr>
          <p:cNvSpPr txBox="1"/>
          <p:nvPr/>
        </p:nvSpPr>
        <p:spPr>
          <a:xfrm>
            <a:off x="9502697" y="3621940"/>
            <a:ext cx="2175214" cy="246221"/>
          </a:xfrm>
          <a:prstGeom prst="rect">
            <a:avLst/>
          </a:prstGeom>
          <a:noFill/>
          <a:ln w="12700" cap="sq">
            <a:noFill/>
            <a:miter lim="800000"/>
          </a:ln>
        </p:spPr>
        <p:txBody>
          <a:bodyPr wrap="square">
            <a:spAutoFit/>
          </a:bodyPr>
          <a:lstStyle/>
          <a:p>
            <a:r>
              <a:rPr lang="en-US" sz="1000" dirty="0">
                <a:solidFill>
                  <a:schemeClr val="bg1"/>
                </a:solidFill>
                <a:cs typeface="Arial" pitchFamily="34" charset="0"/>
              </a:rPr>
              <a:t>Related to transaction perimeter</a:t>
            </a:r>
            <a:endParaRPr lang="it-IT" sz="1000" dirty="0"/>
          </a:p>
        </p:txBody>
      </p:sp>
      <p:sp>
        <p:nvSpPr>
          <p:cNvPr id="61" name="TextBox 60">
            <a:extLst>
              <a:ext uri="{FF2B5EF4-FFF2-40B4-BE49-F238E27FC236}">
                <a16:creationId xmlns:a16="http://schemas.microsoft.com/office/drawing/2014/main" id="{68067258-44CB-4A67-88CD-9EC210ABA4F8}"/>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Project overview (1/5)</a:t>
            </a:r>
          </a:p>
        </p:txBody>
      </p:sp>
      <p:sp>
        <p:nvSpPr>
          <p:cNvPr id="63" name="Date Placeholder 3">
            <a:extLst>
              <a:ext uri="{FF2B5EF4-FFF2-40B4-BE49-F238E27FC236}">
                <a16:creationId xmlns:a16="http://schemas.microsoft.com/office/drawing/2014/main" id="{EBB43602-15FC-42CB-8A40-29210734F1CC}"/>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18" name="Picture 17">
            <a:extLst>
              <a:ext uri="{FF2B5EF4-FFF2-40B4-BE49-F238E27FC236}">
                <a16:creationId xmlns:a16="http://schemas.microsoft.com/office/drawing/2014/main" id="{A4E6ACA6-DCDB-4589-9B4E-1930BF09FFE4}"/>
              </a:ext>
            </a:extLst>
          </p:cNvPr>
          <p:cNvPicPr>
            <a:picLocks noChangeAspect="1"/>
          </p:cNvPicPr>
          <p:nvPr/>
        </p:nvPicPr>
        <p:blipFill>
          <a:blip r:embed="rId12"/>
          <a:stretch>
            <a:fillRect/>
          </a:stretch>
        </p:blipFill>
        <p:spPr>
          <a:xfrm>
            <a:off x="8669763" y="709966"/>
            <a:ext cx="2873369" cy="647029"/>
          </a:xfrm>
          <a:prstGeom prst="rect">
            <a:avLst/>
          </a:prstGeom>
        </p:spPr>
      </p:pic>
      <p:grpSp>
        <p:nvGrpSpPr>
          <p:cNvPr id="22" name="Group 21">
            <a:extLst>
              <a:ext uri="{FF2B5EF4-FFF2-40B4-BE49-F238E27FC236}">
                <a16:creationId xmlns:a16="http://schemas.microsoft.com/office/drawing/2014/main" id="{B6F667CA-1F6D-4D35-B9A2-CC5BE489A2C2}"/>
              </a:ext>
            </a:extLst>
          </p:cNvPr>
          <p:cNvGrpSpPr/>
          <p:nvPr/>
        </p:nvGrpSpPr>
        <p:grpSpPr>
          <a:xfrm>
            <a:off x="1323888" y="4914547"/>
            <a:ext cx="9550574" cy="1140647"/>
            <a:chOff x="1081473" y="4914547"/>
            <a:chExt cx="9550574" cy="1140647"/>
          </a:xfrm>
        </p:grpSpPr>
        <p:grpSp>
          <p:nvGrpSpPr>
            <p:cNvPr id="60" name="Group 59">
              <a:extLst>
                <a:ext uri="{FF2B5EF4-FFF2-40B4-BE49-F238E27FC236}">
                  <a16:creationId xmlns:a16="http://schemas.microsoft.com/office/drawing/2014/main" id="{1D9DBB6C-DF10-4119-88BA-AE988DE22B93}"/>
                </a:ext>
              </a:extLst>
            </p:cNvPr>
            <p:cNvGrpSpPr/>
            <p:nvPr/>
          </p:nvGrpSpPr>
          <p:grpSpPr>
            <a:xfrm>
              <a:off x="3060091" y="4914547"/>
              <a:ext cx="1613996" cy="1111839"/>
              <a:chOff x="2189527" y="4918962"/>
              <a:chExt cx="1613996" cy="1111839"/>
            </a:xfrm>
          </p:grpSpPr>
          <p:sp>
            <p:nvSpPr>
              <p:cNvPr id="17" name="Rectangle 16">
                <a:extLst>
                  <a:ext uri="{FF2B5EF4-FFF2-40B4-BE49-F238E27FC236}">
                    <a16:creationId xmlns:a16="http://schemas.microsoft.com/office/drawing/2014/main" id="{7F0912F6-E3DA-44DB-9493-469316066B25}"/>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37" name="Rectangle 12836">
                <a:extLst>
                  <a:ext uri="{FF2B5EF4-FFF2-40B4-BE49-F238E27FC236}">
                    <a16:creationId xmlns:a16="http://schemas.microsoft.com/office/drawing/2014/main" id="{47AB7D72-452C-4BF3-99AA-ECEBE5CCCBEA}"/>
                  </a:ext>
                </a:extLst>
              </p:cNvPr>
              <p:cNvSpPr/>
              <p:nvPr/>
            </p:nvSpPr>
            <p:spPr>
              <a:xfrm>
                <a:off x="2877115" y="543404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Operating Model &amp; Organization</a:t>
                </a:r>
              </a:p>
            </p:txBody>
          </p:sp>
          <p:pic>
            <p:nvPicPr>
              <p:cNvPr id="41" name="Graphic 40">
                <a:extLst>
                  <a:ext uri="{FF2B5EF4-FFF2-40B4-BE49-F238E27FC236}">
                    <a16:creationId xmlns:a16="http://schemas.microsoft.com/office/drawing/2014/main" id="{F4029158-D8FE-4E0B-A840-63A442E720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2232548" y="4946951"/>
                <a:ext cx="682472" cy="682472"/>
              </a:xfrm>
              <a:prstGeom prst="rect">
                <a:avLst/>
              </a:prstGeom>
            </p:spPr>
          </p:pic>
        </p:grpSp>
        <p:grpSp>
          <p:nvGrpSpPr>
            <p:cNvPr id="59" name="Group 58">
              <a:extLst>
                <a:ext uri="{FF2B5EF4-FFF2-40B4-BE49-F238E27FC236}">
                  <a16:creationId xmlns:a16="http://schemas.microsoft.com/office/drawing/2014/main" id="{F4CC2AD8-2D8F-4F4F-A66B-9F984BA65A4A}"/>
                </a:ext>
              </a:extLst>
            </p:cNvPr>
            <p:cNvGrpSpPr/>
            <p:nvPr/>
          </p:nvGrpSpPr>
          <p:grpSpPr>
            <a:xfrm>
              <a:off x="5046078" y="4928843"/>
              <a:ext cx="1626193" cy="1111839"/>
              <a:chOff x="4124953" y="4933258"/>
              <a:chExt cx="1626193" cy="1111839"/>
            </a:xfrm>
          </p:grpSpPr>
          <p:sp>
            <p:nvSpPr>
              <p:cNvPr id="45" name="Rectangle 44">
                <a:extLst>
                  <a:ext uri="{FF2B5EF4-FFF2-40B4-BE49-F238E27FC236}">
                    <a16:creationId xmlns:a16="http://schemas.microsoft.com/office/drawing/2014/main" id="{7210D4E4-1DF6-419E-ACFF-2990B804C5D8}"/>
                  </a:ext>
                </a:extLst>
              </p:cNvPr>
              <p:cNvSpPr/>
              <p:nvPr/>
            </p:nvSpPr>
            <p:spPr>
              <a:xfrm>
                <a:off x="4124953" y="4933258"/>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6" name="Rectangle 12836">
                <a:extLst>
                  <a:ext uri="{FF2B5EF4-FFF2-40B4-BE49-F238E27FC236}">
                    <a16:creationId xmlns:a16="http://schemas.microsoft.com/office/drawing/2014/main" id="{A3E8A332-F506-4CD2-B917-F47C33818C25}"/>
                  </a:ext>
                </a:extLst>
              </p:cNvPr>
              <p:cNvSpPr/>
              <p:nvPr/>
            </p:nvSpPr>
            <p:spPr>
              <a:xfrm>
                <a:off x="4803749" y="5448338"/>
                <a:ext cx="947397"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application landscape &amp; Infrastructure</a:t>
                </a:r>
              </a:p>
            </p:txBody>
          </p:sp>
        </p:grpSp>
        <p:sp>
          <p:nvSpPr>
            <p:cNvPr id="48" name="Rectangle 47">
              <a:extLst>
                <a:ext uri="{FF2B5EF4-FFF2-40B4-BE49-F238E27FC236}">
                  <a16:creationId xmlns:a16="http://schemas.microsoft.com/office/drawing/2014/main" id="{4C7A9F7F-1C6C-4CBF-99F0-D53FDB73C7A0}"/>
                </a:ext>
              </a:extLst>
            </p:cNvPr>
            <p:cNvSpPr/>
            <p:nvPr/>
          </p:nvSpPr>
          <p:spPr>
            <a:xfrm>
              <a:off x="7032065" y="4928843"/>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9" name="Rectangle 12836">
              <a:extLst>
                <a:ext uri="{FF2B5EF4-FFF2-40B4-BE49-F238E27FC236}">
                  <a16:creationId xmlns:a16="http://schemas.microsoft.com/office/drawing/2014/main" id="{D0E383BF-E1E8-43D9-87C9-DCE227410853}"/>
                </a:ext>
              </a:extLst>
            </p:cNvPr>
            <p:cNvSpPr/>
            <p:nvPr/>
          </p:nvSpPr>
          <p:spPr>
            <a:xfrm>
              <a:off x="7719653" y="5443923"/>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expenditure</a:t>
              </a:r>
            </a:p>
          </p:txBody>
        </p:sp>
        <p:grpSp>
          <p:nvGrpSpPr>
            <p:cNvPr id="57" name="Group 56">
              <a:extLst>
                <a:ext uri="{FF2B5EF4-FFF2-40B4-BE49-F238E27FC236}">
                  <a16:creationId xmlns:a16="http://schemas.microsoft.com/office/drawing/2014/main" id="{8BD70049-01F1-4E89-83D1-FCD8D73AC8BB}"/>
                </a:ext>
              </a:extLst>
            </p:cNvPr>
            <p:cNvGrpSpPr/>
            <p:nvPr/>
          </p:nvGrpSpPr>
          <p:grpSpPr>
            <a:xfrm>
              <a:off x="9018051" y="4943355"/>
              <a:ext cx="1613996" cy="1111839"/>
              <a:chOff x="8147487" y="4947770"/>
              <a:chExt cx="1613996" cy="1111839"/>
            </a:xfrm>
          </p:grpSpPr>
          <p:sp>
            <p:nvSpPr>
              <p:cNvPr id="53" name="Rectangle 52">
                <a:extLst>
                  <a:ext uri="{FF2B5EF4-FFF2-40B4-BE49-F238E27FC236}">
                    <a16:creationId xmlns:a16="http://schemas.microsoft.com/office/drawing/2014/main" id="{E585A6A8-27F3-45B7-970D-9E5469310F2A}"/>
                  </a:ext>
                </a:extLst>
              </p:cNvPr>
              <p:cNvSpPr/>
              <p:nvPr/>
            </p:nvSpPr>
            <p:spPr>
              <a:xfrm>
                <a:off x="8147487" y="4947770"/>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12836">
                <a:extLst>
                  <a:ext uri="{FF2B5EF4-FFF2-40B4-BE49-F238E27FC236}">
                    <a16:creationId xmlns:a16="http://schemas.microsoft.com/office/drawing/2014/main" id="{B38423CD-2F06-482C-9BB5-15B39788DB8D}"/>
                  </a:ext>
                </a:extLst>
              </p:cNvPr>
              <p:cNvSpPr/>
              <p:nvPr/>
            </p:nvSpPr>
            <p:spPr>
              <a:xfrm>
                <a:off x="8835075" y="5462850"/>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separation</a:t>
                </a:r>
              </a:p>
            </p:txBody>
          </p:sp>
        </p:grpSp>
        <p:grpSp>
          <p:nvGrpSpPr>
            <p:cNvPr id="69" name="Group 68">
              <a:extLst>
                <a:ext uri="{FF2B5EF4-FFF2-40B4-BE49-F238E27FC236}">
                  <a16:creationId xmlns:a16="http://schemas.microsoft.com/office/drawing/2014/main" id="{54066595-9FBD-425B-AB0B-235941574480}"/>
                </a:ext>
              </a:extLst>
            </p:cNvPr>
            <p:cNvGrpSpPr/>
            <p:nvPr/>
          </p:nvGrpSpPr>
          <p:grpSpPr>
            <a:xfrm>
              <a:off x="1081473" y="4914547"/>
              <a:ext cx="1613996" cy="1111839"/>
              <a:chOff x="2189527" y="4918962"/>
              <a:chExt cx="1613996" cy="1111839"/>
            </a:xfrm>
          </p:grpSpPr>
          <p:sp>
            <p:nvSpPr>
              <p:cNvPr id="71" name="Rectangle 70">
                <a:extLst>
                  <a:ext uri="{FF2B5EF4-FFF2-40B4-BE49-F238E27FC236}">
                    <a16:creationId xmlns:a16="http://schemas.microsoft.com/office/drawing/2014/main" id="{F1681C1A-7003-4D95-B541-96A951657A87}"/>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72" name="Rectangle 12836">
                <a:extLst>
                  <a:ext uri="{FF2B5EF4-FFF2-40B4-BE49-F238E27FC236}">
                    <a16:creationId xmlns:a16="http://schemas.microsoft.com/office/drawing/2014/main" id="{BD9594EF-3C2A-4126-B730-966569325B2B}"/>
                  </a:ext>
                </a:extLst>
              </p:cNvPr>
              <p:cNvSpPr/>
              <p:nvPr/>
            </p:nvSpPr>
            <p:spPr>
              <a:xfrm>
                <a:off x="2877115" y="5434042"/>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IT Strategy &amp; projects</a:t>
                </a:r>
              </a:p>
            </p:txBody>
          </p:sp>
        </p:grpSp>
      </p:grpSp>
      <p:pic>
        <p:nvPicPr>
          <p:cNvPr id="75" name="Graphic 74" descr="Target with solid fill">
            <a:extLst>
              <a:ext uri="{FF2B5EF4-FFF2-40B4-BE49-F238E27FC236}">
                <a16:creationId xmlns:a16="http://schemas.microsoft.com/office/drawing/2014/main" id="{767C29BF-0A39-4010-9E9B-C95948E9001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76317" y="5008125"/>
            <a:ext cx="610577" cy="616883"/>
          </a:xfrm>
          <a:prstGeom prst="rect">
            <a:avLst/>
          </a:prstGeom>
        </p:spPr>
      </p:pic>
      <p:pic>
        <p:nvPicPr>
          <p:cNvPr id="30" name="Graphic 29" descr="Puzzle pieces with solid fill">
            <a:extLst>
              <a:ext uri="{FF2B5EF4-FFF2-40B4-BE49-F238E27FC236}">
                <a16:creationId xmlns:a16="http://schemas.microsoft.com/office/drawing/2014/main" id="{EC4C6DC1-1194-41CD-88A2-2C5D29A5676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298623" y="4928843"/>
            <a:ext cx="670888" cy="670888"/>
          </a:xfrm>
          <a:prstGeom prst="rect">
            <a:avLst/>
          </a:prstGeom>
        </p:spPr>
      </p:pic>
      <p:pic>
        <p:nvPicPr>
          <p:cNvPr id="32" name="Graphic 31" descr="Server with solid fill">
            <a:extLst>
              <a:ext uri="{FF2B5EF4-FFF2-40B4-BE49-F238E27FC236}">
                <a16:creationId xmlns:a16="http://schemas.microsoft.com/office/drawing/2014/main" id="{F5693C47-5531-46A5-A820-7E257D0E9CA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74537" y="5017633"/>
            <a:ext cx="540000" cy="540000"/>
          </a:xfrm>
          <a:prstGeom prst="rect">
            <a:avLst/>
          </a:prstGeom>
        </p:spPr>
      </p:pic>
      <p:pic>
        <p:nvPicPr>
          <p:cNvPr id="34" name="Graphic 33" descr="Dollar with solid fill">
            <a:extLst>
              <a:ext uri="{FF2B5EF4-FFF2-40B4-BE49-F238E27FC236}">
                <a16:creationId xmlns:a16="http://schemas.microsoft.com/office/drawing/2014/main" id="{18585004-0AB7-4D24-8923-DD23FA75F76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393118" y="5017633"/>
            <a:ext cx="516198" cy="504751"/>
          </a:xfrm>
          <a:prstGeom prst="rect">
            <a:avLst/>
          </a:prstGeom>
        </p:spPr>
      </p:pic>
      <p:grpSp>
        <p:nvGrpSpPr>
          <p:cNvPr id="98" name="Group 97">
            <a:extLst>
              <a:ext uri="{FF2B5EF4-FFF2-40B4-BE49-F238E27FC236}">
                <a16:creationId xmlns:a16="http://schemas.microsoft.com/office/drawing/2014/main" id="{60B4F246-7E38-4147-82FE-F50DF83D223C}"/>
              </a:ext>
            </a:extLst>
          </p:cNvPr>
          <p:cNvGrpSpPr/>
          <p:nvPr/>
        </p:nvGrpSpPr>
        <p:grpSpPr>
          <a:xfrm>
            <a:off x="10257067" y="36000"/>
            <a:ext cx="1853205" cy="282545"/>
            <a:chOff x="10257067" y="70336"/>
            <a:chExt cx="1853205" cy="282545"/>
          </a:xfrm>
        </p:grpSpPr>
        <p:grpSp>
          <p:nvGrpSpPr>
            <p:cNvPr id="99" name="Group 98">
              <a:extLst>
                <a:ext uri="{FF2B5EF4-FFF2-40B4-BE49-F238E27FC236}">
                  <a16:creationId xmlns:a16="http://schemas.microsoft.com/office/drawing/2014/main" id="{B31C1AFB-773A-4554-A630-491A9CCFB15C}"/>
                </a:ext>
              </a:extLst>
            </p:cNvPr>
            <p:cNvGrpSpPr/>
            <p:nvPr/>
          </p:nvGrpSpPr>
          <p:grpSpPr>
            <a:xfrm>
              <a:off x="10257067" y="76010"/>
              <a:ext cx="402453" cy="276871"/>
              <a:chOff x="8783357" y="868151"/>
              <a:chExt cx="402453" cy="276871"/>
            </a:xfrm>
          </p:grpSpPr>
          <p:sp>
            <p:nvSpPr>
              <p:cNvPr id="109" name="Rectangle 6">
                <a:extLst>
                  <a:ext uri="{FF2B5EF4-FFF2-40B4-BE49-F238E27FC236}">
                    <a16:creationId xmlns:a16="http://schemas.microsoft.com/office/drawing/2014/main" id="{F1FB5FEF-302A-4C01-9E85-1A57829B982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10" name="Graphic 109" descr="Clipboard with solid fill">
                <a:extLst>
                  <a:ext uri="{FF2B5EF4-FFF2-40B4-BE49-F238E27FC236}">
                    <a16:creationId xmlns:a16="http://schemas.microsoft.com/office/drawing/2014/main" id="{5B476B2E-A200-49C3-921B-6105C14648DC}"/>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86704" y="905219"/>
                <a:ext cx="199106" cy="199106"/>
              </a:xfrm>
              <a:prstGeom prst="rect">
                <a:avLst/>
              </a:prstGeom>
            </p:spPr>
          </p:pic>
        </p:grpSp>
        <p:grpSp>
          <p:nvGrpSpPr>
            <p:cNvPr id="100" name="Group 99">
              <a:extLst>
                <a:ext uri="{FF2B5EF4-FFF2-40B4-BE49-F238E27FC236}">
                  <a16:creationId xmlns:a16="http://schemas.microsoft.com/office/drawing/2014/main" id="{2B1EE440-5A52-4F83-864A-7F794F9ACD68}"/>
                </a:ext>
              </a:extLst>
            </p:cNvPr>
            <p:cNvGrpSpPr/>
            <p:nvPr/>
          </p:nvGrpSpPr>
          <p:grpSpPr>
            <a:xfrm>
              <a:off x="10740650" y="76010"/>
              <a:ext cx="402454" cy="276871"/>
              <a:chOff x="8783356" y="868151"/>
              <a:chExt cx="402454" cy="276871"/>
            </a:xfrm>
          </p:grpSpPr>
          <p:sp>
            <p:nvSpPr>
              <p:cNvPr id="107" name="Rectangle 6">
                <a:extLst>
                  <a:ext uri="{FF2B5EF4-FFF2-40B4-BE49-F238E27FC236}">
                    <a16:creationId xmlns:a16="http://schemas.microsoft.com/office/drawing/2014/main" id="{AF5288BC-9139-48D3-9CEF-0D23AC90CCD4}"/>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08" name="Graphic 107" descr="User network with solid fill">
                <a:extLst>
                  <a:ext uri="{FF2B5EF4-FFF2-40B4-BE49-F238E27FC236}">
                    <a16:creationId xmlns:a16="http://schemas.microsoft.com/office/drawing/2014/main" id="{6BC59F7F-6616-48B4-AA02-BD901D8FFC29}"/>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8986704" y="905219"/>
                <a:ext cx="199106" cy="199106"/>
              </a:xfrm>
              <a:prstGeom prst="rect">
                <a:avLst/>
              </a:prstGeom>
            </p:spPr>
          </p:pic>
        </p:grpSp>
        <p:grpSp>
          <p:nvGrpSpPr>
            <p:cNvPr id="101" name="Group 100">
              <a:extLst>
                <a:ext uri="{FF2B5EF4-FFF2-40B4-BE49-F238E27FC236}">
                  <a16:creationId xmlns:a16="http://schemas.microsoft.com/office/drawing/2014/main" id="{54A4C398-CA09-47A2-8BD8-0232165D0DE3}"/>
                </a:ext>
              </a:extLst>
            </p:cNvPr>
            <p:cNvGrpSpPr/>
            <p:nvPr/>
          </p:nvGrpSpPr>
          <p:grpSpPr>
            <a:xfrm>
              <a:off x="11224235" y="76010"/>
              <a:ext cx="402453" cy="276871"/>
              <a:chOff x="8783357" y="868151"/>
              <a:chExt cx="402453" cy="276871"/>
            </a:xfrm>
          </p:grpSpPr>
          <p:sp>
            <p:nvSpPr>
              <p:cNvPr id="105" name="Rectangle 6">
                <a:extLst>
                  <a:ext uri="{FF2B5EF4-FFF2-40B4-BE49-F238E27FC236}">
                    <a16:creationId xmlns:a16="http://schemas.microsoft.com/office/drawing/2014/main" id="{FDB21CD4-1646-4016-9420-20F93D8682B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106" name="Graphic 105" descr="Computer with solid fill">
                <a:extLst>
                  <a:ext uri="{FF2B5EF4-FFF2-40B4-BE49-F238E27FC236}">
                    <a16:creationId xmlns:a16="http://schemas.microsoft.com/office/drawing/2014/main" id="{D30D3F7B-CD90-4BAD-BA7E-1DDC45DCD52A}"/>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8986704" y="905219"/>
                <a:ext cx="199106" cy="199106"/>
              </a:xfrm>
              <a:prstGeom prst="rect">
                <a:avLst/>
              </a:prstGeom>
            </p:spPr>
          </p:pic>
        </p:grpSp>
        <p:grpSp>
          <p:nvGrpSpPr>
            <p:cNvPr id="102" name="Group 101">
              <a:extLst>
                <a:ext uri="{FF2B5EF4-FFF2-40B4-BE49-F238E27FC236}">
                  <a16:creationId xmlns:a16="http://schemas.microsoft.com/office/drawing/2014/main" id="{D4F20F1B-3F6E-4296-8BBC-20642A956DA6}"/>
                </a:ext>
              </a:extLst>
            </p:cNvPr>
            <p:cNvGrpSpPr/>
            <p:nvPr/>
          </p:nvGrpSpPr>
          <p:grpSpPr>
            <a:xfrm>
              <a:off x="11707819" y="70336"/>
              <a:ext cx="402453" cy="276871"/>
              <a:chOff x="8783357" y="868151"/>
              <a:chExt cx="402453" cy="276871"/>
            </a:xfrm>
          </p:grpSpPr>
          <p:sp>
            <p:nvSpPr>
              <p:cNvPr id="103" name="Rectangle 6">
                <a:extLst>
                  <a:ext uri="{FF2B5EF4-FFF2-40B4-BE49-F238E27FC236}">
                    <a16:creationId xmlns:a16="http://schemas.microsoft.com/office/drawing/2014/main" id="{35C1EF4A-EE05-4400-BC26-541DBC643A17}"/>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04" name="Graphic 103" descr="Target Audience with solid fill">
                <a:extLst>
                  <a:ext uri="{FF2B5EF4-FFF2-40B4-BE49-F238E27FC236}">
                    <a16:creationId xmlns:a16="http://schemas.microsoft.com/office/drawing/2014/main" id="{3B77A26B-FFF7-4020-BFA9-006C17C5F386}"/>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11868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998101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IT Strategy &amp; projects was conducted to determine the role of IT within the company and assess whether this is in line with business requirements and plans</a:t>
            </a:r>
            <a:br>
              <a:rPr lang="en-US" sz="1800" dirty="0"/>
            </a:br>
            <a:endParaRPr lang="en-US" sz="1800" dirty="0"/>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19</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IT strategy &amp; projects (1/5)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812186" y="3539965"/>
            <a:ext cx="1968420"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097525" y="3735831"/>
            <a:ext cx="1439214"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roadmap assessment</a:t>
            </a:r>
          </a:p>
          <a:p>
            <a:pPr>
              <a:spcAft>
                <a:spcPts val="600"/>
              </a:spcAft>
              <a:buClr>
                <a:schemeClr val="tx2"/>
              </a:buClr>
              <a:buSzPct val="103000"/>
            </a:pPr>
            <a:r>
              <a:rPr lang="en-US" sz="1200" dirty="0">
                <a:solidFill>
                  <a:schemeClr val="bg1"/>
                </a:solidFill>
                <a:cs typeface="Arial" pitchFamily="34" charset="0"/>
              </a:rPr>
              <a:t>A deep analysis of the IT roadmap performed in relation to development of the business strategy and products/services, underlining a proper breakdown of OPEX / CAPEX allocated for each initiative completed and planned</a:t>
            </a: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775661" y="1971937"/>
            <a:ext cx="2041471" cy="1008625"/>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1844157" y="2239831"/>
            <a:ext cx="193305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133882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strategy overview</a:t>
            </a:r>
          </a:p>
          <a:p>
            <a:pPr>
              <a:spcAft>
                <a:spcPts val="600"/>
              </a:spcAft>
              <a:buClr>
                <a:schemeClr val="tx2"/>
              </a:buClr>
              <a:buSzPct val="103000"/>
            </a:pPr>
            <a:r>
              <a:rPr lang="en-US" sz="1200" dirty="0">
                <a:solidFill>
                  <a:schemeClr val="bg1"/>
                </a:solidFill>
                <a:cs typeface="Arial" pitchFamily="34" charset="0"/>
              </a:rPr>
              <a:t>An initial analysis concerned the Company’s IT Strategy assess whether this is aligned with the business strategy and whether the it adequately supports business needs</a:t>
            </a:r>
          </a:p>
          <a:p>
            <a:pPr>
              <a:spcAft>
                <a:spcPts val="600"/>
              </a:spcAft>
              <a:buClr>
                <a:schemeClr val="tx2"/>
              </a:buClr>
              <a:buSzPct val="103000"/>
            </a:pPr>
            <a:endParaRPr lang="en-US" sz="1200" dirty="0">
              <a:solidFill>
                <a:schemeClr val="bg1"/>
              </a:solidFill>
              <a:cs typeface="Arial" pitchFamily="34" charset="0"/>
            </a:endParaRPr>
          </a:p>
          <a:p>
            <a:pPr>
              <a:spcAft>
                <a:spcPts val="600"/>
              </a:spcAft>
              <a:buClr>
                <a:schemeClr val="tx2"/>
              </a:buClr>
              <a:buSzPct val="103000"/>
            </a:pPr>
            <a:endParaRPr lang="en-US" sz="1200" dirty="0">
              <a:solidFill>
                <a:schemeClr val="bg1"/>
              </a:solidFill>
              <a:cs typeface="Arial" pitchFamily="34" charset="0"/>
            </a:endParaRP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sp>
        <p:nvSpPr>
          <p:cNvPr id="39" name="Date Placeholder 3">
            <a:extLst>
              <a:ext uri="{FF2B5EF4-FFF2-40B4-BE49-F238E27FC236}">
                <a16:creationId xmlns:a16="http://schemas.microsoft.com/office/drawing/2014/main" id="{3C44FFE6-C308-43DF-8F96-6412281DA71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67" name="Picture 66">
            <a:extLst>
              <a:ext uri="{FF2B5EF4-FFF2-40B4-BE49-F238E27FC236}">
                <a16:creationId xmlns:a16="http://schemas.microsoft.com/office/drawing/2014/main" id="{7047BE99-3889-4CEE-9733-0F44481F4941}"/>
              </a:ext>
            </a:extLst>
          </p:cNvPr>
          <p:cNvPicPr>
            <a:picLocks noChangeAspect="1"/>
          </p:cNvPicPr>
          <p:nvPr/>
        </p:nvPicPr>
        <p:blipFill>
          <a:blip r:embed="rId10"/>
          <a:stretch>
            <a:fillRect/>
          </a:stretch>
        </p:blipFill>
        <p:spPr>
          <a:xfrm>
            <a:off x="9664151" y="981757"/>
            <a:ext cx="1598712" cy="360000"/>
          </a:xfrm>
          <a:prstGeom prst="rect">
            <a:avLst/>
          </a:prstGeom>
        </p:spPr>
      </p:pic>
      <p:grpSp>
        <p:nvGrpSpPr>
          <p:cNvPr id="69" name="Group 68">
            <a:extLst>
              <a:ext uri="{FF2B5EF4-FFF2-40B4-BE49-F238E27FC236}">
                <a16:creationId xmlns:a16="http://schemas.microsoft.com/office/drawing/2014/main" id="{4F2EF9B3-9CB1-464B-B34F-75246C3EE234}"/>
              </a:ext>
            </a:extLst>
          </p:cNvPr>
          <p:cNvGrpSpPr/>
          <p:nvPr/>
        </p:nvGrpSpPr>
        <p:grpSpPr>
          <a:xfrm>
            <a:off x="10257067" y="36000"/>
            <a:ext cx="1853205" cy="282545"/>
            <a:chOff x="10257067" y="70336"/>
            <a:chExt cx="1853205" cy="282545"/>
          </a:xfrm>
        </p:grpSpPr>
        <p:grpSp>
          <p:nvGrpSpPr>
            <p:cNvPr id="70" name="Group 69">
              <a:extLst>
                <a:ext uri="{FF2B5EF4-FFF2-40B4-BE49-F238E27FC236}">
                  <a16:creationId xmlns:a16="http://schemas.microsoft.com/office/drawing/2014/main" id="{F35300B6-28CA-4AE2-9B31-56BC7D551339}"/>
                </a:ext>
              </a:extLst>
            </p:cNvPr>
            <p:cNvGrpSpPr/>
            <p:nvPr/>
          </p:nvGrpSpPr>
          <p:grpSpPr>
            <a:xfrm>
              <a:off x="10257067" y="76010"/>
              <a:ext cx="402453" cy="276871"/>
              <a:chOff x="8783357" y="868151"/>
              <a:chExt cx="402453" cy="276871"/>
            </a:xfrm>
          </p:grpSpPr>
          <p:sp>
            <p:nvSpPr>
              <p:cNvPr id="80" name="Rectangle 6">
                <a:extLst>
                  <a:ext uri="{FF2B5EF4-FFF2-40B4-BE49-F238E27FC236}">
                    <a16:creationId xmlns:a16="http://schemas.microsoft.com/office/drawing/2014/main" id="{21AC84AD-C2B7-46E1-A1CC-0AE02A6B641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81" name="Graphic 80" descr="Clipboard with solid fill">
                <a:extLst>
                  <a:ext uri="{FF2B5EF4-FFF2-40B4-BE49-F238E27FC236}">
                    <a16:creationId xmlns:a16="http://schemas.microsoft.com/office/drawing/2014/main" id="{4C0241E8-3600-4AA4-8A84-489F2A1989F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6704" y="905219"/>
                <a:ext cx="199106" cy="199106"/>
              </a:xfrm>
              <a:prstGeom prst="rect">
                <a:avLst/>
              </a:prstGeom>
            </p:spPr>
          </p:pic>
        </p:grpSp>
        <p:grpSp>
          <p:nvGrpSpPr>
            <p:cNvPr id="71" name="Group 70">
              <a:extLst>
                <a:ext uri="{FF2B5EF4-FFF2-40B4-BE49-F238E27FC236}">
                  <a16:creationId xmlns:a16="http://schemas.microsoft.com/office/drawing/2014/main" id="{7BB030A8-E1CE-4BF9-91F0-F4943E201316}"/>
                </a:ext>
              </a:extLst>
            </p:cNvPr>
            <p:cNvGrpSpPr/>
            <p:nvPr/>
          </p:nvGrpSpPr>
          <p:grpSpPr>
            <a:xfrm>
              <a:off x="10740650" y="76010"/>
              <a:ext cx="402454" cy="276871"/>
              <a:chOff x="8783356" y="868151"/>
              <a:chExt cx="402454" cy="276871"/>
            </a:xfrm>
          </p:grpSpPr>
          <p:sp>
            <p:nvSpPr>
              <p:cNvPr id="78" name="Rectangle 6">
                <a:extLst>
                  <a:ext uri="{FF2B5EF4-FFF2-40B4-BE49-F238E27FC236}">
                    <a16:creationId xmlns:a16="http://schemas.microsoft.com/office/drawing/2014/main" id="{823057D1-5127-4A60-8307-A2426F1F51C7}"/>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79" name="Graphic 78" descr="User network with solid fill">
                <a:extLst>
                  <a:ext uri="{FF2B5EF4-FFF2-40B4-BE49-F238E27FC236}">
                    <a16:creationId xmlns:a16="http://schemas.microsoft.com/office/drawing/2014/main" id="{9F0C55B1-7539-4DBF-B3E7-7581CA60201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72" name="Group 71">
              <a:extLst>
                <a:ext uri="{FF2B5EF4-FFF2-40B4-BE49-F238E27FC236}">
                  <a16:creationId xmlns:a16="http://schemas.microsoft.com/office/drawing/2014/main" id="{0235DCDD-41EC-47FE-9C7D-32791E4CD89B}"/>
                </a:ext>
              </a:extLst>
            </p:cNvPr>
            <p:cNvGrpSpPr/>
            <p:nvPr/>
          </p:nvGrpSpPr>
          <p:grpSpPr>
            <a:xfrm>
              <a:off x="11224235" y="76010"/>
              <a:ext cx="402453" cy="276871"/>
              <a:chOff x="8783357" y="868151"/>
              <a:chExt cx="402453" cy="276871"/>
            </a:xfrm>
          </p:grpSpPr>
          <p:sp>
            <p:nvSpPr>
              <p:cNvPr id="76" name="Rectangle 6">
                <a:extLst>
                  <a:ext uri="{FF2B5EF4-FFF2-40B4-BE49-F238E27FC236}">
                    <a16:creationId xmlns:a16="http://schemas.microsoft.com/office/drawing/2014/main" id="{66D4A3E4-2020-4C44-ACD7-F103B216CBF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77" name="Graphic 76" descr="Computer with solid fill">
                <a:extLst>
                  <a:ext uri="{FF2B5EF4-FFF2-40B4-BE49-F238E27FC236}">
                    <a16:creationId xmlns:a16="http://schemas.microsoft.com/office/drawing/2014/main" id="{B9A710CF-66F4-4B5F-8E99-CB0C159433D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73" name="Group 72">
              <a:extLst>
                <a:ext uri="{FF2B5EF4-FFF2-40B4-BE49-F238E27FC236}">
                  <a16:creationId xmlns:a16="http://schemas.microsoft.com/office/drawing/2014/main" id="{F797C888-7FA8-4861-A666-70EF33ABD0A1}"/>
                </a:ext>
              </a:extLst>
            </p:cNvPr>
            <p:cNvGrpSpPr/>
            <p:nvPr/>
          </p:nvGrpSpPr>
          <p:grpSpPr>
            <a:xfrm>
              <a:off x="11707819" y="70336"/>
              <a:ext cx="402453" cy="276871"/>
              <a:chOff x="8783357" y="868151"/>
              <a:chExt cx="402453" cy="276871"/>
            </a:xfrm>
          </p:grpSpPr>
          <p:sp>
            <p:nvSpPr>
              <p:cNvPr id="74" name="Rectangle 6">
                <a:extLst>
                  <a:ext uri="{FF2B5EF4-FFF2-40B4-BE49-F238E27FC236}">
                    <a16:creationId xmlns:a16="http://schemas.microsoft.com/office/drawing/2014/main" id="{592C0257-14B6-4F7C-848F-7661D24F214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75" name="Graphic 74" descr="Target Audience with solid fill">
                <a:extLst>
                  <a:ext uri="{FF2B5EF4-FFF2-40B4-BE49-F238E27FC236}">
                    <a16:creationId xmlns:a16="http://schemas.microsoft.com/office/drawing/2014/main" id="{FCC087AE-1B89-475D-85A4-78787C058152}"/>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25167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6" name="Rectangle 6">
            <a:extLst>
              <a:ext uri="{FF2B5EF4-FFF2-40B4-BE49-F238E27FC236}">
                <a16:creationId xmlns:a16="http://schemas.microsoft.com/office/drawing/2014/main" id="{B49F6758-B7FC-487E-9FB0-44B6772A84ED}"/>
              </a:ext>
            </a:extLst>
          </p:cNvPr>
          <p:cNvSpPr/>
          <p:nvPr/>
        </p:nvSpPr>
        <p:spPr>
          <a:xfrm>
            <a:off x="3361462" y="1002311"/>
            <a:ext cx="947695" cy="1569660"/>
          </a:xfrm>
          <a:prstGeom prst="rect">
            <a:avLst/>
          </a:prstGeom>
        </p:spPr>
        <p:txBody>
          <a:bodyPr wrap="none">
            <a:spAutoFit/>
          </a:bodyPr>
          <a:lstStyle/>
          <a:p>
            <a:pPr algn="ctr"/>
            <a:r>
              <a:rPr lang="en-US" sz="96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2833164" y="2383977"/>
            <a:ext cx="2856544"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2834668" y="2584002"/>
            <a:ext cx="2853536" cy="801501"/>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Operational and Tech Due Diligence roles and areas of analysis</a:t>
            </a:r>
            <a:endParaRPr sz="1600" dirty="0">
              <a:latin typeface="EYInterstate"/>
              <a:cs typeface="EYInterstate"/>
            </a:endParaRPr>
          </a:p>
        </p:txBody>
      </p:sp>
      <p:sp>
        <p:nvSpPr>
          <p:cNvPr id="7" name="Rectangle 11">
            <a:extLst>
              <a:ext uri="{FF2B5EF4-FFF2-40B4-BE49-F238E27FC236}">
                <a16:creationId xmlns:a16="http://schemas.microsoft.com/office/drawing/2014/main" id="{79CF5600-D57F-446E-BC2B-4B2FA6979911}"/>
              </a:ext>
            </a:extLst>
          </p:cNvPr>
          <p:cNvSpPr/>
          <p:nvPr/>
        </p:nvSpPr>
        <p:spPr>
          <a:xfrm>
            <a:off x="7038444" y="1002311"/>
            <a:ext cx="947695" cy="1569660"/>
          </a:xfrm>
          <a:prstGeom prst="rect">
            <a:avLst/>
          </a:prstGeom>
        </p:spPr>
        <p:txBody>
          <a:bodyPr wrap="none">
            <a:spAutoFit/>
          </a:bodyPr>
          <a:lstStyle/>
          <a:p>
            <a:pPr algn="ctr"/>
            <a:r>
              <a:rPr lang="en-US" sz="9600" dirty="0">
                <a:solidFill>
                  <a:schemeClr val="tx2"/>
                </a:solidFill>
                <a:latin typeface="+mj-lt"/>
              </a:rPr>
              <a:t>2</a:t>
            </a:r>
          </a:p>
        </p:txBody>
      </p:sp>
      <p:sp>
        <p:nvSpPr>
          <p:cNvPr id="13" name="object 5">
            <a:extLst>
              <a:ext uri="{FF2B5EF4-FFF2-40B4-BE49-F238E27FC236}">
                <a16:creationId xmlns:a16="http://schemas.microsoft.com/office/drawing/2014/main" id="{EF70C2DD-175E-4530-BAA3-FE8F38E19881}"/>
              </a:ext>
            </a:extLst>
          </p:cNvPr>
          <p:cNvSpPr txBox="1"/>
          <p:nvPr/>
        </p:nvSpPr>
        <p:spPr>
          <a:xfrm>
            <a:off x="6840073" y="2584002"/>
            <a:ext cx="2196690" cy="525850"/>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Operational </a:t>
            </a:r>
            <a:r>
              <a:rPr lang="en-US" sz="1600">
                <a:solidFill>
                  <a:srgbClr val="FFFFFF"/>
                </a:solidFill>
                <a:latin typeface="EYInterstate"/>
                <a:cs typeface="EYInterstate"/>
              </a:rPr>
              <a:t>Due Diligence</a:t>
            </a:r>
            <a:endParaRPr lang="en-US" sz="1600" dirty="0">
              <a:solidFill>
                <a:srgbClr val="FFFFFF"/>
              </a:solidFill>
              <a:latin typeface="EYInterstate"/>
              <a:cs typeface="EYInterstate"/>
            </a:endParaRPr>
          </a:p>
        </p:txBody>
      </p:sp>
      <p:cxnSp>
        <p:nvCxnSpPr>
          <p:cNvPr id="19" name="Straight Connector 24">
            <a:extLst>
              <a:ext uri="{FF2B5EF4-FFF2-40B4-BE49-F238E27FC236}">
                <a16:creationId xmlns:a16="http://schemas.microsoft.com/office/drawing/2014/main" id="{7A20238B-36C5-488D-9D92-FF4B09C5A78D}"/>
              </a:ext>
            </a:extLst>
          </p:cNvPr>
          <p:cNvCxnSpPr>
            <a:cxnSpLocks/>
          </p:cNvCxnSpPr>
          <p:nvPr/>
        </p:nvCxnSpPr>
        <p:spPr>
          <a:xfrm>
            <a:off x="6510147" y="2383977"/>
            <a:ext cx="2856543" cy="0"/>
          </a:xfrm>
          <a:prstGeom prst="line">
            <a:avLst/>
          </a:prstGeom>
          <a:noFill/>
          <a:ln w="12700" cap="sq" cmpd="sng" algn="ctr">
            <a:solidFill>
              <a:schemeClr val="tx2"/>
            </a:solidFill>
            <a:prstDash val="solid"/>
            <a:miter lim="800000"/>
            <a:tailEnd type="none"/>
          </a:ln>
          <a:effectLst/>
        </p:spPr>
      </p:cxnSp>
      <p:sp>
        <p:nvSpPr>
          <p:cNvPr id="24" name="Rectangle 6">
            <a:extLst>
              <a:ext uri="{FF2B5EF4-FFF2-40B4-BE49-F238E27FC236}">
                <a16:creationId xmlns:a16="http://schemas.microsoft.com/office/drawing/2014/main" id="{59B0AC3F-2581-4298-B3E6-FC786EC9997D}"/>
              </a:ext>
            </a:extLst>
          </p:cNvPr>
          <p:cNvSpPr/>
          <p:nvPr/>
        </p:nvSpPr>
        <p:spPr>
          <a:xfrm>
            <a:off x="3359958" y="3472497"/>
            <a:ext cx="947696" cy="1569660"/>
          </a:xfrm>
          <a:prstGeom prst="rect">
            <a:avLst/>
          </a:prstGeom>
        </p:spPr>
        <p:txBody>
          <a:bodyPr wrap="none">
            <a:spAutoFit/>
          </a:bodyPr>
          <a:lstStyle/>
          <a:p>
            <a:pPr algn="ctr"/>
            <a:r>
              <a:rPr lang="en-US" sz="9600" dirty="0">
                <a:solidFill>
                  <a:schemeClr val="tx2"/>
                </a:solidFill>
                <a:latin typeface="+mj-lt"/>
              </a:rPr>
              <a:t>3</a:t>
            </a:r>
          </a:p>
        </p:txBody>
      </p:sp>
      <p:cxnSp>
        <p:nvCxnSpPr>
          <p:cNvPr id="25" name="Straight Connector 15">
            <a:extLst>
              <a:ext uri="{FF2B5EF4-FFF2-40B4-BE49-F238E27FC236}">
                <a16:creationId xmlns:a16="http://schemas.microsoft.com/office/drawing/2014/main" id="{1257B5EB-F489-4F78-8619-A70907FF3E5C}"/>
              </a:ext>
            </a:extLst>
          </p:cNvPr>
          <p:cNvCxnSpPr>
            <a:cxnSpLocks/>
          </p:cNvCxnSpPr>
          <p:nvPr/>
        </p:nvCxnSpPr>
        <p:spPr>
          <a:xfrm>
            <a:off x="2831660" y="4854163"/>
            <a:ext cx="2856544" cy="0"/>
          </a:xfrm>
          <a:prstGeom prst="line">
            <a:avLst/>
          </a:prstGeom>
          <a:noFill/>
          <a:ln w="12700" cap="sq" cmpd="sng" algn="ctr">
            <a:solidFill>
              <a:schemeClr val="tx2"/>
            </a:solidFill>
            <a:prstDash val="solid"/>
            <a:miter lim="800000"/>
            <a:tailEnd type="none"/>
          </a:ln>
          <a:effectLst/>
        </p:spPr>
      </p:cxnSp>
      <p:sp>
        <p:nvSpPr>
          <p:cNvPr id="26" name="object 3">
            <a:extLst>
              <a:ext uri="{FF2B5EF4-FFF2-40B4-BE49-F238E27FC236}">
                <a16:creationId xmlns:a16="http://schemas.microsoft.com/office/drawing/2014/main" id="{88A0E59F-6EBF-4738-AC40-7A432D562435}"/>
              </a:ext>
            </a:extLst>
          </p:cNvPr>
          <p:cNvSpPr txBox="1"/>
          <p:nvPr/>
        </p:nvSpPr>
        <p:spPr>
          <a:xfrm>
            <a:off x="2833164" y="5054188"/>
            <a:ext cx="2853536" cy="255006"/>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Tech Due Diligence</a:t>
            </a:r>
            <a:endParaRPr sz="1600" dirty="0">
              <a:latin typeface="EYInterstate"/>
              <a:cs typeface="EYInterstate"/>
            </a:endParaRPr>
          </a:p>
        </p:txBody>
      </p:sp>
      <p:sp>
        <p:nvSpPr>
          <p:cNvPr id="28" name="Rectangle 11">
            <a:extLst>
              <a:ext uri="{FF2B5EF4-FFF2-40B4-BE49-F238E27FC236}">
                <a16:creationId xmlns:a16="http://schemas.microsoft.com/office/drawing/2014/main" id="{5FA5A930-6A40-481A-A637-A48D9DDADC42}"/>
              </a:ext>
            </a:extLst>
          </p:cNvPr>
          <p:cNvSpPr/>
          <p:nvPr/>
        </p:nvSpPr>
        <p:spPr>
          <a:xfrm>
            <a:off x="7036940" y="3472497"/>
            <a:ext cx="947696" cy="1569660"/>
          </a:xfrm>
          <a:prstGeom prst="rect">
            <a:avLst/>
          </a:prstGeom>
        </p:spPr>
        <p:txBody>
          <a:bodyPr wrap="none">
            <a:spAutoFit/>
          </a:bodyPr>
          <a:lstStyle/>
          <a:p>
            <a:pPr algn="ctr"/>
            <a:r>
              <a:rPr lang="en-US" sz="9600" dirty="0">
                <a:solidFill>
                  <a:schemeClr val="tx2"/>
                </a:solidFill>
                <a:latin typeface="+mj-lt"/>
              </a:rPr>
              <a:t>4</a:t>
            </a:r>
          </a:p>
        </p:txBody>
      </p:sp>
      <p:sp>
        <p:nvSpPr>
          <p:cNvPr id="30" name="object 5">
            <a:extLst>
              <a:ext uri="{FF2B5EF4-FFF2-40B4-BE49-F238E27FC236}">
                <a16:creationId xmlns:a16="http://schemas.microsoft.com/office/drawing/2014/main" id="{55726D73-FB90-4F58-8906-DCCB0B0C305E}"/>
              </a:ext>
            </a:extLst>
          </p:cNvPr>
          <p:cNvSpPr txBox="1"/>
          <p:nvPr/>
        </p:nvSpPr>
        <p:spPr>
          <a:xfrm>
            <a:off x="6838569" y="5054188"/>
            <a:ext cx="2196690" cy="255006"/>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Credentials and CVs</a:t>
            </a:r>
          </a:p>
        </p:txBody>
      </p:sp>
      <p:cxnSp>
        <p:nvCxnSpPr>
          <p:cNvPr id="31" name="Straight Connector 24">
            <a:extLst>
              <a:ext uri="{FF2B5EF4-FFF2-40B4-BE49-F238E27FC236}">
                <a16:creationId xmlns:a16="http://schemas.microsoft.com/office/drawing/2014/main" id="{5516CC50-B3EE-4A4E-85C9-0025948B8E27}"/>
              </a:ext>
            </a:extLst>
          </p:cNvPr>
          <p:cNvCxnSpPr>
            <a:cxnSpLocks/>
          </p:cNvCxnSpPr>
          <p:nvPr/>
        </p:nvCxnSpPr>
        <p:spPr>
          <a:xfrm>
            <a:off x="6508643" y="4854163"/>
            <a:ext cx="2856543" cy="0"/>
          </a:xfrm>
          <a:prstGeom prst="line">
            <a:avLst/>
          </a:prstGeom>
          <a:noFill/>
          <a:ln w="12700" cap="sq" cmpd="sng" algn="ctr">
            <a:solidFill>
              <a:schemeClr val="tx2"/>
            </a:solidFill>
            <a:prstDash val="solid"/>
            <a:miter lim="800000"/>
            <a:tailEnd type="none"/>
          </a:ln>
          <a:effectLst/>
        </p:spPr>
      </p:cxnSp>
      <p:pic>
        <p:nvPicPr>
          <p:cNvPr id="17" name="Graphic 16" descr="Clipboard with solid fill">
            <a:extLst>
              <a:ext uri="{FF2B5EF4-FFF2-40B4-BE49-F238E27FC236}">
                <a16:creationId xmlns:a16="http://schemas.microsoft.com/office/drawing/2014/main" id="{D5E041C8-B3B4-4F82-839A-BD7316213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9426" y="1182341"/>
            <a:ext cx="1209600" cy="1209600"/>
          </a:xfrm>
          <a:prstGeom prst="rect">
            <a:avLst/>
          </a:prstGeom>
        </p:spPr>
      </p:pic>
      <p:pic>
        <p:nvPicPr>
          <p:cNvPr id="35" name="Graphic 34" descr="User network with solid fill">
            <a:extLst>
              <a:ext uri="{FF2B5EF4-FFF2-40B4-BE49-F238E27FC236}">
                <a16:creationId xmlns:a16="http://schemas.microsoft.com/office/drawing/2014/main" id="{C7AEB9A9-F1F2-4901-9D74-B0DB0B70FB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02317" y="1182341"/>
            <a:ext cx="1211990" cy="1209600"/>
          </a:xfrm>
          <a:prstGeom prst="rect">
            <a:avLst/>
          </a:prstGeom>
        </p:spPr>
      </p:pic>
      <p:pic>
        <p:nvPicPr>
          <p:cNvPr id="36" name="Graphic 11" descr="Computer with solid fill">
            <a:extLst>
              <a:ext uri="{FF2B5EF4-FFF2-40B4-BE49-F238E27FC236}">
                <a16:creationId xmlns:a16="http://schemas.microsoft.com/office/drawing/2014/main" id="{F94BDC4A-968D-4591-9738-CC2EA30ADB5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157" y="3652527"/>
            <a:ext cx="1209600" cy="1209600"/>
          </a:xfrm>
          <a:prstGeom prst="rect">
            <a:avLst/>
          </a:prstGeom>
        </p:spPr>
      </p:pic>
      <p:pic>
        <p:nvPicPr>
          <p:cNvPr id="20" name="Graphic 19" descr="Target Audience with solid fill">
            <a:extLst>
              <a:ext uri="{FF2B5EF4-FFF2-40B4-BE49-F238E27FC236}">
                <a16:creationId xmlns:a16="http://schemas.microsoft.com/office/drawing/2014/main" id="{B8D2CB7A-D6B1-4669-8B7A-9F98657A97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03512" y="3652527"/>
            <a:ext cx="1209600" cy="1209600"/>
          </a:xfrm>
          <a:prstGeom prst="rect">
            <a:avLst/>
          </a:prstGeom>
        </p:spPr>
      </p:pic>
    </p:spTree>
    <p:extLst>
      <p:ext uri="{BB962C8B-B14F-4D97-AF65-F5344CB8AC3E}">
        <p14:creationId xmlns:p14="http://schemas.microsoft.com/office/powerpoint/2010/main" val="142138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72912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IT Model &amp; Organization was conducted to understand the extent to which the IT organization supports the realization of the business strategy</a:t>
            </a:r>
            <a:br>
              <a:rPr lang="en-US" sz="1800" dirty="0"/>
            </a:br>
            <a:endParaRPr lang="en-US" sz="1800" dirty="0"/>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20</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IT Operating Model &amp; Organization (2/5)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827725" y="3539965"/>
            <a:ext cx="1937343"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834073" y="3735831"/>
            <a:ext cx="1966118"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Organization assessment</a:t>
            </a:r>
          </a:p>
          <a:p>
            <a:pPr>
              <a:spcAft>
                <a:spcPts val="600"/>
              </a:spcAft>
              <a:buClr>
                <a:schemeClr val="tx2"/>
              </a:buClr>
              <a:buSzPct val="103000"/>
            </a:pPr>
            <a:r>
              <a:rPr lang="en-US" sz="1200" dirty="0">
                <a:solidFill>
                  <a:schemeClr val="bg1"/>
                </a:solidFill>
                <a:cs typeface="Arial" pitchFamily="34" charset="0"/>
              </a:rPr>
              <a:t>A high-level analysis of the IT organization was conducted to understand its structure, roles and responsibilities and to assess the adequacy of the current </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current IT organization, including the capacity, skills and service delivery for realizing the business (growth) strategy</a:t>
            </a:r>
            <a:endParaRPr lang="en-US" sz="1200" dirty="0">
              <a:solidFill>
                <a:schemeClr val="bg1"/>
              </a:solidFill>
              <a:cs typeface="Arial" pitchFamily="34" charset="0"/>
            </a:endParaRP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70144" y="1943450"/>
            <a:ext cx="185250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884430" y="2239831"/>
            <a:ext cx="185250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107721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Operating Model overview</a:t>
            </a:r>
          </a:p>
          <a:p>
            <a:pPr>
              <a:spcAft>
                <a:spcPts val="600"/>
              </a:spcAft>
              <a:buClr>
                <a:schemeClr val="tx2"/>
              </a:buClr>
              <a:buSzPct val="103000"/>
            </a:pPr>
            <a:r>
              <a:rPr lang="en-US" sz="1200" dirty="0">
                <a:solidFill>
                  <a:schemeClr val="bg1"/>
                </a:solidFill>
                <a:cs typeface="Arial" pitchFamily="34" charset="0"/>
              </a:rPr>
              <a:t>An initial analysis concerned the Company's Operating Model with the geographic location of the sites (if IT not centralized), assessing supplier and third-party IT dependency and identifying any operative risks related to them</a:t>
            </a:r>
          </a:p>
          <a:p>
            <a:pPr>
              <a:spcAft>
                <a:spcPts val="600"/>
              </a:spcAft>
              <a:buClr>
                <a:schemeClr val="tx2"/>
              </a:buClr>
              <a:buSzPct val="103000"/>
            </a:pPr>
            <a:endParaRPr lang="en-US" sz="1200" dirty="0">
              <a:solidFill>
                <a:schemeClr val="bg1"/>
              </a:solidFill>
              <a:cs typeface="Arial" pitchFamily="34" charset="0"/>
            </a:endParaRP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sp>
        <p:nvSpPr>
          <p:cNvPr id="39" name="Date Placeholder 3">
            <a:extLst>
              <a:ext uri="{FF2B5EF4-FFF2-40B4-BE49-F238E27FC236}">
                <a16:creationId xmlns:a16="http://schemas.microsoft.com/office/drawing/2014/main" id="{3C44FFE6-C308-43DF-8F96-6412281DA71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44" name="Picture 43">
            <a:extLst>
              <a:ext uri="{FF2B5EF4-FFF2-40B4-BE49-F238E27FC236}">
                <a16:creationId xmlns:a16="http://schemas.microsoft.com/office/drawing/2014/main" id="{C308AE4E-FA30-4125-B0E3-5CD7A98DED70}"/>
              </a:ext>
            </a:extLst>
          </p:cNvPr>
          <p:cNvPicPr>
            <a:picLocks noChangeAspect="1"/>
          </p:cNvPicPr>
          <p:nvPr/>
        </p:nvPicPr>
        <p:blipFill>
          <a:blip r:embed="rId9"/>
          <a:stretch>
            <a:fillRect/>
          </a:stretch>
        </p:blipFill>
        <p:spPr>
          <a:xfrm>
            <a:off x="9664151" y="981757"/>
            <a:ext cx="1598712" cy="360000"/>
          </a:xfrm>
          <a:prstGeom prst="rect">
            <a:avLst/>
          </a:prstGeom>
        </p:spPr>
      </p:pic>
      <p:grpSp>
        <p:nvGrpSpPr>
          <p:cNvPr id="69" name="Group 68">
            <a:extLst>
              <a:ext uri="{FF2B5EF4-FFF2-40B4-BE49-F238E27FC236}">
                <a16:creationId xmlns:a16="http://schemas.microsoft.com/office/drawing/2014/main" id="{837D7E7C-AA32-42AA-A446-C8C554C61FF3}"/>
              </a:ext>
            </a:extLst>
          </p:cNvPr>
          <p:cNvGrpSpPr/>
          <p:nvPr/>
        </p:nvGrpSpPr>
        <p:grpSpPr>
          <a:xfrm>
            <a:off x="10257067" y="36000"/>
            <a:ext cx="1853205" cy="282545"/>
            <a:chOff x="10257067" y="70336"/>
            <a:chExt cx="1853205" cy="282545"/>
          </a:xfrm>
        </p:grpSpPr>
        <p:grpSp>
          <p:nvGrpSpPr>
            <p:cNvPr id="70" name="Group 69">
              <a:extLst>
                <a:ext uri="{FF2B5EF4-FFF2-40B4-BE49-F238E27FC236}">
                  <a16:creationId xmlns:a16="http://schemas.microsoft.com/office/drawing/2014/main" id="{DFFB6088-390C-425E-B78C-4425905EC066}"/>
                </a:ext>
              </a:extLst>
            </p:cNvPr>
            <p:cNvGrpSpPr/>
            <p:nvPr/>
          </p:nvGrpSpPr>
          <p:grpSpPr>
            <a:xfrm>
              <a:off x="10257067" y="76010"/>
              <a:ext cx="402453" cy="276871"/>
              <a:chOff x="8783357" y="868151"/>
              <a:chExt cx="402453" cy="276871"/>
            </a:xfrm>
          </p:grpSpPr>
          <p:sp>
            <p:nvSpPr>
              <p:cNvPr id="80" name="Rectangle 6">
                <a:extLst>
                  <a:ext uri="{FF2B5EF4-FFF2-40B4-BE49-F238E27FC236}">
                    <a16:creationId xmlns:a16="http://schemas.microsoft.com/office/drawing/2014/main" id="{42894A28-E1B2-4FAC-9A97-83A4BCB20896}"/>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81" name="Graphic 80" descr="Clipboard with solid fill">
                <a:extLst>
                  <a:ext uri="{FF2B5EF4-FFF2-40B4-BE49-F238E27FC236}">
                    <a16:creationId xmlns:a16="http://schemas.microsoft.com/office/drawing/2014/main" id="{3771FDBF-4E39-42E4-9022-931621E220F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86704" y="905219"/>
                <a:ext cx="199106" cy="199106"/>
              </a:xfrm>
              <a:prstGeom prst="rect">
                <a:avLst/>
              </a:prstGeom>
            </p:spPr>
          </p:pic>
        </p:grpSp>
        <p:grpSp>
          <p:nvGrpSpPr>
            <p:cNvPr id="71" name="Group 70">
              <a:extLst>
                <a:ext uri="{FF2B5EF4-FFF2-40B4-BE49-F238E27FC236}">
                  <a16:creationId xmlns:a16="http://schemas.microsoft.com/office/drawing/2014/main" id="{4CB30CD0-F3E7-4BBC-A3F0-DE41A86FF189}"/>
                </a:ext>
              </a:extLst>
            </p:cNvPr>
            <p:cNvGrpSpPr/>
            <p:nvPr/>
          </p:nvGrpSpPr>
          <p:grpSpPr>
            <a:xfrm>
              <a:off x="10740650" y="76010"/>
              <a:ext cx="402454" cy="276871"/>
              <a:chOff x="8783356" y="868151"/>
              <a:chExt cx="402454" cy="276871"/>
            </a:xfrm>
          </p:grpSpPr>
          <p:sp>
            <p:nvSpPr>
              <p:cNvPr id="78" name="Rectangle 6">
                <a:extLst>
                  <a:ext uri="{FF2B5EF4-FFF2-40B4-BE49-F238E27FC236}">
                    <a16:creationId xmlns:a16="http://schemas.microsoft.com/office/drawing/2014/main" id="{05F44C8C-C213-42E8-BF41-975C97E25D7B}"/>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79" name="Graphic 78" descr="User network with solid fill">
                <a:extLst>
                  <a:ext uri="{FF2B5EF4-FFF2-40B4-BE49-F238E27FC236}">
                    <a16:creationId xmlns:a16="http://schemas.microsoft.com/office/drawing/2014/main" id="{ED84ECE9-2F69-444F-8E3F-A7985F6BAE1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986704" y="905219"/>
                <a:ext cx="199106" cy="199106"/>
              </a:xfrm>
              <a:prstGeom prst="rect">
                <a:avLst/>
              </a:prstGeom>
            </p:spPr>
          </p:pic>
        </p:grpSp>
        <p:grpSp>
          <p:nvGrpSpPr>
            <p:cNvPr id="72" name="Group 71">
              <a:extLst>
                <a:ext uri="{FF2B5EF4-FFF2-40B4-BE49-F238E27FC236}">
                  <a16:creationId xmlns:a16="http://schemas.microsoft.com/office/drawing/2014/main" id="{C5E92F85-0CAF-4488-84B7-7C644DF1CA4E}"/>
                </a:ext>
              </a:extLst>
            </p:cNvPr>
            <p:cNvGrpSpPr/>
            <p:nvPr/>
          </p:nvGrpSpPr>
          <p:grpSpPr>
            <a:xfrm>
              <a:off x="11224235" y="76010"/>
              <a:ext cx="402453" cy="276871"/>
              <a:chOff x="8783357" y="868151"/>
              <a:chExt cx="402453" cy="276871"/>
            </a:xfrm>
          </p:grpSpPr>
          <p:sp>
            <p:nvSpPr>
              <p:cNvPr id="76" name="Rectangle 6">
                <a:extLst>
                  <a:ext uri="{FF2B5EF4-FFF2-40B4-BE49-F238E27FC236}">
                    <a16:creationId xmlns:a16="http://schemas.microsoft.com/office/drawing/2014/main" id="{814DF905-E119-4EB6-8E52-3D87356DE6D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77" name="Graphic 76" descr="Computer with solid fill">
                <a:extLst>
                  <a:ext uri="{FF2B5EF4-FFF2-40B4-BE49-F238E27FC236}">
                    <a16:creationId xmlns:a16="http://schemas.microsoft.com/office/drawing/2014/main" id="{84602B74-BEF0-4551-87BA-E9CD2A40E7C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986704" y="905219"/>
                <a:ext cx="199106" cy="199106"/>
              </a:xfrm>
              <a:prstGeom prst="rect">
                <a:avLst/>
              </a:prstGeom>
            </p:spPr>
          </p:pic>
        </p:grpSp>
        <p:grpSp>
          <p:nvGrpSpPr>
            <p:cNvPr id="73" name="Group 72">
              <a:extLst>
                <a:ext uri="{FF2B5EF4-FFF2-40B4-BE49-F238E27FC236}">
                  <a16:creationId xmlns:a16="http://schemas.microsoft.com/office/drawing/2014/main" id="{3A101595-DC4A-4E9F-9D53-B99137ABCFE7}"/>
                </a:ext>
              </a:extLst>
            </p:cNvPr>
            <p:cNvGrpSpPr/>
            <p:nvPr/>
          </p:nvGrpSpPr>
          <p:grpSpPr>
            <a:xfrm>
              <a:off x="11707819" y="70336"/>
              <a:ext cx="402453" cy="276871"/>
              <a:chOff x="8783357" y="868151"/>
              <a:chExt cx="402453" cy="276871"/>
            </a:xfrm>
          </p:grpSpPr>
          <p:sp>
            <p:nvSpPr>
              <p:cNvPr id="74" name="Rectangle 6">
                <a:extLst>
                  <a:ext uri="{FF2B5EF4-FFF2-40B4-BE49-F238E27FC236}">
                    <a16:creationId xmlns:a16="http://schemas.microsoft.com/office/drawing/2014/main" id="{C0CD71BE-2EF8-4C9C-B0D8-D7F03D62A165}"/>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75" name="Graphic 74" descr="Target Audience with solid fill">
                <a:extLst>
                  <a:ext uri="{FF2B5EF4-FFF2-40B4-BE49-F238E27FC236}">
                    <a16:creationId xmlns:a16="http://schemas.microsoft.com/office/drawing/2014/main" id="{273DF3C1-9001-43D0-9F45-577E72BC2372}"/>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0619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392509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IT application landscape and IT infrastructure analysis was performed t</a:t>
            </a:r>
            <a:r>
              <a:rPr kumimoji="0" lang="en-US" sz="1800" b="0" u="none" strike="noStrike" kern="1200" cap="none" normalizeH="0" baseline="0" dirty="0">
                <a:ln>
                  <a:noFill/>
                </a:ln>
                <a:effectLst/>
                <a:latin typeface="+mn-lt"/>
                <a:ea typeface="Calibri" pitchFamily="34" charset="0"/>
                <a:cs typeface="Times New Roman" pitchFamily="18" charset="0"/>
              </a:rPr>
              <a:t>o determine the adequacy of the current and planned applications and to assess their fit for purpose, risks and investment requirements. </a:t>
            </a:r>
            <a:endParaRPr lang="en-US" sz="1800" dirty="0"/>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21</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B26B3F5B-2553-4A69-A49C-5E9575A40CD1}"/>
              </a:ext>
            </a:extLst>
          </p:cNvPr>
          <p:cNvSpPr txBox="1"/>
          <p:nvPr/>
        </p:nvSpPr>
        <p:spPr>
          <a:xfrm>
            <a:off x="609918" y="988626"/>
            <a:ext cx="767048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IT Application landscape and Infrastructure (3/5)</a:t>
            </a:r>
          </a:p>
        </p:txBody>
      </p:sp>
      <p:pic>
        <p:nvPicPr>
          <p:cNvPr id="6" name="Picture 5">
            <a:extLst>
              <a:ext uri="{FF2B5EF4-FFF2-40B4-BE49-F238E27FC236}">
                <a16:creationId xmlns:a16="http://schemas.microsoft.com/office/drawing/2014/main" id="{938412F5-595C-4809-A4E8-5D8A4AB21015}"/>
              </a:ext>
            </a:extLst>
          </p:cNvPr>
          <p:cNvPicPr>
            <a:picLocks noChangeAspect="1"/>
          </p:cNvPicPr>
          <p:nvPr/>
        </p:nvPicPr>
        <p:blipFill>
          <a:blip r:embed="rId6"/>
          <a:stretch>
            <a:fillRect/>
          </a:stretch>
        </p:blipFill>
        <p:spPr>
          <a:xfrm>
            <a:off x="775662" y="1943449"/>
            <a:ext cx="2598625" cy="1428346"/>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86A1BC79-D637-4431-8B7D-9253601DFC98}"/>
              </a:ext>
            </a:extLst>
          </p:cNvPr>
          <p:cNvPicPr>
            <a:picLocks noChangeAspect="1"/>
          </p:cNvPicPr>
          <p:nvPr/>
        </p:nvPicPr>
        <p:blipFill>
          <a:blip r:embed="rId7"/>
          <a:stretch>
            <a:fillRect/>
          </a:stretch>
        </p:blipFill>
        <p:spPr>
          <a:xfrm>
            <a:off x="1762665" y="2470000"/>
            <a:ext cx="2482164"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56859EA9-E48A-43F7-916E-8BADAF64E9F2}"/>
              </a:ext>
            </a:extLst>
          </p:cNvPr>
          <p:cNvPicPr>
            <a:picLocks noChangeAspect="1"/>
          </p:cNvPicPr>
          <p:nvPr/>
        </p:nvPicPr>
        <p:blipFill>
          <a:blip r:embed="rId8"/>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37543700-0AB5-4495-83CE-2487D4F94837}"/>
              </a:ext>
            </a:extLst>
          </p:cNvPr>
          <p:cNvPicPr>
            <a:picLocks noChangeAspect="1"/>
          </p:cNvPicPr>
          <p:nvPr/>
        </p:nvPicPr>
        <p:blipFill>
          <a:blip r:embed="rId9"/>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21" name="Group 20">
            <a:extLst>
              <a:ext uri="{FF2B5EF4-FFF2-40B4-BE49-F238E27FC236}">
                <a16:creationId xmlns:a16="http://schemas.microsoft.com/office/drawing/2014/main" id="{B463EF5A-2497-430A-9D98-074085CD54FB}"/>
              </a:ext>
            </a:extLst>
          </p:cNvPr>
          <p:cNvGrpSpPr/>
          <p:nvPr/>
        </p:nvGrpSpPr>
        <p:grpSpPr>
          <a:xfrm>
            <a:off x="5780015" y="1542736"/>
            <a:ext cx="5808418" cy="311909"/>
            <a:chOff x="6396764" y="1610401"/>
            <a:chExt cx="5129031" cy="311909"/>
          </a:xfrm>
        </p:grpSpPr>
        <p:sp>
          <p:nvSpPr>
            <p:cNvPr id="22" name="TextBox 21">
              <a:extLst>
                <a:ext uri="{FF2B5EF4-FFF2-40B4-BE49-F238E27FC236}">
                  <a16:creationId xmlns:a16="http://schemas.microsoft.com/office/drawing/2014/main" id="{1CA841CB-F50C-4740-A29E-6C260AB14059}"/>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23" name="Straight Connector 22">
              <a:extLst>
                <a:ext uri="{FF2B5EF4-FFF2-40B4-BE49-F238E27FC236}">
                  <a16:creationId xmlns:a16="http://schemas.microsoft.com/office/drawing/2014/main" id="{53B30B04-1BF5-4B44-A342-6FE2A8BE8EDE}"/>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24" name="Straight Arrow Connector 23">
            <a:extLst>
              <a:ext uri="{FF2B5EF4-FFF2-40B4-BE49-F238E27FC236}">
                <a16:creationId xmlns:a16="http://schemas.microsoft.com/office/drawing/2014/main" id="{2328A8C5-98BE-4CDD-8D06-D61864F5B555}"/>
              </a:ext>
            </a:extLst>
          </p:cNvPr>
          <p:cNvCxnSpPr>
            <a:cxnSpLocks/>
          </p:cNvCxnSpPr>
          <p:nvPr/>
        </p:nvCxnSpPr>
        <p:spPr>
          <a:xfrm>
            <a:off x="4444609" y="2920790"/>
            <a:ext cx="1029882" cy="0"/>
          </a:xfrm>
          <a:prstGeom prst="straightConnector1">
            <a:avLst/>
          </a:prstGeom>
          <a:noFill/>
          <a:ln w="12700" cap="sq" cmpd="sng" algn="ctr">
            <a:solidFill>
              <a:schemeClr val="tx2"/>
            </a:solidFill>
            <a:prstDash val="sysDash"/>
            <a:miter lim="800000"/>
            <a:tailEnd type="triangle"/>
          </a:ln>
          <a:effectLst/>
        </p:spPr>
      </p:cxnSp>
      <p:cxnSp>
        <p:nvCxnSpPr>
          <p:cNvPr id="28" name="Straight Arrow Connector 27">
            <a:extLst>
              <a:ext uri="{FF2B5EF4-FFF2-40B4-BE49-F238E27FC236}">
                <a16:creationId xmlns:a16="http://schemas.microsoft.com/office/drawing/2014/main" id="{90FD038D-2B87-4C25-A398-914B911E7897}"/>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29" name="Rectangle 12836">
            <a:extLst>
              <a:ext uri="{FF2B5EF4-FFF2-40B4-BE49-F238E27FC236}">
                <a16:creationId xmlns:a16="http://schemas.microsoft.com/office/drawing/2014/main" id="{6E924AA3-22F5-442F-82D2-6B2E480303A4}"/>
              </a:ext>
            </a:extLst>
          </p:cNvPr>
          <p:cNvSpPr/>
          <p:nvPr/>
        </p:nvSpPr>
        <p:spPr>
          <a:xfrm>
            <a:off x="5780015" y="2512986"/>
            <a:ext cx="5808418" cy="218521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Key business applications</a:t>
            </a:r>
          </a:p>
          <a:p>
            <a:pPr>
              <a:spcAft>
                <a:spcPts val="600"/>
              </a:spcAft>
              <a:buClr>
                <a:schemeClr val="tx2"/>
              </a:buClr>
              <a:buSzPct val="103000"/>
            </a:pPr>
            <a:r>
              <a:rPr lang="en-US" sz="1200" dirty="0">
                <a:solidFill>
                  <a:schemeClr val="bg1"/>
                </a:solidFill>
                <a:cs typeface="Arial" pitchFamily="34" charset="0"/>
              </a:rPr>
              <a:t>An assessment was conducted on the main business applications relating to:</a:t>
            </a:r>
            <a:r>
              <a:rPr kumimoji="0" lang="en-US" sz="1200" b="0" i="0" u="none" strike="noStrike" kern="1200" cap="none" normalizeH="0" baseline="0" noProof="0" dirty="0">
                <a:ln>
                  <a:noFill/>
                </a:ln>
                <a:solidFill>
                  <a:schemeClr val="tx1"/>
                </a:solidFill>
                <a:effectLst/>
                <a:latin typeface="+mn-lt"/>
                <a:ea typeface="MS Mincho" pitchFamily="49" charset="-128"/>
                <a:cs typeface="Times New Roman" pitchFamily="18" charset="0"/>
              </a:rPr>
              <a:t> </a:t>
            </a:r>
          </a:p>
          <a:p>
            <a:pPr marL="687388" lvl="1" indent="-230188" algn="just" fontAlgn="base">
              <a:buClr>
                <a:schemeClr val="tx2"/>
              </a:buClr>
              <a:buSzPct val="70000"/>
              <a:buFont typeface="Arial"/>
              <a:buChar char="►"/>
            </a:pPr>
            <a:r>
              <a:rPr lang="en-US" sz="1200" dirty="0">
                <a:solidFill>
                  <a:schemeClr val="bg1"/>
                </a:solidFill>
                <a:ea typeface="MS Mincho" pitchFamily="49" charset="-128"/>
                <a:cs typeface="Times New Roman" pitchFamily="18" charset="0"/>
              </a:rPr>
              <a:t>technologies, versions, customization level and support arrangements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f</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unctionality</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and criticality for the business processes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c</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hange</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history, backlog items and foreseeable change requirements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s</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calability</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and performance efficiency (e.g. with increased number of customers, users and transactions)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p</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otential</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limitations of interfacing (e.g. private APIs)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m</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aintainability</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reliability and related quality assurance measures</a:t>
            </a:r>
          </a:p>
          <a:p>
            <a:pPr marL="687388" marR="0" lvl="1" indent="-230188" algn="just" defTabSz="914400" rtl="0" eaLnBrk="1" fontAlgn="base" latinLnBrk="0" hangingPunct="1">
              <a:lnSpc>
                <a:spcPct val="100000"/>
              </a:lnSpc>
              <a:spcBef>
                <a:spcPts val="0"/>
              </a:spcBef>
              <a:buClr>
                <a:schemeClr val="tx2"/>
              </a:buClr>
              <a:buSzPct val="70000"/>
              <a:buFont typeface="Arial"/>
              <a:buChar char="►"/>
              <a:tabLst/>
            </a:pPr>
            <a:r>
              <a:rPr lang="en-US" sz="1200" dirty="0">
                <a:solidFill>
                  <a:schemeClr val="bg1"/>
                </a:solidFill>
                <a:ea typeface="MS Mincho" pitchFamily="49" charset="-128"/>
                <a:cs typeface="Times New Roman" pitchFamily="18" charset="0"/>
              </a:rPr>
              <a:t>i</a:t>
            </a:r>
            <a:r>
              <a:rPr kumimoji="0" lang="en-US" sz="1200" b="0" i="0" u="none" strike="noStrike" kern="1200" cap="none" normalizeH="0" baseline="0" noProof="0" dirty="0" err="1">
                <a:ln>
                  <a:noFill/>
                </a:ln>
                <a:solidFill>
                  <a:schemeClr val="bg1"/>
                </a:solidFill>
                <a:effectLst/>
                <a:latin typeface="+mn-lt"/>
                <a:ea typeface="MS Mincho" pitchFamily="49" charset="-128"/>
                <a:cs typeface="Times New Roman" pitchFamily="18" charset="0"/>
              </a:rPr>
              <a:t>ssues</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 and issue resolution time</a:t>
            </a:r>
          </a:p>
          <a:p>
            <a:pPr>
              <a:spcAft>
                <a:spcPts val="600"/>
              </a:spcAft>
              <a:buClr>
                <a:schemeClr val="tx2"/>
              </a:buClr>
              <a:buSzPct val="103000"/>
            </a:pPr>
            <a:r>
              <a:rPr lang="en-US" sz="1200" dirty="0">
                <a:solidFill>
                  <a:schemeClr val="bg1"/>
                </a:solidFill>
                <a:cs typeface="Arial" pitchFamily="34" charset="0"/>
              </a:rPr>
              <a:t> </a:t>
            </a:r>
          </a:p>
        </p:txBody>
      </p:sp>
      <p:sp>
        <p:nvSpPr>
          <p:cNvPr id="30" name="Rectangle 12836">
            <a:extLst>
              <a:ext uri="{FF2B5EF4-FFF2-40B4-BE49-F238E27FC236}">
                <a16:creationId xmlns:a16="http://schemas.microsoft.com/office/drawing/2014/main" id="{60175792-F18B-487E-AB69-9FA15072BE45}"/>
              </a:ext>
            </a:extLst>
          </p:cNvPr>
          <p:cNvSpPr/>
          <p:nvPr/>
        </p:nvSpPr>
        <p:spPr>
          <a:xfrm>
            <a:off x="5780015" y="4845257"/>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infrastructure</a:t>
            </a:r>
          </a:p>
          <a:p>
            <a:pPr>
              <a:spcAft>
                <a:spcPts val="600"/>
              </a:spcAft>
              <a:buClr>
                <a:schemeClr val="tx2"/>
              </a:buClr>
              <a:buSzPct val="103000"/>
            </a:pPr>
            <a:r>
              <a:rPr lang="en-US" sz="1200" dirty="0">
                <a:solidFill>
                  <a:schemeClr val="bg1"/>
                </a:solidFill>
                <a:cs typeface="Arial" pitchFamily="34" charset="0"/>
              </a:rPr>
              <a:t>Infrastructure HW analysis was conducted to map purchase price, date of purchase and replacement policy, HW ownership, support arrangement, scalability and its reliability</a:t>
            </a:r>
          </a:p>
        </p:txBody>
      </p:sp>
      <p:sp>
        <p:nvSpPr>
          <p:cNvPr id="34" name="Date Placeholder 3">
            <a:extLst>
              <a:ext uri="{FF2B5EF4-FFF2-40B4-BE49-F238E27FC236}">
                <a16:creationId xmlns:a16="http://schemas.microsoft.com/office/drawing/2014/main" id="{5DE39222-C1AB-4A5E-9A53-897B445CCCBB}"/>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36" name="Picture 35">
            <a:extLst>
              <a:ext uri="{FF2B5EF4-FFF2-40B4-BE49-F238E27FC236}">
                <a16:creationId xmlns:a16="http://schemas.microsoft.com/office/drawing/2014/main" id="{27908460-AB4B-4934-93C1-2C3509C88498}"/>
              </a:ext>
            </a:extLst>
          </p:cNvPr>
          <p:cNvPicPr>
            <a:picLocks noChangeAspect="1"/>
          </p:cNvPicPr>
          <p:nvPr/>
        </p:nvPicPr>
        <p:blipFill>
          <a:blip r:embed="rId10"/>
          <a:stretch>
            <a:fillRect/>
          </a:stretch>
        </p:blipFill>
        <p:spPr>
          <a:xfrm>
            <a:off x="9664151" y="981757"/>
            <a:ext cx="1598712" cy="360000"/>
          </a:xfrm>
          <a:prstGeom prst="rect">
            <a:avLst/>
          </a:prstGeom>
        </p:spPr>
      </p:pic>
      <p:grpSp>
        <p:nvGrpSpPr>
          <p:cNvPr id="63" name="Group 62">
            <a:extLst>
              <a:ext uri="{FF2B5EF4-FFF2-40B4-BE49-F238E27FC236}">
                <a16:creationId xmlns:a16="http://schemas.microsoft.com/office/drawing/2014/main" id="{760E61E7-BA64-480B-80D7-4AC05E2ECC8E}"/>
              </a:ext>
            </a:extLst>
          </p:cNvPr>
          <p:cNvGrpSpPr/>
          <p:nvPr/>
        </p:nvGrpSpPr>
        <p:grpSpPr>
          <a:xfrm>
            <a:off x="10257067" y="36000"/>
            <a:ext cx="1853205" cy="282545"/>
            <a:chOff x="10257067" y="70336"/>
            <a:chExt cx="1853205" cy="282545"/>
          </a:xfrm>
        </p:grpSpPr>
        <p:grpSp>
          <p:nvGrpSpPr>
            <p:cNvPr id="64" name="Group 63">
              <a:extLst>
                <a:ext uri="{FF2B5EF4-FFF2-40B4-BE49-F238E27FC236}">
                  <a16:creationId xmlns:a16="http://schemas.microsoft.com/office/drawing/2014/main" id="{1CB41630-BB90-4D05-A064-858312C09415}"/>
                </a:ext>
              </a:extLst>
            </p:cNvPr>
            <p:cNvGrpSpPr/>
            <p:nvPr/>
          </p:nvGrpSpPr>
          <p:grpSpPr>
            <a:xfrm>
              <a:off x="10257067" y="76010"/>
              <a:ext cx="402453" cy="276871"/>
              <a:chOff x="8783357" y="868151"/>
              <a:chExt cx="402453" cy="276871"/>
            </a:xfrm>
          </p:grpSpPr>
          <p:sp>
            <p:nvSpPr>
              <p:cNvPr id="74" name="Rectangle 6">
                <a:extLst>
                  <a:ext uri="{FF2B5EF4-FFF2-40B4-BE49-F238E27FC236}">
                    <a16:creationId xmlns:a16="http://schemas.microsoft.com/office/drawing/2014/main" id="{C47429C3-47F5-414D-A423-D0D3A9BFF3E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5" name="Graphic 74" descr="Clipboard with solid fill">
                <a:extLst>
                  <a:ext uri="{FF2B5EF4-FFF2-40B4-BE49-F238E27FC236}">
                    <a16:creationId xmlns:a16="http://schemas.microsoft.com/office/drawing/2014/main" id="{085E8832-E543-4905-9391-65BC642195E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6704" y="905219"/>
                <a:ext cx="199106" cy="199106"/>
              </a:xfrm>
              <a:prstGeom prst="rect">
                <a:avLst/>
              </a:prstGeom>
            </p:spPr>
          </p:pic>
        </p:grpSp>
        <p:grpSp>
          <p:nvGrpSpPr>
            <p:cNvPr id="65" name="Group 64">
              <a:extLst>
                <a:ext uri="{FF2B5EF4-FFF2-40B4-BE49-F238E27FC236}">
                  <a16:creationId xmlns:a16="http://schemas.microsoft.com/office/drawing/2014/main" id="{58D75438-AE47-450F-AE08-9DCC38C0EF96}"/>
                </a:ext>
              </a:extLst>
            </p:cNvPr>
            <p:cNvGrpSpPr/>
            <p:nvPr/>
          </p:nvGrpSpPr>
          <p:grpSpPr>
            <a:xfrm>
              <a:off x="10740650" y="76010"/>
              <a:ext cx="402454" cy="276871"/>
              <a:chOff x="8783356" y="868151"/>
              <a:chExt cx="402454" cy="276871"/>
            </a:xfrm>
          </p:grpSpPr>
          <p:sp>
            <p:nvSpPr>
              <p:cNvPr id="72" name="Rectangle 6">
                <a:extLst>
                  <a:ext uri="{FF2B5EF4-FFF2-40B4-BE49-F238E27FC236}">
                    <a16:creationId xmlns:a16="http://schemas.microsoft.com/office/drawing/2014/main" id="{606637DD-089E-42A3-BFDF-FFDE85393B72}"/>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73" name="Graphic 72" descr="User network with solid fill">
                <a:extLst>
                  <a:ext uri="{FF2B5EF4-FFF2-40B4-BE49-F238E27FC236}">
                    <a16:creationId xmlns:a16="http://schemas.microsoft.com/office/drawing/2014/main" id="{9887E7FF-77AD-43A0-8A0B-96B17B92874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66" name="Group 65">
              <a:extLst>
                <a:ext uri="{FF2B5EF4-FFF2-40B4-BE49-F238E27FC236}">
                  <a16:creationId xmlns:a16="http://schemas.microsoft.com/office/drawing/2014/main" id="{60FF1EB2-83A0-4548-A698-FA07047875B3}"/>
                </a:ext>
              </a:extLst>
            </p:cNvPr>
            <p:cNvGrpSpPr/>
            <p:nvPr/>
          </p:nvGrpSpPr>
          <p:grpSpPr>
            <a:xfrm>
              <a:off x="11224235" y="76010"/>
              <a:ext cx="402453" cy="276871"/>
              <a:chOff x="8783357" y="868151"/>
              <a:chExt cx="402453" cy="276871"/>
            </a:xfrm>
          </p:grpSpPr>
          <p:sp>
            <p:nvSpPr>
              <p:cNvPr id="70" name="Rectangle 6">
                <a:extLst>
                  <a:ext uri="{FF2B5EF4-FFF2-40B4-BE49-F238E27FC236}">
                    <a16:creationId xmlns:a16="http://schemas.microsoft.com/office/drawing/2014/main" id="{4EFDA516-E8E6-4A9C-8A27-01BB816C9124}"/>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71" name="Graphic 70" descr="Computer with solid fill">
                <a:extLst>
                  <a:ext uri="{FF2B5EF4-FFF2-40B4-BE49-F238E27FC236}">
                    <a16:creationId xmlns:a16="http://schemas.microsoft.com/office/drawing/2014/main" id="{11823923-AFEC-41AE-A9E3-3E8AEA6FC8A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67" name="Group 66">
              <a:extLst>
                <a:ext uri="{FF2B5EF4-FFF2-40B4-BE49-F238E27FC236}">
                  <a16:creationId xmlns:a16="http://schemas.microsoft.com/office/drawing/2014/main" id="{54F4834F-4DD5-4EEC-88A3-A980AE6695D6}"/>
                </a:ext>
              </a:extLst>
            </p:cNvPr>
            <p:cNvGrpSpPr/>
            <p:nvPr/>
          </p:nvGrpSpPr>
          <p:grpSpPr>
            <a:xfrm>
              <a:off x="11707819" y="70336"/>
              <a:ext cx="402453" cy="276871"/>
              <a:chOff x="8783357" y="868151"/>
              <a:chExt cx="402453" cy="276871"/>
            </a:xfrm>
          </p:grpSpPr>
          <p:sp>
            <p:nvSpPr>
              <p:cNvPr id="68" name="Rectangle 6">
                <a:extLst>
                  <a:ext uri="{FF2B5EF4-FFF2-40B4-BE49-F238E27FC236}">
                    <a16:creationId xmlns:a16="http://schemas.microsoft.com/office/drawing/2014/main" id="{A3180DD9-9C03-4924-917F-405505DB708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69" name="Graphic 68" descr="Target Audience with solid fill">
                <a:extLst>
                  <a:ext uri="{FF2B5EF4-FFF2-40B4-BE49-F238E27FC236}">
                    <a16:creationId xmlns:a16="http://schemas.microsoft.com/office/drawing/2014/main" id="{E5B7C4AD-FB2B-4F1E-BF03-29DD291532F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370954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8321124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Analysis on IT expenditure was useful to </a:t>
            </a:r>
            <a:r>
              <a:rPr lang="en-US" sz="1800" dirty="0">
                <a:latin typeface="+mn-lt"/>
                <a:cs typeface="Times New Roman" pitchFamily="18" charset="0"/>
              </a:rPr>
              <a:t>understand t</a:t>
            </a:r>
            <a:r>
              <a:rPr kumimoji="0" lang="en-US" sz="1800" b="0" u="none" strike="noStrike" kern="1200" cap="none" normalizeH="0" baseline="0" dirty="0">
                <a:ln>
                  <a:noFill/>
                </a:ln>
                <a:effectLst/>
                <a:latin typeface="+mn-lt"/>
                <a:ea typeface="Calibri" pitchFamily="34" charset="0"/>
                <a:cs typeface="Times New Roman" pitchFamily="18" charset="0"/>
              </a:rPr>
              <a:t>he trend of historical expenses and the forecast IT budget. It is also useful to identify any underinvestment in the IT organization and landscape.</a:t>
            </a:r>
            <a:br>
              <a:rPr kumimoji="0" lang="en-US" sz="1800" b="0" i="1" u="none" strike="noStrike" kern="1200" cap="none" normalizeH="0" baseline="0" dirty="0">
                <a:ln>
                  <a:noFill/>
                </a:ln>
                <a:effectLst/>
                <a:latin typeface="+mn-lt"/>
                <a:ea typeface="Calibri" pitchFamily="34" charset="0"/>
                <a:cs typeface="Times New Roman" pitchFamily="18" charset="0"/>
              </a:rPr>
            </a:br>
            <a:r>
              <a:rPr lang="en-US" sz="1800" dirty="0"/>
              <a:t>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22</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19FB7EA6-216D-4B85-AED8-BF7EDFD68341}"/>
              </a:ext>
            </a:extLst>
          </p:cNvPr>
          <p:cNvSpPr txBox="1"/>
          <p:nvPr/>
        </p:nvSpPr>
        <p:spPr>
          <a:xfrm>
            <a:off x="609917" y="988626"/>
            <a:ext cx="851874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IT expenditure (4/5)</a:t>
            </a:r>
          </a:p>
        </p:txBody>
      </p:sp>
      <p:grpSp>
        <p:nvGrpSpPr>
          <p:cNvPr id="10" name="Group 9">
            <a:extLst>
              <a:ext uri="{FF2B5EF4-FFF2-40B4-BE49-F238E27FC236}">
                <a16:creationId xmlns:a16="http://schemas.microsoft.com/office/drawing/2014/main" id="{03C77492-8C36-4DF3-B3E3-C732FD9394D0}"/>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C6C14271-74B9-4F69-AF0E-50470FDE7C82}"/>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EBF27C4D-3FE8-47D8-90E9-8AEF9A810A4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pic>
        <p:nvPicPr>
          <p:cNvPr id="6" name="Picture 5">
            <a:extLst>
              <a:ext uri="{FF2B5EF4-FFF2-40B4-BE49-F238E27FC236}">
                <a16:creationId xmlns:a16="http://schemas.microsoft.com/office/drawing/2014/main" id="{29FF9874-4264-4171-ABCA-1F5DA83F3EFA}"/>
              </a:ext>
            </a:extLst>
          </p:cNvPr>
          <p:cNvPicPr>
            <a:picLocks noChangeAspect="1"/>
          </p:cNvPicPr>
          <p:nvPr/>
        </p:nvPicPr>
        <p:blipFill>
          <a:blip r:embed="rId6"/>
          <a:stretch>
            <a:fillRect/>
          </a:stretch>
        </p:blipFill>
        <p:spPr>
          <a:xfrm>
            <a:off x="775661" y="1943450"/>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27A8453D-79A8-426A-9678-3845489FE0A6}"/>
              </a:ext>
            </a:extLst>
          </p:cNvPr>
          <p:cNvPicPr>
            <a:picLocks noChangeAspect="1"/>
          </p:cNvPicPr>
          <p:nvPr/>
        </p:nvPicPr>
        <p:blipFill>
          <a:blip r:embed="rId7"/>
          <a:stretch>
            <a:fillRect/>
          </a:stretch>
        </p:blipFill>
        <p:spPr>
          <a:xfrm>
            <a:off x="1437556" y="2280666"/>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31" name="Straight Arrow Connector 30">
            <a:extLst>
              <a:ext uri="{FF2B5EF4-FFF2-40B4-BE49-F238E27FC236}">
                <a16:creationId xmlns:a16="http://schemas.microsoft.com/office/drawing/2014/main" id="{954AEE49-5B5B-4B5B-80F5-9F75CC3AD4E9}"/>
              </a:ext>
            </a:extLst>
          </p:cNvPr>
          <p:cNvCxnSpPr>
            <a:cxnSpLocks/>
          </p:cNvCxnSpPr>
          <p:nvPr/>
        </p:nvCxnSpPr>
        <p:spPr>
          <a:xfrm>
            <a:off x="4125011" y="2644858"/>
            <a:ext cx="1029882" cy="0"/>
          </a:xfrm>
          <a:prstGeom prst="straightConnector1">
            <a:avLst/>
          </a:prstGeom>
          <a:noFill/>
          <a:ln w="12700" cap="sq" cmpd="sng" algn="ctr">
            <a:solidFill>
              <a:schemeClr val="tx2"/>
            </a:solidFill>
            <a:prstDash val="sysDash"/>
            <a:miter lim="800000"/>
            <a:tailEnd type="triangle"/>
          </a:ln>
          <a:effectLst/>
        </p:spPr>
      </p:cxnSp>
      <p:sp>
        <p:nvSpPr>
          <p:cNvPr id="33" name="Rectangle 12836">
            <a:extLst>
              <a:ext uri="{FF2B5EF4-FFF2-40B4-BE49-F238E27FC236}">
                <a16:creationId xmlns:a16="http://schemas.microsoft.com/office/drawing/2014/main" id="{EC4B1E0B-F8F5-45C3-92E4-EFCF4279DB55}"/>
              </a:ext>
            </a:extLst>
          </p:cNvPr>
          <p:cNvSpPr/>
          <p:nvPr/>
        </p:nvSpPr>
        <p:spPr>
          <a:xfrm>
            <a:off x="5780015" y="2144721"/>
            <a:ext cx="5808418" cy="218521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expenditure analysis</a:t>
            </a:r>
          </a:p>
          <a:p>
            <a:pPr>
              <a:spcAft>
                <a:spcPts val="600"/>
              </a:spcAft>
              <a:buClr>
                <a:schemeClr val="tx2"/>
              </a:buClr>
              <a:buSzPct val="103000"/>
            </a:pPr>
            <a:r>
              <a:rPr lang="en-US" sz="1200" dirty="0">
                <a:solidFill>
                  <a:schemeClr val="bg1"/>
                </a:solidFill>
                <a:cs typeface="Arial" pitchFamily="34" charset="0"/>
              </a:rPr>
              <a:t>The analysis of the </a:t>
            </a:r>
            <a:r>
              <a:rPr kumimoji="0" lang="en-US" sz="1200" b="0" i="0" u="none" strike="noStrike" kern="1200" cap="none" normalizeH="0" baseline="0" noProof="0" dirty="0">
                <a:ln>
                  <a:noFill/>
                </a:ln>
                <a:solidFill>
                  <a:schemeClr val="bg1"/>
                </a:solidFill>
                <a:effectLst/>
                <a:latin typeface="+mn-lt"/>
                <a:ea typeface="MS Mincho" pitchFamily="49" charset="-128"/>
                <a:cs typeface="Times New Roman" pitchFamily="18" charset="0"/>
              </a:rPr>
              <a:t>historical, current and forecast IT CAPEX and OPEX was performed:</a:t>
            </a:r>
          </a:p>
          <a:p>
            <a:pPr marL="687388" lvl="1" indent="-230188" algn="just" fontAlgn="base">
              <a:buClr>
                <a:schemeClr val="tx2"/>
              </a:buClr>
              <a:buSzPct val="70000"/>
              <a:buFont typeface="Arial"/>
              <a:buChar char="►"/>
            </a:pPr>
            <a:r>
              <a:rPr lang="en-US" sz="1200" dirty="0">
                <a:solidFill>
                  <a:schemeClr val="bg1"/>
                </a:solidFill>
                <a:ea typeface="MS Mincho" pitchFamily="49" charset="-128"/>
                <a:cs typeface="Times New Roman" pitchFamily="18" charset="0"/>
              </a:rPr>
              <a:t>commenting whether the level is sustainable and comparable to peers </a:t>
            </a:r>
          </a:p>
          <a:p>
            <a:pPr marL="687388" lvl="1" indent="-230188" algn="just" fontAlgn="base">
              <a:buClr>
                <a:schemeClr val="tx2"/>
              </a:buClr>
              <a:buSzPct val="70000"/>
              <a:buFont typeface="Arial"/>
              <a:buChar char="►"/>
            </a:pPr>
            <a:r>
              <a:rPr lang="en-US" sz="1200" dirty="0">
                <a:solidFill>
                  <a:schemeClr val="bg1"/>
                </a:solidFill>
                <a:ea typeface="MS Mincho" pitchFamily="49" charset="-128"/>
                <a:cs typeface="Times New Roman" pitchFamily="18" charset="0"/>
              </a:rPr>
              <a:t>identifying any unplanned Capex investments (e.g. remediate out-of-support technologies)</a:t>
            </a:r>
          </a:p>
          <a:p>
            <a:pPr marL="687388" lvl="1" indent="-230188" algn="just" fontAlgn="base">
              <a:buClr>
                <a:schemeClr val="tx2"/>
              </a:buClr>
              <a:buSzPct val="70000"/>
              <a:buFont typeface="Arial"/>
              <a:buChar char="►"/>
            </a:pPr>
            <a:r>
              <a:rPr lang="en-US" sz="1200" dirty="0">
                <a:solidFill>
                  <a:schemeClr val="bg1"/>
                </a:solidFill>
                <a:ea typeface="MS Mincho" pitchFamily="49" charset="-128"/>
                <a:cs typeface="Times New Roman" pitchFamily="18" charset="0"/>
              </a:rPr>
              <a:t>commenting on the effectiveness of recent IT investments in increasing operational efficiency and reducing operating expenses</a:t>
            </a:r>
          </a:p>
          <a:p>
            <a:pPr marL="687388" lvl="1" indent="-230188" algn="just" fontAlgn="base">
              <a:buClr>
                <a:schemeClr val="tx2"/>
              </a:buClr>
              <a:buSzPct val="70000"/>
              <a:buFont typeface="Arial"/>
              <a:buChar char="►"/>
            </a:pPr>
            <a:r>
              <a:rPr lang="en-US" sz="1200" dirty="0">
                <a:solidFill>
                  <a:schemeClr val="bg1"/>
                </a:solidFill>
                <a:ea typeface="MS Mincho" pitchFamily="49" charset="-128"/>
                <a:cs typeface="Times New Roman" pitchFamily="18" charset="0"/>
              </a:rPr>
              <a:t>quantifying any required adjustments to the ongoing IT </a:t>
            </a:r>
            <a:r>
              <a:rPr lang="en-US" sz="1200" dirty="0" err="1">
                <a:solidFill>
                  <a:schemeClr val="bg1"/>
                </a:solidFill>
                <a:ea typeface="MS Mincho" pitchFamily="49" charset="-128"/>
                <a:cs typeface="Times New Roman" pitchFamily="18" charset="0"/>
              </a:rPr>
              <a:t>Opex</a:t>
            </a:r>
            <a:r>
              <a:rPr lang="en-US" sz="1200" dirty="0">
                <a:solidFill>
                  <a:schemeClr val="bg1"/>
                </a:solidFill>
                <a:ea typeface="MS Mincho" pitchFamily="49" charset="-128"/>
                <a:cs typeface="Times New Roman" pitchFamily="18" charset="0"/>
              </a:rPr>
              <a:t> (e.g. reinstate support with vendors or upgrade out-of-support systems)</a:t>
            </a:r>
          </a:p>
          <a:p>
            <a:pPr>
              <a:spcAft>
                <a:spcPts val="600"/>
              </a:spcAft>
              <a:buClr>
                <a:schemeClr val="tx2"/>
              </a:buClr>
              <a:buSzPct val="103000"/>
            </a:pPr>
            <a:endParaRPr lang="en-US" sz="1200" dirty="0">
              <a:solidFill>
                <a:schemeClr val="bg1"/>
              </a:solidFill>
              <a:cs typeface="Arial" pitchFamily="34" charset="0"/>
            </a:endParaRPr>
          </a:p>
        </p:txBody>
      </p:sp>
      <p:sp>
        <p:nvSpPr>
          <p:cNvPr id="38" name="Date Placeholder 3">
            <a:extLst>
              <a:ext uri="{FF2B5EF4-FFF2-40B4-BE49-F238E27FC236}">
                <a16:creationId xmlns:a16="http://schemas.microsoft.com/office/drawing/2014/main" id="{160C535C-1CAD-44B9-BED8-26C8AB36615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74" name="Picture 73">
            <a:extLst>
              <a:ext uri="{FF2B5EF4-FFF2-40B4-BE49-F238E27FC236}">
                <a16:creationId xmlns:a16="http://schemas.microsoft.com/office/drawing/2014/main" id="{3FDD5E98-1118-4F1A-AE59-2AE1330227E3}"/>
              </a:ext>
            </a:extLst>
          </p:cNvPr>
          <p:cNvPicPr>
            <a:picLocks noChangeAspect="1"/>
          </p:cNvPicPr>
          <p:nvPr/>
        </p:nvPicPr>
        <p:blipFill>
          <a:blip r:embed="rId8"/>
          <a:stretch>
            <a:fillRect/>
          </a:stretch>
        </p:blipFill>
        <p:spPr>
          <a:xfrm>
            <a:off x="9664151" y="981757"/>
            <a:ext cx="1598712" cy="360000"/>
          </a:xfrm>
          <a:prstGeom prst="rect">
            <a:avLst/>
          </a:prstGeom>
        </p:spPr>
      </p:pic>
      <p:pic>
        <p:nvPicPr>
          <p:cNvPr id="75" name="Picture 74">
            <a:extLst>
              <a:ext uri="{FF2B5EF4-FFF2-40B4-BE49-F238E27FC236}">
                <a16:creationId xmlns:a16="http://schemas.microsoft.com/office/drawing/2014/main" id="{7CDE5165-3558-4D32-AB53-8E53956B5488}"/>
              </a:ext>
            </a:extLst>
          </p:cNvPr>
          <p:cNvPicPr>
            <a:picLocks noChangeAspect="1"/>
          </p:cNvPicPr>
          <p:nvPr/>
        </p:nvPicPr>
        <p:blipFill>
          <a:blip r:embed="rId9"/>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76" name="Picture 75">
            <a:extLst>
              <a:ext uri="{FF2B5EF4-FFF2-40B4-BE49-F238E27FC236}">
                <a16:creationId xmlns:a16="http://schemas.microsoft.com/office/drawing/2014/main" id="{BDBE66B8-E9B3-484D-9657-A44A1F9799CB}"/>
              </a:ext>
            </a:extLst>
          </p:cNvPr>
          <p:cNvPicPr>
            <a:picLocks noChangeAspect="1"/>
          </p:cNvPicPr>
          <p:nvPr/>
        </p:nvPicPr>
        <p:blipFill>
          <a:blip r:embed="rId10"/>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77" name="Straight Arrow Connector 76">
            <a:extLst>
              <a:ext uri="{FF2B5EF4-FFF2-40B4-BE49-F238E27FC236}">
                <a16:creationId xmlns:a16="http://schemas.microsoft.com/office/drawing/2014/main" id="{B34B3395-E377-4C5F-A5F7-5DCEC805B619}"/>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78" name="Rectangle 12836">
            <a:extLst>
              <a:ext uri="{FF2B5EF4-FFF2-40B4-BE49-F238E27FC236}">
                <a16:creationId xmlns:a16="http://schemas.microsoft.com/office/drawing/2014/main" id="{137A7D52-96C7-40EC-9C66-21D385192799}"/>
              </a:ext>
            </a:extLst>
          </p:cNvPr>
          <p:cNvSpPr/>
          <p:nvPr/>
        </p:nvSpPr>
        <p:spPr>
          <a:xfrm>
            <a:off x="5780015" y="4845257"/>
            <a:ext cx="5808418" cy="630942"/>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Benchmarking</a:t>
            </a:r>
          </a:p>
          <a:p>
            <a:pPr>
              <a:spcAft>
                <a:spcPts val="600"/>
              </a:spcAft>
              <a:buClr>
                <a:schemeClr val="tx2"/>
              </a:buClr>
              <a:buSzPct val="103000"/>
            </a:pPr>
            <a:r>
              <a:rPr lang="en-US" sz="1200" dirty="0">
                <a:solidFill>
                  <a:schemeClr val="bg1"/>
                </a:solidFill>
                <a:cs typeface="Arial" pitchFamily="34" charset="0"/>
              </a:rPr>
              <a:t>Evaluate the current Target position, in terms of IT expenditure, according to internal EY benchmarks related to its sector</a:t>
            </a:r>
          </a:p>
        </p:txBody>
      </p:sp>
      <p:grpSp>
        <p:nvGrpSpPr>
          <p:cNvPr id="62" name="Group 61">
            <a:extLst>
              <a:ext uri="{FF2B5EF4-FFF2-40B4-BE49-F238E27FC236}">
                <a16:creationId xmlns:a16="http://schemas.microsoft.com/office/drawing/2014/main" id="{D3D07A05-BF57-4C96-84E6-1D3B8751E3FD}"/>
              </a:ext>
            </a:extLst>
          </p:cNvPr>
          <p:cNvGrpSpPr/>
          <p:nvPr/>
        </p:nvGrpSpPr>
        <p:grpSpPr>
          <a:xfrm>
            <a:off x="10257067" y="36000"/>
            <a:ext cx="1853205" cy="282545"/>
            <a:chOff x="10257067" y="70336"/>
            <a:chExt cx="1853205" cy="282545"/>
          </a:xfrm>
        </p:grpSpPr>
        <p:grpSp>
          <p:nvGrpSpPr>
            <p:cNvPr id="63" name="Group 62">
              <a:extLst>
                <a:ext uri="{FF2B5EF4-FFF2-40B4-BE49-F238E27FC236}">
                  <a16:creationId xmlns:a16="http://schemas.microsoft.com/office/drawing/2014/main" id="{9C0A7489-91B5-45E9-8C90-2775DCB8E12B}"/>
                </a:ext>
              </a:extLst>
            </p:cNvPr>
            <p:cNvGrpSpPr/>
            <p:nvPr/>
          </p:nvGrpSpPr>
          <p:grpSpPr>
            <a:xfrm>
              <a:off x="10257067" y="76010"/>
              <a:ext cx="402453" cy="276871"/>
              <a:chOff x="8783357" y="868151"/>
              <a:chExt cx="402453" cy="276871"/>
            </a:xfrm>
          </p:grpSpPr>
          <p:sp>
            <p:nvSpPr>
              <p:cNvPr id="73" name="Rectangle 6">
                <a:extLst>
                  <a:ext uri="{FF2B5EF4-FFF2-40B4-BE49-F238E27FC236}">
                    <a16:creationId xmlns:a16="http://schemas.microsoft.com/office/drawing/2014/main" id="{2C95F6F9-E9B1-4763-A263-D0B0DDC2C88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9" name="Graphic 78" descr="Clipboard with solid fill">
                <a:extLst>
                  <a:ext uri="{FF2B5EF4-FFF2-40B4-BE49-F238E27FC236}">
                    <a16:creationId xmlns:a16="http://schemas.microsoft.com/office/drawing/2014/main" id="{1B6536E1-C70D-43E7-8D30-72B664DF38A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6704" y="905219"/>
                <a:ext cx="199106" cy="199106"/>
              </a:xfrm>
              <a:prstGeom prst="rect">
                <a:avLst/>
              </a:prstGeom>
            </p:spPr>
          </p:pic>
        </p:grpSp>
        <p:grpSp>
          <p:nvGrpSpPr>
            <p:cNvPr id="64" name="Group 63">
              <a:extLst>
                <a:ext uri="{FF2B5EF4-FFF2-40B4-BE49-F238E27FC236}">
                  <a16:creationId xmlns:a16="http://schemas.microsoft.com/office/drawing/2014/main" id="{DB2A7F9B-DC0A-4569-949F-4658BF5E5284}"/>
                </a:ext>
              </a:extLst>
            </p:cNvPr>
            <p:cNvGrpSpPr/>
            <p:nvPr/>
          </p:nvGrpSpPr>
          <p:grpSpPr>
            <a:xfrm>
              <a:off x="10740650" y="76010"/>
              <a:ext cx="402454" cy="276871"/>
              <a:chOff x="8783356" y="868151"/>
              <a:chExt cx="402454" cy="276871"/>
            </a:xfrm>
          </p:grpSpPr>
          <p:sp>
            <p:nvSpPr>
              <p:cNvPr id="71" name="Rectangle 6">
                <a:extLst>
                  <a:ext uri="{FF2B5EF4-FFF2-40B4-BE49-F238E27FC236}">
                    <a16:creationId xmlns:a16="http://schemas.microsoft.com/office/drawing/2014/main" id="{10F8EEF6-0FEA-4834-BA67-B32F631B7A5B}"/>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72" name="Graphic 71" descr="User network with solid fill">
                <a:extLst>
                  <a:ext uri="{FF2B5EF4-FFF2-40B4-BE49-F238E27FC236}">
                    <a16:creationId xmlns:a16="http://schemas.microsoft.com/office/drawing/2014/main" id="{6662B517-4B87-4737-A99E-69716024560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65" name="Group 64">
              <a:extLst>
                <a:ext uri="{FF2B5EF4-FFF2-40B4-BE49-F238E27FC236}">
                  <a16:creationId xmlns:a16="http://schemas.microsoft.com/office/drawing/2014/main" id="{0665DBF3-486B-4790-AE1D-AE46499D3FC1}"/>
                </a:ext>
              </a:extLst>
            </p:cNvPr>
            <p:cNvGrpSpPr/>
            <p:nvPr/>
          </p:nvGrpSpPr>
          <p:grpSpPr>
            <a:xfrm>
              <a:off x="11224235" y="76010"/>
              <a:ext cx="402453" cy="276871"/>
              <a:chOff x="8783357" y="868151"/>
              <a:chExt cx="402453" cy="276871"/>
            </a:xfrm>
          </p:grpSpPr>
          <p:sp>
            <p:nvSpPr>
              <p:cNvPr id="69" name="Rectangle 6">
                <a:extLst>
                  <a:ext uri="{FF2B5EF4-FFF2-40B4-BE49-F238E27FC236}">
                    <a16:creationId xmlns:a16="http://schemas.microsoft.com/office/drawing/2014/main" id="{3AE36424-56F3-482E-B7F4-AA431C249FD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70" name="Graphic 69" descr="Computer with solid fill">
                <a:extLst>
                  <a:ext uri="{FF2B5EF4-FFF2-40B4-BE49-F238E27FC236}">
                    <a16:creationId xmlns:a16="http://schemas.microsoft.com/office/drawing/2014/main" id="{2D0774C1-3123-43B7-9D12-DA93B6D5216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66" name="Group 65">
              <a:extLst>
                <a:ext uri="{FF2B5EF4-FFF2-40B4-BE49-F238E27FC236}">
                  <a16:creationId xmlns:a16="http://schemas.microsoft.com/office/drawing/2014/main" id="{EC2FD6D9-D22E-4E8B-A671-F4FC63FAF7C0}"/>
                </a:ext>
              </a:extLst>
            </p:cNvPr>
            <p:cNvGrpSpPr/>
            <p:nvPr/>
          </p:nvGrpSpPr>
          <p:grpSpPr>
            <a:xfrm>
              <a:off x="11707819" y="70336"/>
              <a:ext cx="402453" cy="276871"/>
              <a:chOff x="8783357" y="868151"/>
              <a:chExt cx="402453" cy="276871"/>
            </a:xfrm>
          </p:grpSpPr>
          <p:sp>
            <p:nvSpPr>
              <p:cNvPr id="67" name="Rectangle 6">
                <a:extLst>
                  <a:ext uri="{FF2B5EF4-FFF2-40B4-BE49-F238E27FC236}">
                    <a16:creationId xmlns:a16="http://schemas.microsoft.com/office/drawing/2014/main" id="{5A312946-6559-486D-A39B-1B4BC5ABAB3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68" name="Graphic 67" descr="Target Audience with solid fill">
                <a:extLst>
                  <a:ext uri="{FF2B5EF4-FFF2-40B4-BE49-F238E27FC236}">
                    <a16:creationId xmlns:a16="http://schemas.microsoft.com/office/drawing/2014/main" id="{15968B72-C445-4F49-9F58-8C5086AA8A24}"/>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91108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2244401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Due Diligence Activities unlocked useful insights to drive the transaction decision and the opportunities for post deal activities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23</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8" y="988626"/>
            <a:ext cx="833359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OIL &amp; GAS TARGET – IT separation (5/5)</a:t>
            </a:r>
          </a:p>
        </p:txBody>
      </p:sp>
      <p:pic>
        <p:nvPicPr>
          <p:cNvPr id="19" name="Picture 18">
            <a:extLst>
              <a:ext uri="{FF2B5EF4-FFF2-40B4-BE49-F238E27FC236}">
                <a16:creationId xmlns:a16="http://schemas.microsoft.com/office/drawing/2014/main" id="{FE6F08A6-2D75-46B7-96D5-BD7F0303BA11}"/>
              </a:ext>
            </a:extLst>
          </p:cNvPr>
          <p:cNvPicPr>
            <a:picLocks noChangeAspect="1"/>
          </p:cNvPicPr>
          <p:nvPr/>
        </p:nvPicPr>
        <p:blipFill>
          <a:blip r:embed="rId6"/>
          <a:stretch>
            <a:fillRect/>
          </a:stretch>
        </p:blipFill>
        <p:spPr>
          <a:xfrm>
            <a:off x="775661" y="1943450"/>
            <a:ext cx="3669006" cy="1825132"/>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10" name="Group 9">
            <a:extLst>
              <a:ext uri="{FF2B5EF4-FFF2-40B4-BE49-F238E27FC236}">
                <a16:creationId xmlns:a16="http://schemas.microsoft.com/office/drawing/2014/main" id="{F1E7635E-C8A9-464E-BFB8-53F1A6D9329D}"/>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1125C0EA-D5EB-4104-A591-06CD83EA2488}"/>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AFE21B91-C285-4FFA-A8D0-7D506481BD21}"/>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13" name="Straight Arrow Connector 12">
            <a:extLst>
              <a:ext uri="{FF2B5EF4-FFF2-40B4-BE49-F238E27FC236}">
                <a16:creationId xmlns:a16="http://schemas.microsoft.com/office/drawing/2014/main" id="{B8AEBADE-E36B-45CB-AA09-A468AEFA00BA}"/>
              </a:ext>
            </a:extLst>
          </p:cNvPr>
          <p:cNvCxnSpPr>
            <a:cxnSpLocks/>
          </p:cNvCxnSpPr>
          <p:nvPr/>
        </p:nvCxnSpPr>
        <p:spPr>
          <a:xfrm>
            <a:off x="4672461" y="2856016"/>
            <a:ext cx="787245" cy="0"/>
          </a:xfrm>
          <a:prstGeom prst="straightConnector1">
            <a:avLst/>
          </a:prstGeom>
          <a:noFill/>
          <a:ln w="12700" cap="sq" cmpd="sng" algn="ctr">
            <a:solidFill>
              <a:schemeClr val="tx2"/>
            </a:solidFill>
            <a:prstDash val="sysDash"/>
            <a:miter lim="800000"/>
            <a:tailEnd type="triangle"/>
          </a:ln>
          <a:effectLst/>
        </p:spPr>
      </p:cxnSp>
      <p:sp>
        <p:nvSpPr>
          <p:cNvPr id="14" name="Rectangle 12836">
            <a:extLst>
              <a:ext uri="{FF2B5EF4-FFF2-40B4-BE49-F238E27FC236}">
                <a16:creationId xmlns:a16="http://schemas.microsoft.com/office/drawing/2014/main" id="{CB75E4EF-3F89-4DEA-8208-A897DC67EA07}"/>
              </a:ext>
            </a:extLst>
          </p:cNvPr>
          <p:cNvSpPr/>
          <p:nvPr/>
        </p:nvSpPr>
        <p:spPr>
          <a:xfrm>
            <a:off x="5780015" y="2132741"/>
            <a:ext cx="5808418" cy="186717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IT separation analysis</a:t>
            </a:r>
          </a:p>
          <a:p>
            <a:pPr marL="0" marR="0" lvl="1" fontAlgn="base">
              <a:lnSpc>
                <a:spcPct val="100000"/>
              </a:lnSpc>
              <a:spcBef>
                <a:spcPts val="0"/>
              </a:spcBef>
              <a:spcAft>
                <a:spcPts val="600"/>
              </a:spcAft>
              <a:buClr>
                <a:schemeClr val="tx2"/>
              </a:buClr>
              <a:buSzPct val="103000"/>
              <a:tabLst>
                <a:tab pos="180340" algn="l"/>
                <a:tab pos="449580" algn="l"/>
              </a:tabLst>
              <a:defRPr/>
            </a:pPr>
            <a:r>
              <a:rPr lang="en-US" sz="1200" dirty="0">
                <a:solidFill>
                  <a:schemeClr val="bg1"/>
                </a:solidFill>
                <a:cs typeface="Arial" pitchFamily="34" charset="0"/>
              </a:rPr>
              <a:t>Carve-out and standalone analysis are requested to:</a:t>
            </a:r>
          </a:p>
          <a:p>
            <a:pPr marL="173736" marR="0" lvl="1" indent="-173736" algn="l" defTabSz="914400" rtl="0" eaLnBrk="1" fontAlgn="base" latinLnBrk="0" hangingPunct="1">
              <a:lnSpc>
                <a:spcPct val="100000"/>
              </a:lnSpc>
              <a:spcBef>
                <a:spcPts val="0"/>
              </a:spcBef>
              <a:spcAft>
                <a:spcPts val="200"/>
              </a:spcAft>
              <a:buClr>
                <a:schemeClr val="tx2"/>
              </a:buClr>
              <a:buSzPct val="75000"/>
              <a:buFont typeface="Arial" panose="020B0604020202020204" pitchFamily="34" charset="0"/>
              <a:buChar char="►"/>
              <a:tabLst>
                <a:tab pos="180340" algn="l"/>
                <a:tab pos="449580" algn="l"/>
              </a:tabLst>
              <a:defRPr/>
            </a:pPr>
            <a:r>
              <a:rPr lang="en-US" sz="1200" kern="1200">
                <a:solidFill>
                  <a:schemeClr val="bg1"/>
                </a:solidFill>
                <a:latin typeface="+mn-lt"/>
                <a:ea typeface="+mn-ea"/>
                <a:cs typeface="Arial" pitchFamily="34" charset="0"/>
              </a:rPr>
              <a:t>Understand IT </a:t>
            </a:r>
            <a:r>
              <a:rPr lang="en-US" sz="1200" kern="1200" dirty="0">
                <a:solidFill>
                  <a:schemeClr val="bg1"/>
                </a:solidFill>
                <a:latin typeface="+mn-lt"/>
                <a:ea typeface="+mn-ea"/>
                <a:cs typeface="Arial" pitchFamily="34" charset="0"/>
              </a:rPr>
              <a:t>assets and resources that are included in the transaction and will be transferred to the Buyer and those that need to be replaced</a:t>
            </a:r>
          </a:p>
          <a:p>
            <a:pPr marL="173736" marR="0" lvl="1" indent="-173736" algn="l" defTabSz="914400" rtl="0" eaLnBrk="1" fontAlgn="base" latinLnBrk="0" hangingPunct="1">
              <a:lnSpc>
                <a:spcPct val="100000"/>
              </a:lnSpc>
              <a:spcBef>
                <a:spcPts val="0"/>
              </a:spcBef>
              <a:spcAft>
                <a:spcPts val="200"/>
              </a:spcAft>
              <a:buClr>
                <a:schemeClr val="tx2"/>
              </a:buClr>
              <a:buSzPct val="75000"/>
              <a:buFont typeface="Arial" panose="020B0604020202020204" pitchFamily="34" charset="0"/>
              <a:buChar char="►"/>
              <a:tabLst>
                <a:tab pos="180340" algn="l"/>
                <a:tab pos="449580" algn="l"/>
              </a:tabLst>
              <a:defRPr/>
            </a:pPr>
            <a:r>
              <a:rPr lang="en-US" sz="1200" kern="1200" dirty="0">
                <a:solidFill>
                  <a:schemeClr val="bg1"/>
                </a:solidFill>
                <a:latin typeface="+mn-lt"/>
                <a:ea typeface="+mn-ea"/>
                <a:cs typeface="Arial" pitchFamily="34" charset="0"/>
              </a:rPr>
              <a:t>Comment Target’s current run rate (direct and allocated expenses), one-time IT cost estimates for Day 1 separation, including assumptions and supporting calculations</a:t>
            </a:r>
          </a:p>
          <a:p>
            <a:pPr marL="173736" marR="0" lvl="1" indent="-173736" algn="l" defTabSz="914400" rtl="0" eaLnBrk="1" fontAlgn="base" latinLnBrk="0" hangingPunct="1">
              <a:lnSpc>
                <a:spcPct val="100000"/>
              </a:lnSpc>
              <a:spcBef>
                <a:spcPts val="0"/>
              </a:spcBef>
              <a:spcAft>
                <a:spcPts val="200"/>
              </a:spcAft>
              <a:buClr>
                <a:schemeClr val="tx2"/>
              </a:buClr>
              <a:buSzPct val="75000"/>
              <a:buFont typeface="Arial" panose="020B0604020202020204" pitchFamily="34" charset="0"/>
              <a:buChar char="►"/>
              <a:tabLst>
                <a:tab pos="180340" algn="l"/>
                <a:tab pos="449580" algn="l"/>
              </a:tabLst>
              <a:defRPr/>
            </a:pPr>
            <a:r>
              <a:rPr lang="en-US" sz="1200" kern="1200" dirty="0">
                <a:solidFill>
                  <a:schemeClr val="bg1"/>
                </a:solidFill>
                <a:latin typeface="+mn-lt"/>
                <a:ea typeface="+mn-ea"/>
                <a:cs typeface="Arial" pitchFamily="34" charset="0"/>
              </a:rPr>
              <a:t>Preliminary comments on TSA approach as proposed by the Seller (duration, associated costs) in order to identify potential risks and/or gaps</a:t>
            </a:r>
          </a:p>
        </p:txBody>
      </p:sp>
      <p:sp>
        <p:nvSpPr>
          <p:cNvPr id="5" name="Rectangle 4">
            <a:extLst>
              <a:ext uri="{FF2B5EF4-FFF2-40B4-BE49-F238E27FC236}">
                <a16:creationId xmlns:a16="http://schemas.microsoft.com/office/drawing/2014/main" id="{1D7185BE-4DDD-4610-82A8-3C3CF7F149D2}"/>
              </a:ext>
            </a:extLst>
          </p:cNvPr>
          <p:cNvSpPr/>
          <p:nvPr/>
        </p:nvSpPr>
        <p:spPr>
          <a:xfrm>
            <a:off x="775661" y="4046677"/>
            <a:ext cx="10812772" cy="2285382"/>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b="1" kern="0" dirty="0">
                <a:solidFill>
                  <a:srgbClr val="FFE600"/>
                </a:solidFill>
              </a:rPr>
              <a:t>Tech Due Diligence </a:t>
            </a:r>
            <a:r>
              <a:rPr lang="en-US" sz="1200" kern="0" dirty="0">
                <a:solidFill>
                  <a:schemeClr val="bg1"/>
                </a:solidFill>
              </a:rPr>
              <a:t>activities (</a:t>
            </a:r>
            <a:r>
              <a:rPr lang="en-US" sz="1200" b="1" kern="0" dirty="0">
                <a:solidFill>
                  <a:schemeClr val="bg1"/>
                </a:solidFill>
              </a:rPr>
              <a:t>4 weeks) </a:t>
            </a:r>
            <a:r>
              <a:rPr lang="en-US" sz="1200" kern="0" dirty="0">
                <a:solidFill>
                  <a:schemeClr val="bg1"/>
                </a:solidFill>
              </a:rPr>
              <a:t>provided </a:t>
            </a:r>
            <a:r>
              <a:rPr lang="en-US" sz="1200" b="1" kern="0" dirty="0">
                <a:solidFill>
                  <a:srgbClr val="FFE600"/>
                </a:solidFill>
              </a:rPr>
              <a:t>useful insights </a:t>
            </a:r>
            <a:r>
              <a:rPr lang="en-US" sz="1200" kern="0" dirty="0">
                <a:solidFill>
                  <a:schemeClr val="bg1"/>
                </a:solidFill>
              </a:rPr>
              <a:t>to </a:t>
            </a:r>
            <a:r>
              <a:rPr lang="en-US" sz="1200" b="1" kern="0" dirty="0">
                <a:solidFill>
                  <a:srgbClr val="FFE600"/>
                </a:solidFill>
              </a:rPr>
              <a:t>drive</a:t>
            </a:r>
            <a:r>
              <a:rPr lang="en-US" sz="1200" kern="0" dirty="0">
                <a:solidFill>
                  <a:schemeClr val="bg1"/>
                </a:solidFill>
              </a:rPr>
              <a:t> the </a:t>
            </a:r>
            <a:r>
              <a:rPr lang="en-US" sz="1200" kern="0" dirty="0">
                <a:solidFill>
                  <a:srgbClr val="FFE600"/>
                </a:solidFill>
              </a:rPr>
              <a:t>transaction related </a:t>
            </a:r>
            <a:r>
              <a:rPr lang="en-US" sz="1200" b="1" kern="0" dirty="0">
                <a:solidFill>
                  <a:srgbClr val="FFE600"/>
                </a:solidFill>
              </a:rPr>
              <a:t>decision</a:t>
            </a:r>
            <a:r>
              <a:rPr lang="en-US" sz="1200" kern="0" dirty="0">
                <a:solidFill>
                  <a:schemeClr val="bg1"/>
                </a:solidFill>
              </a:rPr>
              <a:t> </a:t>
            </a:r>
            <a:r>
              <a:rPr lang="en-US" sz="1200" b="1" kern="0" dirty="0">
                <a:solidFill>
                  <a:srgbClr val="FFE600"/>
                </a:solidFill>
              </a:rPr>
              <a:t>and</a:t>
            </a:r>
            <a:r>
              <a:rPr lang="en-US" sz="1200" kern="0" dirty="0">
                <a:solidFill>
                  <a:schemeClr val="bg1"/>
                </a:solidFill>
              </a:rPr>
              <a:t> highlighted </a:t>
            </a:r>
            <a:r>
              <a:rPr lang="en-US" sz="1200" b="1" kern="0" dirty="0">
                <a:solidFill>
                  <a:srgbClr val="FFE600"/>
                </a:solidFill>
              </a:rPr>
              <a:t>opportunities</a:t>
            </a:r>
            <a:r>
              <a:rPr lang="en-US" sz="1200" kern="0" dirty="0">
                <a:solidFill>
                  <a:schemeClr val="bg1"/>
                </a:solidFill>
              </a:rPr>
              <a:t> for </a:t>
            </a:r>
            <a:r>
              <a:rPr lang="en-US" sz="1200" b="1" kern="0" dirty="0">
                <a:solidFill>
                  <a:srgbClr val="FFE600"/>
                </a:solidFill>
              </a:rPr>
              <a:t>post-deal activities</a:t>
            </a:r>
          </a:p>
          <a:p>
            <a:pPr marL="0" marR="0" indent="0" defTabSz="914400" eaLnBrk="1" fontAlgn="auto" latinLnBrk="0" hangingPunct="1">
              <a:lnSpc>
                <a:spcPct val="100000"/>
              </a:lnSpc>
              <a:spcBef>
                <a:spcPts val="0"/>
              </a:spcBef>
              <a:spcAft>
                <a:spcPts val="0"/>
              </a:spcAft>
              <a:buClrTx/>
              <a:buSzTx/>
              <a:buFontTx/>
              <a:buNone/>
              <a:tabLst/>
            </a:pPr>
            <a:endParaRPr kumimoji="0" lang="en-US" sz="1200" i="0" u="none" strike="noStrike" kern="0" cap="none" spc="0" normalizeH="0" baseline="0" noProof="0" dirty="0">
              <a:ln>
                <a:noFill/>
              </a:ln>
              <a:solidFill>
                <a:schemeClr val="bg1"/>
              </a:solidFill>
              <a:effectLst/>
              <a:uLnTx/>
              <a:uFillTx/>
            </a:endParaRPr>
          </a:p>
          <a:p>
            <a:pPr>
              <a:buClr>
                <a:srgbClr val="FFE600"/>
              </a:buClr>
              <a:buSzPct val="103000"/>
              <a:defRPr/>
            </a:pPr>
            <a:r>
              <a:rPr kumimoji="0" lang="en-US" sz="1200" i="0" u="none" strike="noStrike" kern="0" cap="none" spc="0" normalizeH="0" baseline="0" noProof="0" dirty="0">
                <a:ln>
                  <a:noFill/>
                </a:ln>
                <a:solidFill>
                  <a:schemeClr val="bg1"/>
                </a:solidFill>
                <a:effectLst/>
                <a:uLnTx/>
                <a:uFillTx/>
              </a:rPr>
              <a:t>Based on the evidence provided, the </a:t>
            </a:r>
            <a:r>
              <a:rPr kumimoji="0" lang="en-US" sz="1200" b="1" i="0" u="none" strike="noStrike" kern="0" cap="none" spc="0" normalizeH="0" baseline="0" noProof="0" dirty="0">
                <a:ln>
                  <a:noFill/>
                </a:ln>
                <a:solidFill>
                  <a:srgbClr val="FFE600"/>
                </a:solidFill>
                <a:effectLst/>
                <a:uLnTx/>
                <a:uFillTx/>
              </a:rPr>
              <a:t>Client</a:t>
            </a:r>
            <a:r>
              <a:rPr kumimoji="0" lang="en-US" sz="1200" i="0" u="none" strike="noStrike" kern="0" cap="none" spc="0" normalizeH="0" baseline="0" noProof="0" dirty="0">
                <a:ln>
                  <a:noFill/>
                </a:ln>
                <a:solidFill>
                  <a:schemeClr val="bg1"/>
                </a:solidFill>
                <a:effectLst/>
                <a:uLnTx/>
                <a:uFillTx/>
              </a:rPr>
              <a:t> </a:t>
            </a:r>
            <a:r>
              <a:rPr kumimoji="0" lang="en-US" sz="1200" b="1" i="0" u="none" strike="noStrike" kern="0" cap="none" spc="0" normalizeH="0" baseline="0" noProof="0" dirty="0">
                <a:ln>
                  <a:noFill/>
                </a:ln>
                <a:solidFill>
                  <a:srgbClr val="FFE600"/>
                </a:solidFill>
                <a:effectLst/>
                <a:uLnTx/>
                <a:uFillTx/>
              </a:rPr>
              <a:t>decide</a:t>
            </a:r>
            <a:r>
              <a:rPr lang="en-US" sz="1200" b="1" kern="0" dirty="0">
                <a:solidFill>
                  <a:srgbClr val="FFE600"/>
                </a:solidFill>
              </a:rPr>
              <a:t>d</a:t>
            </a:r>
            <a:r>
              <a:rPr lang="en-US" sz="1200" kern="0" dirty="0">
                <a:solidFill>
                  <a:schemeClr val="bg1"/>
                </a:solidFill>
              </a:rPr>
              <a:t> to go beyond the due diligence activities, </a:t>
            </a:r>
            <a:r>
              <a:rPr lang="en-US" sz="1200" b="1" kern="0" dirty="0">
                <a:solidFill>
                  <a:srgbClr val="FFE600"/>
                </a:solidFill>
              </a:rPr>
              <a:t>involving</a:t>
            </a:r>
            <a:r>
              <a:rPr lang="en-US" sz="1200" kern="0" dirty="0">
                <a:solidFill>
                  <a:schemeClr val="bg1"/>
                </a:solidFill>
              </a:rPr>
              <a:t> the </a:t>
            </a:r>
            <a:r>
              <a:rPr lang="en-US" sz="1200" b="1" kern="0" dirty="0">
                <a:solidFill>
                  <a:srgbClr val="FFE600"/>
                </a:solidFill>
              </a:rPr>
              <a:t>EY team </a:t>
            </a:r>
            <a:r>
              <a:rPr lang="en-US" sz="1200" kern="0" dirty="0">
                <a:solidFill>
                  <a:schemeClr val="bg1"/>
                </a:solidFill>
              </a:rPr>
              <a:t>also for:</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developing the </a:t>
            </a:r>
            <a:r>
              <a:rPr lang="en-US" sz="1200" b="1" kern="0" dirty="0">
                <a:solidFill>
                  <a:srgbClr val="FFE600"/>
                </a:solidFill>
              </a:rPr>
              <a:t>Day 1 readiness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a</a:t>
            </a:r>
            <a:r>
              <a:rPr kumimoji="0" lang="en-US" sz="1200" i="0" u="none" strike="noStrike" kern="0" cap="none" spc="0" normalizeH="0" baseline="0" noProof="0" dirty="0" err="1">
                <a:ln>
                  <a:noFill/>
                </a:ln>
                <a:solidFill>
                  <a:schemeClr val="bg1"/>
                </a:solidFill>
                <a:effectLst/>
                <a:uLnTx/>
                <a:uFillTx/>
              </a:rPr>
              <a:t>ssisting</a:t>
            </a:r>
            <a:r>
              <a:rPr kumimoji="0" lang="en-US" sz="1200" i="0" u="none" strike="noStrike" kern="0" cap="none" spc="0" normalizeH="0" baseline="0" noProof="0" dirty="0">
                <a:ln>
                  <a:noFill/>
                </a:ln>
                <a:solidFill>
                  <a:schemeClr val="bg1"/>
                </a:solidFill>
                <a:effectLst/>
                <a:uLnTx/>
                <a:uFillTx/>
              </a:rPr>
              <a:t> in the </a:t>
            </a:r>
            <a:r>
              <a:rPr lang="en-US" sz="1200" b="1" kern="0" dirty="0">
                <a:solidFill>
                  <a:srgbClr val="FFE600"/>
                </a:solidFill>
              </a:rPr>
              <a:t>assessment</a:t>
            </a:r>
            <a:r>
              <a:rPr lang="en-US" sz="1200" kern="0" dirty="0">
                <a:solidFill>
                  <a:schemeClr val="bg1"/>
                </a:solidFill>
              </a:rPr>
              <a:t> of the </a:t>
            </a:r>
            <a:r>
              <a:rPr lang="en-US" sz="1200" b="1" kern="0" dirty="0">
                <a:solidFill>
                  <a:srgbClr val="FFE600"/>
                </a:solidFill>
              </a:rPr>
              <a:t>carve-out</a:t>
            </a:r>
            <a:r>
              <a:rPr lang="en-US" sz="1200" kern="0" dirty="0">
                <a:solidFill>
                  <a:schemeClr val="bg1"/>
                </a:solidFill>
              </a:rPr>
              <a:t> of </a:t>
            </a:r>
            <a:r>
              <a:rPr lang="en-US" sz="1200" b="1" kern="0" dirty="0">
                <a:solidFill>
                  <a:srgbClr val="FFE600"/>
                </a:solidFill>
              </a:rPr>
              <a:t>internal</a:t>
            </a:r>
            <a:r>
              <a:rPr lang="en-US" sz="1200" b="1" kern="0" dirty="0">
                <a:solidFill>
                  <a:schemeClr val="bg1"/>
                </a:solidFill>
              </a:rPr>
              <a:t> </a:t>
            </a:r>
            <a:r>
              <a:rPr lang="en-US" sz="1200" b="1" kern="0" dirty="0">
                <a:solidFill>
                  <a:srgbClr val="FFE600"/>
                </a:solidFill>
              </a:rPr>
              <a:t>business</a:t>
            </a:r>
            <a:r>
              <a:rPr lang="en-US" sz="1200" b="1" kern="0" dirty="0">
                <a:solidFill>
                  <a:schemeClr val="bg1"/>
                </a:solidFill>
              </a:rPr>
              <a:t> </a:t>
            </a:r>
            <a:r>
              <a:rPr lang="en-US" sz="1200" b="1" kern="0" dirty="0">
                <a:solidFill>
                  <a:srgbClr val="FFE600"/>
                </a:solidFill>
              </a:rPr>
              <a:t>unit</a:t>
            </a:r>
            <a:r>
              <a:rPr lang="en-US" sz="1200" kern="0" dirty="0">
                <a:solidFill>
                  <a:schemeClr val="bg1"/>
                </a:solidFill>
              </a:rPr>
              <a:t>, to be </a:t>
            </a:r>
            <a:r>
              <a:rPr lang="en-US" sz="1200" b="1" kern="0" dirty="0">
                <a:solidFill>
                  <a:srgbClr val="FFE600"/>
                </a:solidFill>
              </a:rPr>
              <a:t>merged</a:t>
            </a:r>
            <a:r>
              <a:rPr lang="en-US" sz="1200" kern="0" dirty="0">
                <a:solidFill>
                  <a:schemeClr val="bg1"/>
                </a:solidFill>
              </a:rPr>
              <a:t> </a:t>
            </a:r>
            <a:r>
              <a:rPr lang="en-US" sz="1200" b="1" kern="0" dirty="0">
                <a:solidFill>
                  <a:schemeClr val="bg1"/>
                </a:solidFill>
              </a:rPr>
              <a:t>with the </a:t>
            </a:r>
            <a:r>
              <a:rPr lang="en-US" sz="1200" b="1" kern="0" dirty="0">
                <a:solidFill>
                  <a:srgbClr val="FFE600"/>
                </a:solidFill>
              </a:rPr>
              <a:t>Target</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a:t>
            </a:r>
            <a:r>
              <a:rPr kumimoji="0" lang="en-US" sz="1200" i="0" u="none" strike="noStrike" kern="0" cap="none" spc="0" normalizeH="0" baseline="0" noProof="0" dirty="0" err="1">
                <a:ln>
                  <a:noFill/>
                </a:ln>
                <a:solidFill>
                  <a:schemeClr val="bg1"/>
                </a:solidFill>
                <a:effectLst/>
                <a:uLnTx/>
                <a:uFillTx/>
              </a:rPr>
              <a:t>efining</a:t>
            </a:r>
            <a:r>
              <a:rPr kumimoji="0" lang="en-US" sz="1200" i="0" u="none" strike="noStrike" kern="0" cap="none" spc="0" normalizeH="0" baseline="0" noProof="0" dirty="0">
                <a:ln>
                  <a:noFill/>
                </a:ln>
                <a:solidFill>
                  <a:schemeClr val="bg1"/>
                </a:solidFill>
                <a:effectLst/>
                <a:uLnTx/>
                <a:uFillTx/>
              </a:rPr>
              <a:t> and monitoring the </a:t>
            </a:r>
            <a:r>
              <a:rPr kumimoji="0" lang="en-US" sz="1200" b="1" i="0" u="none" strike="noStrike" kern="0" cap="none" spc="0" normalizeH="0" baseline="0" noProof="0" dirty="0">
                <a:ln>
                  <a:noFill/>
                </a:ln>
                <a:solidFill>
                  <a:srgbClr val="FFE600"/>
                </a:solidFill>
                <a:effectLst/>
                <a:uLnTx/>
                <a:uFillTx/>
              </a:rPr>
              <a:t>100 days integration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identifying </a:t>
            </a:r>
            <a:r>
              <a:rPr lang="en-US" sz="1200" b="1" kern="0" dirty="0">
                <a:solidFill>
                  <a:srgbClr val="FFE600"/>
                </a:solidFill>
              </a:rPr>
              <a:t>value creation opportunities </a:t>
            </a:r>
            <a:r>
              <a:rPr lang="en-US" sz="1200" kern="0" dirty="0">
                <a:solidFill>
                  <a:schemeClr val="bg1"/>
                </a:solidFill>
              </a:rPr>
              <a:t>and supporting the related execution</a:t>
            </a:r>
          </a:p>
          <a:p>
            <a:pPr marR="0" lvl="0" algn="l" defTabSz="914400" rtl="0" eaLnBrk="1" fontAlgn="auto" latinLnBrk="0" hangingPunct="1">
              <a:lnSpc>
                <a:spcPct val="100000"/>
              </a:lnSpc>
              <a:spcBef>
                <a:spcPts val="0"/>
              </a:spcBef>
              <a:spcAft>
                <a:spcPts val="600"/>
              </a:spcAft>
              <a:buClr>
                <a:srgbClr val="FFE600"/>
              </a:buClr>
              <a:buSzPct val="103000"/>
              <a:tabLst/>
              <a:defRPr/>
            </a:pPr>
            <a:endParaRPr kumimoji="0" lang="en-US" sz="1200" b="0" i="0" u="none" strike="noStrike" kern="0" cap="none" spc="0" normalizeH="0" baseline="0" noProof="0" dirty="0">
              <a:ln>
                <a:noFill/>
              </a:ln>
              <a:solidFill>
                <a:schemeClr val="bg1"/>
              </a:solidFill>
              <a:effectLst/>
              <a:uLnTx/>
              <a:uFillTx/>
            </a:endParaRPr>
          </a:p>
        </p:txBody>
      </p:sp>
      <p:sp>
        <p:nvSpPr>
          <p:cNvPr id="28" name="Rectangle 12836">
            <a:extLst>
              <a:ext uri="{FF2B5EF4-FFF2-40B4-BE49-F238E27FC236}">
                <a16:creationId xmlns:a16="http://schemas.microsoft.com/office/drawing/2014/main" id="{FD98ED2D-5CAB-4F22-ADC8-3C799EAE8267}"/>
              </a:ext>
            </a:extLst>
          </p:cNvPr>
          <p:cNvSpPr/>
          <p:nvPr/>
        </p:nvSpPr>
        <p:spPr>
          <a:xfrm>
            <a:off x="1280287" y="4217976"/>
            <a:ext cx="5808418" cy="215444"/>
          </a:xfrm>
          <a:prstGeom prst="rect">
            <a:avLst/>
          </a:prstGeom>
        </p:spPr>
        <p:txBody>
          <a:bodyPr wrap="square" lIns="0" tIns="0" rIns="0" bIns="0">
            <a:spAutoFit/>
          </a:bodyPr>
          <a:lstStyle/>
          <a:p>
            <a:pPr>
              <a:spcAft>
                <a:spcPts val="600"/>
              </a:spcAft>
              <a:buClr>
                <a:schemeClr val="tx2"/>
              </a:buClr>
              <a:buSzPct val="103000"/>
            </a:pPr>
            <a:r>
              <a:rPr lang="en-US" sz="1400" b="1" dirty="0">
                <a:solidFill>
                  <a:srgbClr val="FFE600"/>
                </a:solidFill>
                <a:cs typeface="Arial" pitchFamily="34" charset="0"/>
              </a:rPr>
              <a:t>Value Delivered</a:t>
            </a:r>
          </a:p>
        </p:txBody>
      </p:sp>
      <p:pic>
        <p:nvPicPr>
          <p:cNvPr id="7" name="Graphic 6" descr="Diamond with solid fill">
            <a:extLst>
              <a:ext uri="{FF2B5EF4-FFF2-40B4-BE49-F238E27FC236}">
                <a16:creationId xmlns:a16="http://schemas.microsoft.com/office/drawing/2014/main" id="{33C24B18-DEA4-44FB-96F5-D8B9DEAB32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2767" y="4097098"/>
            <a:ext cx="457200" cy="457200"/>
          </a:xfrm>
          <a:prstGeom prst="rect">
            <a:avLst/>
          </a:prstGeom>
        </p:spPr>
      </p:pic>
      <p:sp>
        <p:nvSpPr>
          <p:cNvPr id="31" name="Date Placeholder 3">
            <a:extLst>
              <a:ext uri="{FF2B5EF4-FFF2-40B4-BE49-F238E27FC236}">
                <a16:creationId xmlns:a16="http://schemas.microsoft.com/office/drawing/2014/main" id="{682CB693-03FE-415A-AACF-5322D5CABB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58" name="Group 57">
            <a:extLst>
              <a:ext uri="{FF2B5EF4-FFF2-40B4-BE49-F238E27FC236}">
                <a16:creationId xmlns:a16="http://schemas.microsoft.com/office/drawing/2014/main" id="{972F8AEE-4B38-4062-B87C-C6DEEA1C5A71}"/>
              </a:ext>
            </a:extLst>
          </p:cNvPr>
          <p:cNvGrpSpPr/>
          <p:nvPr/>
        </p:nvGrpSpPr>
        <p:grpSpPr>
          <a:xfrm>
            <a:off x="10257067" y="36000"/>
            <a:ext cx="1853205" cy="282545"/>
            <a:chOff x="10257067" y="70336"/>
            <a:chExt cx="1853205" cy="282545"/>
          </a:xfrm>
        </p:grpSpPr>
        <p:grpSp>
          <p:nvGrpSpPr>
            <p:cNvPr id="59" name="Group 58">
              <a:extLst>
                <a:ext uri="{FF2B5EF4-FFF2-40B4-BE49-F238E27FC236}">
                  <a16:creationId xmlns:a16="http://schemas.microsoft.com/office/drawing/2014/main" id="{78A2C6D5-9993-47EC-BE6C-6B76727FC9D1}"/>
                </a:ext>
              </a:extLst>
            </p:cNvPr>
            <p:cNvGrpSpPr/>
            <p:nvPr/>
          </p:nvGrpSpPr>
          <p:grpSpPr>
            <a:xfrm>
              <a:off x="10257067" y="76010"/>
              <a:ext cx="402453" cy="276871"/>
              <a:chOff x="8783357" y="868151"/>
              <a:chExt cx="402453" cy="276871"/>
            </a:xfrm>
          </p:grpSpPr>
          <p:sp>
            <p:nvSpPr>
              <p:cNvPr id="69" name="Rectangle 6">
                <a:extLst>
                  <a:ext uri="{FF2B5EF4-FFF2-40B4-BE49-F238E27FC236}">
                    <a16:creationId xmlns:a16="http://schemas.microsoft.com/office/drawing/2014/main" id="{149F9C15-AE93-4674-9011-E0A33EA8851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70" name="Graphic 69" descr="Clipboard with solid fill">
                <a:extLst>
                  <a:ext uri="{FF2B5EF4-FFF2-40B4-BE49-F238E27FC236}">
                    <a16:creationId xmlns:a16="http://schemas.microsoft.com/office/drawing/2014/main" id="{AA6155F8-537F-41DA-9E78-64E818F397B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6704" y="905219"/>
                <a:ext cx="199106" cy="199106"/>
              </a:xfrm>
              <a:prstGeom prst="rect">
                <a:avLst/>
              </a:prstGeom>
            </p:spPr>
          </p:pic>
        </p:grpSp>
        <p:grpSp>
          <p:nvGrpSpPr>
            <p:cNvPr id="60" name="Group 59">
              <a:extLst>
                <a:ext uri="{FF2B5EF4-FFF2-40B4-BE49-F238E27FC236}">
                  <a16:creationId xmlns:a16="http://schemas.microsoft.com/office/drawing/2014/main" id="{E6B45E8F-7A4F-4B01-9BD8-CAC12BFC5E97}"/>
                </a:ext>
              </a:extLst>
            </p:cNvPr>
            <p:cNvGrpSpPr/>
            <p:nvPr/>
          </p:nvGrpSpPr>
          <p:grpSpPr>
            <a:xfrm>
              <a:off x="10740650" y="76010"/>
              <a:ext cx="402454" cy="276871"/>
              <a:chOff x="8783356" y="868151"/>
              <a:chExt cx="402454" cy="276871"/>
            </a:xfrm>
          </p:grpSpPr>
          <p:sp>
            <p:nvSpPr>
              <p:cNvPr id="67" name="Rectangle 6">
                <a:extLst>
                  <a:ext uri="{FF2B5EF4-FFF2-40B4-BE49-F238E27FC236}">
                    <a16:creationId xmlns:a16="http://schemas.microsoft.com/office/drawing/2014/main" id="{623F3C26-A506-44AB-B971-E4688824612A}"/>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68" name="Graphic 67" descr="User network with solid fill">
                <a:extLst>
                  <a:ext uri="{FF2B5EF4-FFF2-40B4-BE49-F238E27FC236}">
                    <a16:creationId xmlns:a16="http://schemas.microsoft.com/office/drawing/2014/main" id="{A69F8C85-BB9F-420E-87B4-413DB3C480E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986704" y="905219"/>
                <a:ext cx="199106" cy="199106"/>
              </a:xfrm>
              <a:prstGeom prst="rect">
                <a:avLst/>
              </a:prstGeom>
            </p:spPr>
          </p:pic>
        </p:grpSp>
        <p:grpSp>
          <p:nvGrpSpPr>
            <p:cNvPr id="61" name="Group 60">
              <a:extLst>
                <a:ext uri="{FF2B5EF4-FFF2-40B4-BE49-F238E27FC236}">
                  <a16:creationId xmlns:a16="http://schemas.microsoft.com/office/drawing/2014/main" id="{6FE98846-1424-4F50-9132-4C1F45600017}"/>
                </a:ext>
              </a:extLst>
            </p:cNvPr>
            <p:cNvGrpSpPr/>
            <p:nvPr/>
          </p:nvGrpSpPr>
          <p:grpSpPr>
            <a:xfrm>
              <a:off x="11224235" y="76010"/>
              <a:ext cx="402453" cy="276871"/>
              <a:chOff x="8783357" y="868151"/>
              <a:chExt cx="402453" cy="276871"/>
            </a:xfrm>
          </p:grpSpPr>
          <p:sp>
            <p:nvSpPr>
              <p:cNvPr id="65" name="Rectangle 6">
                <a:extLst>
                  <a:ext uri="{FF2B5EF4-FFF2-40B4-BE49-F238E27FC236}">
                    <a16:creationId xmlns:a16="http://schemas.microsoft.com/office/drawing/2014/main" id="{FE1E5C58-F1ED-4B68-A4F0-63937F7789B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3</a:t>
                </a:r>
              </a:p>
            </p:txBody>
          </p:sp>
          <p:pic>
            <p:nvPicPr>
              <p:cNvPr id="66" name="Graphic 65" descr="Computer with solid fill">
                <a:extLst>
                  <a:ext uri="{FF2B5EF4-FFF2-40B4-BE49-F238E27FC236}">
                    <a16:creationId xmlns:a16="http://schemas.microsoft.com/office/drawing/2014/main" id="{A040C4ED-3CDF-4641-BEB1-A92D2C275AF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62" name="Group 61">
              <a:extLst>
                <a:ext uri="{FF2B5EF4-FFF2-40B4-BE49-F238E27FC236}">
                  <a16:creationId xmlns:a16="http://schemas.microsoft.com/office/drawing/2014/main" id="{DABC5C92-44D3-4593-90F4-EF62FEDE622E}"/>
                </a:ext>
              </a:extLst>
            </p:cNvPr>
            <p:cNvGrpSpPr/>
            <p:nvPr/>
          </p:nvGrpSpPr>
          <p:grpSpPr>
            <a:xfrm>
              <a:off x="11707819" y="70336"/>
              <a:ext cx="402453" cy="276871"/>
              <a:chOff x="8783357" y="868151"/>
              <a:chExt cx="402453" cy="276871"/>
            </a:xfrm>
          </p:grpSpPr>
          <p:sp>
            <p:nvSpPr>
              <p:cNvPr id="63" name="Rectangle 6">
                <a:extLst>
                  <a:ext uri="{FF2B5EF4-FFF2-40B4-BE49-F238E27FC236}">
                    <a16:creationId xmlns:a16="http://schemas.microsoft.com/office/drawing/2014/main" id="{EDFF7290-280C-45F5-8D08-3C460CFC55F3}"/>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64" name="Graphic 63" descr="Target Audience with solid fill">
                <a:extLst>
                  <a:ext uri="{FF2B5EF4-FFF2-40B4-BE49-F238E27FC236}">
                    <a16:creationId xmlns:a16="http://schemas.microsoft.com/office/drawing/2014/main" id="{217CD7DF-1B8A-4B28-B1D2-F8152518947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325402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24</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6" name="Rectangle 6">
            <a:extLst>
              <a:ext uri="{FF2B5EF4-FFF2-40B4-BE49-F238E27FC236}">
                <a16:creationId xmlns:a16="http://schemas.microsoft.com/office/drawing/2014/main" id="{B49F6758-B7FC-487E-9FB0-44B6772A84ED}"/>
              </a:ext>
            </a:extLst>
          </p:cNvPr>
          <p:cNvSpPr/>
          <p:nvPr/>
        </p:nvSpPr>
        <p:spPr>
          <a:xfrm>
            <a:off x="622591" y="1174463"/>
            <a:ext cx="702205" cy="990080"/>
          </a:xfrm>
          <a:prstGeom prst="rect">
            <a:avLst/>
          </a:prstGeom>
        </p:spPr>
        <p:txBody>
          <a:bodyPr wrap="none">
            <a:spAutoFit/>
          </a:bodyPr>
          <a:lstStyle/>
          <a:p>
            <a:pPr algn="ctr"/>
            <a:r>
              <a:rPr lang="en-US" sz="40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382654" y="1989333"/>
            <a:ext cx="1684715"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2186148" y="1261340"/>
            <a:ext cx="2063514" cy="801501"/>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and Tech Due Diligence roles and areas of analysis</a:t>
            </a:r>
            <a:endParaRPr sz="1600" dirty="0">
              <a:latin typeface="EYInterstate"/>
              <a:cs typeface="EYInterstate"/>
            </a:endParaRPr>
          </a:p>
        </p:txBody>
      </p:sp>
      <p:pic>
        <p:nvPicPr>
          <p:cNvPr id="17" name="Graphic 16" descr="Clipboard with solid fill">
            <a:extLst>
              <a:ext uri="{FF2B5EF4-FFF2-40B4-BE49-F238E27FC236}">
                <a16:creationId xmlns:a16="http://schemas.microsoft.com/office/drawing/2014/main" id="{D5E041C8-B3B4-4F82-839A-BD7316213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826" y="1280640"/>
            <a:ext cx="713390" cy="713390"/>
          </a:xfrm>
          <a:prstGeom prst="rect">
            <a:avLst/>
          </a:prstGeom>
        </p:spPr>
      </p:pic>
      <p:sp>
        <p:nvSpPr>
          <p:cNvPr id="32" name="Rectangle 6">
            <a:extLst>
              <a:ext uri="{FF2B5EF4-FFF2-40B4-BE49-F238E27FC236}">
                <a16:creationId xmlns:a16="http://schemas.microsoft.com/office/drawing/2014/main" id="{9E95A6B7-E396-4D45-AE63-EA1A69D623CE}"/>
              </a:ext>
            </a:extLst>
          </p:cNvPr>
          <p:cNvSpPr/>
          <p:nvPr/>
        </p:nvSpPr>
        <p:spPr>
          <a:xfrm>
            <a:off x="6442637" y="1174463"/>
            <a:ext cx="502061" cy="707886"/>
          </a:xfrm>
          <a:prstGeom prst="rect">
            <a:avLst/>
          </a:prstGeom>
        </p:spPr>
        <p:txBody>
          <a:bodyPr wrap="none">
            <a:spAutoFit/>
          </a:bodyPr>
          <a:lstStyle/>
          <a:p>
            <a:pPr algn="ctr"/>
            <a:r>
              <a:rPr lang="en-US" sz="4000" dirty="0">
                <a:solidFill>
                  <a:schemeClr val="tx2"/>
                </a:solidFill>
                <a:latin typeface="+mj-lt"/>
              </a:rPr>
              <a:t>2</a:t>
            </a:r>
          </a:p>
        </p:txBody>
      </p:sp>
      <p:cxnSp>
        <p:nvCxnSpPr>
          <p:cNvPr id="33" name="Straight Connector 15">
            <a:extLst>
              <a:ext uri="{FF2B5EF4-FFF2-40B4-BE49-F238E27FC236}">
                <a16:creationId xmlns:a16="http://schemas.microsoft.com/office/drawing/2014/main" id="{D3C9DAFF-AB27-45DA-9406-F59213A43EDA}"/>
              </a:ext>
            </a:extLst>
          </p:cNvPr>
          <p:cNvCxnSpPr>
            <a:cxnSpLocks/>
          </p:cNvCxnSpPr>
          <p:nvPr/>
        </p:nvCxnSpPr>
        <p:spPr>
          <a:xfrm>
            <a:off x="6102628" y="1989333"/>
            <a:ext cx="1684715" cy="0"/>
          </a:xfrm>
          <a:prstGeom prst="line">
            <a:avLst/>
          </a:prstGeom>
          <a:noFill/>
          <a:ln w="12700" cap="sq" cmpd="sng" algn="ctr">
            <a:solidFill>
              <a:schemeClr val="tx2"/>
            </a:solidFill>
            <a:prstDash val="solid"/>
            <a:miter lim="800000"/>
            <a:tailEnd type="none"/>
          </a:ln>
          <a:effectLst/>
        </p:spPr>
      </p:cxnSp>
      <p:sp>
        <p:nvSpPr>
          <p:cNvPr id="34" name="object 3">
            <a:extLst>
              <a:ext uri="{FF2B5EF4-FFF2-40B4-BE49-F238E27FC236}">
                <a16:creationId xmlns:a16="http://schemas.microsoft.com/office/drawing/2014/main" id="{13EFF2EE-D167-495D-BF68-EB27638F2174}"/>
              </a:ext>
            </a:extLst>
          </p:cNvPr>
          <p:cNvSpPr txBox="1"/>
          <p:nvPr/>
        </p:nvSpPr>
        <p:spPr>
          <a:xfrm>
            <a:off x="7903819" y="1456175"/>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Due Diligence</a:t>
            </a:r>
            <a:endParaRPr sz="1600" dirty="0">
              <a:latin typeface="EYInterstate"/>
              <a:cs typeface="EYInterstate"/>
            </a:endParaRPr>
          </a:p>
        </p:txBody>
      </p:sp>
      <p:pic>
        <p:nvPicPr>
          <p:cNvPr id="37" name="Graphic 36">
            <a:extLst>
              <a:ext uri="{FF2B5EF4-FFF2-40B4-BE49-F238E27FC236}">
                <a16:creationId xmlns:a16="http://schemas.microsoft.com/office/drawing/2014/main" id="{292794D2-294E-4BAA-8325-E1FFEC4A6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43800" y="1174463"/>
            <a:ext cx="713390" cy="713390"/>
          </a:xfrm>
          <a:prstGeom prst="rect">
            <a:avLst/>
          </a:prstGeom>
        </p:spPr>
      </p:pic>
      <p:sp>
        <p:nvSpPr>
          <p:cNvPr id="47" name="Rectangle 6">
            <a:extLst>
              <a:ext uri="{FF2B5EF4-FFF2-40B4-BE49-F238E27FC236}">
                <a16:creationId xmlns:a16="http://schemas.microsoft.com/office/drawing/2014/main" id="{F72A0B08-6AF0-495C-98E4-66CC79F7BC5A}"/>
              </a:ext>
            </a:extLst>
          </p:cNvPr>
          <p:cNvSpPr/>
          <p:nvPr/>
        </p:nvSpPr>
        <p:spPr>
          <a:xfrm>
            <a:off x="720361" y="3743422"/>
            <a:ext cx="502061" cy="707887"/>
          </a:xfrm>
          <a:prstGeom prst="rect">
            <a:avLst/>
          </a:prstGeom>
        </p:spPr>
        <p:txBody>
          <a:bodyPr wrap="none">
            <a:spAutoFit/>
          </a:bodyPr>
          <a:lstStyle/>
          <a:p>
            <a:pPr algn="ctr"/>
            <a:r>
              <a:rPr lang="en-US" sz="4000" dirty="0">
                <a:solidFill>
                  <a:schemeClr val="tx2"/>
                </a:solidFill>
                <a:latin typeface="+mj-lt"/>
              </a:rPr>
              <a:t>3</a:t>
            </a:r>
          </a:p>
        </p:txBody>
      </p:sp>
      <p:cxnSp>
        <p:nvCxnSpPr>
          <p:cNvPr id="48" name="Straight Connector 15">
            <a:extLst>
              <a:ext uri="{FF2B5EF4-FFF2-40B4-BE49-F238E27FC236}">
                <a16:creationId xmlns:a16="http://schemas.microsoft.com/office/drawing/2014/main" id="{4DB59CDE-F76C-46C0-AB49-B171A0D269D6}"/>
              </a:ext>
            </a:extLst>
          </p:cNvPr>
          <p:cNvCxnSpPr>
            <a:cxnSpLocks/>
          </p:cNvCxnSpPr>
          <p:nvPr/>
        </p:nvCxnSpPr>
        <p:spPr>
          <a:xfrm>
            <a:off x="380352" y="4502452"/>
            <a:ext cx="1684715" cy="0"/>
          </a:xfrm>
          <a:prstGeom prst="line">
            <a:avLst/>
          </a:prstGeom>
          <a:noFill/>
          <a:ln w="12700" cap="sq" cmpd="sng" algn="ctr">
            <a:solidFill>
              <a:schemeClr val="tx2"/>
            </a:solidFill>
            <a:prstDash val="solid"/>
            <a:miter lim="800000"/>
            <a:tailEnd type="none"/>
          </a:ln>
          <a:effectLst/>
        </p:spPr>
      </p:cxnSp>
      <p:sp>
        <p:nvSpPr>
          <p:cNvPr id="49" name="object 3">
            <a:extLst>
              <a:ext uri="{FF2B5EF4-FFF2-40B4-BE49-F238E27FC236}">
                <a16:creationId xmlns:a16="http://schemas.microsoft.com/office/drawing/2014/main" id="{2123BB36-9776-4A25-ACF6-08F9155C263A}"/>
              </a:ext>
            </a:extLst>
          </p:cNvPr>
          <p:cNvSpPr txBox="1"/>
          <p:nvPr/>
        </p:nvSpPr>
        <p:spPr>
          <a:xfrm>
            <a:off x="2183845" y="3969862"/>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Tech Due Diligence</a:t>
            </a:r>
            <a:endParaRPr sz="1600" dirty="0">
              <a:latin typeface="EYInterstate"/>
              <a:cs typeface="EYInterstate"/>
            </a:endParaRPr>
          </a:p>
        </p:txBody>
      </p:sp>
      <p:pic>
        <p:nvPicPr>
          <p:cNvPr id="50" name="Graphic 49">
            <a:extLst>
              <a:ext uri="{FF2B5EF4-FFF2-40B4-BE49-F238E27FC236}">
                <a16:creationId xmlns:a16="http://schemas.microsoft.com/office/drawing/2014/main" id="{B6E18AA1-34F2-4B1A-9DFA-625DB96F24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21524" y="3740670"/>
            <a:ext cx="713390" cy="713390"/>
          </a:xfrm>
          <a:prstGeom prst="rect">
            <a:avLst/>
          </a:prstGeom>
        </p:spPr>
      </p:pic>
      <p:sp>
        <p:nvSpPr>
          <p:cNvPr id="42" name="Rectangle 6">
            <a:extLst>
              <a:ext uri="{FF2B5EF4-FFF2-40B4-BE49-F238E27FC236}">
                <a16:creationId xmlns:a16="http://schemas.microsoft.com/office/drawing/2014/main" id="{019F6427-16D3-4C75-9237-A24F7CC532F9}"/>
              </a:ext>
            </a:extLst>
          </p:cNvPr>
          <p:cNvSpPr/>
          <p:nvPr/>
        </p:nvSpPr>
        <p:spPr>
          <a:xfrm>
            <a:off x="6440335" y="3743422"/>
            <a:ext cx="502061" cy="707886"/>
          </a:xfrm>
          <a:prstGeom prst="rect">
            <a:avLst/>
          </a:prstGeom>
        </p:spPr>
        <p:txBody>
          <a:bodyPr wrap="none">
            <a:spAutoFit/>
          </a:bodyPr>
          <a:lstStyle/>
          <a:p>
            <a:pPr algn="ctr"/>
            <a:r>
              <a:rPr lang="en-US" sz="4000" dirty="0">
                <a:solidFill>
                  <a:schemeClr val="tx2"/>
                </a:solidFill>
                <a:latin typeface="+mj-lt"/>
              </a:rPr>
              <a:t>4</a:t>
            </a:r>
          </a:p>
        </p:txBody>
      </p:sp>
      <p:cxnSp>
        <p:nvCxnSpPr>
          <p:cNvPr id="43" name="Straight Connector 15">
            <a:extLst>
              <a:ext uri="{FF2B5EF4-FFF2-40B4-BE49-F238E27FC236}">
                <a16:creationId xmlns:a16="http://schemas.microsoft.com/office/drawing/2014/main" id="{5D1F59FD-0D9A-402D-8BAF-3B7BCCC0888C}"/>
              </a:ext>
            </a:extLst>
          </p:cNvPr>
          <p:cNvCxnSpPr>
            <a:cxnSpLocks/>
          </p:cNvCxnSpPr>
          <p:nvPr/>
        </p:nvCxnSpPr>
        <p:spPr>
          <a:xfrm>
            <a:off x="6100326" y="4502452"/>
            <a:ext cx="1684715" cy="0"/>
          </a:xfrm>
          <a:prstGeom prst="line">
            <a:avLst/>
          </a:prstGeom>
          <a:noFill/>
          <a:ln w="12700" cap="sq" cmpd="sng" algn="ctr">
            <a:solidFill>
              <a:schemeClr val="tx2"/>
            </a:solidFill>
            <a:prstDash val="solid"/>
            <a:miter lim="800000"/>
            <a:tailEnd type="none"/>
          </a:ln>
          <a:effectLst/>
        </p:spPr>
      </p:cxnSp>
      <p:sp>
        <p:nvSpPr>
          <p:cNvPr id="44" name="object 3">
            <a:extLst>
              <a:ext uri="{FF2B5EF4-FFF2-40B4-BE49-F238E27FC236}">
                <a16:creationId xmlns:a16="http://schemas.microsoft.com/office/drawing/2014/main" id="{3F53C6BF-C530-4DAA-B8A9-D80F0BC6C1C7}"/>
              </a:ext>
            </a:extLst>
          </p:cNvPr>
          <p:cNvSpPr txBox="1"/>
          <p:nvPr/>
        </p:nvSpPr>
        <p:spPr>
          <a:xfrm>
            <a:off x="7903819" y="3977659"/>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Credentials and CVs</a:t>
            </a:r>
          </a:p>
        </p:txBody>
      </p:sp>
      <p:pic>
        <p:nvPicPr>
          <p:cNvPr id="45" name="Graphic 44">
            <a:extLst>
              <a:ext uri="{FF2B5EF4-FFF2-40B4-BE49-F238E27FC236}">
                <a16:creationId xmlns:a16="http://schemas.microsoft.com/office/drawing/2014/main" id="{7BE78E26-B93D-4EFE-97FA-7EF16A0E14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41498" y="3740670"/>
            <a:ext cx="713390" cy="713390"/>
          </a:xfrm>
          <a:prstGeom prst="rect">
            <a:avLst/>
          </a:prstGeom>
        </p:spPr>
      </p:pic>
      <p:sp>
        <p:nvSpPr>
          <p:cNvPr id="27" name="Freeform 40887">
            <a:extLst>
              <a:ext uri="{FF2B5EF4-FFF2-40B4-BE49-F238E27FC236}">
                <a16:creationId xmlns:a16="http://schemas.microsoft.com/office/drawing/2014/main" id="{DE67C2A3-74FC-45C6-BA91-D9708E2DE1E0}"/>
              </a:ext>
            </a:extLst>
          </p:cNvPr>
          <p:cNvSpPr/>
          <p:nvPr/>
        </p:nvSpPr>
        <p:spPr>
          <a:xfrm>
            <a:off x="6016431" y="3740670"/>
            <a:ext cx="4394447" cy="25444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dirty="0">
              <a:solidFill>
                <a:prstClr val="white"/>
              </a:solidFill>
              <a:latin typeface="EYInterstate Light"/>
            </a:endParaRPr>
          </a:p>
        </p:txBody>
      </p:sp>
    </p:spTree>
    <p:extLst>
      <p:ext uri="{BB962C8B-B14F-4D97-AF65-F5344CB8AC3E}">
        <p14:creationId xmlns:p14="http://schemas.microsoft.com/office/powerpoint/2010/main" val="108487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825570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C40DFFBA-255B-46EF-AEE9-A405DEDE63F0}"/>
              </a:ext>
            </a:extLst>
          </p:cNvPr>
          <p:cNvSpPr txBox="1"/>
          <p:nvPr/>
        </p:nvSpPr>
        <p:spPr>
          <a:xfrm>
            <a:off x="447237" y="633043"/>
            <a:ext cx="2130020" cy="338729"/>
          </a:xfrm>
          <a:prstGeom prst="rect">
            <a:avLst/>
          </a:prstGeom>
          <a:noFill/>
          <a:ln w="12700" cap="sq">
            <a:noFill/>
            <a:miter lim="800000"/>
          </a:ln>
        </p:spPr>
        <p:txBody>
          <a:bodyPr wrap="square" lIns="0" tIns="0" rIns="0" bIns="0" rtlCol="0">
            <a:noAutofit/>
          </a:bodyPr>
          <a:lstStyle/>
          <a:p>
            <a:pPr>
              <a:lnSpc>
                <a:spcPct val="130000"/>
              </a:lnSpc>
            </a:pPr>
            <a:r>
              <a:rPr lang="en-US" sz="1100" cap="all" dirty="0"/>
              <a:t>Subhead saw sea without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j-l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25</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752" name="Slide Number Placeholder 4">
            <a:extLst>
              <a:ext uri="{FF2B5EF4-FFF2-40B4-BE49-F238E27FC236}">
                <a16:creationId xmlns:a16="http://schemas.microsoft.com/office/drawing/2014/main" id="{92039544-96B2-4B9F-823A-9B0AC22A0E6B}"/>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25</a:t>
            </a:fld>
            <a:endParaRPr dirty="0"/>
          </a:p>
        </p:txBody>
      </p:sp>
      <p:sp>
        <p:nvSpPr>
          <p:cNvPr id="753" name="Rectangle 752">
            <a:extLst>
              <a:ext uri="{FF2B5EF4-FFF2-40B4-BE49-F238E27FC236}">
                <a16:creationId xmlns:a16="http://schemas.microsoft.com/office/drawing/2014/main" id="{391F5449-66AE-468D-8962-AB5E52D5D739}"/>
              </a:ext>
            </a:extLst>
          </p:cNvPr>
          <p:cNvSpPr/>
          <p:nvPr/>
        </p:nvSpPr>
        <p:spPr bwMode="gray">
          <a:xfrm>
            <a:off x="4789500" y="1308445"/>
            <a:ext cx="6793912" cy="223508"/>
          </a:xfrm>
          <a:prstGeom prst="rect">
            <a:avLst/>
          </a:prstGeom>
          <a:solidFill>
            <a:srgbClr val="7F7E82"/>
          </a:solidFill>
          <a:ln w="12700" cap="flat" cmpd="sng" algn="ctr">
            <a:noFill/>
            <a:prstDash val="solid"/>
          </a:ln>
          <a:effectLst/>
        </p:spPr>
        <p:txBody>
          <a:bodyPr rot="0" spcFirstLastPara="0" vertOverflow="overflow" horzOverflow="overflow" vert="horz" wrap="square" lIns="75405" tIns="37700" rIns="75405" bIns="37700" numCol="1" spcCol="0" rtlCol="0" fromWordArt="0" anchor="ctr" anchorCtr="0" forceAA="0" compatLnSpc="1">
            <a:prstTxWarp prst="textNoShape">
              <a:avLst/>
            </a:prstTxWarp>
            <a:noAutofit/>
          </a:bodyPr>
          <a:lstStyle/>
          <a:p>
            <a:pPr algn="ctr" defTabSz="840307" eaLnBrk="0" fontAlgn="base" hangingPunct="0">
              <a:spcBef>
                <a:spcPct val="50000"/>
              </a:spcBef>
              <a:spcAft>
                <a:spcPct val="0"/>
              </a:spcAft>
            </a:pPr>
            <a:r>
              <a:rPr lang="en-GB" sz="1226" b="1" kern="0" dirty="0">
                <a:solidFill>
                  <a:srgbClr val="FFFFFF"/>
                </a:solidFill>
                <a:latin typeface="+mj-lt"/>
                <a:cs typeface="Arial" pitchFamily="34" charset="0"/>
                <a:sym typeface="Arial Unicode MS" pitchFamily="34" charset="-128"/>
              </a:rPr>
              <a:t>EY Team</a:t>
            </a:r>
          </a:p>
        </p:txBody>
      </p:sp>
      <p:sp>
        <p:nvSpPr>
          <p:cNvPr id="757" name="Rectangle 756">
            <a:extLst>
              <a:ext uri="{FF2B5EF4-FFF2-40B4-BE49-F238E27FC236}">
                <a16:creationId xmlns:a16="http://schemas.microsoft.com/office/drawing/2014/main" id="{F158A768-AB71-4B3D-AC35-03FB3C8CD60C}"/>
              </a:ext>
            </a:extLst>
          </p:cNvPr>
          <p:cNvSpPr/>
          <p:nvPr>
            <p:custDataLst>
              <p:tags r:id="rId2"/>
            </p:custDataLst>
          </p:nvPr>
        </p:nvSpPr>
        <p:spPr bwMode="auto">
          <a:xfrm>
            <a:off x="982953" y="1328446"/>
            <a:ext cx="3703143" cy="4916155"/>
          </a:xfrm>
          <a:prstGeom prst="rect">
            <a:avLst/>
          </a:prstGeom>
          <a:noFill/>
          <a:ln w="19050" cap="flat" cmpd="sng">
            <a:solidFill>
              <a:srgbClr val="FFE600"/>
            </a:solidFill>
            <a:prstDash val="solid"/>
            <a:round/>
            <a:headEnd/>
            <a:tailEnd/>
          </a:ln>
          <a:effectLst/>
        </p:spPr>
        <p:txBody>
          <a:bodyPr lIns="0" tIns="0" rIns="0" bIns="0">
            <a:noAutofit/>
          </a:bodyPr>
          <a:lstStyle/>
          <a:p>
            <a:pPr marL="0" marR="0" lvl="0" indent="0" algn="ctr" defTabSz="879103" eaLnBrk="0" fontAlgn="base" latinLnBrk="0" hangingPunct="0">
              <a:lnSpc>
                <a:spcPct val="100000"/>
              </a:lnSpc>
              <a:spcBef>
                <a:spcPct val="0"/>
              </a:spcBef>
              <a:spcAft>
                <a:spcPct val="50000"/>
              </a:spcAft>
              <a:buClr>
                <a:srgbClr val="FFE600"/>
              </a:buClr>
              <a:buSzPct val="80000"/>
              <a:buFontTx/>
              <a:buNone/>
              <a:tabLst/>
              <a:defRPr/>
            </a:pPr>
            <a:endParaRPr kumimoji="0" lang="it-IT" sz="882" b="0" i="0" u="none" strike="noStrike" kern="0" cap="none" spc="0" normalizeH="0" baseline="0" noProof="0" dirty="0">
              <a:ln>
                <a:noFill/>
              </a:ln>
              <a:solidFill>
                <a:srgbClr val="FFFFFF">
                  <a:lumMod val="50000"/>
                </a:srgbClr>
              </a:solidFill>
              <a:effectLst/>
              <a:uLnTx/>
              <a:uFillTx/>
              <a:latin typeface="+mj-lt"/>
            </a:endParaRPr>
          </a:p>
        </p:txBody>
      </p:sp>
      <p:sp>
        <p:nvSpPr>
          <p:cNvPr id="759" name="Rectangle 758">
            <a:extLst>
              <a:ext uri="{FF2B5EF4-FFF2-40B4-BE49-F238E27FC236}">
                <a16:creationId xmlns:a16="http://schemas.microsoft.com/office/drawing/2014/main" id="{2C44F539-4E9F-4774-B2F2-9182494F1300}"/>
              </a:ext>
            </a:extLst>
          </p:cNvPr>
          <p:cNvSpPr/>
          <p:nvPr/>
        </p:nvSpPr>
        <p:spPr>
          <a:xfrm>
            <a:off x="1136279" y="1592237"/>
            <a:ext cx="1622184" cy="397674"/>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All-round operational and tech approach</a:t>
            </a:r>
          </a:p>
        </p:txBody>
      </p:sp>
      <p:sp>
        <p:nvSpPr>
          <p:cNvPr id="760" name="Rectangle 759">
            <a:extLst>
              <a:ext uri="{FF2B5EF4-FFF2-40B4-BE49-F238E27FC236}">
                <a16:creationId xmlns:a16="http://schemas.microsoft.com/office/drawing/2014/main" id="{122F8499-260E-4FBD-A39D-456C1EA4C89C}"/>
              </a:ext>
            </a:extLst>
          </p:cNvPr>
          <p:cNvSpPr/>
          <p:nvPr/>
        </p:nvSpPr>
        <p:spPr>
          <a:xfrm>
            <a:off x="2153735" y="2315360"/>
            <a:ext cx="1622184" cy="24500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Sector expertise</a:t>
            </a:r>
          </a:p>
        </p:txBody>
      </p:sp>
      <p:sp>
        <p:nvSpPr>
          <p:cNvPr id="761" name="Rectangle 760">
            <a:extLst>
              <a:ext uri="{FF2B5EF4-FFF2-40B4-BE49-F238E27FC236}">
                <a16:creationId xmlns:a16="http://schemas.microsoft.com/office/drawing/2014/main" id="{1800B947-6C8F-4D6F-AA1E-6EFCE04BE219}"/>
              </a:ext>
            </a:extLst>
          </p:cNvPr>
          <p:cNvSpPr/>
          <p:nvPr/>
        </p:nvSpPr>
        <p:spPr>
          <a:xfrm>
            <a:off x="2082846" y="1285571"/>
            <a:ext cx="1622184" cy="24500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Relevant information</a:t>
            </a:r>
          </a:p>
        </p:txBody>
      </p:sp>
      <p:sp>
        <p:nvSpPr>
          <p:cNvPr id="762" name="Rectangle 761">
            <a:extLst>
              <a:ext uri="{FF2B5EF4-FFF2-40B4-BE49-F238E27FC236}">
                <a16:creationId xmlns:a16="http://schemas.microsoft.com/office/drawing/2014/main" id="{D4C13140-7D7A-4389-AABA-016F00C5287B}"/>
              </a:ext>
            </a:extLst>
          </p:cNvPr>
          <p:cNvSpPr/>
          <p:nvPr/>
        </p:nvSpPr>
        <p:spPr>
          <a:xfrm>
            <a:off x="1456705" y="2040662"/>
            <a:ext cx="1622184" cy="24500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Coordination</a:t>
            </a:r>
          </a:p>
        </p:txBody>
      </p:sp>
      <p:sp>
        <p:nvSpPr>
          <p:cNvPr id="764" name="Oval 4">
            <a:extLst>
              <a:ext uri="{FF2B5EF4-FFF2-40B4-BE49-F238E27FC236}">
                <a16:creationId xmlns:a16="http://schemas.microsoft.com/office/drawing/2014/main" id="{4CA552B8-64BC-41ED-AC6F-83D2451528BF}"/>
              </a:ext>
            </a:extLst>
          </p:cNvPr>
          <p:cNvSpPr>
            <a:spLocks noChangeArrowheads="1"/>
          </p:cNvSpPr>
          <p:nvPr/>
        </p:nvSpPr>
        <p:spPr bwMode="auto">
          <a:xfrm>
            <a:off x="2666622" y="1624820"/>
            <a:ext cx="651117" cy="629368"/>
          </a:xfrm>
          <a:prstGeom prst="ellipse">
            <a:avLst/>
          </a:prstGeom>
          <a:solidFill>
            <a:srgbClr val="FFE600"/>
          </a:solidFill>
          <a:ln w="6350">
            <a:solidFill>
              <a:srgbClr val="808080"/>
            </a:solidFill>
            <a:round/>
            <a:headEnd/>
            <a:tailEnd/>
          </a:ln>
        </p:spPr>
        <p:txBody>
          <a:bodyPr wrap="none" lIns="50408" rIns="50408" anchor="ctr" anchorCtr="1"/>
          <a:lstStyle/>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p:txBody>
      </p:sp>
      <p:grpSp>
        <p:nvGrpSpPr>
          <p:cNvPr id="2" name="Group 1">
            <a:extLst>
              <a:ext uri="{FF2B5EF4-FFF2-40B4-BE49-F238E27FC236}">
                <a16:creationId xmlns:a16="http://schemas.microsoft.com/office/drawing/2014/main" id="{110AAF9E-9C3D-4F78-9E73-72CAF0C3B09C}"/>
              </a:ext>
            </a:extLst>
          </p:cNvPr>
          <p:cNvGrpSpPr/>
          <p:nvPr/>
        </p:nvGrpSpPr>
        <p:grpSpPr>
          <a:xfrm>
            <a:off x="2770422" y="1802265"/>
            <a:ext cx="443517" cy="274479"/>
            <a:chOff x="2820411" y="1810829"/>
            <a:chExt cx="443517" cy="274479"/>
          </a:xfrm>
        </p:grpSpPr>
        <p:sp>
          <p:nvSpPr>
            <p:cNvPr id="765" name="Freeform 5">
              <a:extLst>
                <a:ext uri="{FF2B5EF4-FFF2-40B4-BE49-F238E27FC236}">
                  <a16:creationId xmlns:a16="http://schemas.microsoft.com/office/drawing/2014/main" id="{C2F65ECD-ECAC-4047-830E-5FA00AF563CC}"/>
                </a:ext>
              </a:extLst>
            </p:cNvPr>
            <p:cNvSpPr>
              <a:spLocks/>
            </p:cNvSpPr>
            <p:nvPr/>
          </p:nvSpPr>
          <p:spPr bwMode="gray">
            <a:xfrm>
              <a:off x="2820411" y="1810831"/>
              <a:ext cx="211797" cy="27447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sp>
          <p:nvSpPr>
            <p:cNvPr id="766" name="Freeform 6">
              <a:extLst>
                <a:ext uri="{FF2B5EF4-FFF2-40B4-BE49-F238E27FC236}">
                  <a16:creationId xmlns:a16="http://schemas.microsoft.com/office/drawing/2014/main" id="{DE87DAF6-684E-439E-8540-DEABD6BF6950}"/>
                </a:ext>
              </a:extLst>
            </p:cNvPr>
            <p:cNvSpPr>
              <a:spLocks/>
            </p:cNvSpPr>
            <p:nvPr/>
          </p:nvSpPr>
          <p:spPr bwMode="gray">
            <a:xfrm>
              <a:off x="3000722" y="1810829"/>
              <a:ext cx="263206" cy="274479"/>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grpSp>
      <p:sp>
        <p:nvSpPr>
          <p:cNvPr id="767" name="Rectangle 25">
            <a:extLst>
              <a:ext uri="{FF2B5EF4-FFF2-40B4-BE49-F238E27FC236}">
                <a16:creationId xmlns:a16="http://schemas.microsoft.com/office/drawing/2014/main" id="{A2E7A065-F54A-41CB-94CA-222D4132E816}"/>
              </a:ext>
            </a:extLst>
          </p:cNvPr>
          <p:cNvSpPr>
            <a:spLocks noChangeArrowheads="1"/>
          </p:cNvSpPr>
          <p:nvPr/>
        </p:nvSpPr>
        <p:spPr bwMode="auto">
          <a:xfrm>
            <a:off x="1738769" y="2457522"/>
            <a:ext cx="1176196" cy="126753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68" name="TextBox 767">
            <a:extLst>
              <a:ext uri="{FF2B5EF4-FFF2-40B4-BE49-F238E27FC236}">
                <a16:creationId xmlns:a16="http://schemas.microsoft.com/office/drawing/2014/main" id="{73B58D8B-FF65-4316-B76D-E3715C1024CD}"/>
              </a:ext>
            </a:extLst>
          </p:cNvPr>
          <p:cNvSpPr txBox="1"/>
          <p:nvPr/>
        </p:nvSpPr>
        <p:spPr>
          <a:xfrm>
            <a:off x="1744227" y="2536049"/>
            <a:ext cx="1163916" cy="615553"/>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Dedicated team of senior consultants</a:t>
            </a:r>
          </a:p>
        </p:txBody>
      </p:sp>
      <p:sp>
        <p:nvSpPr>
          <p:cNvPr id="769" name="Rectangle 43">
            <a:extLst>
              <a:ext uri="{FF2B5EF4-FFF2-40B4-BE49-F238E27FC236}">
                <a16:creationId xmlns:a16="http://schemas.microsoft.com/office/drawing/2014/main" id="{90B143F3-8822-4B23-BF34-C14C2ECFF8B9}"/>
              </a:ext>
            </a:extLst>
          </p:cNvPr>
          <p:cNvSpPr>
            <a:spLocks noChangeArrowheads="1"/>
          </p:cNvSpPr>
          <p:nvPr/>
        </p:nvSpPr>
        <p:spPr bwMode="auto">
          <a:xfrm>
            <a:off x="1626347" y="2495873"/>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0" name="Rectangle 44">
            <a:extLst>
              <a:ext uri="{FF2B5EF4-FFF2-40B4-BE49-F238E27FC236}">
                <a16:creationId xmlns:a16="http://schemas.microsoft.com/office/drawing/2014/main" id="{A1631CAA-E914-455C-BA5F-A9800FF7ABA3}"/>
              </a:ext>
            </a:extLst>
          </p:cNvPr>
          <p:cNvSpPr>
            <a:spLocks noChangeArrowheads="1"/>
          </p:cNvSpPr>
          <p:nvPr/>
        </p:nvSpPr>
        <p:spPr bwMode="auto">
          <a:xfrm>
            <a:off x="1626347" y="2495873"/>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1" name="Rectangle 3">
            <a:extLst>
              <a:ext uri="{FF2B5EF4-FFF2-40B4-BE49-F238E27FC236}">
                <a16:creationId xmlns:a16="http://schemas.microsoft.com/office/drawing/2014/main" id="{B39ACDF2-060E-41A1-A837-BC350157EBD8}"/>
              </a:ext>
            </a:extLst>
          </p:cNvPr>
          <p:cNvSpPr>
            <a:spLocks noChangeArrowheads="1"/>
          </p:cNvSpPr>
          <p:nvPr/>
        </p:nvSpPr>
        <p:spPr bwMode="auto">
          <a:xfrm>
            <a:off x="1644015" y="2387026"/>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72" name="Rectangle 32">
            <a:extLst>
              <a:ext uri="{FF2B5EF4-FFF2-40B4-BE49-F238E27FC236}">
                <a16:creationId xmlns:a16="http://schemas.microsoft.com/office/drawing/2014/main" id="{D1B633A4-05EF-4B96-A58F-2B2357C56D22}"/>
              </a:ext>
            </a:extLst>
          </p:cNvPr>
          <p:cNvSpPr>
            <a:spLocks noChangeArrowheads="1"/>
          </p:cNvSpPr>
          <p:nvPr/>
        </p:nvSpPr>
        <p:spPr bwMode="auto">
          <a:xfrm>
            <a:off x="2266780" y="5528479"/>
            <a:ext cx="1539351" cy="600706"/>
          </a:xfrm>
          <a:prstGeom prst="rect">
            <a:avLst/>
          </a:prstGeom>
          <a:solidFill>
            <a:srgbClr val="FFE600">
              <a:lumMod val="20000"/>
              <a:lumOff val="80000"/>
            </a:srgbClr>
          </a:solidFill>
          <a:ln>
            <a:noFill/>
          </a:ln>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3" name="Rectangle 46">
            <a:extLst>
              <a:ext uri="{FF2B5EF4-FFF2-40B4-BE49-F238E27FC236}">
                <a16:creationId xmlns:a16="http://schemas.microsoft.com/office/drawing/2014/main" id="{A8D93162-168D-4065-8718-CAE3DE13DD4C}"/>
              </a:ext>
            </a:extLst>
          </p:cNvPr>
          <p:cNvSpPr>
            <a:spLocks noChangeArrowheads="1"/>
          </p:cNvSpPr>
          <p:nvPr/>
        </p:nvSpPr>
        <p:spPr bwMode="auto">
          <a:xfrm>
            <a:off x="2122078" y="5559545"/>
            <a:ext cx="361931"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4" name="Rectangle 47">
            <a:extLst>
              <a:ext uri="{FF2B5EF4-FFF2-40B4-BE49-F238E27FC236}">
                <a16:creationId xmlns:a16="http://schemas.microsoft.com/office/drawing/2014/main" id="{B6814676-8C49-47DF-91EB-61BCF403D7BB}"/>
              </a:ext>
            </a:extLst>
          </p:cNvPr>
          <p:cNvSpPr>
            <a:spLocks noChangeArrowheads="1"/>
          </p:cNvSpPr>
          <p:nvPr/>
        </p:nvSpPr>
        <p:spPr bwMode="auto">
          <a:xfrm>
            <a:off x="2132580" y="5531707"/>
            <a:ext cx="361931"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6" name="Rectangle 49">
            <a:extLst>
              <a:ext uri="{FF2B5EF4-FFF2-40B4-BE49-F238E27FC236}">
                <a16:creationId xmlns:a16="http://schemas.microsoft.com/office/drawing/2014/main" id="{E64A990B-2D04-453C-BAE4-D7A6D46C53D2}"/>
              </a:ext>
            </a:extLst>
          </p:cNvPr>
          <p:cNvSpPr>
            <a:spLocks noChangeArrowheads="1"/>
          </p:cNvSpPr>
          <p:nvPr/>
        </p:nvSpPr>
        <p:spPr bwMode="auto">
          <a:xfrm>
            <a:off x="3091163" y="2452487"/>
            <a:ext cx="1176196" cy="125124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7" name="Rectangle 55">
            <a:extLst>
              <a:ext uri="{FF2B5EF4-FFF2-40B4-BE49-F238E27FC236}">
                <a16:creationId xmlns:a16="http://schemas.microsoft.com/office/drawing/2014/main" id="{E06F1E29-6A84-4A74-980A-775BA3A54208}"/>
              </a:ext>
            </a:extLst>
          </p:cNvPr>
          <p:cNvSpPr>
            <a:spLocks noChangeArrowheads="1"/>
          </p:cNvSpPr>
          <p:nvPr/>
        </p:nvSpPr>
        <p:spPr bwMode="auto">
          <a:xfrm>
            <a:off x="2963559" y="2454581"/>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8" name="Rectangle 56">
            <a:extLst>
              <a:ext uri="{FF2B5EF4-FFF2-40B4-BE49-F238E27FC236}">
                <a16:creationId xmlns:a16="http://schemas.microsoft.com/office/drawing/2014/main" id="{DFFC3E44-2E83-4333-843C-088563F2384E}"/>
              </a:ext>
            </a:extLst>
          </p:cNvPr>
          <p:cNvSpPr>
            <a:spLocks noChangeArrowheads="1"/>
          </p:cNvSpPr>
          <p:nvPr/>
        </p:nvSpPr>
        <p:spPr bwMode="auto">
          <a:xfrm>
            <a:off x="2963559" y="2454581"/>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9" name="TextBox 778">
            <a:extLst>
              <a:ext uri="{FF2B5EF4-FFF2-40B4-BE49-F238E27FC236}">
                <a16:creationId xmlns:a16="http://schemas.microsoft.com/office/drawing/2014/main" id="{3DD44B61-298F-4E1D-9DFB-9F8729CB5832}"/>
              </a:ext>
            </a:extLst>
          </p:cNvPr>
          <p:cNvSpPr txBox="1"/>
          <p:nvPr/>
        </p:nvSpPr>
        <p:spPr>
          <a:xfrm>
            <a:off x="3105063" y="2501725"/>
            <a:ext cx="1163916" cy="769441"/>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Broad knowledge of the Operational and Tech Key topics</a:t>
            </a:r>
          </a:p>
        </p:txBody>
      </p:sp>
      <p:sp>
        <p:nvSpPr>
          <p:cNvPr id="780" name="Rectangle 3">
            <a:extLst>
              <a:ext uri="{FF2B5EF4-FFF2-40B4-BE49-F238E27FC236}">
                <a16:creationId xmlns:a16="http://schemas.microsoft.com/office/drawing/2014/main" id="{7A060367-C499-4621-9DD2-7E8BE08FE597}"/>
              </a:ext>
            </a:extLst>
          </p:cNvPr>
          <p:cNvSpPr>
            <a:spLocks noChangeArrowheads="1"/>
          </p:cNvSpPr>
          <p:nvPr/>
        </p:nvSpPr>
        <p:spPr bwMode="auto">
          <a:xfrm>
            <a:off x="2983932" y="2324434"/>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1" name="Rectangle 13">
            <a:extLst>
              <a:ext uri="{FF2B5EF4-FFF2-40B4-BE49-F238E27FC236}">
                <a16:creationId xmlns:a16="http://schemas.microsoft.com/office/drawing/2014/main" id="{3FFB3359-DFA4-48C5-A59F-FA52E9ACC582}"/>
              </a:ext>
            </a:extLst>
          </p:cNvPr>
          <p:cNvSpPr>
            <a:spLocks noChangeArrowheads="1"/>
          </p:cNvSpPr>
          <p:nvPr/>
        </p:nvSpPr>
        <p:spPr bwMode="auto">
          <a:xfrm>
            <a:off x="1778975" y="3903461"/>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2" name="Rectangle 37">
            <a:extLst>
              <a:ext uri="{FF2B5EF4-FFF2-40B4-BE49-F238E27FC236}">
                <a16:creationId xmlns:a16="http://schemas.microsoft.com/office/drawing/2014/main" id="{9F6891C6-3CEF-4D85-B391-CCE91FC9F3C3}"/>
              </a:ext>
            </a:extLst>
          </p:cNvPr>
          <p:cNvSpPr>
            <a:spLocks noChangeArrowheads="1"/>
          </p:cNvSpPr>
          <p:nvPr/>
        </p:nvSpPr>
        <p:spPr bwMode="auto">
          <a:xfrm>
            <a:off x="1623386" y="3905558"/>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3" name="Rectangle 38">
            <a:extLst>
              <a:ext uri="{FF2B5EF4-FFF2-40B4-BE49-F238E27FC236}">
                <a16:creationId xmlns:a16="http://schemas.microsoft.com/office/drawing/2014/main" id="{1CDD2BDA-0633-43F8-B17C-49B6011226FB}"/>
              </a:ext>
            </a:extLst>
          </p:cNvPr>
          <p:cNvSpPr>
            <a:spLocks noChangeArrowheads="1"/>
          </p:cNvSpPr>
          <p:nvPr/>
        </p:nvSpPr>
        <p:spPr bwMode="auto">
          <a:xfrm>
            <a:off x="1623386" y="3905558"/>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4" name="TextBox 783">
            <a:extLst>
              <a:ext uri="{FF2B5EF4-FFF2-40B4-BE49-F238E27FC236}">
                <a16:creationId xmlns:a16="http://schemas.microsoft.com/office/drawing/2014/main" id="{6FCD8108-9048-4E5B-8CED-D58824D38B44}"/>
              </a:ext>
            </a:extLst>
          </p:cNvPr>
          <p:cNvSpPr txBox="1"/>
          <p:nvPr/>
        </p:nvSpPr>
        <p:spPr>
          <a:xfrm>
            <a:off x="1794063" y="4044994"/>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Market leader with outstanding track record</a:t>
            </a:r>
          </a:p>
        </p:txBody>
      </p:sp>
      <p:sp>
        <p:nvSpPr>
          <p:cNvPr id="785" name="Rectangle 3">
            <a:extLst>
              <a:ext uri="{FF2B5EF4-FFF2-40B4-BE49-F238E27FC236}">
                <a16:creationId xmlns:a16="http://schemas.microsoft.com/office/drawing/2014/main" id="{19162303-BAF1-4716-B112-3F5002823177}"/>
              </a:ext>
            </a:extLst>
          </p:cNvPr>
          <p:cNvSpPr>
            <a:spLocks noChangeArrowheads="1"/>
          </p:cNvSpPr>
          <p:nvPr/>
        </p:nvSpPr>
        <p:spPr bwMode="auto">
          <a:xfrm>
            <a:off x="1636306" y="3795439"/>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6" name="Rectangle 3">
            <a:extLst>
              <a:ext uri="{FF2B5EF4-FFF2-40B4-BE49-F238E27FC236}">
                <a16:creationId xmlns:a16="http://schemas.microsoft.com/office/drawing/2014/main" id="{9594EE0E-3624-4BD7-BFB2-869F47620F1B}"/>
              </a:ext>
            </a:extLst>
          </p:cNvPr>
          <p:cNvSpPr>
            <a:spLocks noChangeArrowheads="1"/>
          </p:cNvSpPr>
          <p:nvPr/>
        </p:nvSpPr>
        <p:spPr bwMode="auto">
          <a:xfrm>
            <a:off x="2167987" y="5427128"/>
            <a:ext cx="30301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7" name="TextBox 786">
            <a:extLst>
              <a:ext uri="{FF2B5EF4-FFF2-40B4-BE49-F238E27FC236}">
                <a16:creationId xmlns:a16="http://schemas.microsoft.com/office/drawing/2014/main" id="{E9A6D63E-E752-423A-ACBB-C5D097446194}"/>
              </a:ext>
            </a:extLst>
          </p:cNvPr>
          <p:cNvSpPr txBox="1"/>
          <p:nvPr/>
        </p:nvSpPr>
        <p:spPr>
          <a:xfrm>
            <a:off x="2562967" y="5713666"/>
            <a:ext cx="934455" cy="288412"/>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992" b="1" kern="0" dirty="0">
                <a:solidFill>
                  <a:srgbClr val="000000"/>
                </a:solidFill>
                <a:latin typeface="+mj-lt"/>
              </a:rPr>
              <a:t> </a:t>
            </a:r>
            <a:r>
              <a:rPr lang="en-US" sz="882" b="1" kern="0" dirty="0">
                <a:solidFill>
                  <a:srgbClr val="000000"/>
                </a:solidFill>
                <a:latin typeface="+mj-lt"/>
              </a:rPr>
              <a:t>Value for our clients</a:t>
            </a:r>
          </a:p>
        </p:txBody>
      </p:sp>
      <p:sp>
        <p:nvSpPr>
          <p:cNvPr id="788" name="Rectangle 13">
            <a:extLst>
              <a:ext uri="{FF2B5EF4-FFF2-40B4-BE49-F238E27FC236}">
                <a16:creationId xmlns:a16="http://schemas.microsoft.com/office/drawing/2014/main" id="{478D084F-1790-4893-819A-2265EF2273FE}"/>
              </a:ext>
            </a:extLst>
          </p:cNvPr>
          <p:cNvSpPr>
            <a:spLocks noChangeArrowheads="1"/>
          </p:cNvSpPr>
          <p:nvPr/>
        </p:nvSpPr>
        <p:spPr bwMode="auto">
          <a:xfrm>
            <a:off x="3077986" y="3911857"/>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9" name="Rectangle 37">
            <a:extLst>
              <a:ext uri="{FF2B5EF4-FFF2-40B4-BE49-F238E27FC236}">
                <a16:creationId xmlns:a16="http://schemas.microsoft.com/office/drawing/2014/main" id="{9E7227FA-955F-4891-A259-7E6E53D7D53A}"/>
              </a:ext>
            </a:extLst>
          </p:cNvPr>
          <p:cNvSpPr>
            <a:spLocks noChangeArrowheads="1"/>
          </p:cNvSpPr>
          <p:nvPr/>
        </p:nvSpPr>
        <p:spPr bwMode="auto">
          <a:xfrm>
            <a:off x="3012428" y="3914129"/>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0" name="Rectangle 38">
            <a:extLst>
              <a:ext uri="{FF2B5EF4-FFF2-40B4-BE49-F238E27FC236}">
                <a16:creationId xmlns:a16="http://schemas.microsoft.com/office/drawing/2014/main" id="{B0FF6940-71ED-4299-A393-E3F5429BBB2F}"/>
              </a:ext>
            </a:extLst>
          </p:cNvPr>
          <p:cNvSpPr>
            <a:spLocks noChangeArrowheads="1"/>
          </p:cNvSpPr>
          <p:nvPr/>
        </p:nvSpPr>
        <p:spPr bwMode="auto">
          <a:xfrm>
            <a:off x="3012428" y="3914129"/>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1" name="Rectangle 3">
            <a:extLst>
              <a:ext uri="{FF2B5EF4-FFF2-40B4-BE49-F238E27FC236}">
                <a16:creationId xmlns:a16="http://schemas.microsoft.com/office/drawing/2014/main" id="{5F544330-98B6-4AC0-AEA0-6413DB558EB5}"/>
              </a:ext>
            </a:extLst>
          </p:cNvPr>
          <p:cNvSpPr>
            <a:spLocks noChangeArrowheads="1"/>
          </p:cNvSpPr>
          <p:nvPr/>
        </p:nvSpPr>
        <p:spPr bwMode="auto">
          <a:xfrm>
            <a:off x="3025348" y="3804010"/>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92" name="TextBox 791">
            <a:extLst>
              <a:ext uri="{FF2B5EF4-FFF2-40B4-BE49-F238E27FC236}">
                <a16:creationId xmlns:a16="http://schemas.microsoft.com/office/drawing/2014/main" id="{6083148C-77D4-4292-B4C1-C97EBC211A35}"/>
              </a:ext>
            </a:extLst>
          </p:cNvPr>
          <p:cNvSpPr txBox="1"/>
          <p:nvPr/>
        </p:nvSpPr>
        <p:spPr>
          <a:xfrm>
            <a:off x="3097839" y="4070745"/>
            <a:ext cx="1106053" cy="936154"/>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Broad experience in Operation and Tech Due Diligence Projects</a:t>
            </a:r>
          </a:p>
        </p:txBody>
      </p:sp>
      <p:sp>
        <p:nvSpPr>
          <p:cNvPr id="811" name="Title 1">
            <a:extLst>
              <a:ext uri="{FF2B5EF4-FFF2-40B4-BE49-F238E27FC236}">
                <a16:creationId xmlns:a16="http://schemas.microsoft.com/office/drawing/2014/main" id="{FDA7858C-B371-4C73-B512-058E54252BE0}"/>
              </a:ext>
            </a:extLst>
          </p:cNvPr>
          <p:cNvSpPr>
            <a:spLocks noGrp="1"/>
          </p:cNvSpPr>
          <p:nvPr>
            <p:ph type="title"/>
          </p:nvPr>
        </p:nvSpPr>
        <p:spPr>
          <a:xfrm>
            <a:off x="609918" y="294200"/>
            <a:ext cx="10978515" cy="590400"/>
          </a:xfrm>
        </p:spPr>
        <p:txBody>
          <a:bodyPr vert="horz"/>
          <a:lstStyle/>
          <a:p>
            <a:pPr>
              <a:tabLst>
                <a:tab pos="2687638" algn="l"/>
              </a:tabLst>
            </a:pPr>
            <a:r>
              <a:rPr lang="en-US" sz="1800" dirty="0"/>
              <a:t>We have a dedicated Team with relevant track record in Operational and Tech Due Diligence Projects</a:t>
            </a:r>
          </a:p>
        </p:txBody>
      </p:sp>
      <p:sp>
        <p:nvSpPr>
          <p:cNvPr id="812" name="TextBox 811">
            <a:extLst>
              <a:ext uri="{FF2B5EF4-FFF2-40B4-BE49-F238E27FC236}">
                <a16:creationId xmlns:a16="http://schemas.microsoft.com/office/drawing/2014/main" id="{9489BF3D-7DF0-4D31-A699-F4E825083B34}"/>
              </a:ext>
            </a:extLst>
          </p:cNvPr>
          <p:cNvSpPr txBox="1"/>
          <p:nvPr/>
        </p:nvSpPr>
        <p:spPr>
          <a:xfrm>
            <a:off x="609918" y="988626"/>
            <a:ext cx="477581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latin typeface="+mj-lt"/>
              </a:rPr>
              <a:t>EY Team</a:t>
            </a:r>
          </a:p>
        </p:txBody>
      </p:sp>
      <p:sp>
        <p:nvSpPr>
          <p:cNvPr id="73" name="Date Placeholder 3">
            <a:extLst>
              <a:ext uri="{FF2B5EF4-FFF2-40B4-BE49-F238E27FC236}">
                <a16:creationId xmlns:a16="http://schemas.microsoft.com/office/drawing/2014/main" id="{55B96F4F-5405-420C-B5B9-323051B4F60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6" name="Flowchart: Manual Operation 5">
            <a:extLst>
              <a:ext uri="{FF2B5EF4-FFF2-40B4-BE49-F238E27FC236}">
                <a16:creationId xmlns:a16="http://schemas.microsoft.com/office/drawing/2014/main" id="{44ABD7FC-D3D9-4B49-8107-303C31FDA119}"/>
              </a:ext>
            </a:extLst>
          </p:cNvPr>
          <p:cNvSpPr/>
          <p:nvPr/>
        </p:nvSpPr>
        <p:spPr>
          <a:xfrm rot="10800000">
            <a:off x="4805096" y="1711163"/>
            <a:ext cx="6778313" cy="4533437"/>
          </a:xfrm>
          <a:prstGeom prst="flowChartManualOperation">
            <a:avLst/>
          </a:prstGeom>
          <a:solidFill>
            <a:schemeClr val="tx2">
              <a:lumMod val="20000"/>
              <a:lumOff val="80000"/>
              <a:alpha val="19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000">
              <a:latin typeface="+mj-lt"/>
            </a:endParaRPr>
          </a:p>
        </p:txBody>
      </p:sp>
      <p:sp>
        <p:nvSpPr>
          <p:cNvPr id="754" name="Pentagon 152">
            <a:extLst>
              <a:ext uri="{FF2B5EF4-FFF2-40B4-BE49-F238E27FC236}">
                <a16:creationId xmlns:a16="http://schemas.microsoft.com/office/drawing/2014/main" id="{CF9AD63E-363C-4F13-8194-50A97184EE31}"/>
              </a:ext>
            </a:extLst>
          </p:cNvPr>
          <p:cNvSpPr/>
          <p:nvPr/>
        </p:nvSpPr>
        <p:spPr>
          <a:xfrm rot="5400000">
            <a:off x="8040422" y="3145404"/>
            <a:ext cx="292069" cy="4125558"/>
          </a:xfrm>
          <a:prstGeom prst="homePlate">
            <a:avLst>
              <a:gd name="adj" fmla="val 53218"/>
            </a:avLst>
          </a:prstGeom>
          <a:solidFill>
            <a:srgbClr val="CCCBCD"/>
          </a:solidFill>
          <a:ln w="9525" cap="flat" cmpd="sng" algn="ctr">
            <a:noFill/>
            <a:prstDash val="solid"/>
          </a:ln>
          <a:effectLst/>
        </p:spPr>
        <p:txBody>
          <a:bodyPr vert="vert270" lIns="0" tIns="0" rIns="0" bIns="0" rtlCol="0" anchor="ctr"/>
          <a:lstStyle/>
          <a:p>
            <a:pPr marL="0" marR="0" lvl="0" indent="0" algn="ctr" defTabSz="980368" eaLnBrk="0" fontAlgn="base" latinLnBrk="0" hangingPunct="0">
              <a:lnSpc>
                <a:spcPct val="100000"/>
              </a:lnSpc>
              <a:spcBef>
                <a:spcPct val="5000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mj-lt"/>
              </a:rPr>
              <a:t>Coordinating the core execution team</a:t>
            </a:r>
          </a:p>
        </p:txBody>
      </p:sp>
      <p:sp>
        <p:nvSpPr>
          <p:cNvPr id="755" name="TextBox 754">
            <a:extLst>
              <a:ext uri="{FF2B5EF4-FFF2-40B4-BE49-F238E27FC236}">
                <a16:creationId xmlns:a16="http://schemas.microsoft.com/office/drawing/2014/main" id="{92EF75F7-9910-4E8C-9519-2AC12ECB1D60}"/>
              </a:ext>
            </a:extLst>
          </p:cNvPr>
          <p:cNvSpPr txBox="1"/>
          <p:nvPr/>
        </p:nvSpPr>
        <p:spPr>
          <a:xfrm>
            <a:off x="5264316" y="5661662"/>
            <a:ext cx="5844280" cy="394822"/>
          </a:xfrm>
          <a:prstGeom prst="rect">
            <a:avLst/>
          </a:prstGeom>
          <a:noFill/>
          <a:ln w="19050">
            <a:solidFill>
              <a:srgbClr val="FFE600"/>
            </a:solidFill>
          </a:ln>
        </p:spPr>
        <p:txBody>
          <a:bodyPr wrap="square" lIns="86204" tIns="43102" rIns="86204" bIns="43102" rtlCol="0" anchor="ctr">
            <a:spAutoFit/>
          </a:bodyPr>
          <a:lstStyle/>
          <a:p>
            <a:pPr marL="0" marR="0" lvl="0" indent="0" algn="ctr" defTabSz="982619"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Senior and Junior consultants with extensive previous experience on Operation and Tech Due Diligence services</a:t>
            </a:r>
          </a:p>
        </p:txBody>
      </p:sp>
      <p:sp>
        <p:nvSpPr>
          <p:cNvPr id="798" name="Rectangle 797">
            <a:extLst>
              <a:ext uri="{FF2B5EF4-FFF2-40B4-BE49-F238E27FC236}">
                <a16:creationId xmlns:a16="http://schemas.microsoft.com/office/drawing/2014/main" id="{FE1A8452-AB87-4F34-B614-80530D7DAC97}"/>
              </a:ext>
            </a:extLst>
          </p:cNvPr>
          <p:cNvSpPr/>
          <p:nvPr/>
        </p:nvSpPr>
        <p:spPr bwMode="gray">
          <a:xfrm>
            <a:off x="7535483" y="1951095"/>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Main Referent</a:t>
            </a:r>
          </a:p>
        </p:txBody>
      </p:sp>
      <p:grpSp>
        <p:nvGrpSpPr>
          <p:cNvPr id="16" name="Group 15">
            <a:extLst>
              <a:ext uri="{FF2B5EF4-FFF2-40B4-BE49-F238E27FC236}">
                <a16:creationId xmlns:a16="http://schemas.microsoft.com/office/drawing/2014/main" id="{0C3F6002-E66E-4727-BAD9-49934D82B377}"/>
              </a:ext>
            </a:extLst>
          </p:cNvPr>
          <p:cNvGrpSpPr/>
          <p:nvPr/>
        </p:nvGrpSpPr>
        <p:grpSpPr>
          <a:xfrm>
            <a:off x="7368863" y="2478709"/>
            <a:ext cx="1635187" cy="705600"/>
            <a:chOff x="7325262" y="3159429"/>
            <a:chExt cx="1635187" cy="705600"/>
          </a:xfrm>
        </p:grpSpPr>
        <p:sp>
          <p:nvSpPr>
            <p:cNvPr id="797" name="TextBox 796">
              <a:extLst>
                <a:ext uri="{FF2B5EF4-FFF2-40B4-BE49-F238E27FC236}">
                  <a16:creationId xmlns:a16="http://schemas.microsoft.com/office/drawing/2014/main" id="{41B19BC5-E731-4F3D-821E-F5CE86617B02}"/>
                </a:ext>
              </a:extLst>
            </p:cNvPr>
            <p:cNvSpPr txBox="1"/>
            <p:nvPr/>
          </p:nvSpPr>
          <p:spPr>
            <a:xfrm>
              <a:off x="8050053" y="3160200"/>
              <a:ext cx="910396" cy="648000"/>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Giuseppe Donatelli</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(Partner)</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815" name="Picture 814">
              <a:extLst>
                <a:ext uri="{FF2B5EF4-FFF2-40B4-BE49-F238E27FC236}">
                  <a16:creationId xmlns:a16="http://schemas.microsoft.com/office/drawing/2014/main" id="{5AAE1B0B-4754-40EA-86FF-65AB2E9AD40A}"/>
                </a:ext>
              </a:extLst>
            </p:cNvPr>
            <p:cNvPicPr>
              <a:picLocks/>
            </p:cNvPicPr>
            <p:nvPr/>
          </p:nvPicPr>
          <p:blipFill rotWithShape="1">
            <a:blip r:embed="rId7">
              <a:extLst>
                <a:ext uri="{28A0092B-C50C-407E-A947-70E740481C1C}">
                  <a14:useLocalDpi xmlns:a14="http://schemas.microsoft.com/office/drawing/2010/main" val="0"/>
                </a:ext>
              </a:extLst>
            </a:blip>
            <a:srcRect l="15667" t="7117" r="15667" b="14142"/>
            <a:stretch/>
          </p:blipFill>
          <p:spPr>
            <a:xfrm>
              <a:off x="7325262" y="3159429"/>
              <a:ext cx="554400" cy="705600"/>
            </a:xfrm>
            <a:prstGeom prst="rect">
              <a:avLst/>
            </a:prstGeom>
          </p:spPr>
        </p:pic>
      </p:grpSp>
      <p:pic>
        <p:nvPicPr>
          <p:cNvPr id="816" name="Picture 815">
            <a:extLst>
              <a:ext uri="{FF2B5EF4-FFF2-40B4-BE49-F238E27FC236}">
                <a16:creationId xmlns:a16="http://schemas.microsoft.com/office/drawing/2014/main" id="{D821444E-212A-4CB9-BB68-B730BBB6A6C0}"/>
              </a:ext>
            </a:extLst>
          </p:cNvPr>
          <p:cNvPicPr>
            <a:picLocks/>
          </p:cNvPicPr>
          <p:nvPr/>
        </p:nvPicPr>
        <p:blipFill rotWithShape="1">
          <a:blip r:embed="rId8" cstate="print">
            <a:extLst>
              <a:ext uri="{28A0092B-C50C-407E-A947-70E740481C1C}">
                <a14:useLocalDpi xmlns:a14="http://schemas.microsoft.com/office/drawing/2010/main" val="0"/>
              </a:ext>
            </a:extLst>
          </a:blip>
          <a:srcRect l="10715" r="9517"/>
          <a:stretch/>
        </p:blipFill>
        <p:spPr>
          <a:xfrm>
            <a:off x="5435906" y="4114661"/>
            <a:ext cx="555670" cy="704799"/>
          </a:xfrm>
          <a:prstGeom prst="rect">
            <a:avLst/>
          </a:prstGeom>
        </p:spPr>
      </p:pic>
      <p:sp>
        <p:nvSpPr>
          <p:cNvPr id="817" name="TextBox 816">
            <a:extLst>
              <a:ext uri="{FF2B5EF4-FFF2-40B4-BE49-F238E27FC236}">
                <a16:creationId xmlns:a16="http://schemas.microsoft.com/office/drawing/2014/main" id="{F646E601-D22C-47B7-A0D3-834E82EE15DE}"/>
              </a:ext>
            </a:extLst>
          </p:cNvPr>
          <p:cNvSpPr txBox="1"/>
          <p:nvPr/>
        </p:nvSpPr>
        <p:spPr>
          <a:xfrm>
            <a:off x="6048937" y="4142272"/>
            <a:ext cx="910396" cy="675386"/>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Stefano Tavoni</a:t>
            </a:r>
          </a:p>
          <a:p>
            <a:pPr lvl="0" algn="ctr" defTabSz="980565" eaLnBrk="0" fontAlgn="base" hangingPunct="0">
              <a:lnSpc>
                <a:spcPct val="85000"/>
              </a:lnSpc>
              <a:spcBef>
                <a:spcPct val="50000"/>
              </a:spcBef>
              <a:spcAft>
                <a:spcPts val="282"/>
              </a:spcAft>
              <a:buClr>
                <a:srgbClr val="FFE600"/>
              </a:buClr>
              <a:buSzPct val="70000"/>
            </a:pPr>
            <a:r>
              <a:rPr lang="sv-SE" sz="1000" kern="0" dirty="0">
                <a:solidFill>
                  <a:schemeClr val="bg1"/>
                </a:solidFill>
                <a:latin typeface="+mj-lt"/>
              </a:rPr>
              <a:t>(OPS DD - Focus on Corporate)</a:t>
            </a: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sp>
        <p:nvSpPr>
          <p:cNvPr id="818" name="Rectangle 817">
            <a:extLst>
              <a:ext uri="{FF2B5EF4-FFF2-40B4-BE49-F238E27FC236}">
                <a16:creationId xmlns:a16="http://schemas.microsoft.com/office/drawing/2014/main" id="{01985598-CBAA-4453-916A-7D98E181CFC8}"/>
              </a:ext>
            </a:extLst>
          </p:cNvPr>
          <p:cNvSpPr/>
          <p:nvPr/>
        </p:nvSpPr>
        <p:spPr bwMode="gray">
          <a:xfrm>
            <a:off x="7535483" y="3738546"/>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Senior Manager</a:t>
            </a:r>
          </a:p>
        </p:txBody>
      </p:sp>
      <p:pic>
        <p:nvPicPr>
          <p:cNvPr id="83" name="Picture 82">
            <a:extLst>
              <a:ext uri="{FF2B5EF4-FFF2-40B4-BE49-F238E27FC236}">
                <a16:creationId xmlns:a16="http://schemas.microsoft.com/office/drawing/2014/main" id="{1B6CDF1C-F67A-4C0A-BBA8-D05216B3EB1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 r="7524" b="1381"/>
          <a:stretch/>
        </p:blipFill>
        <p:spPr>
          <a:xfrm>
            <a:off x="7446782" y="4114660"/>
            <a:ext cx="555670" cy="704799"/>
          </a:xfrm>
          <a:prstGeom prst="rect">
            <a:avLst/>
          </a:prstGeom>
        </p:spPr>
      </p:pic>
      <p:sp>
        <p:nvSpPr>
          <p:cNvPr id="85" name="TextBox 84">
            <a:extLst>
              <a:ext uri="{FF2B5EF4-FFF2-40B4-BE49-F238E27FC236}">
                <a16:creationId xmlns:a16="http://schemas.microsoft.com/office/drawing/2014/main" id="{F296A884-E96F-4624-BABC-BC66954B43B4}"/>
              </a:ext>
            </a:extLst>
          </p:cNvPr>
          <p:cNvSpPr txBox="1"/>
          <p:nvPr/>
        </p:nvSpPr>
        <p:spPr>
          <a:xfrm>
            <a:off x="8069973" y="4142272"/>
            <a:ext cx="910396" cy="677188"/>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buClr>
                <a:srgbClr val="FFE600"/>
              </a:buClr>
              <a:buSzPct val="70000"/>
            </a:pPr>
            <a:r>
              <a:rPr lang="sv-SE" sz="1000" b="1" kern="0" dirty="0">
                <a:solidFill>
                  <a:schemeClr val="bg1"/>
                </a:solidFill>
                <a:latin typeface="+mj-lt"/>
              </a:rPr>
              <a:t>Luca </a:t>
            </a:r>
          </a:p>
          <a:p>
            <a:pPr lvl="0" algn="ctr" defTabSz="980565" eaLnBrk="0" fontAlgn="base" hangingPunct="0">
              <a:lnSpc>
                <a:spcPct val="85000"/>
              </a:lnSpc>
              <a:buClr>
                <a:srgbClr val="FFE600"/>
              </a:buClr>
              <a:buSzPct val="70000"/>
            </a:pPr>
            <a:r>
              <a:rPr lang="sv-SE" sz="1000" b="1" kern="0" dirty="0">
                <a:solidFill>
                  <a:schemeClr val="bg1"/>
                </a:solidFill>
                <a:latin typeface="+mj-lt"/>
              </a:rPr>
              <a:t>Bishara</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(OPS DD - Focus on PE)</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sp>
        <p:nvSpPr>
          <p:cNvPr id="77" name="TextBox 76">
            <a:extLst>
              <a:ext uri="{FF2B5EF4-FFF2-40B4-BE49-F238E27FC236}">
                <a16:creationId xmlns:a16="http://schemas.microsoft.com/office/drawing/2014/main" id="{022EBD8D-63D2-4993-AA8C-7AE5E60C4E32}"/>
              </a:ext>
            </a:extLst>
          </p:cNvPr>
          <p:cNvSpPr txBox="1"/>
          <p:nvPr/>
        </p:nvSpPr>
        <p:spPr>
          <a:xfrm>
            <a:off x="9916687" y="4114661"/>
            <a:ext cx="910396" cy="704799"/>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buClr>
                <a:srgbClr val="FFE600"/>
              </a:buClr>
              <a:buSzPct val="70000"/>
            </a:pPr>
            <a:r>
              <a:rPr lang="sv-SE" sz="1000" b="1" kern="0" dirty="0">
                <a:solidFill>
                  <a:schemeClr val="bg1"/>
                </a:solidFill>
                <a:latin typeface="+mj-lt"/>
              </a:rPr>
              <a:t>Michele </a:t>
            </a:r>
          </a:p>
          <a:p>
            <a:pPr lvl="0" algn="ctr" defTabSz="980565" eaLnBrk="0" fontAlgn="base" hangingPunct="0">
              <a:lnSpc>
                <a:spcPct val="85000"/>
              </a:lnSpc>
              <a:buClr>
                <a:srgbClr val="FFE600"/>
              </a:buClr>
              <a:buSzPct val="70000"/>
            </a:pPr>
            <a:r>
              <a:rPr lang="sv-SE" sz="1000" b="1" kern="0" dirty="0">
                <a:solidFill>
                  <a:schemeClr val="bg1"/>
                </a:solidFill>
                <a:latin typeface="+mj-lt"/>
              </a:rPr>
              <a:t>Brindani</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(Focus on Tech)</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5" name="Picture 4">
            <a:extLst>
              <a:ext uri="{FF2B5EF4-FFF2-40B4-BE49-F238E27FC236}">
                <a16:creationId xmlns:a16="http://schemas.microsoft.com/office/drawing/2014/main" id="{57455AE4-BE38-40A9-B5D2-F1D946C9DE8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9239249" y="4187424"/>
            <a:ext cx="704799" cy="555669"/>
          </a:xfrm>
          <a:prstGeom prst="rect">
            <a:avLst/>
          </a:prstGeom>
        </p:spPr>
      </p:pic>
      <p:grpSp>
        <p:nvGrpSpPr>
          <p:cNvPr id="75" name="Group 74">
            <a:extLst>
              <a:ext uri="{FF2B5EF4-FFF2-40B4-BE49-F238E27FC236}">
                <a16:creationId xmlns:a16="http://schemas.microsoft.com/office/drawing/2014/main" id="{7A1B6640-B65B-472A-A7C4-D2699FF4DC9E}"/>
              </a:ext>
            </a:extLst>
          </p:cNvPr>
          <p:cNvGrpSpPr/>
          <p:nvPr/>
        </p:nvGrpSpPr>
        <p:grpSpPr>
          <a:xfrm>
            <a:off x="10257067" y="36000"/>
            <a:ext cx="1853205" cy="282545"/>
            <a:chOff x="10257067" y="70336"/>
            <a:chExt cx="1853205" cy="282545"/>
          </a:xfrm>
        </p:grpSpPr>
        <p:grpSp>
          <p:nvGrpSpPr>
            <p:cNvPr id="76" name="Group 75">
              <a:extLst>
                <a:ext uri="{FF2B5EF4-FFF2-40B4-BE49-F238E27FC236}">
                  <a16:creationId xmlns:a16="http://schemas.microsoft.com/office/drawing/2014/main" id="{7FC1B0CA-300C-4C12-B626-CC879EE1520A}"/>
                </a:ext>
              </a:extLst>
            </p:cNvPr>
            <p:cNvGrpSpPr/>
            <p:nvPr/>
          </p:nvGrpSpPr>
          <p:grpSpPr>
            <a:xfrm>
              <a:off x="10257067" y="76010"/>
              <a:ext cx="402453" cy="276871"/>
              <a:chOff x="8783357" y="868151"/>
              <a:chExt cx="402453" cy="276871"/>
            </a:xfrm>
          </p:grpSpPr>
          <p:sp>
            <p:nvSpPr>
              <p:cNvPr id="89" name="Rectangle 6">
                <a:extLst>
                  <a:ext uri="{FF2B5EF4-FFF2-40B4-BE49-F238E27FC236}">
                    <a16:creationId xmlns:a16="http://schemas.microsoft.com/office/drawing/2014/main" id="{4FE9DB69-F60F-4D99-A3A0-A6B122897C2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90" name="Graphic 89" descr="Clipboard with solid fill">
                <a:extLst>
                  <a:ext uri="{FF2B5EF4-FFF2-40B4-BE49-F238E27FC236}">
                    <a16:creationId xmlns:a16="http://schemas.microsoft.com/office/drawing/2014/main" id="{D1CA69FB-2B46-4DBA-B2DE-5937F26A646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6704" y="905219"/>
                <a:ext cx="199106" cy="199106"/>
              </a:xfrm>
              <a:prstGeom prst="rect">
                <a:avLst/>
              </a:prstGeom>
            </p:spPr>
          </p:pic>
        </p:grpSp>
        <p:grpSp>
          <p:nvGrpSpPr>
            <p:cNvPr id="78" name="Group 77">
              <a:extLst>
                <a:ext uri="{FF2B5EF4-FFF2-40B4-BE49-F238E27FC236}">
                  <a16:creationId xmlns:a16="http://schemas.microsoft.com/office/drawing/2014/main" id="{AF99BA7E-672C-49A2-AAA3-5543921914DB}"/>
                </a:ext>
              </a:extLst>
            </p:cNvPr>
            <p:cNvGrpSpPr/>
            <p:nvPr/>
          </p:nvGrpSpPr>
          <p:grpSpPr>
            <a:xfrm>
              <a:off x="10740650" y="76010"/>
              <a:ext cx="402454" cy="276871"/>
              <a:chOff x="8783356" y="868151"/>
              <a:chExt cx="402454" cy="276871"/>
            </a:xfrm>
          </p:grpSpPr>
          <p:sp>
            <p:nvSpPr>
              <p:cNvPr id="87" name="Rectangle 6">
                <a:extLst>
                  <a:ext uri="{FF2B5EF4-FFF2-40B4-BE49-F238E27FC236}">
                    <a16:creationId xmlns:a16="http://schemas.microsoft.com/office/drawing/2014/main" id="{8751B67D-E8B1-4C84-94C8-AA8136DF06E1}"/>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88" name="Graphic 87" descr="User network with solid fill">
                <a:extLst>
                  <a:ext uri="{FF2B5EF4-FFF2-40B4-BE49-F238E27FC236}">
                    <a16:creationId xmlns:a16="http://schemas.microsoft.com/office/drawing/2014/main" id="{7CB26343-AFCD-4871-B5ED-56480CC2820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986704" y="905219"/>
                <a:ext cx="199106" cy="199106"/>
              </a:xfrm>
              <a:prstGeom prst="rect">
                <a:avLst/>
              </a:prstGeom>
            </p:spPr>
          </p:pic>
        </p:grpSp>
        <p:grpSp>
          <p:nvGrpSpPr>
            <p:cNvPr id="79" name="Group 78">
              <a:extLst>
                <a:ext uri="{FF2B5EF4-FFF2-40B4-BE49-F238E27FC236}">
                  <a16:creationId xmlns:a16="http://schemas.microsoft.com/office/drawing/2014/main" id="{F91C24E4-836C-455E-84E2-78DF73527142}"/>
                </a:ext>
              </a:extLst>
            </p:cNvPr>
            <p:cNvGrpSpPr/>
            <p:nvPr/>
          </p:nvGrpSpPr>
          <p:grpSpPr>
            <a:xfrm>
              <a:off x="11224235" y="76010"/>
              <a:ext cx="402453" cy="276871"/>
              <a:chOff x="8783357" y="868151"/>
              <a:chExt cx="402453" cy="276871"/>
            </a:xfrm>
          </p:grpSpPr>
          <p:sp>
            <p:nvSpPr>
              <p:cNvPr id="84" name="Rectangle 6">
                <a:extLst>
                  <a:ext uri="{FF2B5EF4-FFF2-40B4-BE49-F238E27FC236}">
                    <a16:creationId xmlns:a16="http://schemas.microsoft.com/office/drawing/2014/main" id="{5128DFA6-7B2D-4846-AAF9-7B4A493F9BC8}"/>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86" name="Graphic 85" descr="Computer with solid fill">
                <a:extLst>
                  <a:ext uri="{FF2B5EF4-FFF2-40B4-BE49-F238E27FC236}">
                    <a16:creationId xmlns:a16="http://schemas.microsoft.com/office/drawing/2014/main" id="{54E3E2F6-1E21-4ABF-BBCD-1A80674C6AB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986704" y="905219"/>
                <a:ext cx="199106" cy="199106"/>
              </a:xfrm>
              <a:prstGeom prst="rect">
                <a:avLst/>
              </a:prstGeom>
            </p:spPr>
          </p:pic>
        </p:grpSp>
        <p:grpSp>
          <p:nvGrpSpPr>
            <p:cNvPr id="80" name="Group 79">
              <a:extLst>
                <a:ext uri="{FF2B5EF4-FFF2-40B4-BE49-F238E27FC236}">
                  <a16:creationId xmlns:a16="http://schemas.microsoft.com/office/drawing/2014/main" id="{C77BF8E1-BB4E-4AA7-B6F8-427E2A04D4E8}"/>
                </a:ext>
              </a:extLst>
            </p:cNvPr>
            <p:cNvGrpSpPr/>
            <p:nvPr/>
          </p:nvGrpSpPr>
          <p:grpSpPr>
            <a:xfrm>
              <a:off x="11707819" y="70336"/>
              <a:ext cx="402453" cy="276871"/>
              <a:chOff x="8783357" y="868151"/>
              <a:chExt cx="402453" cy="276871"/>
            </a:xfrm>
          </p:grpSpPr>
          <p:sp>
            <p:nvSpPr>
              <p:cNvPr id="81" name="Rectangle 6">
                <a:extLst>
                  <a:ext uri="{FF2B5EF4-FFF2-40B4-BE49-F238E27FC236}">
                    <a16:creationId xmlns:a16="http://schemas.microsoft.com/office/drawing/2014/main" id="{502E7F5A-7FD4-43DE-B736-4D2550162D7A}"/>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82" name="Graphic 81" descr="Target Audience with solid fill">
                <a:extLst>
                  <a:ext uri="{FF2B5EF4-FFF2-40B4-BE49-F238E27FC236}">
                    <a16:creationId xmlns:a16="http://schemas.microsoft.com/office/drawing/2014/main" id="{80E26482-7EC7-4CFD-B0BF-5DB1C675130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129203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5BCA273-CA58-480F-BC86-8E32A6124B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4" name="Object 3" hidden="1">
                        <a:extLst>
                          <a:ext uri="{FF2B5EF4-FFF2-40B4-BE49-F238E27FC236}">
                            <a16:creationId xmlns:a16="http://schemas.microsoft.com/office/drawing/2014/main" id="{25BCA273-CA58-480F-BC86-8E32A6124B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26</a:t>
            </a:fld>
            <a:endParaRPr dirty="0"/>
          </a:p>
        </p:txBody>
      </p:sp>
      <p:sp>
        <p:nvSpPr>
          <p:cNvPr id="6" name="Rectangle 3">
            <a:extLst>
              <a:ext uri="{FF2B5EF4-FFF2-40B4-BE49-F238E27FC236}">
                <a16:creationId xmlns:a16="http://schemas.microsoft.com/office/drawing/2014/main" id="{DC81D521-B05A-40F6-9FF8-380493CBE0FA}"/>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Responsible for several Operational and IT Due Diligence engagements,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Datalogic, in relation to the acquisition of a Italian target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a:t>
            </a:r>
            <a:r>
              <a:rPr lang="en-US" sz="1000" dirty="0" err="1">
                <a:solidFill>
                  <a:schemeClr val="bg1"/>
                </a:solidFill>
                <a:latin typeface="EYInterstate Light" pitchFamily="2" charset="0"/>
              </a:rPr>
              <a:t>Antin</a:t>
            </a:r>
            <a:r>
              <a:rPr lang="en-US" sz="1000" dirty="0">
                <a:solidFill>
                  <a:schemeClr val="bg1"/>
                </a:solidFill>
                <a:latin typeface="EYInterstate Light" pitchFamily="2" charset="0"/>
              </a:rPr>
              <a:t> IP (Anglo-French PE) in relation to the acquisition of Grandi </a:t>
            </a:r>
            <a:r>
              <a:rPr lang="en-US" sz="1000" dirty="0" err="1">
                <a:solidFill>
                  <a:schemeClr val="bg1"/>
                </a:solidFill>
                <a:latin typeface="EYInterstate Light" pitchFamily="2" charset="0"/>
              </a:rPr>
              <a:t>Stazioni</a:t>
            </a:r>
            <a:r>
              <a:rPr lang="en-US" sz="1000" dirty="0">
                <a:solidFill>
                  <a:schemeClr val="bg1"/>
                </a:solidFill>
                <a:latin typeface="EYInterstate Light" pitchFamily="2" charset="0"/>
              </a:rPr>
              <a:t> Retail to be carved out from FS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assessment for Hitachi Railways in relation to the acquisition of AnsaldoBreda from Finmeccanica;</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assessment for a leading Italian multiutility in relation to the acquisition of a perimeter from </a:t>
            </a:r>
            <a:r>
              <a:rPr lang="en-US" sz="1000" dirty="0" err="1">
                <a:solidFill>
                  <a:schemeClr val="bg1"/>
                </a:solidFill>
                <a:latin typeface="EYInterstate Light" pitchFamily="2" charset="0"/>
              </a:rPr>
              <a:t>E.On</a:t>
            </a:r>
            <a:r>
              <a:rPr lang="en-US" sz="1000" dirty="0">
                <a:solidFill>
                  <a:schemeClr val="bg1"/>
                </a:solidFill>
                <a:latin typeface="EYInterstate Light" pitchFamily="2" charset="0"/>
              </a:rPr>
              <a:t> Italian business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carve out projects including the Operational and IT assessment, design and coordination of post deal execution plan,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IT assessment and operational support for Baker Hughes in relation to the IT carve out from GE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assessment, design and execution for Daimler Group in relation to the set up of one legal entity per each single Italian Business Unit (</a:t>
            </a:r>
            <a:r>
              <a:rPr lang="en-US" sz="1000" dirty="0" err="1">
                <a:solidFill>
                  <a:schemeClr val="bg1"/>
                </a:solidFill>
                <a:latin typeface="EYInterstate Light" pitchFamily="2" charset="0"/>
              </a:rPr>
              <a:t>Car&amp;Van</a:t>
            </a:r>
            <a:r>
              <a:rPr lang="en-US" sz="1000" dirty="0">
                <a:solidFill>
                  <a:schemeClr val="bg1"/>
                </a:solidFill>
                <a:latin typeface="EYInterstate Light" pitchFamily="2" charset="0"/>
              </a:rPr>
              <a:t>, Truck, Bus, </a:t>
            </a:r>
            <a:r>
              <a:rPr lang="en-US" sz="1000" dirty="0" err="1">
                <a:solidFill>
                  <a:schemeClr val="bg1"/>
                </a:solidFill>
                <a:latin typeface="EYInterstate Light" pitchFamily="2" charset="0"/>
              </a:rPr>
              <a:t>etc</a:t>
            </a:r>
            <a:r>
              <a:rPr lang="en-US" sz="1000" dirty="0">
                <a:solidFill>
                  <a:schemeClr val="bg1"/>
                </a:solidFill>
                <a:latin typeface="EYInterstate Light" pitchFamily="2" charset="0"/>
              </a:rPr>
              <a: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Business &amp; Operational assessment for Vodafone Group related to the preparation of Tower Business Units to be carved out in 7 European Countries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of INWIT from Telecom Italia Group, including the stabilization/optimization plan for processes and systems after the IPO (36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post-merger integration projects including the IT assessment, preparation, execution of IT infrastructure/systems/applications,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Project Management Office (PMO) for the integration project (21 months) of two Italian companies providing mobility services for BMW Group, with specific focus on the IT platform;</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Integration Management Office for A2A Group in relation to the acquisition of 2 generation plants (9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four years (2004-2008) for SIEMENS Italy as Head of 'Project Management' Unit at the 'Enterprise Communications' Italian Division, providing ICT solutions to Top Clients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three years (2001-2004) for ACANTHO </a:t>
            </a:r>
            <a:r>
              <a:rPr lang="en-US" sz="1000" dirty="0" err="1">
                <a:solidFill>
                  <a:schemeClr val="bg1"/>
                </a:solidFill>
                <a:latin typeface="EYInterstate Light" pitchFamily="2" charset="0"/>
              </a:rPr>
              <a:t>SpA</a:t>
            </a:r>
            <a:r>
              <a:rPr lang="en-US" sz="1000" dirty="0">
                <a:solidFill>
                  <a:schemeClr val="bg1"/>
                </a:solidFill>
                <a:latin typeface="EYInterstate Light" pitchFamily="2" charset="0"/>
              </a:rPr>
              <a:t> – Broadband Service Provider (fiber optic and </a:t>
            </a:r>
            <a:r>
              <a:rPr lang="en-US" sz="1000" dirty="0" err="1">
                <a:solidFill>
                  <a:schemeClr val="bg1"/>
                </a:solidFill>
                <a:latin typeface="EYInterstate Light" pitchFamily="2" charset="0"/>
              </a:rPr>
              <a:t>DataCenter</a:t>
            </a:r>
            <a:r>
              <a:rPr lang="en-US" sz="1000" dirty="0">
                <a:solidFill>
                  <a:schemeClr val="bg1"/>
                </a:solidFill>
                <a:latin typeface="EYInterstate Light" pitchFamily="2" charset="0"/>
              </a:rPr>
              <a:t>) of HERA Group - a major Italian Multi-Utility company - where he was the Head of the 'Institutional &amp; Captive market' and the Project Manager for the ‘Development of the broadband network’ together with the local Regional Government</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five years (1996-2001) for the TILAB (ex CSELT), the Research &amp; Development Center of TELECOM ITALIA Group, as Project Manager for the 'Strategic Planning support to TIM’ in Italy, Europe (e.g. Greece, Spain), Southern America (e.g. Bolivia, Chile)</a:t>
            </a:r>
          </a:p>
          <a:p>
            <a:pPr marL="180975" indent="-180975" defTabSz="995363">
              <a:lnSpc>
                <a:spcPts val="1200"/>
              </a:lnSpc>
              <a:buClr>
                <a:srgbClr val="FFE600"/>
              </a:buClr>
              <a:buSzPct val="75000"/>
              <a:buFont typeface="EYInterstate" pitchFamily="2" charset="0"/>
              <a:buChar char="►"/>
              <a:tabLst>
                <a:tab pos="3228975" algn="l"/>
                <a:tab pos="4665663" algn="r"/>
              </a:tabLst>
            </a:pPr>
            <a:endParaRPr lang="en-US" sz="1100" dirty="0">
              <a:solidFill>
                <a:schemeClr val="bg1"/>
              </a:solidFill>
              <a:latin typeface="EYInterstate Light" pitchFamily="2" charset="0"/>
            </a:endParaRPr>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is a Partner within EY’s ‘Strategy &amp; Transaction’ service line, and he is leading both the Telecom-Media-Technology Sector and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Before joining EY in 2008, he worked for 12 years within the Telecom &amp; Technology industry in different multinational companies and corporate.</a:t>
            </a:r>
          </a:p>
          <a:p>
            <a:pPr marL="150250" lvl="1" indent="-150250" defTabSz="801330" fontAlgn="base">
              <a:spcBef>
                <a:spcPct val="20000"/>
              </a:spcBef>
              <a:spcAft>
                <a:spcPct val="20000"/>
              </a:spcAft>
              <a:buClr>
                <a:srgbClr val="FFD200"/>
              </a:buClr>
              <a:buSzPct val="75000"/>
            </a:pPr>
            <a:endParaRPr lang="en-US" sz="1100" b="1" dirty="0">
              <a:solidFill>
                <a:schemeClr val="bg1"/>
              </a:solidFill>
              <a:latin typeface="EYInterstate Light" pitchFamily="2" charset="0"/>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received a B.S. in Electronic Engineering, an ICT Master and an Executive M.B.A. He speaks English fluently also because he spent some job periods in Europe and South America for international projects within Telecom Italia Group.</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5006870"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err="1">
                <a:solidFill>
                  <a:srgbClr val="000000"/>
                </a:solidFill>
                <a:latin typeface="EYInterstate Light" pitchFamily="2" charset="0"/>
              </a:rPr>
              <a:t>Gisueppe</a:t>
            </a:r>
            <a:r>
              <a:rPr lang="en-GB" sz="800" dirty="0">
                <a:solidFill>
                  <a:srgbClr val="000000"/>
                </a:solidFill>
                <a:latin typeface="EYInterstate Light" pitchFamily="2" charset="0"/>
              </a:rPr>
              <a:t> Donatelli</a:t>
            </a:r>
          </a:p>
          <a:p>
            <a:pPr defTabSz="914018">
              <a:tabLst>
                <a:tab pos="406231" algn="l"/>
              </a:tabLst>
            </a:pPr>
            <a:r>
              <a:rPr lang="en-GB" sz="800" dirty="0">
                <a:solidFill>
                  <a:srgbClr val="000000"/>
                </a:solidFill>
                <a:latin typeface="EYInterstate Light" pitchFamily="2" charset="0"/>
              </a:rPr>
              <a:t>Partner </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 department leader </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1" y="809666"/>
            <a:ext cx="2524927"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+39 335 7678479</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US" sz="800" dirty="0" err="1">
                <a:solidFill>
                  <a:srgbClr val="000000"/>
                </a:solidFill>
                <a:latin typeface="EYInterstate Light" pitchFamily="2" charset="0"/>
              </a:rPr>
              <a:t>giuseppe.donatelli</a:t>
            </a:r>
            <a:r>
              <a:rPr lang="en-GB" sz="800" dirty="0">
                <a:solidFill>
                  <a:srgbClr val="000000"/>
                </a:solidFill>
                <a:latin typeface="EYInterstate Light" pitchFamily="2" charset="0"/>
              </a:rPr>
              <a:t>@parthenon.ey.com</a:t>
            </a:r>
          </a:p>
        </p:txBody>
      </p:sp>
      <p:pic>
        <p:nvPicPr>
          <p:cNvPr id="13" name="Picture 12">
            <a:extLst>
              <a:ext uri="{FF2B5EF4-FFF2-40B4-BE49-F238E27FC236}">
                <a16:creationId xmlns:a16="http://schemas.microsoft.com/office/drawing/2014/main" id="{CB9D5CEC-2461-4E9A-937B-4A135FE3BB5B}"/>
              </a:ext>
            </a:extLst>
          </p:cNvPr>
          <p:cNvPicPr>
            <a:picLocks/>
          </p:cNvPicPr>
          <p:nvPr/>
        </p:nvPicPr>
        <p:blipFill rotWithShape="1">
          <a:blip r:embed="rId5">
            <a:extLst>
              <a:ext uri="{28A0092B-C50C-407E-A947-70E740481C1C}">
                <a14:useLocalDpi xmlns:a14="http://schemas.microsoft.com/office/drawing/2010/main" val="0"/>
              </a:ext>
            </a:extLst>
          </a:blip>
          <a:srcRect l="15667" t="7117" r="15667" b="14142"/>
          <a:stretch/>
        </p:blipFill>
        <p:spPr>
          <a:xfrm>
            <a:off x="791728" y="410828"/>
            <a:ext cx="637200" cy="799200"/>
          </a:xfrm>
          <a:prstGeom prst="rect">
            <a:avLst/>
          </a:prstGeom>
        </p:spPr>
      </p:pic>
      <p:sp>
        <p:nvSpPr>
          <p:cNvPr id="27" name="Date Placeholder 3">
            <a:extLst>
              <a:ext uri="{FF2B5EF4-FFF2-40B4-BE49-F238E27FC236}">
                <a16:creationId xmlns:a16="http://schemas.microsoft.com/office/drawing/2014/main" id="{72317ADE-8EA1-4A3E-AA19-388B0DC8E48B}"/>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28" name="Group 27">
            <a:extLst>
              <a:ext uri="{FF2B5EF4-FFF2-40B4-BE49-F238E27FC236}">
                <a16:creationId xmlns:a16="http://schemas.microsoft.com/office/drawing/2014/main" id="{8AC27CB8-003B-4E0F-A644-5B1F654CB93B}"/>
              </a:ext>
            </a:extLst>
          </p:cNvPr>
          <p:cNvGrpSpPr/>
          <p:nvPr/>
        </p:nvGrpSpPr>
        <p:grpSpPr>
          <a:xfrm>
            <a:off x="10257067" y="36000"/>
            <a:ext cx="1853205" cy="282545"/>
            <a:chOff x="10257067" y="70336"/>
            <a:chExt cx="1853205" cy="282545"/>
          </a:xfrm>
        </p:grpSpPr>
        <p:grpSp>
          <p:nvGrpSpPr>
            <p:cNvPr id="29" name="Group 28">
              <a:extLst>
                <a:ext uri="{FF2B5EF4-FFF2-40B4-BE49-F238E27FC236}">
                  <a16:creationId xmlns:a16="http://schemas.microsoft.com/office/drawing/2014/main" id="{98081DD4-4B5F-45F7-ADD9-EC8A2B69786A}"/>
                </a:ext>
              </a:extLst>
            </p:cNvPr>
            <p:cNvGrpSpPr/>
            <p:nvPr/>
          </p:nvGrpSpPr>
          <p:grpSpPr>
            <a:xfrm>
              <a:off x="10257067" y="76010"/>
              <a:ext cx="402453" cy="276871"/>
              <a:chOff x="8783357" y="868151"/>
              <a:chExt cx="402453" cy="276871"/>
            </a:xfrm>
          </p:grpSpPr>
          <p:sp>
            <p:nvSpPr>
              <p:cNvPr id="39" name="Rectangle 6">
                <a:extLst>
                  <a:ext uri="{FF2B5EF4-FFF2-40B4-BE49-F238E27FC236}">
                    <a16:creationId xmlns:a16="http://schemas.microsoft.com/office/drawing/2014/main" id="{3553127B-216C-47BD-8979-5F16CED502D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40" name="Graphic 39" descr="Clipboard with solid fill">
                <a:extLst>
                  <a:ext uri="{FF2B5EF4-FFF2-40B4-BE49-F238E27FC236}">
                    <a16:creationId xmlns:a16="http://schemas.microsoft.com/office/drawing/2014/main" id="{33F1E41A-698C-4011-8DD7-B8768491CAE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86704" y="905219"/>
                <a:ext cx="199106" cy="199106"/>
              </a:xfrm>
              <a:prstGeom prst="rect">
                <a:avLst/>
              </a:prstGeom>
            </p:spPr>
          </p:pic>
        </p:grpSp>
        <p:grpSp>
          <p:nvGrpSpPr>
            <p:cNvPr id="30" name="Group 29">
              <a:extLst>
                <a:ext uri="{FF2B5EF4-FFF2-40B4-BE49-F238E27FC236}">
                  <a16:creationId xmlns:a16="http://schemas.microsoft.com/office/drawing/2014/main" id="{2856FFDF-183E-4935-BE36-97CFC8117D65}"/>
                </a:ext>
              </a:extLst>
            </p:cNvPr>
            <p:cNvGrpSpPr/>
            <p:nvPr/>
          </p:nvGrpSpPr>
          <p:grpSpPr>
            <a:xfrm>
              <a:off x="10740650" y="76010"/>
              <a:ext cx="402454" cy="276871"/>
              <a:chOff x="8783356" y="868151"/>
              <a:chExt cx="402454" cy="276871"/>
            </a:xfrm>
          </p:grpSpPr>
          <p:sp>
            <p:nvSpPr>
              <p:cNvPr id="37" name="Rectangle 6">
                <a:extLst>
                  <a:ext uri="{FF2B5EF4-FFF2-40B4-BE49-F238E27FC236}">
                    <a16:creationId xmlns:a16="http://schemas.microsoft.com/office/drawing/2014/main" id="{CD3849A2-D61F-465E-BA31-6C4A3308675C}"/>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38" name="Graphic 37" descr="User network with solid fill">
                <a:extLst>
                  <a:ext uri="{FF2B5EF4-FFF2-40B4-BE49-F238E27FC236}">
                    <a16:creationId xmlns:a16="http://schemas.microsoft.com/office/drawing/2014/main" id="{111D8649-8511-4A3C-89C0-DAAA52E05D2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986704" y="905219"/>
                <a:ext cx="199106" cy="199106"/>
              </a:xfrm>
              <a:prstGeom prst="rect">
                <a:avLst/>
              </a:prstGeom>
            </p:spPr>
          </p:pic>
        </p:grpSp>
        <p:grpSp>
          <p:nvGrpSpPr>
            <p:cNvPr id="31" name="Group 30">
              <a:extLst>
                <a:ext uri="{FF2B5EF4-FFF2-40B4-BE49-F238E27FC236}">
                  <a16:creationId xmlns:a16="http://schemas.microsoft.com/office/drawing/2014/main" id="{4C223CF3-452E-4CC9-A8BA-BC6C5A12C8B8}"/>
                </a:ext>
              </a:extLst>
            </p:cNvPr>
            <p:cNvGrpSpPr/>
            <p:nvPr/>
          </p:nvGrpSpPr>
          <p:grpSpPr>
            <a:xfrm>
              <a:off x="11224235" y="76010"/>
              <a:ext cx="402453" cy="276871"/>
              <a:chOff x="8783357" y="868151"/>
              <a:chExt cx="402453" cy="276871"/>
            </a:xfrm>
          </p:grpSpPr>
          <p:sp>
            <p:nvSpPr>
              <p:cNvPr id="35" name="Rectangle 6">
                <a:extLst>
                  <a:ext uri="{FF2B5EF4-FFF2-40B4-BE49-F238E27FC236}">
                    <a16:creationId xmlns:a16="http://schemas.microsoft.com/office/drawing/2014/main" id="{91B0659C-C504-4F38-81DB-CE8E09117457}"/>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36" name="Graphic 35" descr="Computer with solid fill">
                <a:extLst>
                  <a:ext uri="{FF2B5EF4-FFF2-40B4-BE49-F238E27FC236}">
                    <a16:creationId xmlns:a16="http://schemas.microsoft.com/office/drawing/2014/main" id="{EDE799B8-5522-454F-9B76-029492674E1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8986704" y="905219"/>
                <a:ext cx="199106" cy="199106"/>
              </a:xfrm>
              <a:prstGeom prst="rect">
                <a:avLst/>
              </a:prstGeom>
            </p:spPr>
          </p:pic>
        </p:grpSp>
        <p:grpSp>
          <p:nvGrpSpPr>
            <p:cNvPr id="32" name="Group 31">
              <a:extLst>
                <a:ext uri="{FF2B5EF4-FFF2-40B4-BE49-F238E27FC236}">
                  <a16:creationId xmlns:a16="http://schemas.microsoft.com/office/drawing/2014/main" id="{7A1D991A-E5BA-4025-B7E1-D09C0FB66C41}"/>
                </a:ext>
              </a:extLst>
            </p:cNvPr>
            <p:cNvGrpSpPr/>
            <p:nvPr/>
          </p:nvGrpSpPr>
          <p:grpSpPr>
            <a:xfrm>
              <a:off x="11707819" y="70336"/>
              <a:ext cx="402453" cy="276871"/>
              <a:chOff x="8783357" y="868151"/>
              <a:chExt cx="402453" cy="276871"/>
            </a:xfrm>
          </p:grpSpPr>
          <p:sp>
            <p:nvSpPr>
              <p:cNvPr id="33" name="Rectangle 6">
                <a:extLst>
                  <a:ext uri="{FF2B5EF4-FFF2-40B4-BE49-F238E27FC236}">
                    <a16:creationId xmlns:a16="http://schemas.microsoft.com/office/drawing/2014/main" id="{86299D79-2C86-47C0-909C-7554CE23BAF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34" name="Graphic 33" descr="Target Audience with solid fill">
                <a:extLst>
                  <a:ext uri="{FF2B5EF4-FFF2-40B4-BE49-F238E27FC236}">
                    <a16:creationId xmlns:a16="http://schemas.microsoft.com/office/drawing/2014/main" id="{49A0804B-25F6-4A42-B07F-1EB9B8FAC37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2246513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27</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is Senior Manager within the Transaction Strategy &amp; Execution practice </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has more than ten years of experience as Management Consultants and worked on several cost optimization programs for large multinationals within the following industries: Telecommunications, Financial services, Industrial</a:t>
            </a:r>
          </a:p>
          <a:p>
            <a:pPr marL="182562" lvl="3" defTabSz="995363" fontAlgn="base">
              <a:lnSpc>
                <a:spcPts val="1200"/>
              </a:lnSpc>
              <a:spcBef>
                <a:spcPct val="40000"/>
              </a:spcBef>
              <a:spcAft>
                <a:spcPct val="20000"/>
              </a:spcAft>
              <a:buClr>
                <a:srgbClr val="FFE600"/>
              </a:buClr>
              <a:buSzPct val="75000"/>
              <a:tabLst>
                <a:tab pos="3228975" algn="l"/>
                <a:tab pos="4665663" algn="r"/>
              </a:tabLst>
              <a:defRPr/>
            </a:pPr>
            <a:endParaRPr lang="en-US" dirty="0">
              <a:solidFill>
                <a:srgbClr val="000000"/>
              </a:solidFill>
              <a:latin typeface="+mj-lt"/>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holds a Master Degree in Aerospace Engineering and obtained Lean Six Sigma Black belt certification. He speaks English fluently also because he spent some job periods in Europe and Middle East for international project</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Stefano Tavoni</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+39 334 7218141</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stefano.tavoni@parthenon.ey.com</a:t>
            </a:r>
          </a:p>
        </p:txBody>
      </p:sp>
      <p:sp>
        <p:nvSpPr>
          <p:cNvPr id="26" name="Rectangle 3">
            <a:extLst>
              <a:ext uri="{FF2B5EF4-FFF2-40B4-BE49-F238E27FC236}">
                <a16:creationId xmlns:a16="http://schemas.microsoft.com/office/drawing/2014/main" id="{421969CE-54E3-4D88-BFEC-089FE8D67B5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an Italian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for the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carve-out of a business unit of a Tier 1 operator in the Automotive industry</a:t>
            </a:r>
            <a:r>
              <a:rPr lang="en-US" sz="1000" dirty="0">
                <a:solidFill>
                  <a:schemeClr val="bg1"/>
                </a:solidFill>
                <a:latin typeface="EYInterstate Light" pitchFamily="2" charset="0"/>
              </a:rPr>
              <a:t>: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operational gaps to be fulfilled and related risks and mitigations, iii) map of all services to be exchanged between the carved out perimeter and Mother Company</a:t>
            </a:r>
            <a:endParaRPr lang="en-US" sz="1000"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 Global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Steelworks: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technology leader in the factory automation market: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an Italian telco player: operational and economical assessment of player divisions, definition of carve-out perimeter and related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Post Merge &amp; Integration support for a global technology leader in the factory automation markets: 100 days integration plan definition, identification of value creation initiatives and support in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Working capital optimization for an European wellness machineries producer: design of a traceability model, fully integrated with its RPA, able to track products step by step, allowing also a real-time visibility of stocks along all the supply chain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Plant turnaround for a Leading European producer of components for automotive sector: identification of root causes associated to current plant performances, definition of improvement levers with associated impact and responsibilities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Costs reduction initiative for a Leading company in security service: assessment of “order to cash” process, adopting DMAIC approach from Lean Six Sigma Methodology</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support for a Leading Italian payments provider: operational assessment (processes, tools and KPIs), gaps identification, action plan definition, support to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Organization structure simplification for an Italian leading bank: design of the new organizational and operational model leveraging on a Zero Based Approach</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Re-design of Client's organizational and operational model for an Italian leading private bank: definition of operating model blue-print, identification of gaps with respect to market best practices, set the evolution roadmap (e.g.: Outsourcing program, Lean Six Sigma program,…)</a:t>
            </a:r>
            <a:endParaRPr lang="en-US" sz="1100" dirty="0">
              <a:solidFill>
                <a:schemeClr val="bg1"/>
              </a:solidFill>
              <a:latin typeface="EYInterstate Light" pitchFamily="2" charset="0"/>
            </a:endParaRPr>
          </a:p>
        </p:txBody>
      </p:sp>
      <p:pic>
        <p:nvPicPr>
          <p:cNvPr id="28" name="Picture 27">
            <a:extLst>
              <a:ext uri="{FF2B5EF4-FFF2-40B4-BE49-F238E27FC236}">
                <a16:creationId xmlns:a16="http://schemas.microsoft.com/office/drawing/2014/main" id="{3262C8E4-BCA7-467C-81D8-1852357045ED}"/>
              </a:ext>
            </a:extLst>
          </p:cNvPr>
          <p:cNvPicPr>
            <a:picLocks/>
          </p:cNvPicPr>
          <p:nvPr/>
        </p:nvPicPr>
        <p:blipFill rotWithShape="1">
          <a:blip r:embed="rId2" cstate="print">
            <a:extLst>
              <a:ext uri="{28A0092B-C50C-407E-A947-70E740481C1C}">
                <a14:useLocalDpi xmlns:a14="http://schemas.microsoft.com/office/drawing/2010/main" val="0"/>
              </a:ext>
            </a:extLst>
          </a:blip>
          <a:srcRect l="10715" r="9517"/>
          <a:stretch/>
        </p:blipFill>
        <p:spPr>
          <a:xfrm>
            <a:off x="796540" y="417830"/>
            <a:ext cx="637200" cy="792000"/>
          </a:xfrm>
          <a:prstGeom prst="rect">
            <a:avLst/>
          </a:prstGeom>
        </p:spPr>
      </p:pic>
      <p:sp>
        <p:nvSpPr>
          <p:cNvPr id="27" name="Date Placeholder 3">
            <a:extLst>
              <a:ext uri="{FF2B5EF4-FFF2-40B4-BE49-F238E27FC236}">
                <a16:creationId xmlns:a16="http://schemas.microsoft.com/office/drawing/2014/main" id="{DBD2A787-F98F-4DCF-AB21-A87C1F08B6D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29" name="Group 28">
            <a:extLst>
              <a:ext uri="{FF2B5EF4-FFF2-40B4-BE49-F238E27FC236}">
                <a16:creationId xmlns:a16="http://schemas.microsoft.com/office/drawing/2014/main" id="{7977DBC6-A647-406A-B6D4-2F8022EF2183}"/>
              </a:ext>
            </a:extLst>
          </p:cNvPr>
          <p:cNvGrpSpPr/>
          <p:nvPr/>
        </p:nvGrpSpPr>
        <p:grpSpPr>
          <a:xfrm>
            <a:off x="10257067" y="36000"/>
            <a:ext cx="1853205" cy="282545"/>
            <a:chOff x="10257067" y="70336"/>
            <a:chExt cx="1853205" cy="282545"/>
          </a:xfrm>
        </p:grpSpPr>
        <p:grpSp>
          <p:nvGrpSpPr>
            <p:cNvPr id="30" name="Group 29">
              <a:extLst>
                <a:ext uri="{FF2B5EF4-FFF2-40B4-BE49-F238E27FC236}">
                  <a16:creationId xmlns:a16="http://schemas.microsoft.com/office/drawing/2014/main" id="{F764624F-3F8E-4EF1-82CA-24C3D0294246}"/>
                </a:ext>
              </a:extLst>
            </p:cNvPr>
            <p:cNvGrpSpPr/>
            <p:nvPr/>
          </p:nvGrpSpPr>
          <p:grpSpPr>
            <a:xfrm>
              <a:off x="10257067" y="76010"/>
              <a:ext cx="402453" cy="276871"/>
              <a:chOff x="8783357" y="868151"/>
              <a:chExt cx="402453" cy="276871"/>
            </a:xfrm>
          </p:grpSpPr>
          <p:sp>
            <p:nvSpPr>
              <p:cNvPr id="40" name="Rectangle 6">
                <a:extLst>
                  <a:ext uri="{FF2B5EF4-FFF2-40B4-BE49-F238E27FC236}">
                    <a16:creationId xmlns:a16="http://schemas.microsoft.com/office/drawing/2014/main" id="{BA454CB8-9CA9-4114-9B08-77E5277010A7}"/>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41" name="Graphic 40" descr="Clipboard with solid fill">
                <a:extLst>
                  <a:ext uri="{FF2B5EF4-FFF2-40B4-BE49-F238E27FC236}">
                    <a16:creationId xmlns:a16="http://schemas.microsoft.com/office/drawing/2014/main" id="{1B488A61-AB91-438D-B602-CEF31FA610D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86704" y="905219"/>
                <a:ext cx="199106" cy="199106"/>
              </a:xfrm>
              <a:prstGeom prst="rect">
                <a:avLst/>
              </a:prstGeom>
            </p:spPr>
          </p:pic>
        </p:grpSp>
        <p:grpSp>
          <p:nvGrpSpPr>
            <p:cNvPr id="31" name="Group 30">
              <a:extLst>
                <a:ext uri="{FF2B5EF4-FFF2-40B4-BE49-F238E27FC236}">
                  <a16:creationId xmlns:a16="http://schemas.microsoft.com/office/drawing/2014/main" id="{FB0D56FF-28FB-4F9C-B200-2C9B937D4568}"/>
                </a:ext>
              </a:extLst>
            </p:cNvPr>
            <p:cNvGrpSpPr/>
            <p:nvPr/>
          </p:nvGrpSpPr>
          <p:grpSpPr>
            <a:xfrm>
              <a:off x="10740650" y="76010"/>
              <a:ext cx="402454" cy="276871"/>
              <a:chOff x="8783356" y="868151"/>
              <a:chExt cx="402454" cy="276871"/>
            </a:xfrm>
          </p:grpSpPr>
          <p:sp>
            <p:nvSpPr>
              <p:cNvPr id="38" name="Rectangle 6">
                <a:extLst>
                  <a:ext uri="{FF2B5EF4-FFF2-40B4-BE49-F238E27FC236}">
                    <a16:creationId xmlns:a16="http://schemas.microsoft.com/office/drawing/2014/main" id="{58FF295D-3753-4490-A61D-8EA24E18048D}"/>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39" name="Graphic 38" descr="User network with solid fill">
                <a:extLst>
                  <a:ext uri="{FF2B5EF4-FFF2-40B4-BE49-F238E27FC236}">
                    <a16:creationId xmlns:a16="http://schemas.microsoft.com/office/drawing/2014/main" id="{AC40C755-CF4E-4266-8DFC-737C67326B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986704" y="905219"/>
                <a:ext cx="199106" cy="199106"/>
              </a:xfrm>
              <a:prstGeom prst="rect">
                <a:avLst/>
              </a:prstGeom>
            </p:spPr>
          </p:pic>
        </p:grpSp>
        <p:grpSp>
          <p:nvGrpSpPr>
            <p:cNvPr id="32" name="Group 31">
              <a:extLst>
                <a:ext uri="{FF2B5EF4-FFF2-40B4-BE49-F238E27FC236}">
                  <a16:creationId xmlns:a16="http://schemas.microsoft.com/office/drawing/2014/main" id="{7EB93C1F-99EF-46DB-92CA-341350A3BCAA}"/>
                </a:ext>
              </a:extLst>
            </p:cNvPr>
            <p:cNvGrpSpPr/>
            <p:nvPr/>
          </p:nvGrpSpPr>
          <p:grpSpPr>
            <a:xfrm>
              <a:off x="11224235" y="76010"/>
              <a:ext cx="402453" cy="276871"/>
              <a:chOff x="8783357" y="868151"/>
              <a:chExt cx="402453" cy="276871"/>
            </a:xfrm>
          </p:grpSpPr>
          <p:sp>
            <p:nvSpPr>
              <p:cNvPr id="36" name="Rectangle 6">
                <a:extLst>
                  <a:ext uri="{FF2B5EF4-FFF2-40B4-BE49-F238E27FC236}">
                    <a16:creationId xmlns:a16="http://schemas.microsoft.com/office/drawing/2014/main" id="{F53D032E-3AF7-43E8-81E9-10136E9FB0FE}"/>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37" name="Graphic 36" descr="Computer with solid fill">
                <a:extLst>
                  <a:ext uri="{FF2B5EF4-FFF2-40B4-BE49-F238E27FC236}">
                    <a16:creationId xmlns:a16="http://schemas.microsoft.com/office/drawing/2014/main" id="{14D2F32A-8B60-4582-8F85-8D7CF9D3461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86704" y="905219"/>
                <a:ext cx="199106" cy="199106"/>
              </a:xfrm>
              <a:prstGeom prst="rect">
                <a:avLst/>
              </a:prstGeom>
            </p:spPr>
          </p:pic>
        </p:grpSp>
        <p:grpSp>
          <p:nvGrpSpPr>
            <p:cNvPr id="33" name="Group 32">
              <a:extLst>
                <a:ext uri="{FF2B5EF4-FFF2-40B4-BE49-F238E27FC236}">
                  <a16:creationId xmlns:a16="http://schemas.microsoft.com/office/drawing/2014/main" id="{CD39878A-FB72-4393-A7DC-52673529734B}"/>
                </a:ext>
              </a:extLst>
            </p:cNvPr>
            <p:cNvGrpSpPr/>
            <p:nvPr/>
          </p:nvGrpSpPr>
          <p:grpSpPr>
            <a:xfrm>
              <a:off x="11707819" y="70336"/>
              <a:ext cx="402453" cy="276871"/>
              <a:chOff x="8783357" y="868151"/>
              <a:chExt cx="402453" cy="276871"/>
            </a:xfrm>
          </p:grpSpPr>
          <p:sp>
            <p:nvSpPr>
              <p:cNvPr id="34" name="Rectangle 6">
                <a:extLst>
                  <a:ext uri="{FF2B5EF4-FFF2-40B4-BE49-F238E27FC236}">
                    <a16:creationId xmlns:a16="http://schemas.microsoft.com/office/drawing/2014/main" id="{93C62047-B99E-4ABC-A553-4E2C982F4C3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35" name="Graphic 34" descr="Target Audience with solid fill">
                <a:extLst>
                  <a:ext uri="{FF2B5EF4-FFF2-40B4-BE49-F238E27FC236}">
                    <a16:creationId xmlns:a16="http://schemas.microsoft.com/office/drawing/2014/main" id="{5F941372-C5F2-4208-AA57-619415A9AEF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550239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28</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 is a Manager at EY-Parthenon and part of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He is also involved in the Industrial Products market segment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Before joining EY, he worked in a Milan-based consulting firm where he was mainly involved in Corporate Finance activities such as Business Modelling, Carve out projects, and Transaction Support, for a total experience of 7 years</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Luca’s mother tongue is Italian and he is fluent in English, also thanks to several international projects. He has also an intermediate knowledge of Spanish</a:t>
            </a:r>
            <a:endParaRPr lang="en-US" sz="1000" dirty="0">
              <a:solidFill>
                <a:srgbClr val="000000"/>
              </a:solidFill>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His competence is focused on business and financial planning activities, financial modelling, accounting and carve out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He gained a significant experience in several transaction-related activities, both pre-deal and post deal</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Luca Bishara</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+39 339 7339495</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luca.bishara@parthenon.ey.com</a:t>
            </a:r>
          </a:p>
        </p:txBody>
      </p:sp>
      <p:pic>
        <p:nvPicPr>
          <p:cNvPr id="12" name="Picture 11">
            <a:extLst>
              <a:ext uri="{FF2B5EF4-FFF2-40B4-BE49-F238E27FC236}">
                <a16:creationId xmlns:a16="http://schemas.microsoft.com/office/drawing/2014/main" id="{3E298E46-C714-4378-AEDE-B60B3986CDE0}"/>
              </a:ext>
            </a:extLst>
          </p:cNvPr>
          <p:cNvPicPr>
            <a:picLocks/>
          </p:cNvPicPr>
          <p:nvPr/>
        </p:nvPicPr>
        <p:blipFill rotWithShape="1">
          <a:blip r:embed="rId2" cstate="print">
            <a:extLst>
              <a:ext uri="{28A0092B-C50C-407E-A947-70E740481C1C}">
                <a14:useLocalDpi xmlns:a14="http://schemas.microsoft.com/office/drawing/2010/main" val="0"/>
              </a:ext>
            </a:extLst>
          </a:blip>
          <a:srcRect r="7524" b="648"/>
          <a:stretch/>
        </p:blipFill>
        <p:spPr>
          <a:xfrm>
            <a:off x="790808" y="410828"/>
            <a:ext cx="637200" cy="792000"/>
          </a:xfrm>
          <a:prstGeom prst="rect">
            <a:avLst/>
          </a:prstGeom>
        </p:spPr>
      </p:pic>
      <p:sp>
        <p:nvSpPr>
          <p:cNvPr id="13" name="Rectangle 3">
            <a:extLst>
              <a:ext uri="{FF2B5EF4-FFF2-40B4-BE49-F238E27FC236}">
                <a16:creationId xmlns:a16="http://schemas.microsoft.com/office/drawing/2014/main" id="{BB4D4002-1517-4F58-93F5-469B4F7DDBA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was involved in a number of Operational Due Diligence and synergies assessments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a significant number of Business Plans aimed at assessing financial requirements for the implementation of strategic initiatives. He drafted from scratch several industrial plans with a specific focus on Top Line assumptions, cost structure and cash flows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the financials for the carve-out of a Business Unit of a company involved in the air conditioning field in a transaction perspective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supported an Italian ICT player during the post merger integration process involving 20+ companies. Main activities: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cost structure optimization; ii) financial monitoring and reporting; iii) cooperation with key stakeholder at Group and BU level in order to develop the integration plan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conducted a feasibility study for a leading Italian Fintech player in order to assess the opportunity of the launch of a new business unit, including market assessment, business and operational model selection, and a detailed bottom-up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 industrial plan for an Italian ICT player in order to assess the feasibility of different strategic options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several Independent Business Review and Working Capital Assessments for IPO processes in the Italian Stock Exchange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and supported the monitoring of a short term cash flow forecast model for an industrial player</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scouting analyses for M&amp;A opportunities (buy-side)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Information Memorandum aimed at presenting potential investment opportunities, including the analysis of past financial performances and key market trends</a:t>
            </a:r>
            <a:endParaRPr lang="en-US" sz="1100" dirty="0">
              <a:solidFill>
                <a:schemeClr val="bg1"/>
              </a:solidFill>
              <a:latin typeface="EYInterstate Light" pitchFamily="2" charset="0"/>
            </a:endParaRPr>
          </a:p>
        </p:txBody>
      </p:sp>
      <p:sp>
        <p:nvSpPr>
          <p:cNvPr id="27" name="Date Placeholder 3">
            <a:extLst>
              <a:ext uri="{FF2B5EF4-FFF2-40B4-BE49-F238E27FC236}">
                <a16:creationId xmlns:a16="http://schemas.microsoft.com/office/drawing/2014/main" id="{CE4241EB-13C2-44DF-900E-74673B21F7B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28" name="Group 27">
            <a:extLst>
              <a:ext uri="{FF2B5EF4-FFF2-40B4-BE49-F238E27FC236}">
                <a16:creationId xmlns:a16="http://schemas.microsoft.com/office/drawing/2014/main" id="{CD02CFFE-AE19-469E-BA69-8B92228816AD}"/>
              </a:ext>
            </a:extLst>
          </p:cNvPr>
          <p:cNvGrpSpPr/>
          <p:nvPr/>
        </p:nvGrpSpPr>
        <p:grpSpPr>
          <a:xfrm>
            <a:off x="10257067" y="36000"/>
            <a:ext cx="1853205" cy="282545"/>
            <a:chOff x="10257067" y="70336"/>
            <a:chExt cx="1853205" cy="282545"/>
          </a:xfrm>
        </p:grpSpPr>
        <p:grpSp>
          <p:nvGrpSpPr>
            <p:cNvPr id="29" name="Group 28">
              <a:extLst>
                <a:ext uri="{FF2B5EF4-FFF2-40B4-BE49-F238E27FC236}">
                  <a16:creationId xmlns:a16="http://schemas.microsoft.com/office/drawing/2014/main" id="{CC172317-B455-40E5-B2A7-270E818990E3}"/>
                </a:ext>
              </a:extLst>
            </p:cNvPr>
            <p:cNvGrpSpPr/>
            <p:nvPr/>
          </p:nvGrpSpPr>
          <p:grpSpPr>
            <a:xfrm>
              <a:off x="10257067" y="76010"/>
              <a:ext cx="402453" cy="276871"/>
              <a:chOff x="8783357" y="868151"/>
              <a:chExt cx="402453" cy="276871"/>
            </a:xfrm>
          </p:grpSpPr>
          <p:sp>
            <p:nvSpPr>
              <p:cNvPr id="39" name="Rectangle 6">
                <a:extLst>
                  <a:ext uri="{FF2B5EF4-FFF2-40B4-BE49-F238E27FC236}">
                    <a16:creationId xmlns:a16="http://schemas.microsoft.com/office/drawing/2014/main" id="{3870FDFD-8E0B-42A3-9958-F13756ACDE1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40" name="Graphic 39" descr="Clipboard with solid fill">
                <a:extLst>
                  <a:ext uri="{FF2B5EF4-FFF2-40B4-BE49-F238E27FC236}">
                    <a16:creationId xmlns:a16="http://schemas.microsoft.com/office/drawing/2014/main" id="{64B526AC-B377-43C6-B5FD-3433FB419CF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86704" y="905219"/>
                <a:ext cx="199106" cy="199106"/>
              </a:xfrm>
              <a:prstGeom prst="rect">
                <a:avLst/>
              </a:prstGeom>
            </p:spPr>
          </p:pic>
        </p:grpSp>
        <p:grpSp>
          <p:nvGrpSpPr>
            <p:cNvPr id="30" name="Group 29">
              <a:extLst>
                <a:ext uri="{FF2B5EF4-FFF2-40B4-BE49-F238E27FC236}">
                  <a16:creationId xmlns:a16="http://schemas.microsoft.com/office/drawing/2014/main" id="{08AE142D-C2B0-4B77-9C88-2DCF71330662}"/>
                </a:ext>
              </a:extLst>
            </p:cNvPr>
            <p:cNvGrpSpPr/>
            <p:nvPr/>
          </p:nvGrpSpPr>
          <p:grpSpPr>
            <a:xfrm>
              <a:off x="10740650" y="76010"/>
              <a:ext cx="402454" cy="276871"/>
              <a:chOff x="8783356" y="868151"/>
              <a:chExt cx="402454" cy="276871"/>
            </a:xfrm>
          </p:grpSpPr>
          <p:sp>
            <p:nvSpPr>
              <p:cNvPr id="37" name="Rectangle 6">
                <a:extLst>
                  <a:ext uri="{FF2B5EF4-FFF2-40B4-BE49-F238E27FC236}">
                    <a16:creationId xmlns:a16="http://schemas.microsoft.com/office/drawing/2014/main" id="{40FF0835-AFF2-4120-AB5C-16A83211790C}"/>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38" name="Graphic 37" descr="User network with solid fill">
                <a:extLst>
                  <a:ext uri="{FF2B5EF4-FFF2-40B4-BE49-F238E27FC236}">
                    <a16:creationId xmlns:a16="http://schemas.microsoft.com/office/drawing/2014/main" id="{3FE2043C-E96E-4490-BDCF-C7FCC91663B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986704" y="905219"/>
                <a:ext cx="199106" cy="199106"/>
              </a:xfrm>
              <a:prstGeom prst="rect">
                <a:avLst/>
              </a:prstGeom>
            </p:spPr>
          </p:pic>
        </p:grpSp>
        <p:grpSp>
          <p:nvGrpSpPr>
            <p:cNvPr id="31" name="Group 30">
              <a:extLst>
                <a:ext uri="{FF2B5EF4-FFF2-40B4-BE49-F238E27FC236}">
                  <a16:creationId xmlns:a16="http://schemas.microsoft.com/office/drawing/2014/main" id="{6A604908-C9DE-4A52-81EE-221A183047E5}"/>
                </a:ext>
              </a:extLst>
            </p:cNvPr>
            <p:cNvGrpSpPr/>
            <p:nvPr/>
          </p:nvGrpSpPr>
          <p:grpSpPr>
            <a:xfrm>
              <a:off x="11224235" y="76010"/>
              <a:ext cx="402453" cy="276871"/>
              <a:chOff x="8783357" y="868151"/>
              <a:chExt cx="402453" cy="276871"/>
            </a:xfrm>
          </p:grpSpPr>
          <p:sp>
            <p:nvSpPr>
              <p:cNvPr id="35" name="Rectangle 6">
                <a:extLst>
                  <a:ext uri="{FF2B5EF4-FFF2-40B4-BE49-F238E27FC236}">
                    <a16:creationId xmlns:a16="http://schemas.microsoft.com/office/drawing/2014/main" id="{D8D9CA98-603A-413A-A9E0-57662BAD101E}"/>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36" name="Graphic 35" descr="Computer with solid fill">
                <a:extLst>
                  <a:ext uri="{FF2B5EF4-FFF2-40B4-BE49-F238E27FC236}">
                    <a16:creationId xmlns:a16="http://schemas.microsoft.com/office/drawing/2014/main" id="{7008981B-0FDD-439D-9691-B80922F1497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86704" y="905219"/>
                <a:ext cx="199106" cy="199106"/>
              </a:xfrm>
              <a:prstGeom prst="rect">
                <a:avLst/>
              </a:prstGeom>
            </p:spPr>
          </p:pic>
        </p:grpSp>
        <p:grpSp>
          <p:nvGrpSpPr>
            <p:cNvPr id="32" name="Group 31">
              <a:extLst>
                <a:ext uri="{FF2B5EF4-FFF2-40B4-BE49-F238E27FC236}">
                  <a16:creationId xmlns:a16="http://schemas.microsoft.com/office/drawing/2014/main" id="{2F3732E9-BACB-41B8-8A24-737F2474E7B5}"/>
                </a:ext>
              </a:extLst>
            </p:cNvPr>
            <p:cNvGrpSpPr/>
            <p:nvPr/>
          </p:nvGrpSpPr>
          <p:grpSpPr>
            <a:xfrm>
              <a:off x="11707819" y="70336"/>
              <a:ext cx="402453" cy="276871"/>
              <a:chOff x="8783357" y="868151"/>
              <a:chExt cx="402453" cy="276871"/>
            </a:xfrm>
          </p:grpSpPr>
          <p:sp>
            <p:nvSpPr>
              <p:cNvPr id="33" name="Rectangle 6">
                <a:extLst>
                  <a:ext uri="{FF2B5EF4-FFF2-40B4-BE49-F238E27FC236}">
                    <a16:creationId xmlns:a16="http://schemas.microsoft.com/office/drawing/2014/main" id="{97BB4EBE-F645-4391-B86F-8D340CE58486}"/>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34" name="Graphic 33" descr="Target Audience with solid fill">
                <a:extLst>
                  <a:ext uri="{FF2B5EF4-FFF2-40B4-BE49-F238E27FC236}">
                    <a16:creationId xmlns:a16="http://schemas.microsoft.com/office/drawing/2014/main" id="{3C186B62-314A-4103-A7CC-8689D252922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1271647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29</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Michele is a Senior Manager within EY’s Strategy &amp; Transaction (SaT) practice</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Michele has over 10 years of experience in IT consulting mainly within Financial Services, Energy &amp; Utilities industries, with focus on Due Diligence, Operating model Transformations, Process Design, Sourcing strategy and Project Management. </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Prior to Ernst &amp; Young, Michele was a Manager at KPMG Advisory where he worked within the CIO Advisory practice</a:t>
            </a: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Michele holds a BA and Master in Finance and Business Administration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Michele is a certified SCRUM Coach / SCRUM Master and has also PRINCE2 and ITIL v4 certifications</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Fluent English and Italian native speaker </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Michele Brindani</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+39 334 7070277</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michele.brindani@parthenon.ey.com</a:t>
            </a:r>
          </a:p>
        </p:txBody>
      </p:sp>
      <p:pic>
        <p:nvPicPr>
          <p:cNvPr id="12" name="Picture 11">
            <a:extLst>
              <a:ext uri="{FF2B5EF4-FFF2-40B4-BE49-F238E27FC236}">
                <a16:creationId xmlns:a16="http://schemas.microsoft.com/office/drawing/2014/main" id="{3E298E46-C714-4378-AEDE-B60B3986CDE0}"/>
              </a:ext>
            </a:extLst>
          </p:cNvPr>
          <p:cNvPicPr>
            <a:picLocks/>
          </p:cNvPicPr>
          <p:nvPr/>
        </p:nvPicPr>
        <p:blipFill rotWithShape="1">
          <a:blip r:embed="rId2">
            <a:extLst>
              <a:ext uri="{28A0092B-C50C-407E-A947-70E740481C1C}">
                <a14:useLocalDpi xmlns:a14="http://schemas.microsoft.com/office/drawing/2010/main" val="0"/>
              </a:ext>
            </a:extLst>
          </a:blip>
          <a:srcRect t="383" b="383"/>
          <a:stretch/>
        </p:blipFill>
        <p:spPr>
          <a:xfrm>
            <a:off x="790808" y="410828"/>
            <a:ext cx="637200" cy="792000"/>
          </a:xfrm>
          <a:prstGeom prst="rect">
            <a:avLst/>
          </a:prstGeom>
        </p:spPr>
      </p:pic>
      <p:sp>
        <p:nvSpPr>
          <p:cNvPr id="13" name="Rectangle 3">
            <a:extLst>
              <a:ext uri="{FF2B5EF4-FFF2-40B4-BE49-F238E27FC236}">
                <a16:creationId xmlns:a16="http://schemas.microsoft.com/office/drawing/2014/main" id="{BB4D4002-1517-4F58-93F5-469B4F7DDBA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80975" marR="2159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Responsible for 20+ IT due diligences within financial services industry, including large and mid sized banks, payment service providers, financial institutions focused on consumer credit and NPLs, insurance brokers.</a:t>
            </a:r>
          </a:p>
          <a:p>
            <a:pPr marL="180975" marR="2159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the fairness opinion to evaluate the goodwill on IT assets for the merge of two large EU payment service providers</a:t>
            </a:r>
          </a:p>
          <a:p>
            <a:pPr marL="180975" marR="2159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Post merge day 1 IT integration and 100 days plan. Supported the definition of the target IT architecture following the merge of two financial services providers, with specific focus on ERP and HR systems. Defined the implementation timeline and the budget to ensure the readiness at day 1 post merge.</a:t>
            </a:r>
          </a:p>
          <a:p>
            <a:pPr marL="180975" marR="2159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Followed the IT stream to define the target scenarios and the Capex and </a:t>
            </a:r>
            <a:r>
              <a:rPr lang="en-US" sz="1000" dirty="0" err="1">
                <a:solidFill>
                  <a:schemeClr val="bg1"/>
                </a:solidFill>
                <a:latin typeface="EYInterstate Light" pitchFamily="2" charset="0"/>
              </a:rPr>
              <a:t>Opex</a:t>
            </a:r>
            <a:r>
              <a:rPr lang="en-US" sz="1000" dirty="0">
                <a:solidFill>
                  <a:schemeClr val="bg1"/>
                </a:solidFill>
                <a:latin typeface="EYInterstate Light" pitchFamily="2" charset="0"/>
              </a:rPr>
              <a:t> required to carve out a collection service business unit from a leading Italian financial service provider</a:t>
            </a:r>
            <a:endParaRPr lang="it-IT" sz="1000" dirty="0">
              <a:solidFill>
                <a:schemeClr val="bg1"/>
              </a:solidFill>
              <a:latin typeface="EYInterstate Light" pitchFamily="2" charset="0"/>
            </a:endParaRP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Managed a feasibility study to integrate a financial services entity within the Group core banking systems - mid-sized Italian banking group</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the definition of the sourcing strategy and the vendor selection (including core banking systems providers) for several financial services and energy &amp; utilities companies</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Defined a 3-year IT Masterplan to include the launch of a new cloud-based CRM, estimating Capex and </a:t>
            </a:r>
            <a:r>
              <a:rPr lang="en-US" sz="1000" dirty="0" err="1">
                <a:solidFill>
                  <a:schemeClr val="bg1"/>
                </a:solidFill>
                <a:latin typeface="EYInterstate Light" pitchFamily="2" charset="0"/>
              </a:rPr>
              <a:t>Opex</a:t>
            </a:r>
            <a:r>
              <a:rPr lang="en-US" sz="1000" dirty="0">
                <a:solidFill>
                  <a:schemeClr val="bg1"/>
                </a:solidFill>
                <a:latin typeface="EYInterstate Light" pitchFamily="2" charset="0"/>
              </a:rPr>
              <a:t> and impacts on IT organization capacity and skills – Leading Italian consumer credit company</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Coordinated the project to define the evolutive strategy of the operating model for the application development division for a mid-sized Italian bank</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the design of target application landscape and evolutive roadmap for an Italian Real Estate asset manager (branch of large European bank)</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the Improvement plan for business continuity and disaster recovery Large Italian financial institution</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several banks and financial institutions in projects related to payments and PSD2 regulations (including applications to Central Banks for AISP and PISP licenses)</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Defined the Business Case to evaluate the evolutive scenarios of meter-to-cash technological stack for the Italian branch of a large European Energy Utility</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Coordinated the design of IT Governance processes and framework and the standard Application Maintenance contractual framework for a Large Italian Energy Utility</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Led the assessments and definition of the technological evolutive plan for several medium / small sized Italian Water Utilities</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Coordinated the assessment and design of the target operative model of the Application Area in charge of e-trading and FX markets applications – Large Italian bank</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IT Project Manager for MIFID2 regulatory upgrades on FX trading platforms – Large Italian bank</a:t>
            </a:r>
          </a:p>
          <a:p>
            <a:pPr marL="180975" marR="0" lvl="3" indent="-180975" defTabSz="995363" fontAlgn="base">
              <a:lnSpc>
                <a:spcPts val="1200"/>
              </a:lnSpc>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Supported the near-shoring of Trading &amp; Post Trade Infrastructure Area </a:t>
            </a:r>
            <a:r>
              <a:rPr lang="en-US" sz="1000" dirty="0">
                <a:solidFill>
                  <a:schemeClr val="bg1"/>
                </a:solidFill>
              </a:rPr>
              <a:t>– Large Italian bank</a:t>
            </a:r>
          </a:p>
        </p:txBody>
      </p:sp>
      <p:sp>
        <p:nvSpPr>
          <p:cNvPr id="27" name="Date Placeholder 3">
            <a:extLst>
              <a:ext uri="{FF2B5EF4-FFF2-40B4-BE49-F238E27FC236}">
                <a16:creationId xmlns:a16="http://schemas.microsoft.com/office/drawing/2014/main" id="{CE4241EB-13C2-44DF-900E-74673B21F7B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28" name="Group 27">
            <a:extLst>
              <a:ext uri="{FF2B5EF4-FFF2-40B4-BE49-F238E27FC236}">
                <a16:creationId xmlns:a16="http://schemas.microsoft.com/office/drawing/2014/main" id="{460402BA-833C-41D2-A01E-49AD4DE61342}"/>
              </a:ext>
            </a:extLst>
          </p:cNvPr>
          <p:cNvGrpSpPr/>
          <p:nvPr/>
        </p:nvGrpSpPr>
        <p:grpSpPr>
          <a:xfrm>
            <a:off x="10257067" y="36000"/>
            <a:ext cx="1853205" cy="282545"/>
            <a:chOff x="10257067" y="70336"/>
            <a:chExt cx="1853205" cy="282545"/>
          </a:xfrm>
        </p:grpSpPr>
        <p:grpSp>
          <p:nvGrpSpPr>
            <p:cNvPr id="29" name="Group 28">
              <a:extLst>
                <a:ext uri="{FF2B5EF4-FFF2-40B4-BE49-F238E27FC236}">
                  <a16:creationId xmlns:a16="http://schemas.microsoft.com/office/drawing/2014/main" id="{B44F685C-6A07-435B-9177-DAC741EE89AC}"/>
                </a:ext>
              </a:extLst>
            </p:cNvPr>
            <p:cNvGrpSpPr/>
            <p:nvPr/>
          </p:nvGrpSpPr>
          <p:grpSpPr>
            <a:xfrm>
              <a:off x="10257067" y="76010"/>
              <a:ext cx="402453" cy="276871"/>
              <a:chOff x="8783357" y="868151"/>
              <a:chExt cx="402453" cy="276871"/>
            </a:xfrm>
          </p:grpSpPr>
          <p:sp>
            <p:nvSpPr>
              <p:cNvPr id="39" name="Rectangle 6">
                <a:extLst>
                  <a:ext uri="{FF2B5EF4-FFF2-40B4-BE49-F238E27FC236}">
                    <a16:creationId xmlns:a16="http://schemas.microsoft.com/office/drawing/2014/main" id="{DFEC6B19-6392-4588-9A03-BC3C3F09F30E}"/>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40" name="Graphic 39" descr="Clipboard with solid fill">
                <a:extLst>
                  <a:ext uri="{FF2B5EF4-FFF2-40B4-BE49-F238E27FC236}">
                    <a16:creationId xmlns:a16="http://schemas.microsoft.com/office/drawing/2014/main" id="{438E9405-DA5E-448A-B75D-75C867AFB83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86704" y="905219"/>
                <a:ext cx="199106" cy="199106"/>
              </a:xfrm>
              <a:prstGeom prst="rect">
                <a:avLst/>
              </a:prstGeom>
            </p:spPr>
          </p:pic>
        </p:grpSp>
        <p:grpSp>
          <p:nvGrpSpPr>
            <p:cNvPr id="30" name="Group 29">
              <a:extLst>
                <a:ext uri="{FF2B5EF4-FFF2-40B4-BE49-F238E27FC236}">
                  <a16:creationId xmlns:a16="http://schemas.microsoft.com/office/drawing/2014/main" id="{FA71F057-6588-41C3-B554-67C3D8B953DB}"/>
                </a:ext>
              </a:extLst>
            </p:cNvPr>
            <p:cNvGrpSpPr/>
            <p:nvPr/>
          </p:nvGrpSpPr>
          <p:grpSpPr>
            <a:xfrm>
              <a:off x="10740650" y="76010"/>
              <a:ext cx="402454" cy="276871"/>
              <a:chOff x="8783356" y="868151"/>
              <a:chExt cx="402454" cy="276871"/>
            </a:xfrm>
          </p:grpSpPr>
          <p:sp>
            <p:nvSpPr>
              <p:cNvPr id="37" name="Rectangle 6">
                <a:extLst>
                  <a:ext uri="{FF2B5EF4-FFF2-40B4-BE49-F238E27FC236}">
                    <a16:creationId xmlns:a16="http://schemas.microsoft.com/office/drawing/2014/main" id="{E196643F-616E-4B3D-A0AA-B68CB46A35FE}"/>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38" name="Graphic 37" descr="User network with solid fill">
                <a:extLst>
                  <a:ext uri="{FF2B5EF4-FFF2-40B4-BE49-F238E27FC236}">
                    <a16:creationId xmlns:a16="http://schemas.microsoft.com/office/drawing/2014/main" id="{C568A009-38BB-499B-A2D2-2521521F84C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986704" y="905219"/>
                <a:ext cx="199106" cy="199106"/>
              </a:xfrm>
              <a:prstGeom prst="rect">
                <a:avLst/>
              </a:prstGeom>
            </p:spPr>
          </p:pic>
        </p:grpSp>
        <p:grpSp>
          <p:nvGrpSpPr>
            <p:cNvPr id="31" name="Group 30">
              <a:extLst>
                <a:ext uri="{FF2B5EF4-FFF2-40B4-BE49-F238E27FC236}">
                  <a16:creationId xmlns:a16="http://schemas.microsoft.com/office/drawing/2014/main" id="{FA7FD146-5D13-46B9-A24A-27EC844C02E3}"/>
                </a:ext>
              </a:extLst>
            </p:cNvPr>
            <p:cNvGrpSpPr/>
            <p:nvPr/>
          </p:nvGrpSpPr>
          <p:grpSpPr>
            <a:xfrm>
              <a:off x="11224235" y="76010"/>
              <a:ext cx="402453" cy="276871"/>
              <a:chOff x="8783357" y="868151"/>
              <a:chExt cx="402453" cy="276871"/>
            </a:xfrm>
          </p:grpSpPr>
          <p:sp>
            <p:nvSpPr>
              <p:cNvPr id="35" name="Rectangle 6">
                <a:extLst>
                  <a:ext uri="{FF2B5EF4-FFF2-40B4-BE49-F238E27FC236}">
                    <a16:creationId xmlns:a16="http://schemas.microsoft.com/office/drawing/2014/main" id="{5B052F83-F3A8-45AE-B4C7-94FA64BC021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36" name="Graphic 35" descr="Computer with solid fill">
                <a:extLst>
                  <a:ext uri="{FF2B5EF4-FFF2-40B4-BE49-F238E27FC236}">
                    <a16:creationId xmlns:a16="http://schemas.microsoft.com/office/drawing/2014/main" id="{B56D55A6-86CD-49AF-93F7-41B8061CDA1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86704" y="905219"/>
                <a:ext cx="199106" cy="199106"/>
              </a:xfrm>
              <a:prstGeom prst="rect">
                <a:avLst/>
              </a:prstGeom>
            </p:spPr>
          </p:pic>
        </p:grpSp>
        <p:grpSp>
          <p:nvGrpSpPr>
            <p:cNvPr id="32" name="Group 31">
              <a:extLst>
                <a:ext uri="{FF2B5EF4-FFF2-40B4-BE49-F238E27FC236}">
                  <a16:creationId xmlns:a16="http://schemas.microsoft.com/office/drawing/2014/main" id="{A3209E5C-1C66-4647-A358-9D08F1EF9602}"/>
                </a:ext>
              </a:extLst>
            </p:cNvPr>
            <p:cNvGrpSpPr/>
            <p:nvPr/>
          </p:nvGrpSpPr>
          <p:grpSpPr>
            <a:xfrm>
              <a:off x="11707819" y="70336"/>
              <a:ext cx="402453" cy="276871"/>
              <a:chOff x="8783357" y="868151"/>
              <a:chExt cx="402453" cy="276871"/>
            </a:xfrm>
          </p:grpSpPr>
          <p:sp>
            <p:nvSpPr>
              <p:cNvPr id="33" name="Rectangle 6">
                <a:extLst>
                  <a:ext uri="{FF2B5EF4-FFF2-40B4-BE49-F238E27FC236}">
                    <a16:creationId xmlns:a16="http://schemas.microsoft.com/office/drawing/2014/main" id="{4958E228-DAF1-467E-9917-95848FDFAA35}"/>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34" name="Graphic 33" descr="Target Audience with solid fill">
                <a:extLst>
                  <a:ext uri="{FF2B5EF4-FFF2-40B4-BE49-F238E27FC236}">
                    <a16:creationId xmlns:a16="http://schemas.microsoft.com/office/drawing/2014/main" id="{553673AC-7384-4990-A512-926160E2F87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27017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4763" y="3373"/>
          <a:ext cx="1587" cy="1587"/>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4763" y="3373"/>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12776" y="295833"/>
            <a:ext cx="10972800" cy="590093"/>
          </a:xfrm>
        </p:spPr>
        <p:txBody>
          <a:bodyPr vert="horz"/>
          <a:lstStyle/>
          <a:p>
            <a:pPr>
              <a:tabLst>
                <a:tab pos="2686294" algn="l"/>
              </a:tabLst>
            </a:pPr>
            <a:r>
              <a:rPr lang="en-US" sz="1799" dirty="0"/>
              <a:t>Operational and Tech Due Diligence occurs during the Pre-Signing phase of a transaction and allows to identify points of attention, constraints and upsides both on the operational and technological side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12775" y="909062"/>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799" dirty="0">
              <a:solidFill>
                <a:prstClr val="white"/>
              </a:solidFill>
              <a:latin typeface="EYInterstate Ligh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dirty="0">
                <a:solidFill>
                  <a:prstClr val="white"/>
                </a:solidFill>
              </a:rPr>
              <a:t>Page </a:t>
            </a:r>
            <a:fld id="{F1BC30E3-FFE5-4B91-AA19-87A149EBB9EE}" type="slidenum">
              <a:rPr lang="en-US">
                <a:solidFill>
                  <a:prstClr val="white"/>
                </a:solidFill>
              </a:rPr>
              <a:pPr/>
              <a:t>3</a:t>
            </a:fld>
            <a:endParaRPr lang="en-US" dirty="0">
              <a:solidFill>
                <a:prstClr val="white"/>
              </a:solidFill>
            </a:endParaRPr>
          </a:p>
        </p:txBody>
      </p:sp>
      <p:sp>
        <p:nvSpPr>
          <p:cNvPr id="195" name="TextBox 194">
            <a:extLst>
              <a:ext uri="{FF2B5EF4-FFF2-40B4-BE49-F238E27FC236}">
                <a16:creationId xmlns:a16="http://schemas.microsoft.com/office/drawing/2014/main" id="{41DC6B3E-8B60-4715-BE05-47B6FD4A7F61}"/>
              </a:ext>
            </a:extLst>
          </p:cNvPr>
          <p:cNvSpPr txBox="1"/>
          <p:nvPr/>
        </p:nvSpPr>
        <p:spPr>
          <a:xfrm>
            <a:off x="612776" y="989898"/>
            <a:ext cx="4270251" cy="307617"/>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1399" b="1" dirty="0">
                <a:solidFill>
                  <a:srgbClr val="FFE600"/>
                </a:solidFill>
                <a:latin typeface="EYInterstate Light"/>
                <a:cs typeface="Arial" pitchFamily="34" charset="0"/>
              </a:rPr>
              <a:t>Operational and Tech Due Diligence Role</a:t>
            </a:r>
          </a:p>
        </p:txBody>
      </p:sp>
      <p:sp>
        <p:nvSpPr>
          <p:cNvPr id="261" name="Rectangle 260">
            <a:extLst>
              <a:ext uri="{FF2B5EF4-FFF2-40B4-BE49-F238E27FC236}">
                <a16:creationId xmlns:a16="http://schemas.microsoft.com/office/drawing/2014/main" id="{0708E8DD-D6E6-4E59-89B1-43383FCE1EC8}"/>
              </a:ext>
            </a:extLst>
          </p:cNvPr>
          <p:cNvSpPr/>
          <p:nvPr/>
        </p:nvSpPr>
        <p:spPr bwMode="auto">
          <a:xfrm>
            <a:off x="797858" y="1508333"/>
            <a:ext cx="6964382" cy="1385126"/>
          </a:xfrm>
          <a:prstGeom prst="rect">
            <a:avLst/>
          </a:prstGeom>
          <a:solidFill>
            <a:srgbClr val="FFE600"/>
          </a:solidFill>
          <a:ln>
            <a:noFill/>
          </a:ln>
        </p:spPr>
        <p:txBody>
          <a:bodyPr rot="0" spcFirstLastPara="0" vertOverflow="overflow" horzOverflow="overflow" vert="horz" wrap="square" lIns="137089" tIns="431775" rIns="137089" bIns="137089" numCol="1" spcCol="0" rtlCol="0" fromWordArt="0" anchor="ctr" anchorCtr="0" forceAA="0" compatLnSpc="1">
            <a:prstTxWarp prst="textNoShape">
              <a:avLst/>
            </a:prstTxWarp>
            <a:noAutofit/>
          </a:bodyPr>
          <a:lstStyle/>
          <a:p>
            <a:pPr algn="ctr" defTabSz="913943">
              <a:spcAft>
                <a:spcPts val="600"/>
              </a:spcAft>
            </a:pPr>
            <a:r>
              <a:rPr lang="en-IN" sz="1199" dirty="0">
                <a:solidFill>
                  <a:srgbClr val="2E2E38"/>
                </a:solidFill>
                <a:latin typeface="EYInterstate Light"/>
                <a:cs typeface="Arial" pitchFamily="34" charset="0"/>
              </a:rPr>
              <a:t>During the transaction </a:t>
            </a:r>
            <a:r>
              <a:rPr lang="en-IN" sz="1199" b="1" dirty="0">
                <a:solidFill>
                  <a:srgbClr val="2E2E38"/>
                </a:solidFill>
                <a:latin typeface="EYInterstate Light"/>
                <a:cs typeface="Arial" pitchFamily="34" charset="0"/>
              </a:rPr>
              <a:t>Pre-Signing phase</a:t>
            </a:r>
            <a:r>
              <a:rPr lang="en-IN" sz="1199" dirty="0">
                <a:solidFill>
                  <a:srgbClr val="2E2E38"/>
                </a:solidFill>
                <a:latin typeface="EYInterstate Light"/>
                <a:cs typeface="Arial" pitchFamily="34" charset="0"/>
              </a:rPr>
              <a:t>, Operational and Tech Due Diligence activities provide </a:t>
            </a:r>
            <a:r>
              <a:rPr lang="en-IN" sz="1199" b="1" dirty="0">
                <a:solidFill>
                  <a:srgbClr val="2E2E38"/>
                </a:solidFill>
                <a:latin typeface="EYInterstate Light"/>
                <a:cs typeface="Arial" pitchFamily="34" charset="0"/>
              </a:rPr>
              <a:t>useful insights </a:t>
            </a:r>
            <a:r>
              <a:rPr lang="en-IN" sz="1199" dirty="0">
                <a:solidFill>
                  <a:srgbClr val="2E2E38"/>
                </a:solidFill>
                <a:latin typeface="EYInterstate Light"/>
                <a:cs typeface="Arial" pitchFamily="34" charset="0"/>
              </a:rPr>
              <a:t>to </a:t>
            </a:r>
            <a:r>
              <a:rPr lang="en-IN" sz="1199" b="1" dirty="0">
                <a:solidFill>
                  <a:srgbClr val="2E2E38"/>
                </a:solidFill>
                <a:latin typeface="EYInterstate Light"/>
                <a:cs typeface="Arial" pitchFamily="34" charset="0"/>
              </a:rPr>
              <a:t>drive</a:t>
            </a:r>
            <a:r>
              <a:rPr lang="en-IN" sz="1199" dirty="0">
                <a:solidFill>
                  <a:srgbClr val="2E2E38"/>
                </a:solidFill>
                <a:latin typeface="EYInterstate Light"/>
                <a:cs typeface="Arial" pitchFamily="34" charset="0"/>
              </a:rPr>
              <a:t> the </a:t>
            </a:r>
            <a:r>
              <a:rPr lang="en-IN" sz="1199" b="1" dirty="0">
                <a:solidFill>
                  <a:srgbClr val="2E2E38"/>
                </a:solidFill>
                <a:latin typeface="EYInterstate Light"/>
                <a:cs typeface="Arial" pitchFamily="34" charset="0"/>
              </a:rPr>
              <a:t>transaction related decision </a:t>
            </a:r>
            <a:r>
              <a:rPr lang="en-IN" sz="1199" dirty="0">
                <a:solidFill>
                  <a:srgbClr val="2E2E38"/>
                </a:solidFill>
                <a:latin typeface="EYInterstate Light"/>
                <a:cs typeface="Arial" pitchFamily="34" charset="0"/>
              </a:rPr>
              <a:t>and could highlight </a:t>
            </a:r>
            <a:r>
              <a:rPr lang="en-IN" sz="1199" b="1" dirty="0">
                <a:solidFill>
                  <a:srgbClr val="2E2E38"/>
                </a:solidFill>
                <a:latin typeface="EYInterstate Light"/>
                <a:cs typeface="Arial" pitchFamily="34" charset="0"/>
              </a:rPr>
              <a:t>activities</a:t>
            </a:r>
            <a:r>
              <a:rPr lang="en-IN" sz="1199" dirty="0">
                <a:solidFill>
                  <a:srgbClr val="2E2E38"/>
                </a:solidFill>
                <a:latin typeface="EYInterstate Light"/>
                <a:cs typeface="Arial" pitchFamily="34" charset="0"/>
              </a:rPr>
              <a:t> for the </a:t>
            </a:r>
            <a:r>
              <a:rPr lang="en-IN" sz="1199" b="1" dirty="0">
                <a:solidFill>
                  <a:srgbClr val="2E2E38"/>
                </a:solidFill>
                <a:latin typeface="EYInterstate Light"/>
                <a:cs typeface="Arial" pitchFamily="34" charset="0"/>
              </a:rPr>
              <a:t>post-deal integration</a:t>
            </a:r>
          </a:p>
        </p:txBody>
      </p:sp>
      <p:sp>
        <p:nvSpPr>
          <p:cNvPr id="272" name="Isosceles Triangle 271">
            <a:extLst>
              <a:ext uri="{FF2B5EF4-FFF2-40B4-BE49-F238E27FC236}">
                <a16:creationId xmlns:a16="http://schemas.microsoft.com/office/drawing/2014/main" id="{7AFDE5AE-36E0-4066-AF8D-7077CC47D5F0}"/>
              </a:ext>
            </a:extLst>
          </p:cNvPr>
          <p:cNvSpPr/>
          <p:nvPr/>
        </p:nvSpPr>
        <p:spPr>
          <a:xfrm rot="16200000" flipV="1">
            <a:off x="7027381" y="3654150"/>
            <a:ext cx="2477344" cy="264024"/>
          </a:xfrm>
          <a:prstGeom prst="triangle">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dirty="0">
              <a:solidFill>
                <a:srgbClr val="2E2E38"/>
              </a:solidFill>
              <a:latin typeface="EYInterstate Light"/>
            </a:endParaRPr>
          </a:p>
        </p:txBody>
      </p:sp>
      <p:sp>
        <p:nvSpPr>
          <p:cNvPr id="365" name="Rectangle 364">
            <a:extLst>
              <a:ext uri="{FF2B5EF4-FFF2-40B4-BE49-F238E27FC236}">
                <a16:creationId xmlns:a16="http://schemas.microsoft.com/office/drawing/2014/main" id="{617F7D49-7436-4497-8424-6FFD1BF5B7F2}"/>
              </a:ext>
            </a:extLst>
          </p:cNvPr>
          <p:cNvSpPr/>
          <p:nvPr/>
        </p:nvSpPr>
        <p:spPr bwMode="auto">
          <a:xfrm>
            <a:off x="612775" y="1394653"/>
            <a:ext cx="1490370" cy="456864"/>
          </a:xfrm>
          <a:prstGeom prst="rect">
            <a:avLst/>
          </a:prstGeom>
          <a:solidFill>
            <a:schemeClr val="bg1"/>
          </a:solidFill>
          <a:ln w="19050">
            <a:solidFill>
              <a:schemeClr val="tx2"/>
            </a:solidFill>
          </a:ln>
        </p:spPr>
        <p:txBody>
          <a:bodyPr rot="0" spcFirstLastPara="0" vertOverflow="overflow" horzOverflow="overflow" vert="horz" wrap="square" lIns="137089" tIns="137089" rIns="137089" bIns="137089" numCol="1" spcCol="0" rtlCol="0" fromWordArt="0" anchor="ctr" anchorCtr="0" forceAA="0" compatLnSpc="1">
            <a:prstTxWarp prst="textNoShape">
              <a:avLst/>
            </a:prstTxWarp>
            <a:noAutofit/>
          </a:bodyPr>
          <a:lstStyle/>
          <a:p>
            <a:pPr algn="ctr" defTabSz="913943">
              <a:spcAft>
                <a:spcPts val="600"/>
              </a:spcAft>
            </a:pPr>
            <a:r>
              <a:rPr lang="en-IN" sz="1399" b="1" dirty="0">
                <a:solidFill>
                  <a:srgbClr val="000000"/>
                </a:solidFill>
                <a:latin typeface="EYInterstate Light"/>
                <a:cs typeface="Arial" pitchFamily="34" charset="0"/>
              </a:rPr>
              <a:t>WHEN</a:t>
            </a:r>
          </a:p>
        </p:txBody>
      </p:sp>
      <p:sp>
        <p:nvSpPr>
          <p:cNvPr id="295" name="Freeform 345">
            <a:extLst>
              <a:ext uri="{FF2B5EF4-FFF2-40B4-BE49-F238E27FC236}">
                <a16:creationId xmlns:a16="http://schemas.microsoft.com/office/drawing/2014/main" id="{8C8B800A-DA9B-4D93-A762-48500FA5EF94}"/>
              </a:ext>
            </a:extLst>
          </p:cNvPr>
          <p:cNvSpPr/>
          <p:nvPr/>
        </p:nvSpPr>
        <p:spPr>
          <a:xfrm rot="5400000">
            <a:off x="3613774" y="3170880"/>
            <a:ext cx="196856" cy="162045"/>
          </a:xfrm>
          <a:custGeom>
            <a:avLst/>
            <a:gdLst/>
            <a:ahLst/>
            <a:cxnLst/>
            <a:rect l="0" t="0" r="0" b="0"/>
            <a:pathLst>
              <a:path w="1841500" h="1663700">
                <a:moveTo>
                  <a:pt x="1460500" y="1130300"/>
                </a:moveTo>
                <a:lnTo>
                  <a:pt x="1422400" y="1117600"/>
                </a:lnTo>
                <a:lnTo>
                  <a:pt x="1422400" y="1143000"/>
                </a:lnTo>
                <a:lnTo>
                  <a:pt x="1435100" y="1155700"/>
                </a:lnTo>
                <a:lnTo>
                  <a:pt x="1435100" y="1168400"/>
                </a:lnTo>
                <a:lnTo>
                  <a:pt x="1447800" y="1181100"/>
                </a:lnTo>
                <a:lnTo>
                  <a:pt x="1460500" y="1193800"/>
                </a:lnTo>
                <a:lnTo>
                  <a:pt x="1473200" y="1193800"/>
                </a:lnTo>
                <a:lnTo>
                  <a:pt x="1485900" y="1193800"/>
                </a:lnTo>
                <a:lnTo>
                  <a:pt x="1498600" y="1193800"/>
                </a:lnTo>
                <a:lnTo>
                  <a:pt x="1498600" y="1181100"/>
                </a:lnTo>
                <a:lnTo>
                  <a:pt x="1511300" y="1181100"/>
                </a:lnTo>
                <a:lnTo>
                  <a:pt x="1511300" y="1168400"/>
                </a:lnTo>
                <a:lnTo>
                  <a:pt x="1524000" y="1168400"/>
                </a:lnTo>
                <a:lnTo>
                  <a:pt x="1524000" y="1143000"/>
                </a:lnTo>
                <a:lnTo>
                  <a:pt x="1536700" y="1143000"/>
                </a:lnTo>
                <a:lnTo>
                  <a:pt x="1536700" y="1092200"/>
                </a:lnTo>
                <a:lnTo>
                  <a:pt x="1549400" y="1079500"/>
                </a:lnTo>
                <a:lnTo>
                  <a:pt x="1549400" y="1054100"/>
                </a:lnTo>
                <a:lnTo>
                  <a:pt x="1536700" y="1041400"/>
                </a:lnTo>
                <a:lnTo>
                  <a:pt x="1536700" y="1003300"/>
                </a:lnTo>
                <a:lnTo>
                  <a:pt x="1524000" y="990600"/>
                </a:lnTo>
                <a:lnTo>
                  <a:pt x="1524000" y="977900"/>
                </a:lnTo>
                <a:lnTo>
                  <a:pt x="1511300" y="965200"/>
                </a:lnTo>
                <a:lnTo>
                  <a:pt x="1498600" y="952500"/>
                </a:lnTo>
                <a:lnTo>
                  <a:pt x="1485900" y="952500"/>
                </a:lnTo>
                <a:lnTo>
                  <a:pt x="1473200" y="952500"/>
                </a:lnTo>
                <a:lnTo>
                  <a:pt x="1460500" y="952500"/>
                </a:lnTo>
                <a:lnTo>
                  <a:pt x="1447800" y="952500"/>
                </a:lnTo>
                <a:lnTo>
                  <a:pt x="1447800" y="965200"/>
                </a:lnTo>
                <a:lnTo>
                  <a:pt x="1435100" y="977900"/>
                </a:lnTo>
                <a:lnTo>
                  <a:pt x="1257300" y="927100"/>
                </a:lnTo>
                <a:lnTo>
                  <a:pt x="1143000" y="723900"/>
                </a:lnTo>
                <a:lnTo>
                  <a:pt x="1244600" y="546100"/>
                </a:lnTo>
                <a:lnTo>
                  <a:pt x="1473200" y="901700"/>
                </a:lnTo>
                <a:lnTo>
                  <a:pt x="1714500" y="495300"/>
                </a:lnTo>
                <a:lnTo>
                  <a:pt x="1841500" y="673100"/>
                </a:lnTo>
                <a:lnTo>
                  <a:pt x="1587500" y="1079500"/>
                </a:lnTo>
                <a:lnTo>
                  <a:pt x="1841500" y="1485900"/>
                </a:lnTo>
                <a:lnTo>
                  <a:pt x="1714500" y="1663700"/>
                </a:lnTo>
                <a:lnTo>
                  <a:pt x="1473200" y="1257300"/>
                </a:lnTo>
                <a:lnTo>
                  <a:pt x="1244600" y="1612900"/>
                </a:lnTo>
                <a:lnTo>
                  <a:pt x="1143000" y="1422400"/>
                </a:lnTo>
                <a:lnTo>
                  <a:pt x="1346200" y="1092200"/>
                </a:lnTo>
                <a:lnTo>
                  <a:pt x="0" y="736600"/>
                </a:lnTo>
                <a:lnTo>
                  <a:pt x="482600" y="0"/>
                </a:lnTo>
                <a:lnTo>
                  <a:pt x="584200" y="736600"/>
                </a:lnTo>
                <a:lnTo>
                  <a:pt x="508000" y="711200"/>
                </a:lnTo>
                <a:lnTo>
                  <a:pt x="444500" y="215900"/>
                </a:lnTo>
                <a:lnTo>
                  <a:pt x="127000" y="685800"/>
                </a:lnTo>
                <a:lnTo>
                  <a:pt x="1473200" y="1054100"/>
                </a:lnTo>
                <a:lnTo>
                  <a:pt x="1485900" y="1054100"/>
                </a:lnTo>
                <a:lnTo>
                  <a:pt x="1498600" y="1066800"/>
                </a:lnTo>
                <a:lnTo>
                  <a:pt x="1498600" y="1117600"/>
                </a:lnTo>
                <a:lnTo>
                  <a:pt x="1485900" y="1117600"/>
                </a:lnTo>
                <a:lnTo>
                  <a:pt x="1473200" y="1117600"/>
                </a:lnTo>
                <a:lnTo>
                  <a:pt x="1473200" y="1130300"/>
                </a:lnTo>
                <a:lnTo>
                  <a:pt x="1460500" y="11303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296" name="Freeform 346">
            <a:extLst>
              <a:ext uri="{FF2B5EF4-FFF2-40B4-BE49-F238E27FC236}">
                <a16:creationId xmlns:a16="http://schemas.microsoft.com/office/drawing/2014/main" id="{20F3B75B-1EC0-4383-9B70-D349782C056A}"/>
              </a:ext>
            </a:extLst>
          </p:cNvPr>
          <p:cNvSpPr/>
          <p:nvPr/>
        </p:nvSpPr>
        <p:spPr>
          <a:xfrm rot="5400000">
            <a:off x="4767650" y="3169992"/>
            <a:ext cx="156996" cy="162045"/>
          </a:xfrm>
          <a:custGeom>
            <a:avLst/>
            <a:gdLst/>
            <a:ahLst/>
            <a:cxnLst/>
            <a:rect l="0" t="0" r="0" b="0"/>
            <a:pathLst>
              <a:path w="1663700" h="1384300">
                <a:moveTo>
                  <a:pt x="114300" y="1333500"/>
                </a:moveTo>
                <a:lnTo>
                  <a:pt x="1663700" y="1384300"/>
                </a:lnTo>
                <a:lnTo>
                  <a:pt x="1638300" y="1308100"/>
                </a:lnTo>
                <a:lnTo>
                  <a:pt x="76200" y="1257300"/>
                </a:lnTo>
                <a:lnTo>
                  <a:pt x="114300" y="1333500"/>
                </a:lnTo>
                <a:close/>
                <a:moveTo>
                  <a:pt x="21786341" y="28504641"/>
                </a:moveTo>
                <a:moveTo>
                  <a:pt x="546100" y="546100"/>
                </a:moveTo>
                <a:lnTo>
                  <a:pt x="546100" y="546100"/>
                </a:lnTo>
                <a:lnTo>
                  <a:pt x="558800" y="508000"/>
                </a:lnTo>
                <a:lnTo>
                  <a:pt x="558800" y="482600"/>
                </a:lnTo>
                <a:lnTo>
                  <a:pt x="571500" y="457200"/>
                </a:lnTo>
                <a:lnTo>
                  <a:pt x="571500" y="381000"/>
                </a:lnTo>
                <a:lnTo>
                  <a:pt x="584200" y="355600"/>
                </a:lnTo>
                <a:lnTo>
                  <a:pt x="584200" y="317500"/>
                </a:lnTo>
                <a:lnTo>
                  <a:pt x="355600" y="317500"/>
                </a:lnTo>
                <a:lnTo>
                  <a:pt x="355600" y="431800"/>
                </a:lnTo>
                <a:lnTo>
                  <a:pt x="342900" y="457200"/>
                </a:lnTo>
                <a:lnTo>
                  <a:pt x="342900" y="482600"/>
                </a:lnTo>
                <a:lnTo>
                  <a:pt x="330200" y="508000"/>
                </a:lnTo>
                <a:lnTo>
                  <a:pt x="330200" y="533400"/>
                </a:lnTo>
                <a:lnTo>
                  <a:pt x="546100" y="546100"/>
                </a:lnTo>
                <a:close/>
                <a:moveTo>
                  <a:pt x="22573741" y="28504641"/>
                </a:moveTo>
                <a:moveTo>
                  <a:pt x="800100" y="330200"/>
                </a:moveTo>
                <a:lnTo>
                  <a:pt x="800100" y="228600"/>
                </a:lnTo>
                <a:lnTo>
                  <a:pt x="787400" y="215900"/>
                </a:lnTo>
                <a:lnTo>
                  <a:pt x="787400" y="177800"/>
                </a:lnTo>
                <a:lnTo>
                  <a:pt x="774700" y="165100"/>
                </a:lnTo>
                <a:lnTo>
                  <a:pt x="774700" y="152400"/>
                </a:lnTo>
                <a:lnTo>
                  <a:pt x="762000" y="139700"/>
                </a:lnTo>
                <a:lnTo>
                  <a:pt x="749300" y="101600"/>
                </a:lnTo>
                <a:lnTo>
                  <a:pt x="533400" y="101600"/>
                </a:lnTo>
                <a:lnTo>
                  <a:pt x="546100" y="127000"/>
                </a:lnTo>
                <a:lnTo>
                  <a:pt x="546100" y="139700"/>
                </a:lnTo>
                <a:lnTo>
                  <a:pt x="558800" y="165100"/>
                </a:lnTo>
                <a:lnTo>
                  <a:pt x="558800" y="190500"/>
                </a:lnTo>
                <a:lnTo>
                  <a:pt x="571500" y="203200"/>
                </a:lnTo>
                <a:lnTo>
                  <a:pt x="571500" y="254000"/>
                </a:lnTo>
                <a:lnTo>
                  <a:pt x="584200" y="266700"/>
                </a:lnTo>
                <a:lnTo>
                  <a:pt x="584200" y="317500"/>
                </a:lnTo>
                <a:lnTo>
                  <a:pt x="800100" y="330200"/>
                </a:lnTo>
                <a:close/>
                <a:moveTo>
                  <a:pt x="22789641" y="28504641"/>
                </a:moveTo>
                <a:moveTo>
                  <a:pt x="101600" y="533400"/>
                </a:moveTo>
                <a:lnTo>
                  <a:pt x="101600" y="533400"/>
                </a:lnTo>
                <a:lnTo>
                  <a:pt x="88900" y="558800"/>
                </a:lnTo>
                <a:lnTo>
                  <a:pt x="88900" y="584200"/>
                </a:lnTo>
                <a:lnTo>
                  <a:pt x="76200" y="647700"/>
                </a:lnTo>
                <a:lnTo>
                  <a:pt x="50800" y="698500"/>
                </a:lnTo>
                <a:lnTo>
                  <a:pt x="50800" y="723900"/>
                </a:lnTo>
                <a:lnTo>
                  <a:pt x="38100" y="749300"/>
                </a:lnTo>
                <a:lnTo>
                  <a:pt x="266700" y="762000"/>
                </a:lnTo>
                <a:lnTo>
                  <a:pt x="266700" y="723900"/>
                </a:lnTo>
                <a:lnTo>
                  <a:pt x="279400" y="698500"/>
                </a:lnTo>
                <a:lnTo>
                  <a:pt x="292100" y="647700"/>
                </a:lnTo>
                <a:lnTo>
                  <a:pt x="304800" y="596900"/>
                </a:lnTo>
                <a:lnTo>
                  <a:pt x="317500" y="571500"/>
                </a:lnTo>
                <a:lnTo>
                  <a:pt x="330200" y="533400"/>
                </a:lnTo>
                <a:lnTo>
                  <a:pt x="101600" y="533400"/>
                </a:lnTo>
                <a:close/>
                <a:moveTo>
                  <a:pt x="22586441" y="28504641"/>
                </a:moveTo>
                <a:moveTo>
                  <a:pt x="88900" y="88900"/>
                </a:moveTo>
                <a:lnTo>
                  <a:pt x="88900" y="88900"/>
                </a:lnTo>
                <a:lnTo>
                  <a:pt x="101600" y="114300"/>
                </a:lnTo>
                <a:lnTo>
                  <a:pt x="114300" y="127000"/>
                </a:lnTo>
                <a:lnTo>
                  <a:pt x="114300" y="165100"/>
                </a:lnTo>
                <a:lnTo>
                  <a:pt x="127000" y="177800"/>
                </a:lnTo>
                <a:lnTo>
                  <a:pt x="127000" y="215900"/>
                </a:lnTo>
                <a:lnTo>
                  <a:pt x="139700" y="228600"/>
                </a:lnTo>
                <a:lnTo>
                  <a:pt x="139700" y="304800"/>
                </a:lnTo>
                <a:lnTo>
                  <a:pt x="355600" y="317500"/>
                </a:lnTo>
                <a:lnTo>
                  <a:pt x="355600" y="203200"/>
                </a:lnTo>
                <a:lnTo>
                  <a:pt x="342900" y="190500"/>
                </a:lnTo>
                <a:lnTo>
                  <a:pt x="342900" y="165100"/>
                </a:lnTo>
                <a:lnTo>
                  <a:pt x="330200" y="152400"/>
                </a:lnTo>
                <a:lnTo>
                  <a:pt x="330200" y="139700"/>
                </a:lnTo>
                <a:lnTo>
                  <a:pt x="317500" y="127000"/>
                </a:lnTo>
                <a:lnTo>
                  <a:pt x="304800" y="88900"/>
                </a:lnTo>
                <a:lnTo>
                  <a:pt x="88900" y="88900"/>
                </a:lnTo>
                <a:close/>
                <a:moveTo>
                  <a:pt x="23030941" y="28504641"/>
                </a:moveTo>
                <a:moveTo>
                  <a:pt x="228600" y="977900"/>
                </a:moveTo>
                <a:lnTo>
                  <a:pt x="228600" y="977900"/>
                </a:lnTo>
                <a:lnTo>
                  <a:pt x="444500" y="990600"/>
                </a:lnTo>
                <a:lnTo>
                  <a:pt x="444500" y="1054100"/>
                </a:lnTo>
                <a:lnTo>
                  <a:pt x="457200" y="1066800"/>
                </a:lnTo>
                <a:lnTo>
                  <a:pt x="457200" y="1117600"/>
                </a:lnTo>
                <a:lnTo>
                  <a:pt x="469900" y="1130300"/>
                </a:lnTo>
                <a:lnTo>
                  <a:pt x="469900" y="1143000"/>
                </a:lnTo>
                <a:lnTo>
                  <a:pt x="482600" y="1155700"/>
                </a:lnTo>
                <a:lnTo>
                  <a:pt x="482600" y="1168400"/>
                </a:lnTo>
                <a:lnTo>
                  <a:pt x="495300" y="1206500"/>
                </a:lnTo>
                <a:lnTo>
                  <a:pt x="723900" y="1206500"/>
                </a:lnTo>
                <a:lnTo>
                  <a:pt x="698500" y="1181100"/>
                </a:lnTo>
                <a:lnTo>
                  <a:pt x="698500" y="1168400"/>
                </a:lnTo>
                <a:lnTo>
                  <a:pt x="685800" y="1155700"/>
                </a:lnTo>
                <a:lnTo>
                  <a:pt x="685800" y="1130300"/>
                </a:lnTo>
                <a:lnTo>
                  <a:pt x="673100" y="1117600"/>
                </a:lnTo>
                <a:lnTo>
                  <a:pt x="673100" y="990600"/>
                </a:lnTo>
                <a:lnTo>
                  <a:pt x="444500" y="977900"/>
                </a:lnTo>
                <a:lnTo>
                  <a:pt x="444500" y="927100"/>
                </a:lnTo>
                <a:lnTo>
                  <a:pt x="457200" y="901700"/>
                </a:lnTo>
                <a:lnTo>
                  <a:pt x="457200" y="850900"/>
                </a:lnTo>
                <a:lnTo>
                  <a:pt x="469900" y="825500"/>
                </a:lnTo>
                <a:lnTo>
                  <a:pt x="469900" y="800100"/>
                </a:lnTo>
                <a:lnTo>
                  <a:pt x="482600" y="762000"/>
                </a:lnTo>
                <a:lnTo>
                  <a:pt x="266700" y="762000"/>
                </a:lnTo>
                <a:lnTo>
                  <a:pt x="254000" y="787400"/>
                </a:lnTo>
                <a:lnTo>
                  <a:pt x="241300" y="812800"/>
                </a:lnTo>
                <a:lnTo>
                  <a:pt x="241300" y="838200"/>
                </a:lnTo>
                <a:lnTo>
                  <a:pt x="228600" y="863600"/>
                </a:lnTo>
                <a:lnTo>
                  <a:pt x="228600" y="977900"/>
                </a:lnTo>
                <a:lnTo>
                  <a:pt x="0" y="977900"/>
                </a:lnTo>
                <a:lnTo>
                  <a:pt x="0" y="1003300"/>
                </a:lnTo>
                <a:lnTo>
                  <a:pt x="12700" y="1028700"/>
                </a:lnTo>
                <a:lnTo>
                  <a:pt x="12700" y="1092200"/>
                </a:lnTo>
                <a:lnTo>
                  <a:pt x="25400" y="1104900"/>
                </a:lnTo>
                <a:lnTo>
                  <a:pt x="25400" y="1130300"/>
                </a:lnTo>
                <a:lnTo>
                  <a:pt x="38100" y="1143000"/>
                </a:lnTo>
                <a:lnTo>
                  <a:pt x="38100" y="1168400"/>
                </a:lnTo>
                <a:lnTo>
                  <a:pt x="50800" y="1193800"/>
                </a:lnTo>
                <a:lnTo>
                  <a:pt x="279400" y="1206500"/>
                </a:lnTo>
                <a:lnTo>
                  <a:pt x="266700" y="1168400"/>
                </a:lnTo>
                <a:lnTo>
                  <a:pt x="254000" y="1155700"/>
                </a:lnTo>
                <a:lnTo>
                  <a:pt x="254000" y="1143000"/>
                </a:lnTo>
                <a:lnTo>
                  <a:pt x="241300" y="1130300"/>
                </a:lnTo>
                <a:lnTo>
                  <a:pt x="241300" y="1104900"/>
                </a:lnTo>
                <a:lnTo>
                  <a:pt x="228600" y="1092200"/>
                </a:lnTo>
                <a:lnTo>
                  <a:pt x="228600" y="977900"/>
                </a:lnTo>
                <a:close/>
                <a:moveTo>
                  <a:pt x="22141941" y="28504641"/>
                </a:moveTo>
                <a:moveTo>
                  <a:pt x="698500" y="774700"/>
                </a:moveTo>
                <a:lnTo>
                  <a:pt x="698500" y="774700"/>
                </a:lnTo>
                <a:lnTo>
                  <a:pt x="711200" y="736600"/>
                </a:lnTo>
                <a:lnTo>
                  <a:pt x="723900" y="711200"/>
                </a:lnTo>
                <a:lnTo>
                  <a:pt x="736600" y="660400"/>
                </a:lnTo>
                <a:lnTo>
                  <a:pt x="749300" y="609600"/>
                </a:lnTo>
                <a:lnTo>
                  <a:pt x="762000" y="584200"/>
                </a:lnTo>
                <a:lnTo>
                  <a:pt x="762000" y="546100"/>
                </a:lnTo>
                <a:lnTo>
                  <a:pt x="546100" y="546100"/>
                </a:lnTo>
                <a:lnTo>
                  <a:pt x="533400" y="571500"/>
                </a:lnTo>
                <a:lnTo>
                  <a:pt x="533400" y="596900"/>
                </a:lnTo>
                <a:lnTo>
                  <a:pt x="508000" y="647700"/>
                </a:lnTo>
                <a:lnTo>
                  <a:pt x="495300" y="698500"/>
                </a:lnTo>
                <a:lnTo>
                  <a:pt x="495300" y="736600"/>
                </a:lnTo>
                <a:lnTo>
                  <a:pt x="482600" y="762000"/>
                </a:lnTo>
                <a:lnTo>
                  <a:pt x="698500" y="774700"/>
                </a:lnTo>
                <a:close/>
                <a:moveTo>
                  <a:pt x="22345141" y="28504641"/>
                </a:moveTo>
                <a:moveTo>
                  <a:pt x="63500" y="38100"/>
                </a:moveTo>
                <a:lnTo>
                  <a:pt x="774700" y="63500"/>
                </a:lnTo>
                <a:lnTo>
                  <a:pt x="787400" y="88900"/>
                </a:lnTo>
                <a:lnTo>
                  <a:pt x="800100" y="114300"/>
                </a:lnTo>
                <a:lnTo>
                  <a:pt x="800100" y="127000"/>
                </a:lnTo>
                <a:lnTo>
                  <a:pt x="812800" y="139700"/>
                </a:lnTo>
                <a:lnTo>
                  <a:pt x="812800" y="152400"/>
                </a:lnTo>
                <a:lnTo>
                  <a:pt x="825500" y="165100"/>
                </a:lnTo>
                <a:lnTo>
                  <a:pt x="825500" y="190500"/>
                </a:lnTo>
                <a:lnTo>
                  <a:pt x="838200" y="215900"/>
                </a:lnTo>
                <a:lnTo>
                  <a:pt x="838200" y="266700"/>
                </a:lnTo>
                <a:lnTo>
                  <a:pt x="850900" y="279400"/>
                </a:lnTo>
                <a:lnTo>
                  <a:pt x="850900" y="342900"/>
                </a:lnTo>
                <a:lnTo>
                  <a:pt x="838200" y="368300"/>
                </a:lnTo>
                <a:lnTo>
                  <a:pt x="838200" y="431800"/>
                </a:lnTo>
                <a:lnTo>
                  <a:pt x="825500" y="457200"/>
                </a:lnTo>
                <a:lnTo>
                  <a:pt x="825500" y="508000"/>
                </a:lnTo>
                <a:lnTo>
                  <a:pt x="800100" y="558800"/>
                </a:lnTo>
                <a:lnTo>
                  <a:pt x="774700" y="685800"/>
                </a:lnTo>
                <a:lnTo>
                  <a:pt x="749300" y="762000"/>
                </a:lnTo>
                <a:lnTo>
                  <a:pt x="749300" y="800100"/>
                </a:lnTo>
                <a:lnTo>
                  <a:pt x="736600" y="838200"/>
                </a:lnTo>
                <a:lnTo>
                  <a:pt x="736600" y="863600"/>
                </a:lnTo>
                <a:lnTo>
                  <a:pt x="723900" y="901700"/>
                </a:lnTo>
                <a:lnTo>
                  <a:pt x="723900" y="965200"/>
                </a:lnTo>
                <a:lnTo>
                  <a:pt x="711200" y="990600"/>
                </a:lnTo>
                <a:lnTo>
                  <a:pt x="711200" y="1054100"/>
                </a:lnTo>
                <a:lnTo>
                  <a:pt x="723900" y="1066800"/>
                </a:lnTo>
                <a:lnTo>
                  <a:pt x="723900" y="1117600"/>
                </a:lnTo>
                <a:lnTo>
                  <a:pt x="736600" y="1130300"/>
                </a:lnTo>
                <a:lnTo>
                  <a:pt x="736600" y="1155700"/>
                </a:lnTo>
                <a:lnTo>
                  <a:pt x="749300" y="1181100"/>
                </a:lnTo>
                <a:lnTo>
                  <a:pt x="749300" y="1193800"/>
                </a:lnTo>
                <a:lnTo>
                  <a:pt x="762000" y="1193800"/>
                </a:lnTo>
                <a:lnTo>
                  <a:pt x="774700" y="1219200"/>
                </a:lnTo>
                <a:lnTo>
                  <a:pt x="812800" y="1219200"/>
                </a:lnTo>
                <a:lnTo>
                  <a:pt x="812800" y="1206500"/>
                </a:lnTo>
                <a:lnTo>
                  <a:pt x="800100" y="1193800"/>
                </a:lnTo>
                <a:lnTo>
                  <a:pt x="787400" y="1181100"/>
                </a:lnTo>
                <a:lnTo>
                  <a:pt x="787400" y="1168400"/>
                </a:lnTo>
                <a:lnTo>
                  <a:pt x="774700" y="1143000"/>
                </a:lnTo>
                <a:lnTo>
                  <a:pt x="774700" y="1130300"/>
                </a:lnTo>
                <a:lnTo>
                  <a:pt x="762000" y="1117600"/>
                </a:lnTo>
                <a:lnTo>
                  <a:pt x="762000" y="1079500"/>
                </a:lnTo>
                <a:lnTo>
                  <a:pt x="749300" y="1066800"/>
                </a:lnTo>
                <a:lnTo>
                  <a:pt x="749300" y="977900"/>
                </a:lnTo>
                <a:lnTo>
                  <a:pt x="762000" y="939800"/>
                </a:lnTo>
                <a:lnTo>
                  <a:pt x="762000" y="914400"/>
                </a:lnTo>
                <a:lnTo>
                  <a:pt x="774700" y="876300"/>
                </a:lnTo>
                <a:lnTo>
                  <a:pt x="774700" y="838200"/>
                </a:lnTo>
                <a:lnTo>
                  <a:pt x="787400" y="800100"/>
                </a:lnTo>
                <a:lnTo>
                  <a:pt x="787400" y="774700"/>
                </a:lnTo>
                <a:lnTo>
                  <a:pt x="812800" y="698500"/>
                </a:lnTo>
                <a:lnTo>
                  <a:pt x="838200" y="571500"/>
                </a:lnTo>
                <a:lnTo>
                  <a:pt x="850900" y="508000"/>
                </a:lnTo>
                <a:lnTo>
                  <a:pt x="863600" y="495300"/>
                </a:lnTo>
                <a:lnTo>
                  <a:pt x="863600" y="469900"/>
                </a:lnTo>
                <a:lnTo>
                  <a:pt x="876300" y="431800"/>
                </a:lnTo>
                <a:lnTo>
                  <a:pt x="876300" y="368300"/>
                </a:lnTo>
                <a:lnTo>
                  <a:pt x="889000" y="355600"/>
                </a:lnTo>
                <a:lnTo>
                  <a:pt x="889000" y="279400"/>
                </a:lnTo>
                <a:lnTo>
                  <a:pt x="876300" y="254000"/>
                </a:lnTo>
                <a:lnTo>
                  <a:pt x="876300" y="190500"/>
                </a:lnTo>
                <a:lnTo>
                  <a:pt x="863600" y="177800"/>
                </a:lnTo>
                <a:lnTo>
                  <a:pt x="863600" y="152400"/>
                </a:lnTo>
                <a:lnTo>
                  <a:pt x="850900" y="139700"/>
                </a:lnTo>
                <a:lnTo>
                  <a:pt x="850900" y="127000"/>
                </a:lnTo>
                <a:lnTo>
                  <a:pt x="838200" y="101600"/>
                </a:lnTo>
                <a:lnTo>
                  <a:pt x="838200" y="88900"/>
                </a:lnTo>
                <a:lnTo>
                  <a:pt x="825500" y="76200"/>
                </a:lnTo>
                <a:lnTo>
                  <a:pt x="812800" y="63500"/>
                </a:lnTo>
                <a:lnTo>
                  <a:pt x="812800" y="50800"/>
                </a:lnTo>
                <a:lnTo>
                  <a:pt x="800100" y="38100"/>
                </a:lnTo>
                <a:lnTo>
                  <a:pt x="800100" y="25400"/>
                </a:lnTo>
                <a:lnTo>
                  <a:pt x="38100" y="0"/>
                </a:lnTo>
                <a:lnTo>
                  <a:pt x="63500" y="381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02" name="Rectangle 356">
            <a:extLst>
              <a:ext uri="{FF2B5EF4-FFF2-40B4-BE49-F238E27FC236}">
                <a16:creationId xmlns:a16="http://schemas.microsoft.com/office/drawing/2014/main" id="{D6AD6320-9819-4B42-AC25-07A703713D22}"/>
              </a:ext>
            </a:extLst>
          </p:cNvPr>
          <p:cNvSpPr/>
          <p:nvPr/>
        </p:nvSpPr>
        <p:spPr>
          <a:xfrm>
            <a:off x="3816616" y="3200648"/>
            <a:ext cx="227453" cy="123047"/>
          </a:xfrm>
          <a:prstGeom prst="rect">
            <a:avLst/>
          </a:prstGeom>
        </p:spPr>
        <p:txBody>
          <a:bodyPr wrap="none" lIns="0" tIns="0" rIns="0" bIns="0">
            <a:spAutoFit/>
          </a:bodyPr>
          <a:lstStyle/>
          <a:p>
            <a:pPr defTabSz="913943"/>
            <a:r>
              <a:rPr lang="en-US" sz="800" b="1" dirty="0">
                <a:solidFill>
                  <a:prstClr val="white"/>
                </a:solidFill>
                <a:latin typeface="EYInterstate Light"/>
                <a:cs typeface="Arial" pitchFamily="34" charset="0"/>
              </a:rPr>
              <a:t>Signing</a:t>
            </a:r>
          </a:p>
        </p:txBody>
      </p:sp>
      <p:sp>
        <p:nvSpPr>
          <p:cNvPr id="361" name="Rectangle 356">
            <a:extLst>
              <a:ext uri="{FF2B5EF4-FFF2-40B4-BE49-F238E27FC236}">
                <a16:creationId xmlns:a16="http://schemas.microsoft.com/office/drawing/2014/main" id="{BBA96DB1-58C2-481C-84E9-7E8F7B2E78EB}"/>
              </a:ext>
            </a:extLst>
          </p:cNvPr>
          <p:cNvSpPr/>
          <p:nvPr/>
        </p:nvSpPr>
        <p:spPr>
          <a:xfrm>
            <a:off x="4944134" y="3200648"/>
            <a:ext cx="225367" cy="123047"/>
          </a:xfrm>
          <a:prstGeom prst="rect">
            <a:avLst/>
          </a:prstGeom>
        </p:spPr>
        <p:txBody>
          <a:bodyPr wrap="none" lIns="0" tIns="0" rIns="0" bIns="0">
            <a:spAutoFit/>
          </a:bodyPr>
          <a:lstStyle/>
          <a:p>
            <a:pPr defTabSz="913943"/>
            <a:r>
              <a:rPr lang="en-US" sz="800" b="1" dirty="0">
                <a:solidFill>
                  <a:prstClr val="white"/>
                </a:solidFill>
                <a:latin typeface="EYInterstate Light"/>
                <a:cs typeface="Arial" pitchFamily="34" charset="0"/>
              </a:rPr>
              <a:t>Closing</a:t>
            </a:r>
          </a:p>
        </p:txBody>
      </p:sp>
      <p:sp>
        <p:nvSpPr>
          <p:cNvPr id="281" name="Freeform 328">
            <a:extLst>
              <a:ext uri="{FF2B5EF4-FFF2-40B4-BE49-F238E27FC236}">
                <a16:creationId xmlns:a16="http://schemas.microsoft.com/office/drawing/2014/main" id="{7C9C5C1C-5195-4618-BE2A-255E3B240AD1}"/>
              </a:ext>
            </a:extLst>
          </p:cNvPr>
          <p:cNvSpPr/>
          <p:nvPr/>
        </p:nvSpPr>
        <p:spPr>
          <a:xfrm rot="5400000">
            <a:off x="3858994" y="989081"/>
            <a:ext cx="1106163" cy="6700327"/>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20" name="Freeform 328">
            <a:extLst>
              <a:ext uri="{FF2B5EF4-FFF2-40B4-BE49-F238E27FC236}">
                <a16:creationId xmlns:a16="http://schemas.microsoft.com/office/drawing/2014/main" id="{9C9B65E4-C639-45A7-B3A3-5FEAAD4B51E1}"/>
              </a:ext>
            </a:extLst>
          </p:cNvPr>
          <p:cNvSpPr/>
          <p:nvPr/>
        </p:nvSpPr>
        <p:spPr>
          <a:xfrm rot="5400000">
            <a:off x="3858994" y="2326277"/>
            <a:ext cx="1106163" cy="6700327"/>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282" name="Freeform 329">
            <a:extLst>
              <a:ext uri="{FF2B5EF4-FFF2-40B4-BE49-F238E27FC236}">
                <a16:creationId xmlns:a16="http://schemas.microsoft.com/office/drawing/2014/main" id="{B90DEB11-A8C1-41F8-A11B-BE47466A1A9C}"/>
              </a:ext>
            </a:extLst>
          </p:cNvPr>
          <p:cNvSpPr/>
          <p:nvPr/>
        </p:nvSpPr>
        <p:spPr>
          <a:xfrm rot="5400000">
            <a:off x="4138346" y="2993655"/>
            <a:ext cx="295654" cy="1073154"/>
          </a:xfrm>
          <a:custGeom>
            <a:avLst/>
            <a:gdLst/>
            <a:ahLst/>
            <a:cxnLst/>
            <a:rect l="0" t="0" r="0" b="0"/>
            <a:pathLst>
              <a:path w="1739900" h="5994400">
                <a:moveTo>
                  <a:pt x="0" y="5994400"/>
                </a:moveTo>
                <a:lnTo>
                  <a:pt x="0" y="533400"/>
                </a:lnTo>
                <a:lnTo>
                  <a:pt x="863600" y="0"/>
                </a:lnTo>
                <a:lnTo>
                  <a:pt x="1739900" y="533400"/>
                </a:lnTo>
                <a:lnTo>
                  <a:pt x="1739900" y="5994400"/>
                </a:lnTo>
                <a:lnTo>
                  <a:pt x="863600" y="54610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06" name="Rectangle 364">
            <a:extLst>
              <a:ext uri="{FF2B5EF4-FFF2-40B4-BE49-F238E27FC236}">
                <a16:creationId xmlns:a16="http://schemas.microsoft.com/office/drawing/2014/main" id="{F971BE86-6193-4FFF-8878-CECB69ACE0B1}"/>
              </a:ext>
            </a:extLst>
          </p:cNvPr>
          <p:cNvSpPr/>
          <p:nvPr/>
        </p:nvSpPr>
        <p:spPr>
          <a:xfrm>
            <a:off x="4081206" y="4156423"/>
            <a:ext cx="401696" cy="276855"/>
          </a:xfrm>
          <a:prstGeom prst="rect">
            <a:avLst/>
          </a:prstGeom>
        </p:spPr>
        <p:txBody>
          <a:bodyPr wrap="none" lIns="0" tIns="0" rIns="0" bIns="0">
            <a:spAutoFit/>
          </a:bodyPr>
          <a:lstStyle/>
          <a:p>
            <a:pPr algn="ctr" defTabSz="913943"/>
            <a:r>
              <a:rPr lang="en-US" sz="900" b="1" dirty="0">
                <a:solidFill>
                  <a:srgbClr val="797991"/>
                </a:solidFill>
                <a:latin typeface="EYInterstate Light"/>
                <a:cs typeface="Arial" pitchFamily="34" charset="0"/>
              </a:rPr>
              <a:t>Separation </a:t>
            </a:r>
          </a:p>
          <a:p>
            <a:pPr algn="ctr" defTabSz="913943"/>
            <a:r>
              <a:rPr lang="en-US" sz="900" b="1" dirty="0">
                <a:solidFill>
                  <a:srgbClr val="797991"/>
                </a:solidFill>
                <a:latin typeface="EYInterstate Light"/>
                <a:cs typeface="Arial" pitchFamily="34" charset="0"/>
              </a:rPr>
              <a:t>delivery</a:t>
            </a:r>
          </a:p>
        </p:txBody>
      </p:sp>
      <p:sp>
        <p:nvSpPr>
          <p:cNvPr id="284" name="Freeform 331">
            <a:extLst>
              <a:ext uri="{FF2B5EF4-FFF2-40B4-BE49-F238E27FC236}">
                <a16:creationId xmlns:a16="http://schemas.microsoft.com/office/drawing/2014/main" id="{E9D8DCBE-6157-4C8D-B364-0E3CEDF6D91E}"/>
              </a:ext>
            </a:extLst>
          </p:cNvPr>
          <p:cNvSpPr/>
          <p:nvPr/>
        </p:nvSpPr>
        <p:spPr>
          <a:xfrm rot="5400000">
            <a:off x="2254761" y="2189555"/>
            <a:ext cx="295656" cy="2681353"/>
          </a:xfrm>
          <a:custGeom>
            <a:avLst/>
            <a:gdLst/>
            <a:ahLst/>
            <a:cxnLst/>
            <a:rect l="0" t="0" r="0" b="0"/>
            <a:pathLst>
              <a:path w="1739900" h="15836887">
                <a:moveTo>
                  <a:pt x="0" y="15836887"/>
                </a:moveTo>
                <a:lnTo>
                  <a:pt x="0" y="495300"/>
                </a:lnTo>
                <a:lnTo>
                  <a:pt x="863600" y="0"/>
                </a:lnTo>
                <a:lnTo>
                  <a:pt x="1739900" y="495300"/>
                </a:lnTo>
                <a:lnTo>
                  <a:pt x="1739900" y="15836887"/>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dirty="0">
              <a:solidFill>
                <a:prstClr val="white"/>
              </a:solidFill>
              <a:latin typeface="EYInterstate Light"/>
            </a:endParaRPr>
          </a:p>
        </p:txBody>
      </p:sp>
      <p:sp>
        <p:nvSpPr>
          <p:cNvPr id="305" name="Rectangle 363">
            <a:extLst>
              <a:ext uri="{FF2B5EF4-FFF2-40B4-BE49-F238E27FC236}">
                <a16:creationId xmlns:a16="http://schemas.microsoft.com/office/drawing/2014/main" id="{8B876F07-BC9D-4BEF-8048-B88CF471B9C1}"/>
              </a:ext>
            </a:extLst>
          </p:cNvPr>
          <p:cNvSpPr/>
          <p:nvPr/>
        </p:nvSpPr>
        <p:spPr>
          <a:xfrm>
            <a:off x="2561283" y="4593708"/>
            <a:ext cx="696967" cy="138427"/>
          </a:xfrm>
          <a:prstGeom prst="rect">
            <a:avLst/>
          </a:prstGeom>
        </p:spPr>
        <p:txBody>
          <a:bodyPr wrap="none" lIns="0" tIns="0" rIns="0" bIns="0">
            <a:spAutoFit/>
          </a:bodyPr>
          <a:lstStyle/>
          <a:p>
            <a:pPr algn="ctr" defTabSz="913943">
              <a:spcAft>
                <a:spcPts val="600"/>
              </a:spcAft>
            </a:pPr>
            <a:r>
              <a:rPr lang="en-US" sz="900" b="1" dirty="0">
                <a:solidFill>
                  <a:srgbClr val="797991"/>
                </a:solidFill>
                <a:latin typeface="EYInterstate Light"/>
                <a:cs typeface="Arial" pitchFamily="34" charset="0"/>
              </a:rPr>
              <a:t>Separation planning</a:t>
            </a:r>
          </a:p>
        </p:txBody>
      </p:sp>
      <p:sp>
        <p:nvSpPr>
          <p:cNvPr id="304" name="Rectangle 362">
            <a:extLst>
              <a:ext uri="{FF2B5EF4-FFF2-40B4-BE49-F238E27FC236}">
                <a16:creationId xmlns:a16="http://schemas.microsoft.com/office/drawing/2014/main" id="{637246E4-B613-4421-A9D9-2848925D95DB}"/>
              </a:ext>
            </a:extLst>
          </p:cNvPr>
          <p:cNvSpPr/>
          <p:nvPr/>
        </p:nvSpPr>
        <p:spPr>
          <a:xfrm>
            <a:off x="1519797" y="4156423"/>
            <a:ext cx="764785" cy="276855"/>
          </a:xfrm>
          <a:prstGeom prst="rect">
            <a:avLst/>
          </a:prstGeom>
        </p:spPr>
        <p:txBody>
          <a:bodyPr wrap="none" lIns="0" tIns="0" rIns="0" bIns="0">
            <a:spAutoFit/>
          </a:bodyPr>
          <a:lstStyle/>
          <a:p>
            <a:pPr algn="ctr" defTabSz="913943"/>
            <a:r>
              <a:rPr lang="en-US" sz="900" b="1" dirty="0">
                <a:solidFill>
                  <a:srgbClr val="2E2E38"/>
                </a:solidFill>
                <a:latin typeface="EYInterstate Light"/>
                <a:cs typeface="Arial" pitchFamily="34" charset="0"/>
              </a:rPr>
              <a:t>Operational and Tech </a:t>
            </a:r>
          </a:p>
          <a:p>
            <a:pPr algn="ctr" defTabSz="913943"/>
            <a:r>
              <a:rPr lang="en-US" sz="900" b="1" dirty="0">
                <a:solidFill>
                  <a:srgbClr val="2E2E38"/>
                </a:solidFill>
                <a:latin typeface="EYInterstate Light"/>
                <a:cs typeface="Arial" pitchFamily="34" charset="0"/>
              </a:rPr>
              <a:t>due diligence</a:t>
            </a:r>
          </a:p>
        </p:txBody>
      </p:sp>
      <p:sp>
        <p:nvSpPr>
          <p:cNvPr id="303" name="Rectangle 361">
            <a:extLst>
              <a:ext uri="{FF2B5EF4-FFF2-40B4-BE49-F238E27FC236}">
                <a16:creationId xmlns:a16="http://schemas.microsoft.com/office/drawing/2014/main" id="{A96B912D-FEAE-4ABA-97D1-789E7D0A6700}"/>
              </a:ext>
            </a:extLst>
          </p:cNvPr>
          <p:cNvSpPr/>
          <p:nvPr/>
        </p:nvSpPr>
        <p:spPr>
          <a:xfrm>
            <a:off x="1972537" y="3861519"/>
            <a:ext cx="837821" cy="138427"/>
          </a:xfrm>
          <a:prstGeom prst="rect">
            <a:avLst/>
          </a:prstGeom>
        </p:spPr>
        <p:txBody>
          <a:bodyPr wrap="none" lIns="0" tIns="0" rIns="0" bIns="0">
            <a:spAutoFit/>
          </a:bodyPr>
          <a:lstStyle/>
          <a:p>
            <a:pPr algn="ctr" defTabSz="913943">
              <a:spcAft>
                <a:spcPts val="600"/>
              </a:spcAft>
            </a:pPr>
            <a:r>
              <a:rPr lang="en-US" sz="900" b="1" dirty="0">
                <a:solidFill>
                  <a:srgbClr val="797991"/>
                </a:solidFill>
                <a:latin typeface="EYInterstate Light"/>
                <a:cs typeface="Arial" pitchFamily="34" charset="0"/>
              </a:rPr>
              <a:t>EY vendor due diligence</a:t>
            </a:r>
          </a:p>
        </p:txBody>
      </p:sp>
      <p:sp>
        <p:nvSpPr>
          <p:cNvPr id="326" name="Rectangle 361">
            <a:extLst>
              <a:ext uri="{FF2B5EF4-FFF2-40B4-BE49-F238E27FC236}">
                <a16:creationId xmlns:a16="http://schemas.microsoft.com/office/drawing/2014/main" id="{8D9D250D-90E0-464C-BD36-D6A35C0EBE91}"/>
              </a:ext>
            </a:extLst>
          </p:cNvPr>
          <p:cNvSpPr/>
          <p:nvPr/>
        </p:nvSpPr>
        <p:spPr>
          <a:xfrm>
            <a:off x="1945701" y="5246215"/>
            <a:ext cx="892075" cy="138427"/>
          </a:xfrm>
          <a:prstGeom prst="rect">
            <a:avLst/>
          </a:prstGeom>
        </p:spPr>
        <p:txBody>
          <a:bodyPr wrap="none" lIns="0" tIns="0" rIns="0" bIns="0">
            <a:spAutoFit/>
          </a:bodyPr>
          <a:lstStyle/>
          <a:p>
            <a:pPr algn="ctr" defTabSz="913943">
              <a:spcAft>
                <a:spcPts val="600"/>
              </a:spcAft>
            </a:pPr>
            <a:r>
              <a:rPr lang="en-US" sz="900" b="1" dirty="0">
                <a:solidFill>
                  <a:srgbClr val="797991"/>
                </a:solidFill>
                <a:latin typeface="EYInterstate Light"/>
                <a:cs typeface="Arial" pitchFamily="34" charset="0"/>
              </a:rPr>
              <a:t>EY buy-side due diligence</a:t>
            </a:r>
          </a:p>
        </p:txBody>
      </p:sp>
      <p:sp>
        <p:nvSpPr>
          <p:cNvPr id="330" name="Rectangle 362">
            <a:extLst>
              <a:ext uri="{FF2B5EF4-FFF2-40B4-BE49-F238E27FC236}">
                <a16:creationId xmlns:a16="http://schemas.microsoft.com/office/drawing/2014/main" id="{BC543526-D938-4CE6-8D54-01C0511451F3}"/>
              </a:ext>
            </a:extLst>
          </p:cNvPr>
          <p:cNvSpPr/>
          <p:nvPr/>
        </p:nvSpPr>
        <p:spPr>
          <a:xfrm>
            <a:off x="1372519" y="5855058"/>
            <a:ext cx="1992540" cy="138427"/>
          </a:xfrm>
          <a:prstGeom prst="rect">
            <a:avLst/>
          </a:prstGeom>
        </p:spPr>
        <p:txBody>
          <a:bodyPr wrap="square" lIns="0" tIns="0" rIns="0" bIns="0">
            <a:spAutoFit/>
          </a:bodyPr>
          <a:lstStyle/>
          <a:p>
            <a:pPr algn="ctr" defTabSz="913943"/>
            <a:r>
              <a:rPr lang="en-US" sz="900" b="1" dirty="0">
                <a:solidFill>
                  <a:srgbClr val="2E2E38"/>
                </a:solidFill>
                <a:latin typeface="EYInterstate Light"/>
                <a:cs typeface="Arial" pitchFamily="34" charset="0"/>
              </a:rPr>
              <a:t>Operational and Tech due diligence</a:t>
            </a:r>
          </a:p>
        </p:txBody>
      </p:sp>
      <p:sp>
        <p:nvSpPr>
          <p:cNvPr id="283" name="Freeform 330">
            <a:extLst>
              <a:ext uri="{FF2B5EF4-FFF2-40B4-BE49-F238E27FC236}">
                <a16:creationId xmlns:a16="http://schemas.microsoft.com/office/drawing/2014/main" id="{CB975F3C-A4A3-4777-80B1-342962C66F6E}"/>
              </a:ext>
            </a:extLst>
          </p:cNvPr>
          <p:cNvSpPr/>
          <p:nvPr/>
        </p:nvSpPr>
        <p:spPr>
          <a:xfrm rot="5400000">
            <a:off x="6147832" y="2063653"/>
            <a:ext cx="295655" cy="2933160"/>
          </a:xfrm>
          <a:custGeom>
            <a:avLst/>
            <a:gdLst/>
            <a:ahLst/>
            <a:cxnLst/>
            <a:rect l="0" t="0" r="0" b="0"/>
            <a:pathLst>
              <a:path w="1739900" h="15024100">
                <a:moveTo>
                  <a:pt x="0" y="15024100"/>
                </a:moveTo>
                <a:lnTo>
                  <a:pt x="0" y="495300"/>
                </a:lnTo>
                <a:lnTo>
                  <a:pt x="863600" y="0"/>
                </a:lnTo>
                <a:lnTo>
                  <a:pt x="1739900" y="495300"/>
                </a:lnTo>
                <a:lnTo>
                  <a:pt x="1739900" y="15024100"/>
                </a:lnTo>
                <a:lnTo>
                  <a:pt x="863600" y="145288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07" name="Rectangle 365">
            <a:extLst>
              <a:ext uri="{FF2B5EF4-FFF2-40B4-BE49-F238E27FC236}">
                <a16:creationId xmlns:a16="http://schemas.microsoft.com/office/drawing/2014/main" id="{1ED7EB6D-56E7-4090-9189-98E44D54391A}"/>
              </a:ext>
            </a:extLst>
          </p:cNvPr>
          <p:cNvSpPr/>
          <p:nvPr/>
        </p:nvSpPr>
        <p:spPr>
          <a:xfrm>
            <a:off x="5887210" y="3861519"/>
            <a:ext cx="722008" cy="138427"/>
          </a:xfrm>
          <a:prstGeom prst="rect">
            <a:avLst/>
          </a:prstGeom>
        </p:spPr>
        <p:txBody>
          <a:bodyPr wrap="none" lIns="0" tIns="0" rIns="0" bIns="0">
            <a:spAutoFit/>
          </a:bodyPr>
          <a:lstStyle/>
          <a:p>
            <a:pPr algn="ctr" defTabSz="913943">
              <a:spcAft>
                <a:spcPts val="600"/>
              </a:spcAft>
            </a:pPr>
            <a:r>
              <a:rPr lang="en-US" sz="900" b="1" dirty="0">
                <a:solidFill>
                  <a:srgbClr val="797991"/>
                </a:solidFill>
                <a:latin typeface="EYInterstate Light"/>
                <a:cs typeface="Arial" pitchFamily="34" charset="0"/>
              </a:rPr>
              <a:t>Post-closing support</a:t>
            </a:r>
          </a:p>
        </p:txBody>
      </p:sp>
      <p:sp>
        <p:nvSpPr>
          <p:cNvPr id="335" name="Rectangle 364">
            <a:extLst>
              <a:ext uri="{FF2B5EF4-FFF2-40B4-BE49-F238E27FC236}">
                <a16:creationId xmlns:a16="http://schemas.microsoft.com/office/drawing/2014/main" id="{03CEA671-03C2-4A57-AA2F-4367F25E17D0}"/>
              </a:ext>
            </a:extLst>
          </p:cNvPr>
          <p:cNvSpPr/>
          <p:nvPr/>
        </p:nvSpPr>
        <p:spPr>
          <a:xfrm>
            <a:off x="4829079" y="5149637"/>
            <a:ext cx="2899110" cy="138427"/>
          </a:xfrm>
          <a:prstGeom prst="rect">
            <a:avLst/>
          </a:prstGeom>
        </p:spPr>
        <p:txBody>
          <a:bodyPr wrap="square" lIns="0" tIns="0" rIns="0" bIns="0">
            <a:spAutoFit/>
          </a:bodyPr>
          <a:lstStyle/>
          <a:p>
            <a:pPr algn="ctr" defTabSz="913943"/>
            <a:r>
              <a:rPr lang="en-US" sz="900" b="1" dirty="0">
                <a:solidFill>
                  <a:srgbClr val="797991"/>
                </a:solidFill>
                <a:latin typeface="EYInterstate Light"/>
                <a:cs typeface="Arial" pitchFamily="34" charset="0"/>
              </a:rPr>
              <a:t>Post-deal value creation: transformation and synergy realization</a:t>
            </a:r>
          </a:p>
        </p:txBody>
      </p:sp>
      <p:sp>
        <p:nvSpPr>
          <p:cNvPr id="339" name="Rectangle 364">
            <a:extLst>
              <a:ext uri="{FF2B5EF4-FFF2-40B4-BE49-F238E27FC236}">
                <a16:creationId xmlns:a16="http://schemas.microsoft.com/office/drawing/2014/main" id="{BCF62F8B-E1FF-4EAC-9D9E-B36C35EC4D46}"/>
              </a:ext>
            </a:extLst>
          </p:cNvPr>
          <p:cNvSpPr/>
          <p:nvPr/>
        </p:nvSpPr>
        <p:spPr>
          <a:xfrm>
            <a:off x="4800699" y="5842274"/>
            <a:ext cx="2899110" cy="138427"/>
          </a:xfrm>
          <a:prstGeom prst="rect">
            <a:avLst/>
          </a:prstGeom>
        </p:spPr>
        <p:txBody>
          <a:bodyPr wrap="square" lIns="0" tIns="0" rIns="0" bIns="0">
            <a:spAutoFit/>
          </a:bodyPr>
          <a:lstStyle/>
          <a:p>
            <a:pPr algn="ctr" defTabSz="913943"/>
            <a:r>
              <a:rPr lang="en-US" sz="900" b="1" dirty="0">
                <a:solidFill>
                  <a:srgbClr val="797991"/>
                </a:solidFill>
                <a:latin typeface="EYInterstate Light"/>
                <a:cs typeface="Arial" pitchFamily="34" charset="0"/>
              </a:rPr>
              <a:t>Operational due diligence as part of the  FDD report for the refinancing exercise</a:t>
            </a:r>
          </a:p>
        </p:txBody>
      </p:sp>
      <p:sp>
        <p:nvSpPr>
          <p:cNvPr id="278" name="Freeform 324">
            <a:extLst>
              <a:ext uri="{FF2B5EF4-FFF2-40B4-BE49-F238E27FC236}">
                <a16:creationId xmlns:a16="http://schemas.microsoft.com/office/drawing/2014/main" id="{B0C0518C-401D-4E70-8666-0DE5ABC9FAA2}"/>
              </a:ext>
            </a:extLst>
          </p:cNvPr>
          <p:cNvSpPr/>
          <p:nvPr/>
        </p:nvSpPr>
        <p:spPr>
          <a:xfrm rot="5400000">
            <a:off x="376820" y="4207232"/>
            <a:ext cx="1106163" cy="264023"/>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19" name="Freeform 324">
            <a:extLst>
              <a:ext uri="{FF2B5EF4-FFF2-40B4-BE49-F238E27FC236}">
                <a16:creationId xmlns:a16="http://schemas.microsoft.com/office/drawing/2014/main" id="{214932B7-B118-4653-AF0E-A1E610FE82EE}"/>
              </a:ext>
            </a:extLst>
          </p:cNvPr>
          <p:cNvSpPr/>
          <p:nvPr/>
        </p:nvSpPr>
        <p:spPr>
          <a:xfrm rot="5400000">
            <a:off x="376820" y="5544428"/>
            <a:ext cx="1106163" cy="264023"/>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99">
              <a:solidFill>
                <a:prstClr val="white"/>
              </a:solidFill>
              <a:latin typeface="EYInterstate Light"/>
            </a:endParaRPr>
          </a:p>
        </p:txBody>
      </p:sp>
      <p:sp>
        <p:nvSpPr>
          <p:cNvPr id="356" name="Rectangle 365">
            <a:extLst>
              <a:ext uri="{FF2B5EF4-FFF2-40B4-BE49-F238E27FC236}">
                <a16:creationId xmlns:a16="http://schemas.microsoft.com/office/drawing/2014/main" id="{C7F89841-AED5-4ADE-B183-B1AAA629C856}"/>
              </a:ext>
            </a:extLst>
          </p:cNvPr>
          <p:cNvSpPr/>
          <p:nvPr/>
        </p:nvSpPr>
        <p:spPr>
          <a:xfrm>
            <a:off x="2261261" y="3453326"/>
            <a:ext cx="442386" cy="153680"/>
          </a:xfrm>
          <a:prstGeom prst="rect">
            <a:avLst/>
          </a:prstGeom>
        </p:spPr>
        <p:txBody>
          <a:bodyPr wrap="none" lIns="0" tIns="0" rIns="0" bIns="0">
            <a:spAutoFit/>
          </a:bodyPr>
          <a:lstStyle/>
          <a:p>
            <a:pPr algn="ctr" defTabSz="913943">
              <a:spcAft>
                <a:spcPts val="600"/>
              </a:spcAft>
            </a:pPr>
            <a:r>
              <a:rPr lang="en-US" sz="999" b="1" dirty="0">
                <a:solidFill>
                  <a:prstClr val="white"/>
                </a:solidFill>
                <a:latin typeface="EYInterstate Light"/>
                <a:cs typeface="Arial" pitchFamily="34" charset="0"/>
              </a:rPr>
              <a:t>Pre-signing</a:t>
            </a:r>
          </a:p>
        </p:txBody>
      </p:sp>
      <p:sp>
        <p:nvSpPr>
          <p:cNvPr id="357" name="Rectangle 365">
            <a:extLst>
              <a:ext uri="{FF2B5EF4-FFF2-40B4-BE49-F238E27FC236}">
                <a16:creationId xmlns:a16="http://schemas.microsoft.com/office/drawing/2014/main" id="{785BEB7B-B41A-46A8-BC3C-97277C504AB4}"/>
              </a:ext>
            </a:extLst>
          </p:cNvPr>
          <p:cNvSpPr/>
          <p:nvPr/>
        </p:nvSpPr>
        <p:spPr>
          <a:xfrm>
            <a:off x="4067067" y="3453326"/>
            <a:ext cx="438213" cy="153680"/>
          </a:xfrm>
          <a:prstGeom prst="rect">
            <a:avLst/>
          </a:prstGeom>
        </p:spPr>
        <p:txBody>
          <a:bodyPr wrap="none" lIns="0" tIns="0" rIns="0" bIns="0">
            <a:spAutoFit/>
          </a:bodyPr>
          <a:lstStyle/>
          <a:p>
            <a:pPr algn="ctr" defTabSz="913943">
              <a:spcAft>
                <a:spcPts val="600"/>
              </a:spcAft>
            </a:pPr>
            <a:r>
              <a:rPr lang="en-US" sz="999" b="1" dirty="0">
                <a:solidFill>
                  <a:prstClr val="white"/>
                </a:solidFill>
                <a:latin typeface="EYInterstate Light"/>
                <a:cs typeface="Arial" pitchFamily="34" charset="0"/>
              </a:rPr>
              <a:t>Pre-closing</a:t>
            </a:r>
          </a:p>
        </p:txBody>
      </p:sp>
      <p:sp>
        <p:nvSpPr>
          <p:cNvPr id="360" name="Rectangle 365">
            <a:extLst>
              <a:ext uri="{FF2B5EF4-FFF2-40B4-BE49-F238E27FC236}">
                <a16:creationId xmlns:a16="http://schemas.microsoft.com/office/drawing/2014/main" id="{AF36C4DA-4301-4ABD-A28F-CBB97BC71AB3}"/>
              </a:ext>
            </a:extLst>
          </p:cNvPr>
          <p:cNvSpPr/>
          <p:nvPr/>
        </p:nvSpPr>
        <p:spPr>
          <a:xfrm>
            <a:off x="6055164" y="3453326"/>
            <a:ext cx="480991" cy="153680"/>
          </a:xfrm>
          <a:prstGeom prst="rect">
            <a:avLst/>
          </a:prstGeom>
        </p:spPr>
        <p:txBody>
          <a:bodyPr wrap="none" lIns="0" tIns="0" rIns="0" bIns="0">
            <a:spAutoFit/>
          </a:bodyPr>
          <a:lstStyle/>
          <a:p>
            <a:pPr algn="ctr" defTabSz="913943">
              <a:spcAft>
                <a:spcPts val="600"/>
              </a:spcAft>
            </a:pPr>
            <a:r>
              <a:rPr lang="en-US" sz="999" b="1" dirty="0">
                <a:solidFill>
                  <a:prstClr val="white"/>
                </a:solidFill>
                <a:latin typeface="EYInterstate Light"/>
                <a:cs typeface="Arial" pitchFamily="34" charset="0"/>
              </a:rPr>
              <a:t>Post-closing</a:t>
            </a:r>
          </a:p>
        </p:txBody>
      </p:sp>
      <p:sp>
        <p:nvSpPr>
          <p:cNvPr id="362" name="TextBox 361">
            <a:extLst>
              <a:ext uri="{FF2B5EF4-FFF2-40B4-BE49-F238E27FC236}">
                <a16:creationId xmlns:a16="http://schemas.microsoft.com/office/drawing/2014/main" id="{89E46999-D561-496D-9C49-FF04279402D8}"/>
              </a:ext>
            </a:extLst>
          </p:cNvPr>
          <p:cNvSpPr txBox="1"/>
          <p:nvPr/>
        </p:nvSpPr>
        <p:spPr>
          <a:xfrm>
            <a:off x="797859" y="3938345"/>
            <a:ext cx="220390" cy="801795"/>
          </a:xfrm>
          <a:prstGeom prst="rect">
            <a:avLst/>
          </a:prstGeom>
          <a:noFill/>
          <a:ln w="12700" cap="sq">
            <a:noFill/>
            <a:miter lim="800000"/>
          </a:ln>
        </p:spPr>
        <p:txBody>
          <a:bodyPr vert="vert270" wrap="square" anchor="b">
            <a:spAutoFit/>
          </a:bodyPr>
          <a:lstStyle/>
          <a:p>
            <a:pPr algn="ct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panose="02000506000000020004" pitchFamily="2" charset="0"/>
                <a:cs typeface="Times New Roman"/>
              </a:rPr>
              <a:t>SELL-SIDE</a:t>
            </a:r>
          </a:p>
        </p:txBody>
      </p:sp>
      <p:sp>
        <p:nvSpPr>
          <p:cNvPr id="364" name="TextBox 363">
            <a:extLst>
              <a:ext uri="{FF2B5EF4-FFF2-40B4-BE49-F238E27FC236}">
                <a16:creationId xmlns:a16="http://schemas.microsoft.com/office/drawing/2014/main" id="{4637D67C-67C4-459A-92FB-F4FC345CBBDB}"/>
              </a:ext>
            </a:extLst>
          </p:cNvPr>
          <p:cNvSpPr txBox="1"/>
          <p:nvPr/>
        </p:nvSpPr>
        <p:spPr>
          <a:xfrm>
            <a:off x="797859" y="5275543"/>
            <a:ext cx="220390" cy="801795"/>
          </a:xfrm>
          <a:prstGeom prst="rect">
            <a:avLst/>
          </a:prstGeom>
          <a:noFill/>
          <a:ln w="12700" cap="sq">
            <a:noFill/>
            <a:miter lim="800000"/>
          </a:ln>
        </p:spPr>
        <p:txBody>
          <a:bodyPr vert="vert270" wrap="square" anchor="b">
            <a:spAutoFit/>
          </a:bodyPr>
          <a:lstStyle/>
          <a:p>
            <a:pPr algn="ct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panose="02000506000000020004" pitchFamily="2" charset="0"/>
                <a:cs typeface="Times New Roman"/>
              </a:rPr>
              <a:t>BUY-SIDE</a:t>
            </a:r>
          </a:p>
        </p:txBody>
      </p:sp>
      <p:sp>
        <p:nvSpPr>
          <p:cNvPr id="398" name="Freeform 40887">
            <a:extLst>
              <a:ext uri="{FF2B5EF4-FFF2-40B4-BE49-F238E27FC236}">
                <a16:creationId xmlns:a16="http://schemas.microsoft.com/office/drawing/2014/main" id="{096E9345-A586-429F-8161-D7F4DCFE3D8A}"/>
              </a:ext>
            </a:extLst>
          </p:cNvPr>
          <p:cNvSpPr/>
          <p:nvPr/>
        </p:nvSpPr>
        <p:spPr>
          <a:xfrm>
            <a:off x="1090862" y="4115654"/>
            <a:ext cx="1641787" cy="45787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a:solidFill>
                <a:prstClr val="white"/>
              </a:solidFill>
              <a:latin typeface="EYInterstate Light"/>
            </a:endParaRPr>
          </a:p>
        </p:txBody>
      </p:sp>
      <p:sp>
        <p:nvSpPr>
          <p:cNvPr id="399" name="Freeform 40887">
            <a:extLst>
              <a:ext uri="{FF2B5EF4-FFF2-40B4-BE49-F238E27FC236}">
                <a16:creationId xmlns:a16="http://schemas.microsoft.com/office/drawing/2014/main" id="{ADBF9E4A-B4D9-4BA8-BF8F-68FA6B1595C8}"/>
              </a:ext>
            </a:extLst>
          </p:cNvPr>
          <p:cNvSpPr/>
          <p:nvPr/>
        </p:nvSpPr>
        <p:spPr>
          <a:xfrm>
            <a:off x="1090861" y="5782190"/>
            <a:ext cx="2562696" cy="410399"/>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a:solidFill>
                <a:srgbClr val="FFE600"/>
              </a:solidFill>
              <a:latin typeface="EYInterstate Light"/>
            </a:endParaRPr>
          </a:p>
        </p:txBody>
      </p:sp>
      <p:grpSp>
        <p:nvGrpSpPr>
          <p:cNvPr id="13" name="Group 12">
            <a:extLst>
              <a:ext uri="{FF2B5EF4-FFF2-40B4-BE49-F238E27FC236}">
                <a16:creationId xmlns:a16="http://schemas.microsoft.com/office/drawing/2014/main" id="{C1E64A81-1089-4290-B3BB-7E80CD2A6B6B}"/>
              </a:ext>
            </a:extLst>
          </p:cNvPr>
          <p:cNvGrpSpPr/>
          <p:nvPr/>
        </p:nvGrpSpPr>
        <p:grpSpPr>
          <a:xfrm>
            <a:off x="1113900" y="3959801"/>
            <a:ext cx="2555093" cy="111401"/>
            <a:chOff x="1042187" y="3836339"/>
            <a:chExt cx="2014884" cy="111459"/>
          </a:xfrm>
        </p:grpSpPr>
        <p:cxnSp>
          <p:nvCxnSpPr>
            <p:cNvPr id="9" name="Straight Connector 8">
              <a:extLst>
                <a:ext uri="{FF2B5EF4-FFF2-40B4-BE49-F238E27FC236}">
                  <a16:creationId xmlns:a16="http://schemas.microsoft.com/office/drawing/2014/main" id="{9D8DAB04-DA86-46BB-B795-93472B6EDB6B}"/>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1" name="Flowchart: Decision 10">
              <a:extLst>
                <a:ext uri="{FF2B5EF4-FFF2-40B4-BE49-F238E27FC236}">
                  <a16:creationId xmlns:a16="http://schemas.microsoft.com/office/drawing/2014/main" id="{69FD800D-2ADD-4682-9517-0324C461C09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01" name="Flowchart: Decision 100">
              <a:extLst>
                <a:ext uri="{FF2B5EF4-FFF2-40B4-BE49-F238E27FC236}">
                  <a16:creationId xmlns:a16="http://schemas.microsoft.com/office/drawing/2014/main" id="{EF99ECA3-0855-489B-83B2-034CFAD424FC}"/>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103" name="Group 102">
            <a:extLst>
              <a:ext uri="{FF2B5EF4-FFF2-40B4-BE49-F238E27FC236}">
                <a16:creationId xmlns:a16="http://schemas.microsoft.com/office/drawing/2014/main" id="{79B9FB98-6AEB-4F04-91B2-A969B76295A1}"/>
              </a:ext>
            </a:extLst>
          </p:cNvPr>
          <p:cNvGrpSpPr/>
          <p:nvPr/>
        </p:nvGrpSpPr>
        <p:grpSpPr>
          <a:xfrm>
            <a:off x="1113900" y="5335100"/>
            <a:ext cx="2555093" cy="111401"/>
            <a:chOff x="1042187" y="3836339"/>
            <a:chExt cx="2014884" cy="111459"/>
          </a:xfrm>
        </p:grpSpPr>
        <p:cxnSp>
          <p:nvCxnSpPr>
            <p:cNvPr id="104" name="Straight Connector 103">
              <a:extLst>
                <a:ext uri="{FF2B5EF4-FFF2-40B4-BE49-F238E27FC236}">
                  <a16:creationId xmlns:a16="http://schemas.microsoft.com/office/drawing/2014/main" id="{42D210A1-9BC4-473B-B30F-8B4A73D5FC47}"/>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05" name="Flowchart: Decision 104">
              <a:extLst>
                <a:ext uri="{FF2B5EF4-FFF2-40B4-BE49-F238E27FC236}">
                  <a16:creationId xmlns:a16="http://schemas.microsoft.com/office/drawing/2014/main" id="{C491AD32-018E-410D-B167-68F7D4FF184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06" name="Flowchart: Decision 105">
              <a:extLst>
                <a:ext uri="{FF2B5EF4-FFF2-40B4-BE49-F238E27FC236}">
                  <a16:creationId xmlns:a16="http://schemas.microsoft.com/office/drawing/2014/main" id="{DBB2B85E-C508-4E11-9D99-023273013CE1}"/>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17" name="Group 16">
            <a:extLst>
              <a:ext uri="{FF2B5EF4-FFF2-40B4-BE49-F238E27FC236}">
                <a16:creationId xmlns:a16="http://schemas.microsoft.com/office/drawing/2014/main" id="{CB9F2BE8-63C4-4B14-872E-D9F9032FAEF0}"/>
              </a:ext>
            </a:extLst>
          </p:cNvPr>
          <p:cNvGrpSpPr/>
          <p:nvPr/>
        </p:nvGrpSpPr>
        <p:grpSpPr>
          <a:xfrm>
            <a:off x="2126582" y="4713902"/>
            <a:ext cx="1542412" cy="111401"/>
            <a:chOff x="1822475" y="4590833"/>
            <a:chExt cx="1216308" cy="111459"/>
          </a:xfrm>
        </p:grpSpPr>
        <p:cxnSp>
          <p:nvCxnSpPr>
            <p:cNvPr id="108" name="Straight Connector 107">
              <a:extLst>
                <a:ext uri="{FF2B5EF4-FFF2-40B4-BE49-F238E27FC236}">
                  <a16:creationId xmlns:a16="http://schemas.microsoft.com/office/drawing/2014/main" id="{BB0AE940-907F-4EB6-961C-52AB4E802AE3}"/>
                </a:ext>
              </a:extLst>
            </p:cNvPr>
            <p:cNvCxnSpPr>
              <a:cxnSpLocks/>
            </p:cNvCxnSpPr>
            <p:nvPr/>
          </p:nvCxnSpPr>
          <p:spPr>
            <a:xfrm>
              <a:off x="1865376" y="4646562"/>
              <a:ext cx="1097767" cy="0"/>
            </a:xfrm>
            <a:prstGeom prst="line">
              <a:avLst/>
            </a:prstGeom>
            <a:noFill/>
            <a:ln w="19050" cap="sq" cmpd="sng" algn="ctr">
              <a:solidFill>
                <a:srgbClr val="797991"/>
              </a:solidFill>
              <a:prstDash val="solid"/>
              <a:miter lim="800000"/>
              <a:tailEnd type="none"/>
            </a:ln>
            <a:effectLst/>
          </p:spPr>
        </p:cxnSp>
        <p:sp>
          <p:nvSpPr>
            <p:cNvPr id="109" name="Flowchart: Decision 108">
              <a:extLst>
                <a:ext uri="{FF2B5EF4-FFF2-40B4-BE49-F238E27FC236}">
                  <a16:creationId xmlns:a16="http://schemas.microsoft.com/office/drawing/2014/main" id="{E2BF1C20-3385-4F91-9DD6-D8C65988A7B2}"/>
                </a:ext>
              </a:extLst>
            </p:cNvPr>
            <p:cNvSpPr/>
            <p:nvPr/>
          </p:nvSpPr>
          <p:spPr>
            <a:xfrm>
              <a:off x="2943838"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10" name="Flowchart: Decision 109">
              <a:extLst>
                <a:ext uri="{FF2B5EF4-FFF2-40B4-BE49-F238E27FC236}">
                  <a16:creationId xmlns:a16="http://schemas.microsoft.com/office/drawing/2014/main" id="{51C41BF8-21EB-45F7-8666-2C86A5FA7C5E}"/>
                </a:ext>
              </a:extLst>
            </p:cNvPr>
            <p:cNvSpPr/>
            <p:nvPr/>
          </p:nvSpPr>
          <p:spPr>
            <a:xfrm>
              <a:off x="1822475"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cxnSp>
        <p:nvCxnSpPr>
          <p:cNvPr id="114" name="Straight Connector 113">
            <a:extLst>
              <a:ext uri="{FF2B5EF4-FFF2-40B4-BE49-F238E27FC236}">
                <a16:creationId xmlns:a16="http://schemas.microsoft.com/office/drawing/2014/main" id="{5A2DDAC9-C31E-4B8A-9B43-F4F89125FFC4}"/>
              </a:ext>
            </a:extLst>
          </p:cNvPr>
          <p:cNvCxnSpPr>
            <a:cxnSpLocks/>
          </p:cNvCxnSpPr>
          <p:nvPr/>
        </p:nvCxnSpPr>
        <p:spPr>
          <a:xfrm>
            <a:off x="3722592" y="4447115"/>
            <a:ext cx="827645" cy="0"/>
          </a:xfrm>
          <a:prstGeom prst="line">
            <a:avLst/>
          </a:prstGeom>
          <a:noFill/>
          <a:ln w="19050" cap="sq" cmpd="sng" algn="ctr">
            <a:solidFill>
              <a:srgbClr val="797991"/>
            </a:solidFill>
            <a:prstDash val="solid"/>
            <a:miter lim="800000"/>
            <a:tailEnd type="none"/>
          </a:ln>
          <a:effectLst/>
        </p:spPr>
      </p:cxnSp>
      <p:sp>
        <p:nvSpPr>
          <p:cNvPr id="115" name="Flowchart: Decision 114">
            <a:extLst>
              <a:ext uri="{FF2B5EF4-FFF2-40B4-BE49-F238E27FC236}">
                <a16:creationId xmlns:a16="http://schemas.microsoft.com/office/drawing/2014/main" id="{D239330D-D0E6-40DA-B996-D84D5EFFC400}"/>
              </a:ext>
            </a:extLst>
          </p:cNvPr>
          <p:cNvSpPr/>
          <p:nvPr/>
        </p:nvSpPr>
        <p:spPr>
          <a:xfrm>
            <a:off x="4550237" y="4391416"/>
            <a:ext cx="120401" cy="111401"/>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16" name="Flowchart: Decision 115">
            <a:extLst>
              <a:ext uri="{FF2B5EF4-FFF2-40B4-BE49-F238E27FC236}">
                <a16:creationId xmlns:a16="http://schemas.microsoft.com/office/drawing/2014/main" id="{468B037E-4264-4009-80F7-25B53F6360E4}"/>
              </a:ext>
            </a:extLst>
          </p:cNvPr>
          <p:cNvSpPr/>
          <p:nvPr/>
        </p:nvSpPr>
        <p:spPr>
          <a:xfrm>
            <a:off x="3635434" y="4391416"/>
            <a:ext cx="120401" cy="111401"/>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nvGrpSpPr>
          <p:cNvPr id="18" name="Group 17">
            <a:extLst>
              <a:ext uri="{FF2B5EF4-FFF2-40B4-BE49-F238E27FC236}">
                <a16:creationId xmlns:a16="http://schemas.microsoft.com/office/drawing/2014/main" id="{7948126D-A301-4AD6-8D43-134AEDF647C8}"/>
              </a:ext>
            </a:extLst>
          </p:cNvPr>
          <p:cNvGrpSpPr/>
          <p:nvPr/>
        </p:nvGrpSpPr>
        <p:grpSpPr>
          <a:xfrm>
            <a:off x="3644173" y="5424723"/>
            <a:ext cx="1035204" cy="342417"/>
            <a:chOff x="5290513" y="5460464"/>
            <a:chExt cx="1590468" cy="342595"/>
          </a:xfrm>
        </p:grpSpPr>
        <p:sp>
          <p:nvSpPr>
            <p:cNvPr id="331" name="Rectangle 364">
              <a:extLst>
                <a:ext uri="{FF2B5EF4-FFF2-40B4-BE49-F238E27FC236}">
                  <a16:creationId xmlns:a16="http://schemas.microsoft.com/office/drawing/2014/main" id="{365A17AA-3A90-402A-A8E6-863A0B60D2A2}"/>
                </a:ext>
              </a:extLst>
            </p:cNvPr>
            <p:cNvSpPr/>
            <p:nvPr/>
          </p:nvSpPr>
          <p:spPr>
            <a:xfrm>
              <a:off x="5985810" y="5460464"/>
              <a:ext cx="596317" cy="276999"/>
            </a:xfrm>
            <a:prstGeom prst="rect">
              <a:avLst/>
            </a:prstGeom>
          </p:spPr>
          <p:txBody>
            <a:bodyPr wrap="none" lIns="0" tIns="0" rIns="0" bIns="0">
              <a:spAutoFit/>
            </a:bodyPr>
            <a:lstStyle/>
            <a:p>
              <a:pPr algn="ctr" defTabSz="913943"/>
              <a:r>
                <a:rPr lang="en-US" sz="900" b="1" dirty="0">
                  <a:solidFill>
                    <a:srgbClr val="797991"/>
                  </a:solidFill>
                  <a:latin typeface="EYInterstate Light"/>
                  <a:cs typeface="Arial" pitchFamily="34" charset="0"/>
                </a:rPr>
                <a:t>Integration</a:t>
              </a:r>
            </a:p>
            <a:p>
              <a:pPr algn="ctr" defTabSz="913943"/>
              <a:r>
                <a:rPr lang="en-US" sz="900" b="1" dirty="0">
                  <a:solidFill>
                    <a:srgbClr val="797991"/>
                  </a:solidFill>
                  <a:latin typeface="EYInterstate Light"/>
                  <a:cs typeface="Arial" pitchFamily="34" charset="0"/>
                </a:rPr>
                <a:t>delivery</a:t>
              </a:r>
            </a:p>
          </p:txBody>
        </p:sp>
        <p:cxnSp>
          <p:nvCxnSpPr>
            <p:cNvPr id="119" name="Straight Connector 118">
              <a:extLst>
                <a:ext uri="{FF2B5EF4-FFF2-40B4-BE49-F238E27FC236}">
                  <a16:creationId xmlns:a16="http://schemas.microsoft.com/office/drawing/2014/main" id="{5338C0F9-8949-4A7D-92AC-E6873F0AFD55}"/>
                </a:ext>
              </a:extLst>
            </p:cNvPr>
            <p:cNvCxnSpPr>
              <a:cxnSpLocks/>
            </p:cNvCxnSpPr>
            <p:nvPr/>
          </p:nvCxnSpPr>
          <p:spPr>
            <a:xfrm flipV="1">
              <a:off x="5424422" y="5742904"/>
              <a:ext cx="1368513" cy="3068"/>
            </a:xfrm>
            <a:prstGeom prst="line">
              <a:avLst/>
            </a:prstGeom>
            <a:noFill/>
            <a:ln w="19050" cap="sq" cmpd="sng" algn="ctr">
              <a:solidFill>
                <a:srgbClr val="797991"/>
              </a:solidFill>
              <a:prstDash val="solid"/>
              <a:miter lim="800000"/>
              <a:tailEnd type="none"/>
            </a:ln>
            <a:effectLst/>
          </p:spPr>
        </p:cxnSp>
        <p:sp>
          <p:nvSpPr>
            <p:cNvPr id="120" name="Flowchart: Decision 119">
              <a:extLst>
                <a:ext uri="{FF2B5EF4-FFF2-40B4-BE49-F238E27FC236}">
                  <a16:creationId xmlns:a16="http://schemas.microsoft.com/office/drawing/2014/main" id="{B75D03B8-6D25-4C08-83CC-7514C89771FC}"/>
                </a:ext>
              </a:extLst>
            </p:cNvPr>
            <p:cNvSpPr/>
            <p:nvPr/>
          </p:nvSpPr>
          <p:spPr>
            <a:xfrm>
              <a:off x="6696000" y="5691600"/>
              <a:ext cx="184981"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21" name="Flowchart: Decision 120">
              <a:extLst>
                <a:ext uri="{FF2B5EF4-FFF2-40B4-BE49-F238E27FC236}">
                  <a16:creationId xmlns:a16="http://schemas.microsoft.com/office/drawing/2014/main" id="{8EB65885-5E46-412D-975C-2E9753211082}"/>
                </a:ext>
              </a:extLst>
            </p:cNvPr>
            <p:cNvSpPr/>
            <p:nvPr/>
          </p:nvSpPr>
          <p:spPr>
            <a:xfrm>
              <a:off x="5290513" y="5690243"/>
              <a:ext cx="184981"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20" name="Group 19">
            <a:extLst>
              <a:ext uri="{FF2B5EF4-FFF2-40B4-BE49-F238E27FC236}">
                <a16:creationId xmlns:a16="http://schemas.microsoft.com/office/drawing/2014/main" id="{211D438B-3A22-4B7F-8152-6994178CA9E8}"/>
              </a:ext>
            </a:extLst>
          </p:cNvPr>
          <p:cNvGrpSpPr/>
          <p:nvPr/>
        </p:nvGrpSpPr>
        <p:grpSpPr>
          <a:xfrm>
            <a:off x="4785137" y="3959801"/>
            <a:ext cx="2926152" cy="111401"/>
            <a:chOff x="3918947" y="3836339"/>
            <a:chExt cx="2307492" cy="111459"/>
          </a:xfrm>
        </p:grpSpPr>
        <p:cxnSp>
          <p:nvCxnSpPr>
            <p:cNvPr id="123" name="Straight Connector 122">
              <a:extLst>
                <a:ext uri="{FF2B5EF4-FFF2-40B4-BE49-F238E27FC236}">
                  <a16:creationId xmlns:a16="http://schemas.microsoft.com/office/drawing/2014/main" id="{1391DA7B-4F7B-4FE3-B9F1-849BA35FA79F}"/>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4" name="Flowchart: Decision 123">
              <a:extLst>
                <a:ext uri="{FF2B5EF4-FFF2-40B4-BE49-F238E27FC236}">
                  <a16:creationId xmlns:a16="http://schemas.microsoft.com/office/drawing/2014/main" id="{FA5F0EE7-2343-48C1-A5B5-AD259C877C61}"/>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25" name="Flowchart: Decision 124">
              <a:extLst>
                <a:ext uri="{FF2B5EF4-FFF2-40B4-BE49-F238E27FC236}">
                  <a16:creationId xmlns:a16="http://schemas.microsoft.com/office/drawing/2014/main" id="{18E6C2F1-723F-4C45-B1E0-C0913FC89C4B}"/>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127" name="Group 126">
            <a:extLst>
              <a:ext uri="{FF2B5EF4-FFF2-40B4-BE49-F238E27FC236}">
                <a16:creationId xmlns:a16="http://schemas.microsoft.com/office/drawing/2014/main" id="{E4AF6C39-B7F2-4740-A5E1-D8E1D990E158}"/>
              </a:ext>
            </a:extLst>
          </p:cNvPr>
          <p:cNvGrpSpPr/>
          <p:nvPr/>
        </p:nvGrpSpPr>
        <p:grpSpPr>
          <a:xfrm>
            <a:off x="4790793" y="5363041"/>
            <a:ext cx="2926152" cy="111401"/>
            <a:chOff x="3918947" y="3836339"/>
            <a:chExt cx="2307492" cy="111459"/>
          </a:xfrm>
        </p:grpSpPr>
        <p:cxnSp>
          <p:nvCxnSpPr>
            <p:cNvPr id="128" name="Straight Connector 127">
              <a:extLst>
                <a:ext uri="{FF2B5EF4-FFF2-40B4-BE49-F238E27FC236}">
                  <a16:creationId xmlns:a16="http://schemas.microsoft.com/office/drawing/2014/main" id="{C2C657A4-28E1-4C92-AFA9-AB4F9E9A6A31}"/>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9" name="Flowchart: Decision 128">
              <a:extLst>
                <a:ext uri="{FF2B5EF4-FFF2-40B4-BE49-F238E27FC236}">
                  <a16:creationId xmlns:a16="http://schemas.microsoft.com/office/drawing/2014/main" id="{2A3C1BEA-2ADA-41EE-9621-D73B556ACA97}"/>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30" name="Flowchart: Decision 129">
              <a:extLst>
                <a:ext uri="{FF2B5EF4-FFF2-40B4-BE49-F238E27FC236}">
                  <a16:creationId xmlns:a16="http://schemas.microsoft.com/office/drawing/2014/main" id="{AB198839-B2B6-42D9-AD65-56B8AEC0532D}"/>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cxnSp>
        <p:nvCxnSpPr>
          <p:cNvPr id="135" name="Straight Connector 134">
            <a:extLst>
              <a:ext uri="{FF2B5EF4-FFF2-40B4-BE49-F238E27FC236}">
                <a16:creationId xmlns:a16="http://schemas.microsoft.com/office/drawing/2014/main" id="{1E892D66-69EB-4F70-AE18-23AD15A77361}"/>
              </a:ext>
            </a:extLst>
          </p:cNvPr>
          <p:cNvCxnSpPr>
            <a:cxnSpLocks/>
          </p:cNvCxnSpPr>
          <p:nvPr/>
        </p:nvCxnSpPr>
        <p:spPr>
          <a:xfrm>
            <a:off x="1199857" y="4447115"/>
            <a:ext cx="1397119" cy="0"/>
          </a:xfrm>
          <a:prstGeom prst="line">
            <a:avLst/>
          </a:prstGeom>
          <a:noFill/>
          <a:ln w="19050" cap="sq" cmpd="sng" algn="ctr">
            <a:solidFill>
              <a:srgbClr val="FFE600"/>
            </a:solidFill>
            <a:prstDash val="solid"/>
            <a:miter lim="800000"/>
            <a:tailEnd type="none"/>
          </a:ln>
          <a:effectLst/>
        </p:spPr>
      </p:cxnSp>
      <p:sp>
        <p:nvSpPr>
          <p:cNvPr id="138" name="Flowchart: Decision 137">
            <a:extLst>
              <a:ext uri="{FF2B5EF4-FFF2-40B4-BE49-F238E27FC236}">
                <a16:creationId xmlns:a16="http://schemas.microsoft.com/office/drawing/2014/main" id="{658A7FE5-5B09-4466-88F6-23ED194F04E1}"/>
              </a:ext>
            </a:extLst>
          </p:cNvPr>
          <p:cNvSpPr/>
          <p:nvPr/>
        </p:nvSpPr>
        <p:spPr>
          <a:xfrm>
            <a:off x="2594520" y="4391416"/>
            <a:ext cx="120401" cy="111401"/>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39" name="Flowchart: Decision 138">
            <a:extLst>
              <a:ext uri="{FF2B5EF4-FFF2-40B4-BE49-F238E27FC236}">
                <a16:creationId xmlns:a16="http://schemas.microsoft.com/office/drawing/2014/main" id="{10A097A2-6FB1-4FC2-AA25-65D249177B81}"/>
              </a:ext>
            </a:extLst>
          </p:cNvPr>
          <p:cNvSpPr/>
          <p:nvPr/>
        </p:nvSpPr>
        <p:spPr>
          <a:xfrm>
            <a:off x="1120205" y="4391416"/>
            <a:ext cx="120401" cy="111401"/>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nvGrpSpPr>
          <p:cNvPr id="24" name="Group 23">
            <a:extLst>
              <a:ext uri="{FF2B5EF4-FFF2-40B4-BE49-F238E27FC236}">
                <a16:creationId xmlns:a16="http://schemas.microsoft.com/office/drawing/2014/main" id="{81E58104-76A7-4710-A3C7-B56831210E1E}"/>
              </a:ext>
            </a:extLst>
          </p:cNvPr>
          <p:cNvGrpSpPr/>
          <p:nvPr/>
        </p:nvGrpSpPr>
        <p:grpSpPr>
          <a:xfrm>
            <a:off x="1120205" y="6046089"/>
            <a:ext cx="2491441" cy="111401"/>
            <a:chOff x="1028871" y="5919904"/>
            <a:chExt cx="1964689" cy="111459"/>
          </a:xfrm>
          <a:solidFill>
            <a:srgbClr val="C00000"/>
          </a:solidFill>
        </p:grpSpPr>
        <p:cxnSp>
          <p:nvCxnSpPr>
            <p:cNvPr id="142" name="Straight Connector 141">
              <a:extLst>
                <a:ext uri="{FF2B5EF4-FFF2-40B4-BE49-F238E27FC236}">
                  <a16:creationId xmlns:a16="http://schemas.microsoft.com/office/drawing/2014/main" id="{263905B8-F040-4340-B2EC-996834DA8DBF}"/>
                </a:ext>
              </a:extLst>
            </p:cNvPr>
            <p:cNvCxnSpPr>
              <a:cxnSpLocks/>
            </p:cNvCxnSpPr>
            <p:nvPr/>
          </p:nvCxnSpPr>
          <p:spPr>
            <a:xfrm>
              <a:off x="1091683" y="5975633"/>
              <a:ext cx="1872000" cy="0"/>
            </a:xfrm>
            <a:prstGeom prst="line">
              <a:avLst/>
            </a:prstGeom>
            <a:grpFill/>
            <a:ln w="19050" cap="sq" cmpd="sng" algn="ctr">
              <a:solidFill>
                <a:srgbClr val="FFE600"/>
              </a:solidFill>
              <a:prstDash val="solid"/>
              <a:miter lim="800000"/>
              <a:tailEnd type="none"/>
            </a:ln>
            <a:effectLst/>
          </p:spPr>
        </p:cxnSp>
        <p:sp>
          <p:nvSpPr>
            <p:cNvPr id="143" name="Flowchart: Decision 142">
              <a:extLst>
                <a:ext uri="{FF2B5EF4-FFF2-40B4-BE49-F238E27FC236}">
                  <a16:creationId xmlns:a16="http://schemas.microsoft.com/office/drawing/2014/main" id="{6C5823C0-3135-41E1-A4BA-22E02F26E1BD}"/>
                </a:ext>
              </a:extLst>
            </p:cNvPr>
            <p:cNvSpPr/>
            <p:nvPr/>
          </p:nvSpPr>
          <p:spPr>
            <a:xfrm>
              <a:off x="2898615"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44" name="Flowchart: Decision 143">
              <a:extLst>
                <a:ext uri="{FF2B5EF4-FFF2-40B4-BE49-F238E27FC236}">
                  <a16:creationId xmlns:a16="http://schemas.microsoft.com/office/drawing/2014/main" id="{FE4AE5A8-824D-4507-A31F-C07A391E0BDA}"/>
                </a:ext>
              </a:extLst>
            </p:cNvPr>
            <p:cNvSpPr/>
            <p:nvPr/>
          </p:nvSpPr>
          <p:spPr>
            <a:xfrm>
              <a:off x="1028871"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sp>
        <p:nvSpPr>
          <p:cNvPr id="113" name="Rectangle 364">
            <a:extLst>
              <a:ext uri="{FF2B5EF4-FFF2-40B4-BE49-F238E27FC236}">
                <a16:creationId xmlns:a16="http://schemas.microsoft.com/office/drawing/2014/main" id="{1FDEA698-0036-44A9-9F55-BC8DF8DE4CCB}"/>
              </a:ext>
            </a:extLst>
          </p:cNvPr>
          <p:cNvSpPr/>
          <p:nvPr/>
        </p:nvSpPr>
        <p:spPr>
          <a:xfrm>
            <a:off x="4835516" y="5498177"/>
            <a:ext cx="2899110" cy="138427"/>
          </a:xfrm>
          <a:prstGeom prst="rect">
            <a:avLst/>
          </a:prstGeom>
        </p:spPr>
        <p:txBody>
          <a:bodyPr wrap="square" lIns="0" tIns="0" rIns="0" bIns="0">
            <a:spAutoFit/>
          </a:bodyPr>
          <a:lstStyle/>
          <a:p>
            <a:pPr algn="ctr" defTabSz="913943"/>
            <a:r>
              <a:rPr lang="en-US" sz="900" b="1" dirty="0">
                <a:solidFill>
                  <a:srgbClr val="797991"/>
                </a:solidFill>
                <a:latin typeface="EYInterstate Light"/>
                <a:cs typeface="Arial" pitchFamily="34" charset="0"/>
              </a:rPr>
              <a:t>Support for day 1 IT and Ops readiness</a:t>
            </a:r>
          </a:p>
        </p:txBody>
      </p:sp>
      <p:grpSp>
        <p:nvGrpSpPr>
          <p:cNvPr id="117" name="Group 116">
            <a:extLst>
              <a:ext uri="{FF2B5EF4-FFF2-40B4-BE49-F238E27FC236}">
                <a16:creationId xmlns:a16="http://schemas.microsoft.com/office/drawing/2014/main" id="{DEC74C65-B755-4968-BC8A-313EEE9FD002}"/>
              </a:ext>
            </a:extLst>
          </p:cNvPr>
          <p:cNvGrpSpPr/>
          <p:nvPr/>
        </p:nvGrpSpPr>
        <p:grpSpPr>
          <a:xfrm>
            <a:off x="4790793" y="5647282"/>
            <a:ext cx="2926152" cy="111401"/>
            <a:chOff x="3918947" y="3836339"/>
            <a:chExt cx="2307492" cy="111459"/>
          </a:xfrm>
        </p:grpSpPr>
        <p:cxnSp>
          <p:nvCxnSpPr>
            <p:cNvPr id="118" name="Straight Connector 117">
              <a:extLst>
                <a:ext uri="{FF2B5EF4-FFF2-40B4-BE49-F238E27FC236}">
                  <a16:creationId xmlns:a16="http://schemas.microsoft.com/office/drawing/2014/main" id="{1FB2F797-0962-45A3-AE6D-5E11A982CA44}"/>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2" name="Flowchart: Decision 121">
              <a:extLst>
                <a:ext uri="{FF2B5EF4-FFF2-40B4-BE49-F238E27FC236}">
                  <a16:creationId xmlns:a16="http://schemas.microsoft.com/office/drawing/2014/main" id="{CC2C0C25-C604-4B62-9881-FA3818381A8C}"/>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26" name="Flowchart: Decision 125">
              <a:extLst>
                <a:ext uri="{FF2B5EF4-FFF2-40B4-BE49-F238E27FC236}">
                  <a16:creationId xmlns:a16="http://schemas.microsoft.com/office/drawing/2014/main" id="{B16423A2-8698-45C3-9DA9-BE6B7BE8F1AB}"/>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136" name="Group 135">
            <a:extLst>
              <a:ext uri="{FF2B5EF4-FFF2-40B4-BE49-F238E27FC236}">
                <a16:creationId xmlns:a16="http://schemas.microsoft.com/office/drawing/2014/main" id="{90F14EE9-36E3-40FD-B259-9F9A72EA6BC4}"/>
              </a:ext>
            </a:extLst>
          </p:cNvPr>
          <p:cNvGrpSpPr/>
          <p:nvPr/>
        </p:nvGrpSpPr>
        <p:grpSpPr>
          <a:xfrm>
            <a:off x="4797554" y="6054491"/>
            <a:ext cx="2926152" cy="111401"/>
            <a:chOff x="3918947" y="3836339"/>
            <a:chExt cx="2307492" cy="111459"/>
          </a:xfrm>
        </p:grpSpPr>
        <p:cxnSp>
          <p:nvCxnSpPr>
            <p:cNvPr id="137" name="Straight Connector 136">
              <a:extLst>
                <a:ext uri="{FF2B5EF4-FFF2-40B4-BE49-F238E27FC236}">
                  <a16:creationId xmlns:a16="http://schemas.microsoft.com/office/drawing/2014/main" id="{8650D8B2-2F88-47B8-9AD7-ADC8C7657A3C}"/>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40" name="Flowchart: Decision 139">
              <a:extLst>
                <a:ext uri="{FF2B5EF4-FFF2-40B4-BE49-F238E27FC236}">
                  <a16:creationId xmlns:a16="http://schemas.microsoft.com/office/drawing/2014/main" id="{8ECCA217-F804-4182-BD5B-D4B2132DB1C4}"/>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sp>
          <p:nvSpPr>
            <p:cNvPr id="141" name="Flowchart: Decision 140">
              <a:extLst>
                <a:ext uri="{FF2B5EF4-FFF2-40B4-BE49-F238E27FC236}">
                  <a16:creationId xmlns:a16="http://schemas.microsoft.com/office/drawing/2014/main" id="{D29F5551-C235-454B-BC69-0D39F794BD73}"/>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3"/>
              <a:endParaRPr lang="en-IN" sz="1799" kern="0">
                <a:solidFill>
                  <a:srgbClr val="2E2E38"/>
                </a:solidFill>
                <a:latin typeface="EYInterstate Light"/>
              </a:endParaRPr>
            </a:p>
          </p:txBody>
        </p:sp>
      </p:grpSp>
      <p:grpSp>
        <p:nvGrpSpPr>
          <p:cNvPr id="29" name="Group 28">
            <a:extLst>
              <a:ext uri="{FF2B5EF4-FFF2-40B4-BE49-F238E27FC236}">
                <a16:creationId xmlns:a16="http://schemas.microsoft.com/office/drawing/2014/main" id="{7BE97177-B41E-4E7C-86A5-85DA2B5C1A8E}"/>
              </a:ext>
            </a:extLst>
          </p:cNvPr>
          <p:cNvGrpSpPr/>
          <p:nvPr/>
        </p:nvGrpSpPr>
        <p:grpSpPr>
          <a:xfrm>
            <a:off x="8776865" y="2260972"/>
            <a:ext cx="2317857" cy="415927"/>
            <a:chOff x="8776865" y="2114583"/>
            <a:chExt cx="2317857" cy="415927"/>
          </a:xfrm>
        </p:grpSpPr>
        <p:sp>
          <p:nvSpPr>
            <p:cNvPr id="378" name="Freeform 40887">
              <a:extLst>
                <a:ext uri="{FF2B5EF4-FFF2-40B4-BE49-F238E27FC236}">
                  <a16:creationId xmlns:a16="http://schemas.microsoft.com/office/drawing/2014/main" id="{B15B3FD0-0955-4FDA-98C3-5890E32F5024}"/>
                </a:ext>
              </a:extLst>
            </p:cNvPr>
            <p:cNvSpPr/>
            <p:nvPr/>
          </p:nvSpPr>
          <p:spPr>
            <a:xfrm>
              <a:off x="8916978" y="2134459"/>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79" name="Freeform 40890">
              <a:extLst>
                <a:ext uri="{FF2B5EF4-FFF2-40B4-BE49-F238E27FC236}">
                  <a16:creationId xmlns:a16="http://schemas.microsoft.com/office/drawing/2014/main" id="{28FAC888-2402-4D6B-BCC8-07854AAC106A}"/>
                </a:ext>
              </a:extLst>
            </p:cNvPr>
            <p:cNvSpPr/>
            <p:nvPr/>
          </p:nvSpPr>
          <p:spPr>
            <a:xfrm>
              <a:off x="8776865" y="2114583"/>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80" name="TextBox 379">
              <a:extLst>
                <a:ext uri="{FF2B5EF4-FFF2-40B4-BE49-F238E27FC236}">
                  <a16:creationId xmlns:a16="http://schemas.microsoft.com/office/drawing/2014/main" id="{A803335A-DF1A-42B5-9F3E-4CE7486FA71A}"/>
                </a:ext>
              </a:extLst>
            </p:cNvPr>
            <p:cNvSpPr txBox="1"/>
            <p:nvPr/>
          </p:nvSpPr>
          <p:spPr>
            <a:xfrm>
              <a:off x="9148394" y="2115228"/>
              <a:ext cx="1926962" cy="415282"/>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a:cs typeface="Arial" pitchFamily="34" charset="0"/>
                </a:rPr>
                <a:t>TAX &amp; LEGAL DUE DILIGENCE</a:t>
              </a:r>
            </a:p>
          </p:txBody>
        </p:sp>
        <p:pic>
          <p:nvPicPr>
            <p:cNvPr id="6" name="Graphic 5" descr="Tax with solid fill">
              <a:extLst>
                <a:ext uri="{FF2B5EF4-FFF2-40B4-BE49-F238E27FC236}">
                  <a16:creationId xmlns:a16="http://schemas.microsoft.com/office/drawing/2014/main" id="{C61F8712-F576-417F-A99F-0A2600B9D75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18603" y="2156210"/>
              <a:ext cx="326932" cy="326932"/>
            </a:xfrm>
            <a:prstGeom prst="rect">
              <a:avLst/>
            </a:prstGeom>
          </p:spPr>
        </p:pic>
      </p:grpSp>
      <p:grpSp>
        <p:nvGrpSpPr>
          <p:cNvPr id="30" name="Group 29">
            <a:extLst>
              <a:ext uri="{FF2B5EF4-FFF2-40B4-BE49-F238E27FC236}">
                <a16:creationId xmlns:a16="http://schemas.microsoft.com/office/drawing/2014/main" id="{8F88B2E5-B62A-4DC4-925C-6F59796E5412}"/>
              </a:ext>
            </a:extLst>
          </p:cNvPr>
          <p:cNvGrpSpPr/>
          <p:nvPr/>
        </p:nvGrpSpPr>
        <p:grpSpPr>
          <a:xfrm>
            <a:off x="8776865" y="1560336"/>
            <a:ext cx="2317857" cy="410186"/>
            <a:chOff x="8776865" y="1560336"/>
            <a:chExt cx="2317857" cy="410186"/>
          </a:xfrm>
        </p:grpSpPr>
        <p:sp>
          <p:nvSpPr>
            <p:cNvPr id="236" name="Freeform 40887">
              <a:extLst>
                <a:ext uri="{FF2B5EF4-FFF2-40B4-BE49-F238E27FC236}">
                  <a16:creationId xmlns:a16="http://schemas.microsoft.com/office/drawing/2014/main" id="{BD13DFE9-A821-4B2A-93DE-671DDDAC0693}"/>
                </a:ext>
              </a:extLst>
            </p:cNvPr>
            <p:cNvSpPr/>
            <p:nvPr/>
          </p:nvSpPr>
          <p:spPr>
            <a:xfrm>
              <a:off x="8916978" y="1580211"/>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237" name="Freeform 40890">
              <a:extLst>
                <a:ext uri="{FF2B5EF4-FFF2-40B4-BE49-F238E27FC236}">
                  <a16:creationId xmlns:a16="http://schemas.microsoft.com/office/drawing/2014/main" id="{8A0B8675-21EC-4FBC-B0A6-033A82011E9A}"/>
                </a:ext>
              </a:extLst>
            </p:cNvPr>
            <p:cNvSpPr/>
            <p:nvPr/>
          </p:nvSpPr>
          <p:spPr>
            <a:xfrm>
              <a:off x="8776865" y="1560336"/>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238" name="TextBox 237">
              <a:extLst>
                <a:ext uri="{FF2B5EF4-FFF2-40B4-BE49-F238E27FC236}">
                  <a16:creationId xmlns:a16="http://schemas.microsoft.com/office/drawing/2014/main" id="{E64E356E-461B-449D-A76F-6447E7521180}"/>
                </a:ext>
              </a:extLst>
            </p:cNvPr>
            <p:cNvSpPr txBox="1"/>
            <p:nvPr/>
          </p:nvSpPr>
          <p:spPr>
            <a:xfrm>
              <a:off x="9148394" y="1634692"/>
              <a:ext cx="1926962" cy="246093"/>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a:cs typeface="Arial" pitchFamily="34" charset="0"/>
                </a:rPr>
                <a:t>FINANCIAL DUE DILIGENCE</a:t>
              </a:r>
            </a:p>
          </p:txBody>
        </p:sp>
        <p:pic>
          <p:nvPicPr>
            <p:cNvPr id="8" name="Graphic 7" descr="Bar chart with solid fill">
              <a:extLst>
                <a:ext uri="{FF2B5EF4-FFF2-40B4-BE49-F238E27FC236}">
                  <a16:creationId xmlns:a16="http://schemas.microsoft.com/office/drawing/2014/main" id="{75E9A0DE-0A2A-4303-B76A-58FC7033340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3222" y="1606582"/>
              <a:ext cx="317696" cy="317696"/>
            </a:xfrm>
            <a:prstGeom prst="rect">
              <a:avLst/>
            </a:prstGeom>
          </p:spPr>
        </p:pic>
      </p:grpSp>
      <p:grpSp>
        <p:nvGrpSpPr>
          <p:cNvPr id="28" name="Group 27">
            <a:extLst>
              <a:ext uri="{FF2B5EF4-FFF2-40B4-BE49-F238E27FC236}">
                <a16:creationId xmlns:a16="http://schemas.microsoft.com/office/drawing/2014/main" id="{76AFCEE8-203A-4F14-814E-E9522D18A86F}"/>
              </a:ext>
            </a:extLst>
          </p:cNvPr>
          <p:cNvGrpSpPr/>
          <p:nvPr/>
        </p:nvGrpSpPr>
        <p:grpSpPr>
          <a:xfrm>
            <a:off x="8776865" y="2967349"/>
            <a:ext cx="2317857" cy="418075"/>
            <a:chOff x="8776865" y="2668830"/>
            <a:chExt cx="2317857" cy="418075"/>
          </a:xfrm>
        </p:grpSpPr>
        <p:sp>
          <p:nvSpPr>
            <p:cNvPr id="146" name="Freeform 40887">
              <a:extLst>
                <a:ext uri="{FF2B5EF4-FFF2-40B4-BE49-F238E27FC236}">
                  <a16:creationId xmlns:a16="http://schemas.microsoft.com/office/drawing/2014/main" id="{7EBB1CB2-2575-4831-A1E3-402C0EBFCE9A}"/>
                </a:ext>
              </a:extLst>
            </p:cNvPr>
            <p:cNvSpPr/>
            <p:nvPr/>
          </p:nvSpPr>
          <p:spPr>
            <a:xfrm>
              <a:off x="8916978" y="2688706"/>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148" name="Freeform 40890">
              <a:extLst>
                <a:ext uri="{FF2B5EF4-FFF2-40B4-BE49-F238E27FC236}">
                  <a16:creationId xmlns:a16="http://schemas.microsoft.com/office/drawing/2014/main" id="{C6B602BD-4589-4D9E-8387-3B550DAC11BD}"/>
                </a:ext>
              </a:extLst>
            </p:cNvPr>
            <p:cNvSpPr/>
            <p:nvPr/>
          </p:nvSpPr>
          <p:spPr>
            <a:xfrm>
              <a:off x="8776865" y="2668830"/>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149" name="TextBox 148">
              <a:extLst>
                <a:ext uri="{FF2B5EF4-FFF2-40B4-BE49-F238E27FC236}">
                  <a16:creationId xmlns:a16="http://schemas.microsoft.com/office/drawing/2014/main" id="{DC86959A-7FC4-452A-A765-B2C2DF0548A5}"/>
                </a:ext>
              </a:extLst>
            </p:cNvPr>
            <p:cNvSpPr txBox="1"/>
            <p:nvPr/>
          </p:nvSpPr>
          <p:spPr>
            <a:xfrm>
              <a:off x="9148394" y="2671623"/>
              <a:ext cx="1926962" cy="415282"/>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a:cs typeface="Arial" pitchFamily="34" charset="0"/>
                </a:rPr>
                <a:t>HR &amp; PENSIONS DUE DILIGENCE</a:t>
              </a:r>
            </a:p>
          </p:txBody>
        </p:sp>
        <p:pic>
          <p:nvPicPr>
            <p:cNvPr id="150" name="Graphic 149" descr="Group with solid fill">
              <a:extLst>
                <a:ext uri="{FF2B5EF4-FFF2-40B4-BE49-F238E27FC236}">
                  <a16:creationId xmlns:a16="http://schemas.microsoft.com/office/drawing/2014/main" id="{35A2A337-72EE-4E48-9627-A4B0424A67F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04283" y="2696137"/>
              <a:ext cx="355573" cy="355573"/>
            </a:xfrm>
            <a:prstGeom prst="rect">
              <a:avLst/>
            </a:prstGeom>
          </p:spPr>
        </p:pic>
      </p:grpSp>
      <p:grpSp>
        <p:nvGrpSpPr>
          <p:cNvPr id="27" name="Group 26">
            <a:extLst>
              <a:ext uri="{FF2B5EF4-FFF2-40B4-BE49-F238E27FC236}">
                <a16:creationId xmlns:a16="http://schemas.microsoft.com/office/drawing/2014/main" id="{AB92888C-52A1-49BC-918F-EDA6EC8B186C}"/>
              </a:ext>
            </a:extLst>
          </p:cNvPr>
          <p:cNvGrpSpPr/>
          <p:nvPr/>
        </p:nvGrpSpPr>
        <p:grpSpPr>
          <a:xfrm>
            <a:off x="8776865" y="3675874"/>
            <a:ext cx="2317857" cy="418518"/>
            <a:chOff x="8776865" y="3223077"/>
            <a:chExt cx="2317857" cy="418518"/>
          </a:xfrm>
        </p:grpSpPr>
        <p:sp>
          <p:nvSpPr>
            <p:cNvPr id="132" name="Freeform 40887">
              <a:extLst>
                <a:ext uri="{FF2B5EF4-FFF2-40B4-BE49-F238E27FC236}">
                  <a16:creationId xmlns:a16="http://schemas.microsoft.com/office/drawing/2014/main" id="{795C114A-3A95-4F5A-9830-C650424082B9}"/>
                </a:ext>
              </a:extLst>
            </p:cNvPr>
            <p:cNvSpPr/>
            <p:nvPr/>
          </p:nvSpPr>
          <p:spPr>
            <a:xfrm>
              <a:off x="8916978" y="3242952"/>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133" name="Freeform 40890">
              <a:extLst>
                <a:ext uri="{FF2B5EF4-FFF2-40B4-BE49-F238E27FC236}">
                  <a16:creationId xmlns:a16="http://schemas.microsoft.com/office/drawing/2014/main" id="{6565175B-0E5F-41D4-9550-5467164CD676}"/>
                </a:ext>
              </a:extLst>
            </p:cNvPr>
            <p:cNvSpPr/>
            <p:nvPr/>
          </p:nvSpPr>
          <p:spPr>
            <a:xfrm>
              <a:off x="8776865" y="3223077"/>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134" name="TextBox 133">
              <a:extLst>
                <a:ext uri="{FF2B5EF4-FFF2-40B4-BE49-F238E27FC236}">
                  <a16:creationId xmlns:a16="http://schemas.microsoft.com/office/drawing/2014/main" id="{6F6E0637-D07E-43BE-B364-C5426D81460D}"/>
                </a:ext>
              </a:extLst>
            </p:cNvPr>
            <p:cNvSpPr txBox="1"/>
            <p:nvPr/>
          </p:nvSpPr>
          <p:spPr>
            <a:xfrm>
              <a:off x="9148394" y="3226313"/>
              <a:ext cx="1926962" cy="415282"/>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a:cs typeface="Arial" pitchFamily="34" charset="0"/>
                </a:rPr>
                <a:t>COMMERCIAL DUE DILIGENCE</a:t>
              </a:r>
            </a:p>
          </p:txBody>
        </p:sp>
        <p:pic>
          <p:nvPicPr>
            <p:cNvPr id="151" name="Graphic 150" descr="Business Growth with solid fill">
              <a:extLst>
                <a:ext uri="{FF2B5EF4-FFF2-40B4-BE49-F238E27FC236}">
                  <a16:creationId xmlns:a16="http://schemas.microsoft.com/office/drawing/2014/main" id="{96ECD24E-F9CB-498F-A13C-4A0CC1E9D2F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20384" y="3254248"/>
              <a:ext cx="366892" cy="366892"/>
            </a:xfrm>
            <a:prstGeom prst="rect">
              <a:avLst/>
            </a:prstGeom>
          </p:spPr>
        </p:pic>
      </p:grpSp>
      <p:grpSp>
        <p:nvGrpSpPr>
          <p:cNvPr id="26" name="Group 25">
            <a:extLst>
              <a:ext uri="{FF2B5EF4-FFF2-40B4-BE49-F238E27FC236}">
                <a16:creationId xmlns:a16="http://schemas.microsoft.com/office/drawing/2014/main" id="{A783072C-AE00-4630-AEAA-5B2CD07EC7F4}"/>
              </a:ext>
            </a:extLst>
          </p:cNvPr>
          <p:cNvGrpSpPr/>
          <p:nvPr/>
        </p:nvGrpSpPr>
        <p:grpSpPr>
          <a:xfrm>
            <a:off x="8819372" y="4384842"/>
            <a:ext cx="2317857" cy="410186"/>
            <a:chOff x="8819372" y="3859613"/>
            <a:chExt cx="2317857" cy="410186"/>
          </a:xfrm>
        </p:grpSpPr>
        <p:sp>
          <p:nvSpPr>
            <p:cNvPr id="374" name="Freeform 40887">
              <a:extLst>
                <a:ext uri="{FF2B5EF4-FFF2-40B4-BE49-F238E27FC236}">
                  <a16:creationId xmlns:a16="http://schemas.microsoft.com/office/drawing/2014/main" id="{2A487933-9F6A-4E33-B140-4241D595537A}"/>
                </a:ext>
              </a:extLst>
            </p:cNvPr>
            <p:cNvSpPr/>
            <p:nvPr/>
          </p:nvSpPr>
          <p:spPr>
            <a:xfrm>
              <a:off x="8959485" y="3879490"/>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75" name="Freeform 40890">
              <a:extLst>
                <a:ext uri="{FF2B5EF4-FFF2-40B4-BE49-F238E27FC236}">
                  <a16:creationId xmlns:a16="http://schemas.microsoft.com/office/drawing/2014/main" id="{C341784C-037E-4E4F-BEE3-8B32419FFE96}"/>
                </a:ext>
              </a:extLst>
            </p:cNvPr>
            <p:cNvSpPr/>
            <p:nvPr/>
          </p:nvSpPr>
          <p:spPr>
            <a:xfrm>
              <a:off x="8819372" y="3859613"/>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76" name="TextBox 375">
              <a:extLst>
                <a:ext uri="{FF2B5EF4-FFF2-40B4-BE49-F238E27FC236}">
                  <a16:creationId xmlns:a16="http://schemas.microsoft.com/office/drawing/2014/main" id="{D4BE4CCF-78C8-4697-9F91-531A27783149}"/>
                </a:ext>
              </a:extLst>
            </p:cNvPr>
            <p:cNvSpPr txBox="1"/>
            <p:nvPr/>
          </p:nvSpPr>
          <p:spPr>
            <a:xfrm>
              <a:off x="9190900" y="3941662"/>
              <a:ext cx="1926962" cy="246093"/>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prstClr val="white"/>
                  </a:solidFill>
                  <a:latin typeface="EYInterstate Light"/>
                  <a:cs typeface="Arial" pitchFamily="34" charset="0"/>
                </a:rPr>
                <a:t>CARVE-OUT DUE DILIGENCE</a:t>
              </a:r>
            </a:p>
          </p:txBody>
        </p:sp>
        <p:pic>
          <p:nvPicPr>
            <p:cNvPr id="16" name="Graphic 15" descr="Network diagram with solid fill">
              <a:extLst>
                <a:ext uri="{FF2B5EF4-FFF2-40B4-BE49-F238E27FC236}">
                  <a16:creationId xmlns:a16="http://schemas.microsoft.com/office/drawing/2014/main" id="{206AEFA9-9B7C-45B3-AA56-6443EED4E09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61213" y="3901344"/>
              <a:ext cx="326729" cy="326729"/>
            </a:xfrm>
            <a:prstGeom prst="rect">
              <a:avLst/>
            </a:prstGeom>
          </p:spPr>
        </p:pic>
      </p:grpSp>
      <p:grpSp>
        <p:nvGrpSpPr>
          <p:cNvPr id="25" name="Group 24">
            <a:extLst>
              <a:ext uri="{FF2B5EF4-FFF2-40B4-BE49-F238E27FC236}">
                <a16:creationId xmlns:a16="http://schemas.microsoft.com/office/drawing/2014/main" id="{80C9C843-D605-4E2E-ADD1-0A324ADADE62}"/>
              </a:ext>
            </a:extLst>
          </p:cNvPr>
          <p:cNvGrpSpPr/>
          <p:nvPr/>
        </p:nvGrpSpPr>
        <p:grpSpPr>
          <a:xfrm>
            <a:off x="8803448" y="5786112"/>
            <a:ext cx="2317856" cy="429817"/>
            <a:chOff x="8803448" y="5786112"/>
            <a:chExt cx="2317856" cy="429817"/>
          </a:xfrm>
        </p:grpSpPr>
        <p:sp>
          <p:nvSpPr>
            <p:cNvPr id="386" name="Freeform 40887">
              <a:extLst>
                <a:ext uri="{FF2B5EF4-FFF2-40B4-BE49-F238E27FC236}">
                  <a16:creationId xmlns:a16="http://schemas.microsoft.com/office/drawing/2014/main" id="{39800B86-8D8E-404E-9506-057F75193367}"/>
                </a:ext>
              </a:extLst>
            </p:cNvPr>
            <p:cNvSpPr/>
            <p:nvPr/>
          </p:nvSpPr>
          <p:spPr>
            <a:xfrm>
              <a:off x="8943560" y="5823690"/>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87" name="Freeform 40890">
              <a:extLst>
                <a:ext uri="{FF2B5EF4-FFF2-40B4-BE49-F238E27FC236}">
                  <a16:creationId xmlns:a16="http://schemas.microsoft.com/office/drawing/2014/main" id="{01002427-A1AF-44A6-B27B-8E646340C587}"/>
                </a:ext>
              </a:extLst>
            </p:cNvPr>
            <p:cNvSpPr/>
            <p:nvPr/>
          </p:nvSpPr>
          <p:spPr>
            <a:xfrm>
              <a:off x="8803448" y="5803813"/>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FFE600"/>
            </a:solid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88" name="TextBox 387">
              <a:extLst>
                <a:ext uri="{FF2B5EF4-FFF2-40B4-BE49-F238E27FC236}">
                  <a16:creationId xmlns:a16="http://schemas.microsoft.com/office/drawing/2014/main" id="{FCFC40ED-99CE-480B-9AE3-39C197559F96}"/>
                </a:ext>
              </a:extLst>
            </p:cNvPr>
            <p:cNvSpPr txBox="1"/>
            <p:nvPr/>
          </p:nvSpPr>
          <p:spPr>
            <a:xfrm>
              <a:off x="9187908" y="5816076"/>
              <a:ext cx="1926962" cy="399853"/>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srgbClr val="FFE600"/>
                  </a:solidFill>
                  <a:latin typeface="EYInterstate Light"/>
                  <a:cs typeface="Arial" pitchFamily="34" charset="0"/>
                </a:rPr>
                <a:t>OPERATIONAL DUE DILIGENCE</a:t>
              </a:r>
            </a:p>
          </p:txBody>
        </p:sp>
        <p:pic>
          <p:nvPicPr>
            <p:cNvPr id="145" name="Graphic 144" descr="User network with solid fill">
              <a:extLst>
                <a:ext uri="{FF2B5EF4-FFF2-40B4-BE49-F238E27FC236}">
                  <a16:creationId xmlns:a16="http://schemas.microsoft.com/office/drawing/2014/main" id="{5A09D292-C0E7-4681-9950-2E2172BDF35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11228" y="5786112"/>
              <a:ext cx="402628" cy="401834"/>
            </a:xfrm>
            <a:prstGeom prst="rect">
              <a:avLst/>
            </a:prstGeom>
          </p:spPr>
        </p:pic>
      </p:grpSp>
      <p:grpSp>
        <p:nvGrpSpPr>
          <p:cNvPr id="23" name="Group 22">
            <a:extLst>
              <a:ext uri="{FF2B5EF4-FFF2-40B4-BE49-F238E27FC236}">
                <a16:creationId xmlns:a16="http://schemas.microsoft.com/office/drawing/2014/main" id="{7AD6D4F1-1363-4E28-A326-6AEA72836329}"/>
              </a:ext>
            </a:extLst>
          </p:cNvPr>
          <p:cNvGrpSpPr/>
          <p:nvPr/>
        </p:nvGrpSpPr>
        <p:grpSpPr>
          <a:xfrm>
            <a:off x="8803448" y="5085478"/>
            <a:ext cx="2317856" cy="410186"/>
            <a:chOff x="8803448" y="4447115"/>
            <a:chExt cx="2317856" cy="410186"/>
          </a:xfrm>
        </p:grpSpPr>
        <p:sp>
          <p:nvSpPr>
            <p:cNvPr id="392" name="Freeform 40887">
              <a:extLst>
                <a:ext uri="{FF2B5EF4-FFF2-40B4-BE49-F238E27FC236}">
                  <a16:creationId xmlns:a16="http://schemas.microsoft.com/office/drawing/2014/main" id="{EBE2F83F-F147-4CF7-848D-B83981343869}"/>
                </a:ext>
              </a:extLst>
            </p:cNvPr>
            <p:cNvSpPr/>
            <p:nvPr/>
          </p:nvSpPr>
          <p:spPr>
            <a:xfrm>
              <a:off x="8943560" y="4466991"/>
              <a:ext cx="2177744" cy="37043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93" name="Freeform 40890">
              <a:extLst>
                <a:ext uri="{FF2B5EF4-FFF2-40B4-BE49-F238E27FC236}">
                  <a16:creationId xmlns:a16="http://schemas.microsoft.com/office/drawing/2014/main" id="{9D614EFA-E233-453E-A252-6ECD96348780}"/>
                </a:ext>
              </a:extLst>
            </p:cNvPr>
            <p:cNvSpPr/>
            <p:nvPr/>
          </p:nvSpPr>
          <p:spPr>
            <a:xfrm>
              <a:off x="8803448" y="4447115"/>
              <a:ext cx="410411" cy="410186"/>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FFE600"/>
            </a:solid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049" b="1">
                <a:solidFill>
                  <a:srgbClr val="FFE600"/>
                </a:solidFill>
                <a:latin typeface="EYInterstate Light"/>
              </a:endParaRPr>
            </a:p>
          </p:txBody>
        </p:sp>
        <p:sp>
          <p:nvSpPr>
            <p:cNvPr id="394" name="TextBox 393">
              <a:extLst>
                <a:ext uri="{FF2B5EF4-FFF2-40B4-BE49-F238E27FC236}">
                  <a16:creationId xmlns:a16="http://schemas.microsoft.com/office/drawing/2014/main" id="{5B1E34C5-6F58-4B14-AA6E-70E8F3CF345C}"/>
                </a:ext>
              </a:extLst>
            </p:cNvPr>
            <p:cNvSpPr txBox="1"/>
            <p:nvPr/>
          </p:nvSpPr>
          <p:spPr>
            <a:xfrm>
              <a:off x="9174976" y="4522242"/>
              <a:ext cx="1926962" cy="246093"/>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999" b="1" dirty="0">
                  <a:solidFill>
                    <a:srgbClr val="FFE600"/>
                  </a:solidFill>
                  <a:latin typeface="EYInterstate Light"/>
                  <a:cs typeface="Arial" pitchFamily="34" charset="0"/>
                </a:rPr>
                <a:t>TECH DUE DILIGENCE</a:t>
              </a:r>
            </a:p>
          </p:txBody>
        </p:sp>
        <p:pic>
          <p:nvPicPr>
            <p:cNvPr id="152" name="Graphic 11" descr="Computer with solid fill">
              <a:extLst>
                <a:ext uri="{FF2B5EF4-FFF2-40B4-BE49-F238E27FC236}">
                  <a16:creationId xmlns:a16="http://schemas.microsoft.com/office/drawing/2014/main" id="{5306CAAD-39D0-4C82-A30A-2D940FEAC906}"/>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846652" y="4490208"/>
              <a:ext cx="324000" cy="324000"/>
            </a:xfrm>
            <a:prstGeom prst="rect">
              <a:avLst/>
            </a:prstGeom>
          </p:spPr>
        </p:pic>
      </p:grpSp>
      <p:grpSp>
        <p:nvGrpSpPr>
          <p:cNvPr id="5" name="Group 4">
            <a:extLst>
              <a:ext uri="{FF2B5EF4-FFF2-40B4-BE49-F238E27FC236}">
                <a16:creationId xmlns:a16="http://schemas.microsoft.com/office/drawing/2014/main" id="{7C2F6E2C-DC04-4162-820D-87ED15E42CD1}"/>
              </a:ext>
            </a:extLst>
          </p:cNvPr>
          <p:cNvGrpSpPr/>
          <p:nvPr/>
        </p:nvGrpSpPr>
        <p:grpSpPr>
          <a:xfrm>
            <a:off x="10265082" y="36000"/>
            <a:ext cx="1845190" cy="282545"/>
            <a:chOff x="10265082" y="70336"/>
            <a:chExt cx="1845190" cy="282545"/>
          </a:xfrm>
        </p:grpSpPr>
        <p:grpSp>
          <p:nvGrpSpPr>
            <p:cNvPr id="156" name="Group 155">
              <a:extLst>
                <a:ext uri="{FF2B5EF4-FFF2-40B4-BE49-F238E27FC236}">
                  <a16:creationId xmlns:a16="http://schemas.microsoft.com/office/drawing/2014/main" id="{B272BE49-CD4C-4198-8183-9D14E86066B7}"/>
                </a:ext>
              </a:extLst>
            </p:cNvPr>
            <p:cNvGrpSpPr/>
            <p:nvPr/>
          </p:nvGrpSpPr>
          <p:grpSpPr>
            <a:xfrm>
              <a:off x="10265082" y="76010"/>
              <a:ext cx="394438" cy="276871"/>
              <a:chOff x="8791372" y="868151"/>
              <a:chExt cx="394438" cy="276871"/>
            </a:xfrm>
          </p:grpSpPr>
          <p:sp>
            <p:nvSpPr>
              <p:cNvPr id="174" name="Rectangle 6">
                <a:extLst>
                  <a:ext uri="{FF2B5EF4-FFF2-40B4-BE49-F238E27FC236}">
                    <a16:creationId xmlns:a16="http://schemas.microsoft.com/office/drawing/2014/main" id="{784C7777-77CB-4484-9DB6-F042E7731707}"/>
                  </a:ext>
                </a:extLst>
              </p:cNvPr>
              <p:cNvSpPr/>
              <p:nvPr/>
            </p:nvSpPr>
            <p:spPr>
              <a:xfrm>
                <a:off x="8791372" y="868151"/>
                <a:ext cx="263213" cy="276871"/>
              </a:xfrm>
              <a:prstGeom prst="rect">
                <a:avLst/>
              </a:prstGeom>
            </p:spPr>
            <p:txBody>
              <a:bodyPr wrap="none" anchor="ctr">
                <a:spAutoFit/>
              </a:bodyPr>
              <a:lstStyle/>
              <a:p>
                <a:pPr algn="ctr" defTabSz="913943"/>
                <a:r>
                  <a:rPr lang="en-US" sz="1199" dirty="0">
                    <a:solidFill>
                      <a:srgbClr val="FFE600"/>
                    </a:solidFill>
                    <a:latin typeface="EYInterstate"/>
                  </a:rPr>
                  <a:t>1</a:t>
                </a:r>
              </a:p>
            </p:txBody>
          </p:sp>
          <p:pic>
            <p:nvPicPr>
              <p:cNvPr id="175" name="Graphic 174" descr="Clipboard with solid fill">
                <a:extLst>
                  <a:ext uri="{FF2B5EF4-FFF2-40B4-BE49-F238E27FC236}">
                    <a16:creationId xmlns:a16="http://schemas.microsoft.com/office/drawing/2014/main" id="{345BE8E5-6466-4D8E-8E1F-06620840B5F8}"/>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86704" y="905219"/>
                <a:ext cx="199106" cy="199106"/>
              </a:xfrm>
              <a:prstGeom prst="rect">
                <a:avLst/>
              </a:prstGeom>
            </p:spPr>
          </p:pic>
        </p:grpSp>
        <p:grpSp>
          <p:nvGrpSpPr>
            <p:cNvPr id="162" name="Group 161">
              <a:extLst>
                <a:ext uri="{FF2B5EF4-FFF2-40B4-BE49-F238E27FC236}">
                  <a16:creationId xmlns:a16="http://schemas.microsoft.com/office/drawing/2014/main" id="{928ECAAA-3FB4-442C-BD8F-95735955596A}"/>
                </a:ext>
              </a:extLst>
            </p:cNvPr>
            <p:cNvGrpSpPr/>
            <p:nvPr/>
          </p:nvGrpSpPr>
          <p:grpSpPr>
            <a:xfrm>
              <a:off x="10740650" y="76010"/>
              <a:ext cx="402454" cy="276871"/>
              <a:chOff x="8783356" y="868151"/>
              <a:chExt cx="402454" cy="276871"/>
            </a:xfrm>
          </p:grpSpPr>
          <p:sp>
            <p:nvSpPr>
              <p:cNvPr id="171" name="Rectangle 6">
                <a:extLst>
                  <a:ext uri="{FF2B5EF4-FFF2-40B4-BE49-F238E27FC236}">
                    <a16:creationId xmlns:a16="http://schemas.microsoft.com/office/drawing/2014/main" id="{C7EF6908-E38F-46ED-B480-3D6FBEE50D27}"/>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73" name="Graphic 172" descr="User network with solid fill">
                <a:extLst>
                  <a:ext uri="{FF2B5EF4-FFF2-40B4-BE49-F238E27FC236}">
                    <a16:creationId xmlns:a16="http://schemas.microsoft.com/office/drawing/2014/main" id="{DA830E76-5C1A-4DB6-9ADE-7208A46E324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8986704" y="905219"/>
                <a:ext cx="199106" cy="199106"/>
              </a:xfrm>
              <a:prstGeom prst="rect">
                <a:avLst/>
              </a:prstGeom>
            </p:spPr>
          </p:pic>
        </p:grpSp>
        <p:grpSp>
          <p:nvGrpSpPr>
            <p:cNvPr id="165" name="Group 164">
              <a:extLst>
                <a:ext uri="{FF2B5EF4-FFF2-40B4-BE49-F238E27FC236}">
                  <a16:creationId xmlns:a16="http://schemas.microsoft.com/office/drawing/2014/main" id="{83C5D3AF-D827-4231-9F97-D5E5DAF79A79}"/>
                </a:ext>
              </a:extLst>
            </p:cNvPr>
            <p:cNvGrpSpPr/>
            <p:nvPr/>
          </p:nvGrpSpPr>
          <p:grpSpPr>
            <a:xfrm>
              <a:off x="11224235" y="76010"/>
              <a:ext cx="402453" cy="276871"/>
              <a:chOff x="8783357" y="868151"/>
              <a:chExt cx="402453" cy="276871"/>
            </a:xfrm>
          </p:grpSpPr>
          <p:sp>
            <p:nvSpPr>
              <p:cNvPr id="169" name="Rectangle 6">
                <a:extLst>
                  <a:ext uri="{FF2B5EF4-FFF2-40B4-BE49-F238E27FC236}">
                    <a16:creationId xmlns:a16="http://schemas.microsoft.com/office/drawing/2014/main" id="{B5F1DF39-C0AB-4622-9830-B57B1C94E38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70" name="Graphic 169" descr="Computer with solid fill">
                <a:extLst>
                  <a:ext uri="{FF2B5EF4-FFF2-40B4-BE49-F238E27FC236}">
                    <a16:creationId xmlns:a16="http://schemas.microsoft.com/office/drawing/2014/main" id="{40F926A3-9DBB-4EF3-8DC3-44475DE034BC}"/>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8986704" y="905219"/>
                <a:ext cx="199106" cy="199106"/>
              </a:xfrm>
              <a:prstGeom prst="rect">
                <a:avLst/>
              </a:prstGeom>
            </p:spPr>
          </p:pic>
        </p:grpSp>
        <p:grpSp>
          <p:nvGrpSpPr>
            <p:cNvPr id="166" name="Group 165">
              <a:extLst>
                <a:ext uri="{FF2B5EF4-FFF2-40B4-BE49-F238E27FC236}">
                  <a16:creationId xmlns:a16="http://schemas.microsoft.com/office/drawing/2014/main" id="{76224FEF-71B4-4D9B-90E8-E276DE68B7DF}"/>
                </a:ext>
              </a:extLst>
            </p:cNvPr>
            <p:cNvGrpSpPr/>
            <p:nvPr/>
          </p:nvGrpSpPr>
          <p:grpSpPr>
            <a:xfrm>
              <a:off x="11707819" y="70336"/>
              <a:ext cx="402453" cy="276871"/>
              <a:chOff x="8783357" y="868151"/>
              <a:chExt cx="402453" cy="276871"/>
            </a:xfrm>
          </p:grpSpPr>
          <p:sp>
            <p:nvSpPr>
              <p:cNvPr id="167" name="Rectangle 6">
                <a:extLst>
                  <a:ext uri="{FF2B5EF4-FFF2-40B4-BE49-F238E27FC236}">
                    <a16:creationId xmlns:a16="http://schemas.microsoft.com/office/drawing/2014/main" id="{9DE64D19-8B65-48A1-9B55-126C5A56C686}"/>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68" name="Graphic 167" descr="Target Audience with solid fill">
                <a:extLst>
                  <a:ext uri="{FF2B5EF4-FFF2-40B4-BE49-F238E27FC236}">
                    <a16:creationId xmlns:a16="http://schemas.microsoft.com/office/drawing/2014/main" id="{4906629F-782B-40F8-9248-75B0FE70A503}"/>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8986704" y="905219"/>
                <a:ext cx="199106" cy="199106"/>
              </a:xfrm>
              <a:prstGeom prst="rect">
                <a:avLst/>
              </a:prstGeom>
            </p:spPr>
          </p:pic>
        </p:grpSp>
      </p:grpSp>
      <p:sp>
        <p:nvSpPr>
          <p:cNvPr id="153" name="Date Placeholder 3">
            <a:extLst>
              <a:ext uri="{FF2B5EF4-FFF2-40B4-BE49-F238E27FC236}">
                <a16:creationId xmlns:a16="http://schemas.microsoft.com/office/drawing/2014/main" id="{0FEE80A9-EDF4-4989-822D-AAA4623D7541}"/>
              </a:ext>
            </a:extLst>
          </p:cNvPr>
          <p:cNvSpPr txBox="1">
            <a:spLocks/>
          </p:cNvSpPr>
          <p:nvPr>
            <p:custDataLst>
              <p:tags r:id="rId2"/>
            </p:custDataLst>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223165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2607725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473" imgH="476" progId="TCLayout.ActiveDocument.1">
                  <p:embed/>
                </p:oleObj>
              </mc:Choice>
              <mc:Fallback>
                <p:oleObj name="think-cell Slide" r:id="rId35"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We have a deep knowledge of the Tech/Operational Due Diligence topics through numerous assignments in different industries (1/2)</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30</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Recent Selected Credentials</a:t>
            </a:r>
          </a:p>
        </p:txBody>
      </p:sp>
      <p:grpSp>
        <p:nvGrpSpPr>
          <p:cNvPr id="247" name="Group 246">
            <a:extLst>
              <a:ext uri="{FF2B5EF4-FFF2-40B4-BE49-F238E27FC236}">
                <a16:creationId xmlns:a16="http://schemas.microsoft.com/office/drawing/2014/main" id="{4C9F7BC6-ACE1-409E-9348-82E8226F1585}"/>
              </a:ext>
            </a:extLst>
          </p:cNvPr>
          <p:cNvGrpSpPr/>
          <p:nvPr/>
        </p:nvGrpSpPr>
        <p:grpSpPr>
          <a:xfrm>
            <a:off x="609917" y="1377147"/>
            <a:ext cx="1936734" cy="2327962"/>
            <a:chOff x="609917" y="1377147"/>
            <a:chExt cx="1936734" cy="2327962"/>
          </a:xfrm>
        </p:grpSpPr>
        <p:grpSp>
          <p:nvGrpSpPr>
            <p:cNvPr id="12" name="Group 54">
              <a:extLst>
                <a:ext uri="{FF2B5EF4-FFF2-40B4-BE49-F238E27FC236}">
                  <a16:creationId xmlns:a16="http://schemas.microsoft.com/office/drawing/2014/main" id="{AB927BDF-FC84-48CE-B58E-B29E071C3E7D}"/>
                </a:ext>
              </a:extLst>
            </p:cNvPr>
            <p:cNvGrpSpPr/>
            <p:nvPr>
              <p:custDataLst>
                <p:tags r:id="rId30"/>
              </p:custDataLst>
            </p:nvPr>
          </p:nvGrpSpPr>
          <p:grpSpPr>
            <a:xfrm>
              <a:off x="609917" y="1377147"/>
              <a:ext cx="1925681" cy="2327962"/>
              <a:chOff x="-1075" y="0"/>
              <a:chExt cx="1770597" cy="1928335"/>
            </a:xfrm>
            <a:solidFill>
              <a:schemeClr val="bg1"/>
            </a:solidFill>
          </p:grpSpPr>
          <p:sp>
            <p:nvSpPr>
              <p:cNvPr id="18" name="Rectangle 46">
                <a:extLst>
                  <a:ext uri="{FF2B5EF4-FFF2-40B4-BE49-F238E27FC236}">
                    <a16:creationId xmlns:a16="http://schemas.microsoft.com/office/drawing/2014/main" id="{A346F3FB-6E08-4B2A-9C7E-35D375E6C40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9" name="TextBox 4536">
                <a:extLst>
                  <a:ext uri="{FF2B5EF4-FFF2-40B4-BE49-F238E27FC236}">
                    <a16:creationId xmlns:a16="http://schemas.microsoft.com/office/drawing/2014/main" id="{7525B5EC-EA34-487F-8A32-C897D89669F1}"/>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1" name="Group 20">
              <a:extLst>
                <a:ext uri="{FF2B5EF4-FFF2-40B4-BE49-F238E27FC236}">
                  <a16:creationId xmlns:a16="http://schemas.microsoft.com/office/drawing/2014/main" id="{36245B75-0021-4860-869D-5B836F4BCAAD}"/>
                </a:ext>
              </a:extLst>
            </p:cNvPr>
            <p:cNvGrpSpPr/>
            <p:nvPr/>
          </p:nvGrpSpPr>
          <p:grpSpPr>
            <a:xfrm>
              <a:off x="620967" y="2862656"/>
              <a:ext cx="1925684" cy="787885"/>
              <a:chOff x="929100" y="3055206"/>
              <a:chExt cx="1558272" cy="749644"/>
            </a:xfrm>
          </p:grpSpPr>
          <p:pic>
            <p:nvPicPr>
              <p:cNvPr id="13" name="Picture 44">
                <a:extLst>
                  <a:ext uri="{FF2B5EF4-FFF2-40B4-BE49-F238E27FC236}">
                    <a16:creationId xmlns:a16="http://schemas.microsoft.com/office/drawing/2014/main" id="{6AB2F69F-C70D-4DFE-9389-6AE973CBF945}"/>
                  </a:ext>
                </a:extLst>
              </p:cNvPr>
              <p:cNvPicPr>
                <a:picLocks noChangeAspect="1" noChangeArrowheads="1"/>
              </p:cNvPicPr>
              <p:nvPr>
                <p:custDataLst>
                  <p:tags r:id="rId3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4" name="Picture 45" descr="C:\USERS\X81870\APPDATA\LOCAL\TEMP\wza8b1\5001_5004_A4 landscape report cover window.wmf">
                <a:extLst>
                  <a:ext uri="{FF2B5EF4-FFF2-40B4-BE49-F238E27FC236}">
                    <a16:creationId xmlns:a16="http://schemas.microsoft.com/office/drawing/2014/main" id="{F1BE1E54-EEB1-44BC-934A-97D8F01F9F5B}"/>
                  </a:ext>
                </a:extLst>
              </p:cNvPr>
              <p:cNvPicPr>
                <a:picLocks noChangeAspect="1" noChangeArrowheads="1"/>
              </p:cNvPicPr>
              <p:nvPr>
                <p:custDataLst>
                  <p:tags r:id="rId3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79">
              <a:extLst>
                <a:ext uri="{FF2B5EF4-FFF2-40B4-BE49-F238E27FC236}">
                  <a16:creationId xmlns:a16="http://schemas.microsoft.com/office/drawing/2014/main" id="{7815D509-13F7-441C-B05C-20ED7A40C0F9}"/>
                </a:ext>
              </a:extLst>
            </p:cNvPr>
            <p:cNvSpPr>
              <a:spLocks noChangeArrowheads="1"/>
            </p:cNvSpPr>
            <p:nvPr>
              <p:custDataLst>
                <p:tags r:id="rId31"/>
              </p:custDataLst>
            </p:nvPr>
          </p:nvSpPr>
          <p:spPr bwMode="auto">
            <a:xfrm>
              <a:off x="686400" y="1416080"/>
              <a:ext cx="1673780" cy="61555"/>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sp>
          <p:nvSpPr>
            <p:cNvPr id="111" name="Text Box 37">
              <a:extLst>
                <a:ext uri="{FF2B5EF4-FFF2-40B4-BE49-F238E27FC236}">
                  <a16:creationId xmlns:a16="http://schemas.microsoft.com/office/drawing/2014/main" id="{9DB8A6FD-0290-4E94-A2AD-4C3916F1FA6E}"/>
                </a:ext>
              </a:extLst>
            </p:cNvPr>
            <p:cNvSpPr txBox="1">
              <a:spLocks noChangeArrowheads="1"/>
            </p:cNvSpPr>
            <p:nvPr/>
          </p:nvSpPr>
          <p:spPr bwMode="auto">
            <a:xfrm>
              <a:off x="725257"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Datalogic</a:t>
              </a:r>
              <a:endParaRPr lang="en-US" sz="900" dirty="0"/>
            </a:p>
            <a:p>
              <a:pPr marL="0" indent="0">
                <a:buNone/>
              </a:pPr>
              <a:r>
                <a:rPr lang="en-US" sz="900" dirty="0"/>
                <a:t>EY </a:t>
              </a:r>
              <a:r>
                <a:rPr lang="en-US" sz="900"/>
                <a:t>performed an IT </a:t>
              </a:r>
              <a:r>
                <a:rPr lang="en-US" sz="900" dirty="0"/>
                <a:t>and Operational Due Diligence to support Datalogic in the acquisition of a company operating in the Sensors &amp; Safety and Machine Vision business</a:t>
              </a:r>
            </a:p>
          </p:txBody>
        </p:sp>
        <p:grpSp>
          <p:nvGrpSpPr>
            <p:cNvPr id="21504" name="Group 21503">
              <a:extLst>
                <a:ext uri="{FF2B5EF4-FFF2-40B4-BE49-F238E27FC236}">
                  <a16:creationId xmlns:a16="http://schemas.microsoft.com/office/drawing/2014/main" id="{E39111BB-3157-42C9-B2D8-F5EB01A5FBAC}"/>
                </a:ext>
              </a:extLst>
            </p:cNvPr>
            <p:cNvGrpSpPr/>
            <p:nvPr/>
          </p:nvGrpSpPr>
          <p:grpSpPr>
            <a:xfrm>
              <a:off x="828672" y="1624280"/>
              <a:ext cx="1488170" cy="408111"/>
              <a:chOff x="725257" y="1563534"/>
              <a:chExt cx="1488170" cy="408111"/>
            </a:xfrm>
          </p:grpSpPr>
          <p:pic>
            <p:nvPicPr>
              <p:cNvPr id="21506" name="Picture 2" descr="datalogic-logo - » Supply Chain Solutions| Consulting| Stellium Inc.">
                <a:extLst>
                  <a:ext uri="{FF2B5EF4-FFF2-40B4-BE49-F238E27FC236}">
                    <a16:creationId xmlns:a16="http://schemas.microsoft.com/office/drawing/2014/main" id="{6F47EF6D-FA0F-47B0-9992-F6B132CDE8D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25257" y="1563534"/>
                <a:ext cx="1098095" cy="19608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Datasensing S.r.l. - Sensori per l'automazione industriale">
                <a:extLst>
                  <a:ext uri="{FF2B5EF4-FFF2-40B4-BE49-F238E27FC236}">
                    <a16:creationId xmlns:a16="http://schemas.microsoft.com/office/drawing/2014/main" id="{B9225A29-1DC3-4AAB-835C-AE53398B0D95}"/>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343418" y="1786570"/>
                <a:ext cx="870009" cy="1850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8" name="Group 247">
            <a:extLst>
              <a:ext uri="{FF2B5EF4-FFF2-40B4-BE49-F238E27FC236}">
                <a16:creationId xmlns:a16="http://schemas.microsoft.com/office/drawing/2014/main" id="{BC080CA3-CE3D-4ECC-91D6-1B610554C7D8}"/>
              </a:ext>
            </a:extLst>
          </p:cNvPr>
          <p:cNvGrpSpPr/>
          <p:nvPr/>
        </p:nvGrpSpPr>
        <p:grpSpPr>
          <a:xfrm>
            <a:off x="9416761" y="1377147"/>
            <a:ext cx="1936800" cy="2327962"/>
            <a:chOff x="7391187" y="1377147"/>
            <a:chExt cx="1936800" cy="2327962"/>
          </a:xfrm>
        </p:grpSpPr>
        <p:grpSp>
          <p:nvGrpSpPr>
            <p:cNvPr id="50" name="Group 49">
              <a:extLst>
                <a:ext uri="{FF2B5EF4-FFF2-40B4-BE49-F238E27FC236}">
                  <a16:creationId xmlns:a16="http://schemas.microsoft.com/office/drawing/2014/main" id="{1DC753BA-2872-4297-9EBE-017DF8172F54}"/>
                </a:ext>
              </a:extLst>
            </p:cNvPr>
            <p:cNvGrpSpPr/>
            <p:nvPr/>
          </p:nvGrpSpPr>
          <p:grpSpPr>
            <a:xfrm>
              <a:off x="7391187" y="1377147"/>
              <a:ext cx="1936800" cy="2327962"/>
              <a:chOff x="920074" y="1633258"/>
              <a:chExt cx="1582226" cy="2214976"/>
            </a:xfrm>
            <a:effectLst>
              <a:outerShdw blurRad="50800" dist="38100" dir="2700000" algn="tl" rotWithShape="0">
                <a:prstClr val="black">
                  <a:alpha val="40000"/>
                </a:prstClr>
              </a:outerShdw>
            </a:effectLst>
          </p:grpSpPr>
          <p:grpSp>
            <p:nvGrpSpPr>
              <p:cNvPr id="51" name="Group 54">
                <a:extLst>
                  <a:ext uri="{FF2B5EF4-FFF2-40B4-BE49-F238E27FC236}">
                    <a16:creationId xmlns:a16="http://schemas.microsoft.com/office/drawing/2014/main" id="{3846F245-2958-45FC-8381-E8C88EE523FE}"/>
                  </a:ext>
                </a:extLst>
              </p:cNvPr>
              <p:cNvGrpSpPr/>
              <p:nvPr>
                <p:custDataLst>
                  <p:tags r:id="rId26"/>
                </p:custDataLst>
              </p:nvPr>
            </p:nvGrpSpPr>
            <p:grpSpPr>
              <a:xfrm>
                <a:off x="920074" y="1633258"/>
                <a:ext cx="1573200" cy="2214976"/>
                <a:chOff x="-1075" y="0"/>
                <a:chExt cx="1770597" cy="1928335"/>
              </a:xfrm>
              <a:solidFill>
                <a:schemeClr val="bg1"/>
              </a:solidFill>
            </p:grpSpPr>
            <p:sp>
              <p:nvSpPr>
                <p:cNvPr id="56" name="Rectangle 46">
                  <a:extLst>
                    <a:ext uri="{FF2B5EF4-FFF2-40B4-BE49-F238E27FC236}">
                      <a16:creationId xmlns:a16="http://schemas.microsoft.com/office/drawing/2014/main" id="{73122B80-CD20-47BC-82A9-0652DDBADAB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57" name="TextBox 4536">
                  <a:extLst>
                    <a:ext uri="{FF2B5EF4-FFF2-40B4-BE49-F238E27FC236}">
                      <a16:creationId xmlns:a16="http://schemas.microsoft.com/office/drawing/2014/main" id="{84725E53-1251-4875-B607-E303091DF392}"/>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52" name="Group 51">
                <a:extLst>
                  <a:ext uri="{FF2B5EF4-FFF2-40B4-BE49-F238E27FC236}">
                    <a16:creationId xmlns:a16="http://schemas.microsoft.com/office/drawing/2014/main" id="{BFC5078E-3CD9-4DEE-A4CD-08D10505421B}"/>
                  </a:ext>
                </a:extLst>
              </p:cNvPr>
              <p:cNvGrpSpPr/>
              <p:nvPr/>
            </p:nvGrpSpPr>
            <p:grpSpPr>
              <a:xfrm>
                <a:off x="929100" y="3046660"/>
                <a:ext cx="1573200" cy="749644"/>
                <a:chOff x="929100" y="3055206"/>
                <a:chExt cx="1558272" cy="749644"/>
              </a:xfrm>
            </p:grpSpPr>
            <p:pic>
              <p:nvPicPr>
                <p:cNvPr id="54" name="Picture 44">
                  <a:extLst>
                    <a:ext uri="{FF2B5EF4-FFF2-40B4-BE49-F238E27FC236}">
                      <a16:creationId xmlns:a16="http://schemas.microsoft.com/office/drawing/2014/main" id="{E398873F-47A4-43FA-B641-DB220A03E4DE}"/>
                    </a:ext>
                  </a:extLst>
                </p:cNvPr>
                <p:cNvPicPr>
                  <a:picLocks noChangeAspect="1" noChangeArrowheads="1"/>
                </p:cNvPicPr>
                <p:nvPr>
                  <p:custDataLst>
                    <p:tags r:id="rId2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55" name="Picture 45" descr="C:\USERS\X81870\APPDATA\LOCAL\TEMP\wza8b1\5001_5004_A4 landscape report cover window.wmf">
                  <a:extLst>
                    <a:ext uri="{FF2B5EF4-FFF2-40B4-BE49-F238E27FC236}">
                      <a16:creationId xmlns:a16="http://schemas.microsoft.com/office/drawing/2014/main" id="{3C5623E4-DB30-4AC2-830A-D75DC5D4A7AE}"/>
                    </a:ext>
                  </a:extLst>
                </p:cNvPr>
                <p:cNvPicPr>
                  <a:picLocks noChangeAspect="1" noChangeArrowheads="1"/>
                </p:cNvPicPr>
                <p:nvPr>
                  <p:custDataLst>
                    <p:tags r:id="rId2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ctangle 179">
                <a:extLst>
                  <a:ext uri="{FF2B5EF4-FFF2-40B4-BE49-F238E27FC236}">
                    <a16:creationId xmlns:a16="http://schemas.microsoft.com/office/drawing/2014/main" id="{54B1A869-BBD2-4452-8E5D-145152F485BC}"/>
                  </a:ext>
                </a:extLst>
              </p:cNvPr>
              <p:cNvSpPr>
                <a:spLocks noChangeArrowheads="1"/>
              </p:cNvSpPr>
              <p:nvPr>
                <p:custDataLst>
                  <p:tags r:id="rId2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3" name="Text Box 37">
              <a:extLst>
                <a:ext uri="{FF2B5EF4-FFF2-40B4-BE49-F238E27FC236}">
                  <a16:creationId xmlns:a16="http://schemas.microsoft.com/office/drawing/2014/main" id="{485CCC66-D59C-4093-850C-EFBC65FC11A1}"/>
                </a:ext>
              </a:extLst>
            </p:cNvPr>
            <p:cNvSpPr txBox="1">
              <a:spLocks noChangeArrowheads="1"/>
            </p:cNvSpPr>
            <p:nvPr/>
          </p:nvSpPr>
          <p:spPr bwMode="auto">
            <a:xfrm>
              <a:off x="7512087" y="2081408"/>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endParaRPr lang="en-US" sz="900" dirty="0"/>
            </a:p>
          </p:txBody>
        </p:sp>
        <p:sp>
          <p:nvSpPr>
            <p:cNvPr id="135" name="Text Box 37">
              <a:extLst>
                <a:ext uri="{FF2B5EF4-FFF2-40B4-BE49-F238E27FC236}">
                  <a16:creationId xmlns:a16="http://schemas.microsoft.com/office/drawing/2014/main" id="{3BD4C562-ADCD-4BDE-A0A3-9087989A8E2C}"/>
                </a:ext>
              </a:extLst>
            </p:cNvPr>
            <p:cNvSpPr txBox="1">
              <a:spLocks noChangeArrowheads="1"/>
            </p:cNvSpPr>
            <p:nvPr/>
          </p:nvSpPr>
          <p:spPr bwMode="auto">
            <a:xfrm>
              <a:off x="7501038"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Keensight</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Capital </a:t>
              </a:r>
              <a:endParaRPr lang="en-US" sz="900" dirty="0"/>
            </a:p>
            <a:p>
              <a:pPr marL="0" indent="0">
                <a:buNone/>
              </a:pPr>
              <a:r>
                <a:rPr lang="en-US" sz="900" dirty="0"/>
                <a:t>EY supported the Private Equity firm </a:t>
              </a:r>
              <a:r>
                <a:rPr lang="en-US" sz="900" dirty="0" err="1"/>
                <a:t>Keensight</a:t>
              </a:r>
              <a:r>
                <a:rPr lang="en-US" sz="900" dirty="0"/>
                <a:t> Capital with Operational Due Diligence services in relation to the investment into the “Service Business” of </a:t>
              </a:r>
              <a:r>
                <a:rPr lang="en-US" sz="900" dirty="0" err="1"/>
                <a:t>Axxam</a:t>
              </a:r>
              <a:r>
                <a:rPr lang="en-US" sz="900" dirty="0"/>
                <a:t> </a:t>
              </a:r>
              <a:r>
                <a:rPr lang="en-US" sz="900" dirty="0" err="1"/>
                <a:t>SpA</a:t>
              </a:r>
              <a:r>
                <a:rPr lang="en-US" sz="900" dirty="0"/>
                <a:t>, an Italian biotech research and discovery company </a:t>
              </a:r>
            </a:p>
          </p:txBody>
        </p:sp>
        <p:pic>
          <p:nvPicPr>
            <p:cNvPr id="3" name="Picture 4" descr="Home - Keensight Capital">
              <a:extLst>
                <a:ext uri="{FF2B5EF4-FFF2-40B4-BE49-F238E27FC236}">
                  <a16:creationId xmlns:a16="http://schemas.microsoft.com/office/drawing/2014/main" id="{692B28DC-FC6F-4B66-BF34-B0BADEE179E2}"/>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7467672" y="1468599"/>
              <a:ext cx="1406771" cy="5804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xxam - OpenZone">
              <a:extLst>
                <a:ext uri="{FF2B5EF4-FFF2-40B4-BE49-F238E27FC236}">
                  <a16:creationId xmlns:a16="http://schemas.microsoft.com/office/drawing/2014/main" id="{223CFE65-7510-41FD-9C31-1780D516ECA2}"/>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381283" y="1913156"/>
              <a:ext cx="566231" cy="226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Group 232">
            <a:extLst>
              <a:ext uri="{FF2B5EF4-FFF2-40B4-BE49-F238E27FC236}">
                <a16:creationId xmlns:a16="http://schemas.microsoft.com/office/drawing/2014/main" id="{FB0688C6-9AA1-4E72-B3E7-7FE88A3D57B0}"/>
              </a:ext>
            </a:extLst>
          </p:cNvPr>
          <p:cNvGrpSpPr/>
          <p:nvPr/>
        </p:nvGrpSpPr>
        <p:grpSpPr>
          <a:xfrm>
            <a:off x="617221" y="3874782"/>
            <a:ext cx="1940101" cy="2327962"/>
            <a:chOff x="9648332" y="1377147"/>
            <a:chExt cx="1940101" cy="2327962"/>
          </a:xfrm>
        </p:grpSpPr>
        <p:grpSp>
          <p:nvGrpSpPr>
            <p:cNvPr id="234" name="Group 233">
              <a:extLst>
                <a:ext uri="{FF2B5EF4-FFF2-40B4-BE49-F238E27FC236}">
                  <a16:creationId xmlns:a16="http://schemas.microsoft.com/office/drawing/2014/main" id="{E00B93C3-F7BC-4460-B2C1-EF5B000937CB}"/>
                </a:ext>
              </a:extLst>
            </p:cNvPr>
            <p:cNvGrpSpPr/>
            <p:nvPr/>
          </p:nvGrpSpPr>
          <p:grpSpPr>
            <a:xfrm>
              <a:off x="9651633" y="1377147"/>
              <a:ext cx="1936800" cy="2327962"/>
              <a:chOff x="920074" y="1633258"/>
              <a:chExt cx="1582226" cy="2214976"/>
            </a:xfrm>
            <a:effectLst>
              <a:outerShdw blurRad="50800" dist="38100" dir="2700000" algn="tl" rotWithShape="0">
                <a:prstClr val="black">
                  <a:alpha val="40000"/>
                </a:prstClr>
              </a:outerShdw>
            </a:effectLst>
          </p:grpSpPr>
          <p:grpSp>
            <p:nvGrpSpPr>
              <p:cNvPr id="239" name="Group 54">
                <a:extLst>
                  <a:ext uri="{FF2B5EF4-FFF2-40B4-BE49-F238E27FC236}">
                    <a16:creationId xmlns:a16="http://schemas.microsoft.com/office/drawing/2014/main" id="{D59C8AC8-9BBD-465F-9D6A-B47DF8840666}"/>
                  </a:ext>
                </a:extLst>
              </p:cNvPr>
              <p:cNvGrpSpPr/>
              <p:nvPr>
                <p:custDataLst>
                  <p:tags r:id="rId22"/>
                </p:custDataLst>
              </p:nvPr>
            </p:nvGrpSpPr>
            <p:grpSpPr>
              <a:xfrm>
                <a:off x="920074" y="1633258"/>
                <a:ext cx="1573200" cy="2214976"/>
                <a:chOff x="-1075" y="0"/>
                <a:chExt cx="1770597" cy="1928335"/>
              </a:xfrm>
              <a:solidFill>
                <a:schemeClr val="bg1"/>
              </a:solidFill>
            </p:grpSpPr>
            <p:sp>
              <p:nvSpPr>
                <p:cNvPr id="244" name="Rectangle 46">
                  <a:extLst>
                    <a:ext uri="{FF2B5EF4-FFF2-40B4-BE49-F238E27FC236}">
                      <a16:creationId xmlns:a16="http://schemas.microsoft.com/office/drawing/2014/main" id="{357D361C-1887-4524-B33E-DBC13D7487B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245" name="TextBox 4536">
                  <a:extLst>
                    <a:ext uri="{FF2B5EF4-FFF2-40B4-BE49-F238E27FC236}">
                      <a16:creationId xmlns:a16="http://schemas.microsoft.com/office/drawing/2014/main" id="{E0161A69-0452-46BF-87FC-35361477610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40" name="Group 239">
                <a:extLst>
                  <a:ext uri="{FF2B5EF4-FFF2-40B4-BE49-F238E27FC236}">
                    <a16:creationId xmlns:a16="http://schemas.microsoft.com/office/drawing/2014/main" id="{89E24B53-F62E-4363-BAA9-25EB9A6C14F6}"/>
                  </a:ext>
                </a:extLst>
              </p:cNvPr>
              <p:cNvGrpSpPr/>
              <p:nvPr/>
            </p:nvGrpSpPr>
            <p:grpSpPr>
              <a:xfrm>
                <a:off x="929100" y="3046660"/>
                <a:ext cx="1573200" cy="749644"/>
                <a:chOff x="929100" y="3055206"/>
                <a:chExt cx="1558272" cy="749644"/>
              </a:xfrm>
            </p:grpSpPr>
            <p:pic>
              <p:nvPicPr>
                <p:cNvPr id="242" name="Picture 44">
                  <a:extLst>
                    <a:ext uri="{FF2B5EF4-FFF2-40B4-BE49-F238E27FC236}">
                      <a16:creationId xmlns:a16="http://schemas.microsoft.com/office/drawing/2014/main" id="{A2E8E0B1-7D9E-4A69-98F6-432C446ABBA1}"/>
                    </a:ext>
                  </a:extLst>
                </p:cNvPr>
                <p:cNvPicPr>
                  <a:picLocks noChangeAspect="1" noChangeArrowheads="1"/>
                </p:cNvPicPr>
                <p:nvPr>
                  <p:custDataLst>
                    <p:tags r:id="rId2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243" name="Picture 45" descr="C:\USERS\X81870\APPDATA\LOCAL\TEMP\wza8b1\5001_5004_A4 landscape report cover window.wmf">
                  <a:extLst>
                    <a:ext uri="{FF2B5EF4-FFF2-40B4-BE49-F238E27FC236}">
                      <a16:creationId xmlns:a16="http://schemas.microsoft.com/office/drawing/2014/main" id="{852F8238-7554-4746-905E-DF145A86606D}"/>
                    </a:ext>
                  </a:extLst>
                </p:cNvPr>
                <p:cNvPicPr>
                  <a:picLocks noChangeAspect="1" noChangeArrowheads="1"/>
                </p:cNvPicPr>
                <p:nvPr>
                  <p:custDataLst>
                    <p:tags r:id="rId2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241" name="Rectangle 179">
                <a:extLst>
                  <a:ext uri="{FF2B5EF4-FFF2-40B4-BE49-F238E27FC236}">
                    <a16:creationId xmlns:a16="http://schemas.microsoft.com/office/drawing/2014/main" id="{32525CB6-2E62-423A-9BF9-42E0B9E3662D}"/>
                  </a:ext>
                </a:extLst>
              </p:cNvPr>
              <p:cNvSpPr>
                <a:spLocks noChangeArrowheads="1"/>
              </p:cNvSpPr>
              <p:nvPr>
                <p:custDataLst>
                  <p:tags r:id="rId2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5" name="Text Box 37">
              <a:extLst>
                <a:ext uri="{FF2B5EF4-FFF2-40B4-BE49-F238E27FC236}">
                  <a16:creationId xmlns:a16="http://schemas.microsoft.com/office/drawing/2014/main" id="{D9DA666D-3359-4DFD-86BE-C57657F672B0}"/>
                </a:ext>
              </a:extLst>
            </p:cNvPr>
            <p:cNvSpPr txBox="1">
              <a:spLocks noChangeArrowheads="1"/>
            </p:cNvSpPr>
            <p:nvPr/>
          </p:nvSpPr>
          <p:spPr bwMode="auto">
            <a:xfrm>
              <a:off x="977253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Peninsula Capital</a:t>
              </a:r>
              <a:endParaRPr lang="en-US" sz="900" dirty="0"/>
            </a:p>
            <a:p>
              <a:pPr marL="0" indent="0">
                <a:buNone/>
              </a:pPr>
              <a:r>
                <a:rPr lang="en-US" sz="900" dirty="0"/>
                <a:t>EY was requested by Peninsula Capital Advisors to perform an operational assessment of a player focused in the Pet Care sector (“</a:t>
              </a:r>
              <a:r>
                <a:rPr lang="en-US" sz="900" dirty="0" err="1"/>
                <a:t>L’Isola</a:t>
              </a:r>
              <a:r>
                <a:rPr lang="en-US" sz="900" dirty="0"/>
                <a:t> </a:t>
              </a:r>
              <a:r>
                <a:rPr lang="en-US" sz="900" dirty="0" err="1"/>
                <a:t>dei</a:t>
              </a:r>
              <a:r>
                <a:rPr lang="en-US" sz="900" dirty="0"/>
                <a:t> </a:t>
              </a:r>
              <a:r>
                <a:rPr lang="en-US" sz="900" dirty="0" err="1"/>
                <a:t>Tesori</a:t>
              </a:r>
              <a:r>
                <a:rPr lang="en-US" sz="900" dirty="0"/>
                <a:t>”) </a:t>
              </a:r>
            </a:p>
          </p:txBody>
        </p:sp>
        <p:grpSp>
          <p:nvGrpSpPr>
            <p:cNvPr id="236" name="Group 235">
              <a:extLst>
                <a:ext uri="{FF2B5EF4-FFF2-40B4-BE49-F238E27FC236}">
                  <a16:creationId xmlns:a16="http://schemas.microsoft.com/office/drawing/2014/main" id="{AD050B93-DB6E-410B-89A4-97AA3D55F1CB}"/>
                </a:ext>
              </a:extLst>
            </p:cNvPr>
            <p:cNvGrpSpPr/>
            <p:nvPr/>
          </p:nvGrpSpPr>
          <p:grpSpPr>
            <a:xfrm>
              <a:off x="9648332" y="1563501"/>
              <a:ext cx="1721346" cy="515799"/>
              <a:chOff x="9680614" y="1502755"/>
              <a:chExt cx="1721346" cy="515799"/>
            </a:xfrm>
          </p:grpSpPr>
          <p:pic>
            <p:nvPicPr>
              <p:cNvPr id="237" name="Picture 6" descr="Privacy Policy">
                <a:extLst>
                  <a:ext uri="{FF2B5EF4-FFF2-40B4-BE49-F238E27FC236}">
                    <a16:creationId xmlns:a16="http://schemas.microsoft.com/office/drawing/2014/main" id="{BBECBBC6-108C-4951-B83C-A4A2FBC777D7}"/>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0507961" y="1828177"/>
                <a:ext cx="893999" cy="190377"/>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8" descr="International Private Equity | Peninsula Capital">
                <a:extLst>
                  <a:ext uri="{FF2B5EF4-FFF2-40B4-BE49-F238E27FC236}">
                    <a16:creationId xmlns:a16="http://schemas.microsoft.com/office/drawing/2014/main" id="{0F3B9FF7-F786-4F9B-A504-3FA42D62ECD3}"/>
                  </a:ext>
                </a:extLst>
              </p:cNvPr>
              <p:cNvPicPr>
                <a:picLocks noChangeAspect="1" noChangeArrowheads="1"/>
              </p:cNvPicPr>
              <p:nvPr/>
            </p:nvPicPr>
            <p:blipFill rotWithShape="1">
              <a:blip r:embed="rId44" cstate="print">
                <a:extLst>
                  <a:ext uri="{28A0092B-C50C-407E-A947-70E740481C1C}">
                    <a14:useLocalDpi xmlns:a14="http://schemas.microsoft.com/office/drawing/2010/main" val="0"/>
                  </a:ext>
                </a:extLst>
              </a:blip>
              <a:srcRect t="30243" b="29972"/>
              <a:stretch/>
            </p:blipFill>
            <p:spPr bwMode="auto">
              <a:xfrm>
                <a:off x="9680614" y="1502755"/>
                <a:ext cx="1192228" cy="33542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a:extLst>
              <a:ext uri="{FF2B5EF4-FFF2-40B4-BE49-F238E27FC236}">
                <a16:creationId xmlns:a16="http://schemas.microsoft.com/office/drawing/2014/main" id="{80ACCA0C-9275-4510-843C-31B1602BCAA2}"/>
              </a:ext>
            </a:extLst>
          </p:cNvPr>
          <p:cNvGrpSpPr/>
          <p:nvPr/>
        </p:nvGrpSpPr>
        <p:grpSpPr>
          <a:xfrm>
            <a:off x="3552625" y="3874782"/>
            <a:ext cx="1936729" cy="2327962"/>
            <a:chOff x="2878318" y="3874782"/>
            <a:chExt cx="1936729" cy="2327962"/>
          </a:xfrm>
        </p:grpSpPr>
        <p:grpSp>
          <p:nvGrpSpPr>
            <p:cNvPr id="29" name="Group 28">
              <a:extLst>
                <a:ext uri="{FF2B5EF4-FFF2-40B4-BE49-F238E27FC236}">
                  <a16:creationId xmlns:a16="http://schemas.microsoft.com/office/drawing/2014/main" id="{BAEA75CA-5AF5-4F4A-A8D6-BB78E590654F}"/>
                </a:ext>
              </a:extLst>
            </p:cNvPr>
            <p:cNvGrpSpPr/>
            <p:nvPr/>
          </p:nvGrpSpPr>
          <p:grpSpPr>
            <a:xfrm>
              <a:off x="2878318" y="3874782"/>
              <a:ext cx="1936729" cy="2327962"/>
              <a:chOff x="609917" y="3874782"/>
              <a:chExt cx="1936729" cy="2327962"/>
            </a:xfrm>
          </p:grpSpPr>
          <p:grpSp>
            <p:nvGrpSpPr>
              <p:cNvPr id="66" name="Group 65">
                <a:extLst>
                  <a:ext uri="{FF2B5EF4-FFF2-40B4-BE49-F238E27FC236}">
                    <a16:creationId xmlns:a16="http://schemas.microsoft.com/office/drawing/2014/main" id="{D5B7EB78-5A1D-469C-A23E-4A822C7FA104}"/>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67" name="Group 54">
                  <a:extLst>
                    <a:ext uri="{FF2B5EF4-FFF2-40B4-BE49-F238E27FC236}">
                      <a16:creationId xmlns:a16="http://schemas.microsoft.com/office/drawing/2014/main" id="{B50CAD33-7886-4EC4-8D9C-466C1EE5F909}"/>
                    </a:ext>
                  </a:extLst>
                </p:cNvPr>
                <p:cNvGrpSpPr/>
                <p:nvPr>
                  <p:custDataLst>
                    <p:tags r:id="rId18"/>
                  </p:custDataLst>
                </p:nvPr>
              </p:nvGrpSpPr>
              <p:grpSpPr>
                <a:xfrm>
                  <a:off x="920074" y="1633258"/>
                  <a:ext cx="1573200" cy="2214976"/>
                  <a:chOff x="-1075" y="0"/>
                  <a:chExt cx="1770597" cy="1928335"/>
                </a:xfrm>
                <a:solidFill>
                  <a:schemeClr val="bg1"/>
                </a:solidFill>
              </p:grpSpPr>
              <p:sp>
                <p:nvSpPr>
                  <p:cNvPr id="72" name="Rectangle 46">
                    <a:extLst>
                      <a:ext uri="{FF2B5EF4-FFF2-40B4-BE49-F238E27FC236}">
                        <a16:creationId xmlns:a16="http://schemas.microsoft.com/office/drawing/2014/main" id="{67C17111-2A1A-4CD7-9566-73B9A4112E9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73" name="TextBox 4536">
                    <a:extLst>
                      <a:ext uri="{FF2B5EF4-FFF2-40B4-BE49-F238E27FC236}">
                        <a16:creationId xmlns:a16="http://schemas.microsoft.com/office/drawing/2014/main" id="{015C0E7D-B6B1-4789-A629-B82B652E0E8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68" name="Group 67">
                  <a:extLst>
                    <a:ext uri="{FF2B5EF4-FFF2-40B4-BE49-F238E27FC236}">
                      <a16:creationId xmlns:a16="http://schemas.microsoft.com/office/drawing/2014/main" id="{4095B137-2419-42E3-A987-94781E91A193}"/>
                    </a:ext>
                  </a:extLst>
                </p:cNvPr>
                <p:cNvGrpSpPr/>
                <p:nvPr/>
              </p:nvGrpSpPr>
              <p:grpSpPr>
                <a:xfrm>
                  <a:off x="929100" y="3046660"/>
                  <a:ext cx="1573200" cy="749644"/>
                  <a:chOff x="929100" y="3055206"/>
                  <a:chExt cx="1558272" cy="749644"/>
                </a:xfrm>
              </p:grpSpPr>
              <p:pic>
                <p:nvPicPr>
                  <p:cNvPr id="70" name="Picture 44">
                    <a:extLst>
                      <a:ext uri="{FF2B5EF4-FFF2-40B4-BE49-F238E27FC236}">
                        <a16:creationId xmlns:a16="http://schemas.microsoft.com/office/drawing/2014/main" id="{72F492E1-3FC8-4539-8B4B-987F3F11D5E1}"/>
                      </a:ext>
                    </a:extLst>
                  </p:cNvPr>
                  <p:cNvPicPr>
                    <a:picLocks noChangeAspect="1" noChangeArrowheads="1"/>
                  </p:cNvPicPr>
                  <p:nvPr>
                    <p:custDataLst>
                      <p:tags r:id="rId20"/>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71" name="Picture 45" descr="C:\USERS\X81870\APPDATA\LOCAL\TEMP\wza8b1\5001_5004_A4 landscape report cover window.wmf">
                    <a:extLst>
                      <a:ext uri="{FF2B5EF4-FFF2-40B4-BE49-F238E27FC236}">
                        <a16:creationId xmlns:a16="http://schemas.microsoft.com/office/drawing/2014/main" id="{35E5C8AC-0F86-44CB-A07F-5E0F6F91DCE0}"/>
                      </a:ext>
                    </a:extLst>
                  </p:cNvPr>
                  <p:cNvPicPr>
                    <a:picLocks noChangeAspect="1" noChangeArrowheads="1"/>
                  </p:cNvPicPr>
                  <p:nvPr>
                    <p:custDataLst>
                      <p:tags r:id="rId21"/>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179">
                  <a:extLst>
                    <a:ext uri="{FF2B5EF4-FFF2-40B4-BE49-F238E27FC236}">
                      <a16:creationId xmlns:a16="http://schemas.microsoft.com/office/drawing/2014/main" id="{2C9EAE27-69C0-4C4F-9BE6-4CB1F9AB15C7}"/>
                    </a:ext>
                  </a:extLst>
                </p:cNvPr>
                <p:cNvSpPr>
                  <a:spLocks noChangeArrowheads="1"/>
                </p:cNvSpPr>
                <p:nvPr>
                  <p:custDataLst>
                    <p:tags r:id="rId19"/>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6" name="Text Box 37">
                <a:extLst>
                  <a:ext uri="{FF2B5EF4-FFF2-40B4-BE49-F238E27FC236}">
                    <a16:creationId xmlns:a16="http://schemas.microsoft.com/office/drawing/2014/main" id="{F7D8E33E-623E-4241-A08E-5F226D6A8BE9}"/>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Aurelius</a:t>
                </a:r>
                <a:endParaRPr lang="en-US" sz="1100" dirty="0"/>
              </a:p>
              <a:p>
                <a:pPr marL="0" indent="0">
                  <a:buNone/>
                </a:pPr>
                <a:r>
                  <a:rPr lang="en-US" sz="900" dirty="0" err="1"/>
                  <a:t>Ey</a:t>
                </a:r>
                <a:r>
                  <a:rPr lang="en-US" sz="900" dirty="0"/>
                  <a:t> Team assisted the PE team in the potential acquisition of a business unit of a Tier 1 operator in the Automotive industry </a:t>
                </a:r>
              </a:p>
            </p:txBody>
          </p:sp>
        </p:grpSp>
        <p:pic>
          <p:nvPicPr>
            <p:cNvPr id="21509" name="Picture 5" descr="AURELIUS Italia">
              <a:extLst>
                <a:ext uri="{FF2B5EF4-FFF2-40B4-BE49-F238E27FC236}">
                  <a16:creationId xmlns:a16="http://schemas.microsoft.com/office/drawing/2014/main" id="{78DAE060-2DC4-4B1D-B02C-0793801AE5CD}"/>
                </a:ext>
              </a:extLst>
            </p:cNvPr>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200490" y="4152243"/>
              <a:ext cx="621329" cy="326328"/>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ana Motion Systems - Lovemark">
              <a:extLst>
                <a:ext uri="{FF2B5EF4-FFF2-40B4-BE49-F238E27FC236}">
                  <a16:creationId xmlns:a16="http://schemas.microsoft.com/office/drawing/2014/main" id="{155B182F-E547-4FF3-9D6F-9948579F592D}"/>
                </a:ext>
              </a:extLst>
            </p:cNvPr>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3987700" y="4220131"/>
              <a:ext cx="682992" cy="4780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804BCBE-999D-43F8-B2B8-4730F939055C}"/>
              </a:ext>
            </a:extLst>
          </p:cNvPr>
          <p:cNvGrpSpPr/>
          <p:nvPr/>
        </p:nvGrpSpPr>
        <p:grpSpPr>
          <a:xfrm>
            <a:off x="6484657" y="3874782"/>
            <a:ext cx="1936805" cy="2327962"/>
            <a:chOff x="5136042" y="3874782"/>
            <a:chExt cx="1936805" cy="2327962"/>
          </a:xfrm>
        </p:grpSpPr>
        <p:grpSp>
          <p:nvGrpSpPr>
            <p:cNvPr id="26" name="Group 25">
              <a:extLst>
                <a:ext uri="{FF2B5EF4-FFF2-40B4-BE49-F238E27FC236}">
                  <a16:creationId xmlns:a16="http://schemas.microsoft.com/office/drawing/2014/main" id="{DE85EE4F-8A3D-4DEA-81BE-7E9DB5914BCB}"/>
                </a:ext>
              </a:extLst>
            </p:cNvPr>
            <p:cNvGrpSpPr/>
            <p:nvPr/>
          </p:nvGrpSpPr>
          <p:grpSpPr>
            <a:xfrm>
              <a:off x="5136042" y="3874782"/>
              <a:ext cx="1936805" cy="2327962"/>
              <a:chOff x="2870293" y="1377147"/>
              <a:chExt cx="1936805" cy="2327962"/>
            </a:xfrm>
          </p:grpSpPr>
          <p:grpSp>
            <p:nvGrpSpPr>
              <p:cNvPr id="34" name="Group 33">
                <a:extLst>
                  <a:ext uri="{FF2B5EF4-FFF2-40B4-BE49-F238E27FC236}">
                    <a16:creationId xmlns:a16="http://schemas.microsoft.com/office/drawing/2014/main" id="{9FBB7A64-4AF2-445C-8AF3-AA10DD578185}"/>
                  </a:ext>
                </a:extLst>
              </p:cNvPr>
              <p:cNvGrpSpPr/>
              <p:nvPr/>
            </p:nvGrpSpPr>
            <p:grpSpPr>
              <a:xfrm>
                <a:off x="2870293" y="1377147"/>
                <a:ext cx="1936805" cy="2327962"/>
                <a:chOff x="920074" y="1633258"/>
                <a:chExt cx="1582230" cy="2214976"/>
              </a:xfrm>
              <a:effectLst>
                <a:outerShdw blurRad="50800" dist="38100" dir="2700000" algn="tl" rotWithShape="0">
                  <a:prstClr val="black">
                    <a:alpha val="40000"/>
                  </a:prstClr>
                </a:outerShdw>
              </a:effectLst>
            </p:grpSpPr>
            <p:grpSp>
              <p:nvGrpSpPr>
                <p:cNvPr id="35" name="Group 54">
                  <a:extLst>
                    <a:ext uri="{FF2B5EF4-FFF2-40B4-BE49-F238E27FC236}">
                      <a16:creationId xmlns:a16="http://schemas.microsoft.com/office/drawing/2014/main" id="{83FEB659-F2B1-4DFE-8A5E-7F147F117147}"/>
                    </a:ext>
                  </a:extLst>
                </p:cNvPr>
                <p:cNvGrpSpPr/>
                <p:nvPr>
                  <p:custDataLst>
                    <p:tags r:id="rId14"/>
                  </p:custDataLst>
                </p:nvPr>
              </p:nvGrpSpPr>
              <p:grpSpPr>
                <a:xfrm>
                  <a:off x="920074" y="1633258"/>
                  <a:ext cx="1573200" cy="2214976"/>
                  <a:chOff x="-1075" y="0"/>
                  <a:chExt cx="1770597" cy="1928335"/>
                </a:xfrm>
                <a:solidFill>
                  <a:schemeClr val="bg1"/>
                </a:solidFill>
              </p:grpSpPr>
              <p:sp>
                <p:nvSpPr>
                  <p:cNvPr id="40" name="Rectangle 46">
                    <a:extLst>
                      <a:ext uri="{FF2B5EF4-FFF2-40B4-BE49-F238E27FC236}">
                        <a16:creationId xmlns:a16="http://schemas.microsoft.com/office/drawing/2014/main" id="{80960780-3649-4477-9A92-1752881A141A}"/>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1" name="TextBox 4536">
                    <a:extLst>
                      <a:ext uri="{FF2B5EF4-FFF2-40B4-BE49-F238E27FC236}">
                        <a16:creationId xmlns:a16="http://schemas.microsoft.com/office/drawing/2014/main" id="{90B75E47-309F-46E2-B85D-6DE5C05082B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36" name="Group 35">
                  <a:extLst>
                    <a:ext uri="{FF2B5EF4-FFF2-40B4-BE49-F238E27FC236}">
                      <a16:creationId xmlns:a16="http://schemas.microsoft.com/office/drawing/2014/main" id="{663A3853-E752-4138-B739-0B3D719E6AB5}"/>
                    </a:ext>
                  </a:extLst>
                </p:cNvPr>
                <p:cNvGrpSpPr/>
                <p:nvPr/>
              </p:nvGrpSpPr>
              <p:grpSpPr>
                <a:xfrm>
                  <a:off x="929101" y="3046660"/>
                  <a:ext cx="1573203" cy="749644"/>
                  <a:chOff x="929100" y="3055206"/>
                  <a:chExt cx="1558272" cy="749644"/>
                </a:xfrm>
              </p:grpSpPr>
              <p:pic>
                <p:nvPicPr>
                  <p:cNvPr id="38" name="Picture 44">
                    <a:extLst>
                      <a:ext uri="{FF2B5EF4-FFF2-40B4-BE49-F238E27FC236}">
                        <a16:creationId xmlns:a16="http://schemas.microsoft.com/office/drawing/2014/main" id="{8D6E2274-739E-4E0F-9B58-820ECEEA0806}"/>
                      </a:ext>
                    </a:extLst>
                  </p:cNvPr>
                  <p:cNvPicPr>
                    <a:picLocks noChangeAspect="1" noChangeArrowheads="1"/>
                  </p:cNvPicPr>
                  <p:nvPr>
                    <p:custDataLst>
                      <p:tags r:id="rId16"/>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39" name="Picture 45" descr="C:\USERS\X81870\APPDATA\LOCAL\TEMP\wza8b1\5001_5004_A4 landscape report cover window.wmf">
                    <a:extLst>
                      <a:ext uri="{FF2B5EF4-FFF2-40B4-BE49-F238E27FC236}">
                        <a16:creationId xmlns:a16="http://schemas.microsoft.com/office/drawing/2014/main" id="{A1B144AB-C0F1-41C4-8746-30B0FC2CC62F}"/>
                      </a:ext>
                    </a:extLst>
                  </p:cNvPr>
                  <p:cNvPicPr>
                    <a:picLocks noChangeAspect="1" noChangeArrowheads="1"/>
                  </p:cNvPicPr>
                  <p:nvPr>
                    <p:custDataLst>
                      <p:tags r:id="rId17"/>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179">
                  <a:extLst>
                    <a:ext uri="{FF2B5EF4-FFF2-40B4-BE49-F238E27FC236}">
                      <a16:creationId xmlns:a16="http://schemas.microsoft.com/office/drawing/2014/main" id="{0590A03C-A7DA-45FF-9118-3C1D81EC2AD2}"/>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2" name="Text Box 37">
                <a:extLst>
                  <a:ext uri="{FF2B5EF4-FFF2-40B4-BE49-F238E27FC236}">
                    <a16:creationId xmlns:a16="http://schemas.microsoft.com/office/drawing/2014/main" id="{0A59199B-E8AB-4759-8F84-BD4FCD370C0D}"/>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J-Hirsch</a:t>
                </a:r>
                <a:endParaRPr lang="en-US" sz="1100" dirty="0"/>
              </a:p>
              <a:p>
                <a:pPr marL="0" indent="0">
                  <a:buNone/>
                </a:pPr>
                <a:r>
                  <a:rPr lang="en-US" sz="900" dirty="0"/>
                  <a:t>EY assisted the PE team in the potential acquisition of an operator in the production of hygiene products – IT and Operational DD activities to assess the As-Is situation of the target’s plants </a:t>
                </a:r>
              </a:p>
            </p:txBody>
          </p:sp>
        </p:grpSp>
        <p:pic>
          <p:nvPicPr>
            <p:cNvPr id="21513" name="Picture 9" descr="Clearwater International advises J. Hirsch &amp; Co. on structuring of an  acquisition financing">
              <a:extLst>
                <a:ext uri="{FF2B5EF4-FFF2-40B4-BE49-F238E27FC236}">
                  <a16:creationId xmlns:a16="http://schemas.microsoft.com/office/drawing/2014/main" id="{EC58B46D-E9AC-432D-861E-7E95A203359C}"/>
                </a:ext>
              </a:extLst>
            </p:cNvPr>
            <p:cNvPicPr>
              <a:picLocks noChangeAspect="1" noChangeArrowheads="1"/>
            </p:cNvPicPr>
            <p:nvPr/>
          </p:nvPicPr>
          <p:blipFill rotWithShape="1">
            <a:blip r:embed="rId47" cstate="print">
              <a:extLst>
                <a:ext uri="{28A0092B-C50C-407E-A947-70E740481C1C}">
                  <a14:useLocalDpi xmlns:a14="http://schemas.microsoft.com/office/drawing/2010/main" val="0"/>
                </a:ext>
              </a:extLst>
            </a:blip>
            <a:srcRect t="29720" b="21908"/>
            <a:stretch/>
          </p:blipFill>
          <p:spPr bwMode="auto">
            <a:xfrm>
              <a:off x="5239253" y="4088982"/>
              <a:ext cx="907454" cy="2343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7204CC2-BFD4-47C3-A990-EFC5B0D60532}"/>
                </a:ext>
              </a:extLst>
            </p:cNvPr>
            <p:cNvPicPr>
              <a:picLocks noChangeAspect="1"/>
            </p:cNvPicPr>
            <p:nvPr/>
          </p:nvPicPr>
          <p:blipFill>
            <a:blip r:embed="rId48"/>
            <a:stretch>
              <a:fillRect/>
            </a:stretch>
          </p:blipFill>
          <p:spPr>
            <a:xfrm>
              <a:off x="6130411" y="4320441"/>
              <a:ext cx="746581" cy="256494"/>
            </a:xfrm>
            <a:prstGeom prst="rect">
              <a:avLst/>
            </a:prstGeom>
          </p:spPr>
        </p:pic>
      </p:grpSp>
      <p:grpSp>
        <p:nvGrpSpPr>
          <p:cNvPr id="16" name="Group 15">
            <a:extLst>
              <a:ext uri="{FF2B5EF4-FFF2-40B4-BE49-F238E27FC236}">
                <a16:creationId xmlns:a16="http://schemas.microsoft.com/office/drawing/2014/main" id="{BF0ABB5F-D6BE-45D6-AB65-DB3F99956166}"/>
              </a:ext>
            </a:extLst>
          </p:cNvPr>
          <p:cNvGrpSpPr/>
          <p:nvPr/>
        </p:nvGrpSpPr>
        <p:grpSpPr>
          <a:xfrm>
            <a:off x="9416761" y="3874782"/>
            <a:ext cx="1936800" cy="2327962"/>
            <a:chOff x="9651633" y="3874782"/>
            <a:chExt cx="1936800" cy="2327962"/>
          </a:xfrm>
        </p:grpSpPr>
        <p:grpSp>
          <p:nvGrpSpPr>
            <p:cNvPr id="246" name="Group 245">
              <a:extLst>
                <a:ext uri="{FF2B5EF4-FFF2-40B4-BE49-F238E27FC236}">
                  <a16:creationId xmlns:a16="http://schemas.microsoft.com/office/drawing/2014/main" id="{C09575B0-5627-427D-8ED4-9A3845C3F6AF}"/>
                </a:ext>
              </a:extLst>
            </p:cNvPr>
            <p:cNvGrpSpPr/>
            <p:nvPr/>
          </p:nvGrpSpPr>
          <p:grpSpPr>
            <a:xfrm>
              <a:off x="9651633" y="3874782"/>
              <a:ext cx="1936800" cy="2327962"/>
              <a:chOff x="9651633" y="3874782"/>
              <a:chExt cx="1936800" cy="2327962"/>
            </a:xfrm>
          </p:grpSpPr>
          <p:grpSp>
            <p:nvGrpSpPr>
              <p:cNvPr id="98" name="Group 97">
                <a:extLst>
                  <a:ext uri="{FF2B5EF4-FFF2-40B4-BE49-F238E27FC236}">
                    <a16:creationId xmlns:a16="http://schemas.microsoft.com/office/drawing/2014/main" id="{C5434CC2-E678-4131-9D74-DDAAEAC78AFD}"/>
                  </a:ext>
                </a:extLst>
              </p:cNvPr>
              <p:cNvGrpSpPr/>
              <p:nvPr/>
            </p:nvGrpSpPr>
            <p:grpSpPr>
              <a:xfrm>
                <a:off x="9651633" y="3874782"/>
                <a:ext cx="1936800" cy="2327962"/>
                <a:chOff x="920074" y="1633258"/>
                <a:chExt cx="1582226" cy="2214976"/>
              </a:xfrm>
              <a:effectLst>
                <a:outerShdw blurRad="50800" dist="38100" dir="2700000" algn="tl" rotWithShape="0">
                  <a:prstClr val="black">
                    <a:alpha val="40000"/>
                  </a:prstClr>
                </a:outerShdw>
              </a:effectLst>
            </p:grpSpPr>
            <p:grpSp>
              <p:nvGrpSpPr>
                <p:cNvPr id="99" name="Group 54">
                  <a:extLst>
                    <a:ext uri="{FF2B5EF4-FFF2-40B4-BE49-F238E27FC236}">
                      <a16:creationId xmlns:a16="http://schemas.microsoft.com/office/drawing/2014/main" id="{02D50399-9D79-4056-A65A-83E4008A585D}"/>
                    </a:ext>
                  </a:extLst>
                </p:cNvPr>
                <p:cNvGrpSpPr/>
                <p:nvPr>
                  <p:custDataLst>
                    <p:tags r:id="rId10"/>
                  </p:custDataLst>
                </p:nvPr>
              </p:nvGrpSpPr>
              <p:grpSpPr>
                <a:xfrm>
                  <a:off x="920074" y="1633258"/>
                  <a:ext cx="1573200" cy="2214976"/>
                  <a:chOff x="-1075" y="0"/>
                  <a:chExt cx="1770597" cy="1928335"/>
                </a:xfrm>
                <a:solidFill>
                  <a:schemeClr val="bg1"/>
                </a:solidFill>
              </p:grpSpPr>
              <p:sp>
                <p:nvSpPr>
                  <p:cNvPr id="104" name="Rectangle 46">
                    <a:extLst>
                      <a:ext uri="{FF2B5EF4-FFF2-40B4-BE49-F238E27FC236}">
                        <a16:creationId xmlns:a16="http://schemas.microsoft.com/office/drawing/2014/main" id="{7EC8DC05-3B76-4F14-AEE2-AC72E445FA7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05" name="TextBox 4536">
                    <a:extLst>
                      <a:ext uri="{FF2B5EF4-FFF2-40B4-BE49-F238E27FC236}">
                        <a16:creationId xmlns:a16="http://schemas.microsoft.com/office/drawing/2014/main" id="{698EC871-6B21-41EF-83E2-9D84935F5960}"/>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00" name="Group 99">
                  <a:extLst>
                    <a:ext uri="{FF2B5EF4-FFF2-40B4-BE49-F238E27FC236}">
                      <a16:creationId xmlns:a16="http://schemas.microsoft.com/office/drawing/2014/main" id="{9AFAE47E-09D0-4E64-95BB-995F56B04D5E}"/>
                    </a:ext>
                  </a:extLst>
                </p:cNvPr>
                <p:cNvGrpSpPr/>
                <p:nvPr/>
              </p:nvGrpSpPr>
              <p:grpSpPr>
                <a:xfrm>
                  <a:off x="929100" y="3046660"/>
                  <a:ext cx="1573200" cy="749644"/>
                  <a:chOff x="929100" y="3055206"/>
                  <a:chExt cx="1558272" cy="749644"/>
                </a:xfrm>
              </p:grpSpPr>
              <p:pic>
                <p:nvPicPr>
                  <p:cNvPr id="102" name="Picture 44">
                    <a:extLst>
                      <a:ext uri="{FF2B5EF4-FFF2-40B4-BE49-F238E27FC236}">
                        <a16:creationId xmlns:a16="http://schemas.microsoft.com/office/drawing/2014/main" id="{781EEEEF-83BC-4D66-9AF8-92914EEBD924}"/>
                      </a:ext>
                    </a:extLst>
                  </p:cNvPr>
                  <p:cNvPicPr>
                    <a:picLocks noChangeAspect="1" noChangeArrowheads="1"/>
                  </p:cNvPicPr>
                  <p:nvPr>
                    <p:custDataLst>
                      <p:tags r:id="rId1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03" name="Picture 45" descr="C:\USERS\X81870\APPDATA\LOCAL\TEMP\wza8b1\5001_5004_A4 landscape report cover window.wmf">
                    <a:extLst>
                      <a:ext uri="{FF2B5EF4-FFF2-40B4-BE49-F238E27FC236}">
                        <a16:creationId xmlns:a16="http://schemas.microsoft.com/office/drawing/2014/main" id="{802F01C1-2147-49D1-A87E-50B9FA2E106E}"/>
                      </a:ext>
                    </a:extLst>
                  </p:cNvPr>
                  <p:cNvPicPr>
                    <a:picLocks noChangeAspect="1" noChangeArrowheads="1"/>
                  </p:cNvPicPr>
                  <p:nvPr>
                    <p:custDataLst>
                      <p:tags r:id="rId1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Rectangle 179">
                  <a:extLst>
                    <a:ext uri="{FF2B5EF4-FFF2-40B4-BE49-F238E27FC236}">
                      <a16:creationId xmlns:a16="http://schemas.microsoft.com/office/drawing/2014/main" id="{F239E738-B4B4-404E-8E5E-E9522124BFC5}"/>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9" name="Text Box 37">
                <a:extLst>
                  <a:ext uri="{FF2B5EF4-FFF2-40B4-BE49-F238E27FC236}">
                    <a16:creationId xmlns:a16="http://schemas.microsoft.com/office/drawing/2014/main" id="{5803A3B6-87EE-49C8-B7FF-FB54921486AB}"/>
                  </a:ext>
                </a:extLst>
              </p:cNvPr>
              <p:cNvSpPr txBox="1">
                <a:spLocks noChangeArrowheads="1"/>
              </p:cNvSpPr>
              <p:nvPr/>
            </p:nvSpPr>
            <p:spPr bwMode="auto">
              <a:xfrm>
                <a:off x="977253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Infravia</a:t>
                </a:r>
                <a:r>
                  <a:rPr lang="en-US" sz="1100" b="1" dirty="0">
                    <a:solidFill>
                      <a:schemeClr val="bg2">
                        <a:lumMod val="50000"/>
                        <a:lumOff val="50000"/>
                      </a:schemeClr>
                    </a:solidFill>
                  </a:rPr>
                  <a:t> Capital Partners</a:t>
                </a:r>
                <a:endParaRPr lang="en-US" sz="1100" dirty="0"/>
              </a:p>
              <a:p>
                <a:pPr marL="0" indent="0">
                  <a:buNone/>
                </a:pPr>
                <a:r>
                  <a:rPr lang="en-US" sz="900" dirty="0"/>
                  <a:t>EY performed an Operational assessment in order to support the PE team in the potential acquisition of a provider of fiber optic connections</a:t>
                </a:r>
              </a:p>
            </p:txBody>
          </p:sp>
        </p:grpSp>
        <p:pic>
          <p:nvPicPr>
            <p:cNvPr id="21515" name="Picture 11" descr="Infravia Capital - We connect. We power. We grow.">
              <a:extLst>
                <a:ext uri="{FF2B5EF4-FFF2-40B4-BE49-F238E27FC236}">
                  <a16:creationId xmlns:a16="http://schemas.microsoft.com/office/drawing/2014/main" id="{EED0986A-3A75-4AAD-9A17-63E8B553B256}"/>
                </a:ext>
              </a:extLst>
            </p:cNvPr>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9736761" y="4079838"/>
              <a:ext cx="1121137" cy="393433"/>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Fibraweb Spa - Posts | Facebook">
              <a:extLst>
                <a:ext uri="{FF2B5EF4-FFF2-40B4-BE49-F238E27FC236}">
                  <a16:creationId xmlns:a16="http://schemas.microsoft.com/office/drawing/2014/main" id="{93EEA3E5-198D-46BF-A977-20A35C5023D1}"/>
                </a:ext>
              </a:extLst>
            </p:cNvPr>
            <p:cNvPicPr>
              <a:picLocks noChangeAspect="1" noChangeArrowheads="1"/>
            </p:cNvPicPr>
            <p:nvPr/>
          </p:nvPicPr>
          <p:blipFill rotWithShape="1">
            <a:blip r:embed="rId50">
              <a:extLst>
                <a:ext uri="{28A0092B-C50C-407E-A947-70E740481C1C}">
                  <a14:useLocalDpi xmlns:a14="http://schemas.microsoft.com/office/drawing/2010/main" val="0"/>
                </a:ext>
              </a:extLst>
            </a:blip>
            <a:srcRect t="25875" r="15432" b="39425"/>
            <a:stretch/>
          </p:blipFill>
          <p:spPr bwMode="auto">
            <a:xfrm>
              <a:off x="10463507" y="4369317"/>
              <a:ext cx="971767" cy="298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Group 148">
            <a:extLst>
              <a:ext uri="{FF2B5EF4-FFF2-40B4-BE49-F238E27FC236}">
                <a16:creationId xmlns:a16="http://schemas.microsoft.com/office/drawing/2014/main" id="{0230DEE4-0169-4E99-AA8F-2E14C4EA3B4C}"/>
              </a:ext>
            </a:extLst>
          </p:cNvPr>
          <p:cNvGrpSpPr/>
          <p:nvPr/>
        </p:nvGrpSpPr>
        <p:grpSpPr>
          <a:xfrm>
            <a:off x="3552625" y="1377147"/>
            <a:ext cx="1936729" cy="2327962"/>
            <a:chOff x="609917" y="3874782"/>
            <a:chExt cx="1936729" cy="2327962"/>
          </a:xfrm>
        </p:grpSpPr>
        <p:grpSp>
          <p:nvGrpSpPr>
            <p:cNvPr id="152" name="Group 151">
              <a:extLst>
                <a:ext uri="{FF2B5EF4-FFF2-40B4-BE49-F238E27FC236}">
                  <a16:creationId xmlns:a16="http://schemas.microsoft.com/office/drawing/2014/main" id="{9BCFB78B-EF64-4911-AD53-8ED4A28BD3E0}"/>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154" name="Group 54">
                <a:extLst>
                  <a:ext uri="{FF2B5EF4-FFF2-40B4-BE49-F238E27FC236}">
                    <a16:creationId xmlns:a16="http://schemas.microsoft.com/office/drawing/2014/main" id="{A57D3F5E-1BED-4D24-8CC6-0E28CC5F54C7}"/>
                  </a:ext>
                </a:extLst>
              </p:cNvPr>
              <p:cNvGrpSpPr/>
              <p:nvPr>
                <p:custDataLst>
                  <p:tags r:id="rId6"/>
                </p:custDataLst>
              </p:nvPr>
            </p:nvGrpSpPr>
            <p:grpSpPr>
              <a:xfrm>
                <a:off x="920074" y="1633258"/>
                <a:ext cx="1573200" cy="2214976"/>
                <a:chOff x="-1075" y="0"/>
                <a:chExt cx="1770597" cy="1928335"/>
              </a:xfrm>
              <a:solidFill>
                <a:schemeClr val="bg1"/>
              </a:solidFill>
            </p:grpSpPr>
            <p:sp>
              <p:nvSpPr>
                <p:cNvPr id="159" name="Rectangle 46">
                  <a:extLst>
                    <a:ext uri="{FF2B5EF4-FFF2-40B4-BE49-F238E27FC236}">
                      <a16:creationId xmlns:a16="http://schemas.microsoft.com/office/drawing/2014/main" id="{0104AD7E-E7DA-44FE-9A26-8AC270BC8CC0}"/>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60" name="TextBox 4536">
                  <a:extLst>
                    <a:ext uri="{FF2B5EF4-FFF2-40B4-BE49-F238E27FC236}">
                      <a16:creationId xmlns:a16="http://schemas.microsoft.com/office/drawing/2014/main" id="{A622C45C-1981-47AD-8963-0C31444DC2FC}"/>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55" name="Group 154">
                <a:extLst>
                  <a:ext uri="{FF2B5EF4-FFF2-40B4-BE49-F238E27FC236}">
                    <a16:creationId xmlns:a16="http://schemas.microsoft.com/office/drawing/2014/main" id="{83F782E5-1B1C-43FE-8370-786E49DADCDF}"/>
                  </a:ext>
                </a:extLst>
              </p:cNvPr>
              <p:cNvGrpSpPr/>
              <p:nvPr/>
            </p:nvGrpSpPr>
            <p:grpSpPr>
              <a:xfrm>
                <a:off x="929100" y="3046660"/>
                <a:ext cx="1573200" cy="749644"/>
                <a:chOff x="929100" y="3055206"/>
                <a:chExt cx="1558272" cy="749644"/>
              </a:xfrm>
            </p:grpSpPr>
            <p:pic>
              <p:nvPicPr>
                <p:cNvPr id="157" name="Picture 44">
                  <a:extLst>
                    <a:ext uri="{FF2B5EF4-FFF2-40B4-BE49-F238E27FC236}">
                      <a16:creationId xmlns:a16="http://schemas.microsoft.com/office/drawing/2014/main" id="{2CBC3B80-F51B-40F8-95FC-F5143ED207AC}"/>
                    </a:ext>
                  </a:extLst>
                </p:cNvPr>
                <p:cNvPicPr>
                  <a:picLocks noChangeAspect="1" noChangeArrowheads="1"/>
                </p:cNvPicPr>
                <p:nvPr>
                  <p:custDataLst>
                    <p:tags r:id="rId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8" name="Picture 45" descr="C:\USERS\X81870\APPDATA\LOCAL\TEMP\wza8b1\5001_5004_A4 landscape report cover window.wmf">
                  <a:extLst>
                    <a:ext uri="{FF2B5EF4-FFF2-40B4-BE49-F238E27FC236}">
                      <a16:creationId xmlns:a16="http://schemas.microsoft.com/office/drawing/2014/main" id="{6FEC27CA-0D98-48AD-99CF-7A892BBB3E77}"/>
                    </a:ext>
                  </a:extLst>
                </p:cNvPr>
                <p:cNvPicPr>
                  <a:picLocks noChangeAspect="1" noChangeArrowheads="1"/>
                </p:cNvPicPr>
                <p:nvPr>
                  <p:custDataLst>
                    <p:tags r:id="rId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Rectangle 179">
                <a:extLst>
                  <a:ext uri="{FF2B5EF4-FFF2-40B4-BE49-F238E27FC236}">
                    <a16:creationId xmlns:a16="http://schemas.microsoft.com/office/drawing/2014/main" id="{871A3F17-911D-4111-97F4-04400120AE58}"/>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53" name="Text Box 37">
              <a:extLst>
                <a:ext uri="{FF2B5EF4-FFF2-40B4-BE49-F238E27FC236}">
                  <a16:creationId xmlns:a16="http://schemas.microsoft.com/office/drawing/2014/main" id="{9F022929-5EE6-4585-A4CB-5422F7557D81}"/>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CVC</a:t>
              </a:r>
              <a:endParaRPr lang="en-US" sz="1100" dirty="0"/>
            </a:p>
            <a:p>
              <a:pPr marL="0" indent="0">
                <a:buNone/>
              </a:pPr>
              <a:r>
                <a:rPr lang="en-US" sz="900" dirty="0" err="1"/>
                <a:t>Ey</a:t>
              </a:r>
              <a:r>
                <a:rPr lang="en-US" sz="900" dirty="0"/>
                <a:t> Team assisted the PE team with Operational Due Diligence services in relation to the potential investment into Prima Solutions</a:t>
              </a:r>
            </a:p>
          </p:txBody>
        </p:sp>
      </p:grpSp>
      <p:grpSp>
        <p:nvGrpSpPr>
          <p:cNvPr id="162" name="Group 161">
            <a:extLst>
              <a:ext uri="{FF2B5EF4-FFF2-40B4-BE49-F238E27FC236}">
                <a16:creationId xmlns:a16="http://schemas.microsoft.com/office/drawing/2014/main" id="{631CBD32-0347-460D-8938-31F308CD8FDD}"/>
              </a:ext>
            </a:extLst>
          </p:cNvPr>
          <p:cNvGrpSpPr/>
          <p:nvPr/>
        </p:nvGrpSpPr>
        <p:grpSpPr>
          <a:xfrm>
            <a:off x="6484657" y="1377147"/>
            <a:ext cx="1936805" cy="2327962"/>
            <a:chOff x="2870293" y="1377147"/>
            <a:chExt cx="1936805" cy="2327962"/>
          </a:xfrm>
        </p:grpSpPr>
        <p:grpSp>
          <p:nvGrpSpPr>
            <p:cNvPr id="165" name="Group 164">
              <a:extLst>
                <a:ext uri="{FF2B5EF4-FFF2-40B4-BE49-F238E27FC236}">
                  <a16:creationId xmlns:a16="http://schemas.microsoft.com/office/drawing/2014/main" id="{FEF60375-1AA8-4B8C-AB13-BBEED46DAD3C}"/>
                </a:ext>
              </a:extLst>
            </p:cNvPr>
            <p:cNvGrpSpPr/>
            <p:nvPr/>
          </p:nvGrpSpPr>
          <p:grpSpPr>
            <a:xfrm>
              <a:off x="2870293" y="1377147"/>
              <a:ext cx="1936805" cy="2327962"/>
              <a:chOff x="920074" y="1633258"/>
              <a:chExt cx="1582230" cy="2214976"/>
            </a:xfrm>
            <a:effectLst>
              <a:outerShdw blurRad="50800" dist="38100" dir="2700000" algn="tl" rotWithShape="0">
                <a:prstClr val="black">
                  <a:alpha val="40000"/>
                </a:prstClr>
              </a:outerShdw>
            </a:effectLst>
          </p:grpSpPr>
          <p:grpSp>
            <p:nvGrpSpPr>
              <p:cNvPr id="173" name="Group 54">
                <a:extLst>
                  <a:ext uri="{FF2B5EF4-FFF2-40B4-BE49-F238E27FC236}">
                    <a16:creationId xmlns:a16="http://schemas.microsoft.com/office/drawing/2014/main" id="{807723F9-A04C-43A4-B6E2-43116062E111}"/>
                  </a:ext>
                </a:extLst>
              </p:cNvPr>
              <p:cNvGrpSpPr/>
              <p:nvPr>
                <p:custDataLst>
                  <p:tags r:id="rId2"/>
                </p:custDataLst>
              </p:nvPr>
            </p:nvGrpSpPr>
            <p:grpSpPr>
              <a:xfrm>
                <a:off x="920074" y="1633258"/>
                <a:ext cx="1573200" cy="2214976"/>
                <a:chOff x="-1075" y="0"/>
                <a:chExt cx="1770597" cy="1928335"/>
              </a:xfrm>
              <a:solidFill>
                <a:schemeClr val="bg1"/>
              </a:solidFill>
            </p:grpSpPr>
            <p:sp>
              <p:nvSpPr>
                <p:cNvPr id="185" name="Rectangle 46">
                  <a:extLst>
                    <a:ext uri="{FF2B5EF4-FFF2-40B4-BE49-F238E27FC236}">
                      <a16:creationId xmlns:a16="http://schemas.microsoft.com/office/drawing/2014/main" id="{786B65A7-A43B-4C82-B4F1-0A623537AD9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6" name="TextBox 4536">
                  <a:extLst>
                    <a:ext uri="{FF2B5EF4-FFF2-40B4-BE49-F238E27FC236}">
                      <a16:creationId xmlns:a16="http://schemas.microsoft.com/office/drawing/2014/main" id="{4B8862FC-E4F7-40F6-BF24-F5AFC591453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8" name="Group 177">
                <a:extLst>
                  <a:ext uri="{FF2B5EF4-FFF2-40B4-BE49-F238E27FC236}">
                    <a16:creationId xmlns:a16="http://schemas.microsoft.com/office/drawing/2014/main" id="{10EF24CF-E5F6-4E41-BFD8-3753A8AD3628}"/>
                  </a:ext>
                </a:extLst>
              </p:cNvPr>
              <p:cNvGrpSpPr/>
              <p:nvPr/>
            </p:nvGrpSpPr>
            <p:grpSpPr>
              <a:xfrm>
                <a:off x="929101" y="3046660"/>
                <a:ext cx="1573203" cy="749644"/>
                <a:chOff x="929100" y="3055206"/>
                <a:chExt cx="1558272" cy="749644"/>
              </a:xfrm>
            </p:grpSpPr>
            <p:pic>
              <p:nvPicPr>
                <p:cNvPr id="183" name="Picture 44">
                  <a:extLst>
                    <a:ext uri="{FF2B5EF4-FFF2-40B4-BE49-F238E27FC236}">
                      <a16:creationId xmlns:a16="http://schemas.microsoft.com/office/drawing/2014/main" id="{8276ACD6-FA70-4C56-88EB-EC9EDBA578AC}"/>
                    </a:ext>
                  </a:extLst>
                </p:cNvPr>
                <p:cNvPicPr>
                  <a:picLocks noChangeAspect="1" noChangeArrowheads="1"/>
                </p:cNvPicPr>
                <p:nvPr>
                  <p:custDataLst>
                    <p:tags r:id="rId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84" name="Picture 45" descr="C:\USERS\X81870\APPDATA\LOCAL\TEMP\wza8b1\5001_5004_A4 landscape report cover window.wmf">
                  <a:extLst>
                    <a:ext uri="{FF2B5EF4-FFF2-40B4-BE49-F238E27FC236}">
                      <a16:creationId xmlns:a16="http://schemas.microsoft.com/office/drawing/2014/main" id="{FC33DA8F-1D11-44B9-A146-38AEA2973DC1}"/>
                    </a:ext>
                  </a:extLst>
                </p:cNvPr>
                <p:cNvPicPr>
                  <a:picLocks noChangeAspect="1" noChangeArrowheads="1"/>
                </p:cNvPicPr>
                <p:nvPr>
                  <p:custDataLst>
                    <p:tags r:id="rId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79">
                <a:extLst>
                  <a:ext uri="{FF2B5EF4-FFF2-40B4-BE49-F238E27FC236}">
                    <a16:creationId xmlns:a16="http://schemas.microsoft.com/office/drawing/2014/main" id="{16A0A492-04D2-4D77-98C9-8B7DA28DBC7F}"/>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6" name="Text Box 37">
              <a:extLst>
                <a:ext uri="{FF2B5EF4-FFF2-40B4-BE49-F238E27FC236}">
                  <a16:creationId xmlns:a16="http://schemas.microsoft.com/office/drawing/2014/main" id="{622363EF-20F3-46C2-8B98-251B61BA5943}"/>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Afflelou</a:t>
              </a:r>
              <a:endParaRPr lang="en-US" sz="1100" dirty="0"/>
            </a:p>
            <a:p>
              <a:pPr marL="0" indent="0">
                <a:buNone/>
              </a:pPr>
              <a:r>
                <a:rPr lang="en-US" sz="900" dirty="0"/>
                <a:t>EY performed an IT and Operational assessment in order to support the Client Team in the potential acquisition of </a:t>
              </a:r>
              <a:r>
                <a:rPr lang="en-US" sz="900" dirty="0" err="1"/>
                <a:t>GradVision</a:t>
              </a:r>
              <a:r>
                <a:rPr lang="en-US" sz="900" dirty="0"/>
                <a:t> and </a:t>
              </a:r>
              <a:r>
                <a:rPr lang="en-US" sz="900" dirty="0" err="1"/>
                <a:t>Vistasi</a:t>
              </a:r>
              <a:endParaRPr lang="en-US" sz="900" dirty="0"/>
            </a:p>
          </p:txBody>
        </p:sp>
      </p:grpSp>
      <p:pic>
        <p:nvPicPr>
          <p:cNvPr id="21519" name="Picture 15">
            <a:extLst>
              <a:ext uri="{FF2B5EF4-FFF2-40B4-BE49-F238E27FC236}">
                <a16:creationId xmlns:a16="http://schemas.microsoft.com/office/drawing/2014/main" id="{18149DBA-AD41-4844-8491-958649DF0687}"/>
              </a:ext>
            </a:extLst>
          </p:cNvPr>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3694188" y="1643434"/>
            <a:ext cx="691005" cy="257950"/>
          </a:xfrm>
          <a:prstGeom prst="rect">
            <a:avLst/>
          </a:prstGeom>
          <a:noFill/>
          <a:extLst>
            <a:ext uri="{909E8E84-426E-40DD-AFC4-6F175D3DCCD1}">
              <a14:hiddenFill xmlns:a14="http://schemas.microsoft.com/office/drawing/2010/main">
                <a:solidFill>
                  <a:srgbClr val="FFFFFF"/>
                </a:solidFill>
              </a14:hiddenFill>
            </a:ext>
          </a:extLst>
        </p:spPr>
      </p:pic>
      <p:pic>
        <p:nvPicPr>
          <p:cNvPr id="21521" name="Picture 17" descr="Prima Solutions: Cloud insurance software, P&amp;C, L&amp;H and reinsurance">
            <a:extLst>
              <a:ext uri="{FF2B5EF4-FFF2-40B4-BE49-F238E27FC236}">
                <a16:creationId xmlns:a16="http://schemas.microsoft.com/office/drawing/2014/main" id="{69473AB4-7228-43F3-BF33-7C9826BE52EF}"/>
              </a:ext>
            </a:extLst>
          </p:cNvPr>
          <p:cNvPicPr>
            <a:picLocks noChangeAspect="1" noChangeArrowheads="1"/>
          </p:cNvPicPr>
          <p:nvPr/>
        </p:nvPicPr>
        <p:blipFill rotWithShape="1">
          <a:blip r:embed="rId52" cstate="print">
            <a:extLst>
              <a:ext uri="{28A0092B-C50C-407E-A947-70E740481C1C}">
                <a14:useLocalDpi xmlns:a14="http://schemas.microsoft.com/office/drawing/2010/main" val="0"/>
              </a:ext>
            </a:extLst>
          </a:blip>
          <a:srcRect l="8319" t="28359" r="6428" b="19766"/>
          <a:stretch/>
        </p:blipFill>
        <p:spPr bwMode="auto">
          <a:xfrm>
            <a:off x="4381712" y="1819608"/>
            <a:ext cx="963287" cy="365946"/>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86">
            <a:extLst>
              <a:ext uri="{FF2B5EF4-FFF2-40B4-BE49-F238E27FC236}">
                <a16:creationId xmlns:a16="http://schemas.microsoft.com/office/drawing/2014/main" id="{E772C432-B44E-4605-8102-73EF825F1D44}"/>
              </a:ext>
            </a:extLst>
          </p:cNvPr>
          <p:cNvPicPr>
            <a:picLocks noChangeAspect="1"/>
          </p:cNvPicPr>
          <p:nvPr/>
        </p:nvPicPr>
        <p:blipFill>
          <a:blip r:embed="rId53"/>
          <a:stretch>
            <a:fillRect/>
          </a:stretch>
        </p:blipFill>
        <p:spPr>
          <a:xfrm>
            <a:off x="6575447" y="1654966"/>
            <a:ext cx="1127680" cy="219271"/>
          </a:xfrm>
          <a:prstGeom prst="rect">
            <a:avLst/>
          </a:prstGeom>
        </p:spPr>
      </p:pic>
      <p:pic>
        <p:nvPicPr>
          <p:cNvPr id="21525" name="Picture 21" descr="GrandVision - Maximo Shopping">
            <a:extLst>
              <a:ext uri="{FF2B5EF4-FFF2-40B4-BE49-F238E27FC236}">
                <a16:creationId xmlns:a16="http://schemas.microsoft.com/office/drawing/2014/main" id="{5595121C-BE01-4E07-8F0C-DE821F6E22C4}"/>
              </a:ext>
            </a:extLst>
          </p:cNvPr>
          <p:cNvPicPr>
            <a:picLocks noChangeAspect="1" noChangeArrowheads="1"/>
          </p:cNvPicPr>
          <p:nvPr/>
        </p:nvPicPr>
        <p:blipFill rotWithShape="1">
          <a:blip r:embed="rId54" cstate="print">
            <a:extLst>
              <a:ext uri="{28A0092B-C50C-407E-A947-70E740481C1C}">
                <a14:useLocalDpi xmlns:a14="http://schemas.microsoft.com/office/drawing/2010/main" val="0"/>
              </a:ext>
            </a:extLst>
          </a:blip>
          <a:srcRect t="32380" b="38732"/>
          <a:stretch/>
        </p:blipFill>
        <p:spPr bwMode="auto">
          <a:xfrm>
            <a:off x="7212290" y="1866133"/>
            <a:ext cx="859055" cy="1858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93C30D59-AE5A-4F9A-99D9-CF3BE1FFC888}"/>
              </a:ext>
            </a:extLst>
          </p:cNvPr>
          <p:cNvPicPr>
            <a:picLocks noChangeAspect="1"/>
          </p:cNvPicPr>
          <p:nvPr/>
        </p:nvPicPr>
        <p:blipFill>
          <a:blip r:embed="rId55"/>
          <a:stretch>
            <a:fillRect/>
          </a:stretch>
        </p:blipFill>
        <p:spPr>
          <a:xfrm>
            <a:off x="7648253" y="2075821"/>
            <a:ext cx="619290" cy="191299"/>
          </a:xfrm>
          <a:prstGeom prst="rect">
            <a:avLst/>
          </a:prstGeom>
        </p:spPr>
      </p:pic>
      <p:sp>
        <p:nvSpPr>
          <p:cNvPr id="123" name="Date Placeholder 3">
            <a:extLst>
              <a:ext uri="{FF2B5EF4-FFF2-40B4-BE49-F238E27FC236}">
                <a16:creationId xmlns:a16="http://schemas.microsoft.com/office/drawing/2014/main" id="{F0B48EEC-B0A0-4B7C-9848-BBDDD575AD7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7" name="Graphic 6" descr="Internet with solid fill">
            <a:extLst>
              <a:ext uri="{FF2B5EF4-FFF2-40B4-BE49-F238E27FC236}">
                <a16:creationId xmlns:a16="http://schemas.microsoft.com/office/drawing/2014/main" id="{1D7E9354-3673-4913-AB1E-8AC2CD8258B8}"/>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488528" y="3332248"/>
            <a:ext cx="352541" cy="352541"/>
          </a:xfrm>
          <a:prstGeom prst="rect">
            <a:avLst/>
          </a:prstGeom>
        </p:spPr>
      </p:pic>
      <p:pic>
        <p:nvPicPr>
          <p:cNvPr id="22" name="Graphic 21" descr="Factory with solid fill">
            <a:extLst>
              <a:ext uri="{FF2B5EF4-FFF2-40B4-BE49-F238E27FC236}">
                <a16:creationId xmlns:a16="http://schemas.microsoft.com/office/drawing/2014/main" id="{75D3D201-BE3B-4CD8-A6CD-AD14E6E75A60}"/>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975791" y="3338048"/>
            <a:ext cx="320492" cy="320492"/>
          </a:xfrm>
          <a:prstGeom prst="rect">
            <a:avLst/>
          </a:prstGeom>
        </p:spPr>
      </p:pic>
      <p:pic>
        <p:nvPicPr>
          <p:cNvPr id="126" name="Graphic 125" descr="Internet with solid fill">
            <a:extLst>
              <a:ext uri="{FF2B5EF4-FFF2-40B4-BE49-F238E27FC236}">
                <a16:creationId xmlns:a16="http://schemas.microsoft.com/office/drawing/2014/main" id="{986939C7-8FD1-4E92-86C7-BDB283A43E7F}"/>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159989" y="6444863"/>
            <a:ext cx="240790" cy="240790"/>
          </a:xfrm>
          <a:prstGeom prst="rect">
            <a:avLst/>
          </a:prstGeom>
        </p:spPr>
      </p:pic>
      <p:pic>
        <p:nvPicPr>
          <p:cNvPr id="127" name="Graphic 126" descr="Factory with solid fill">
            <a:extLst>
              <a:ext uri="{FF2B5EF4-FFF2-40B4-BE49-F238E27FC236}">
                <a16:creationId xmlns:a16="http://schemas.microsoft.com/office/drawing/2014/main" id="{16F7F4D4-8153-4D7F-8648-07EEC85C6398}"/>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1872015" y="6455808"/>
            <a:ext cx="218900" cy="218900"/>
          </a:xfrm>
          <a:prstGeom prst="rect">
            <a:avLst/>
          </a:prstGeom>
        </p:spPr>
      </p:pic>
      <p:sp>
        <p:nvSpPr>
          <p:cNvPr id="128" name="Date Placeholder 3">
            <a:extLst>
              <a:ext uri="{FF2B5EF4-FFF2-40B4-BE49-F238E27FC236}">
                <a16:creationId xmlns:a16="http://schemas.microsoft.com/office/drawing/2014/main" id="{572ACF00-8B5E-4770-AA2E-14C6DE7BFAA3}"/>
              </a:ext>
            </a:extLst>
          </p:cNvPr>
          <p:cNvSpPr txBox="1">
            <a:spLocks/>
          </p:cNvSpPr>
          <p:nvPr/>
        </p:nvSpPr>
        <p:spPr>
          <a:xfrm>
            <a:off x="1387896" y="6475258"/>
            <a:ext cx="4131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Tech</a:t>
            </a:r>
          </a:p>
        </p:txBody>
      </p:sp>
      <p:sp>
        <p:nvSpPr>
          <p:cNvPr id="129" name="Date Placeholder 3">
            <a:extLst>
              <a:ext uri="{FF2B5EF4-FFF2-40B4-BE49-F238E27FC236}">
                <a16:creationId xmlns:a16="http://schemas.microsoft.com/office/drawing/2014/main" id="{F8D6E121-01FE-4AB7-877F-4F474C283E7B}"/>
              </a:ext>
            </a:extLst>
          </p:cNvPr>
          <p:cNvSpPr txBox="1">
            <a:spLocks/>
          </p:cNvSpPr>
          <p:nvPr/>
        </p:nvSpPr>
        <p:spPr>
          <a:xfrm>
            <a:off x="2096726" y="6475258"/>
            <a:ext cx="7560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Operational</a:t>
            </a:r>
          </a:p>
        </p:txBody>
      </p:sp>
      <p:pic>
        <p:nvPicPr>
          <p:cNvPr id="130" name="Graphic 129" descr="Internet with solid fill">
            <a:extLst>
              <a:ext uri="{FF2B5EF4-FFF2-40B4-BE49-F238E27FC236}">
                <a16:creationId xmlns:a16="http://schemas.microsoft.com/office/drawing/2014/main" id="{40DCC828-262F-4283-9BB2-7D88ED8A3927}"/>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7277612" y="3332248"/>
            <a:ext cx="352541" cy="352541"/>
          </a:xfrm>
          <a:prstGeom prst="rect">
            <a:avLst/>
          </a:prstGeom>
        </p:spPr>
      </p:pic>
      <p:pic>
        <p:nvPicPr>
          <p:cNvPr id="131" name="Graphic 130" descr="Factory with solid fill">
            <a:extLst>
              <a:ext uri="{FF2B5EF4-FFF2-40B4-BE49-F238E27FC236}">
                <a16:creationId xmlns:a16="http://schemas.microsoft.com/office/drawing/2014/main" id="{530B26D9-3324-4E79-B8D2-B45CCE4B1E20}"/>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764875" y="3338048"/>
            <a:ext cx="320492" cy="320492"/>
          </a:xfrm>
          <a:prstGeom prst="rect">
            <a:avLst/>
          </a:prstGeom>
        </p:spPr>
      </p:pic>
      <p:pic>
        <p:nvPicPr>
          <p:cNvPr id="132" name="Graphic 131" descr="Internet with solid fill">
            <a:extLst>
              <a:ext uri="{FF2B5EF4-FFF2-40B4-BE49-F238E27FC236}">
                <a16:creationId xmlns:a16="http://schemas.microsoft.com/office/drawing/2014/main" id="{A68642BE-07C7-4590-8C4D-A4E69E9EEEBB}"/>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7277612" y="5846734"/>
            <a:ext cx="352541" cy="352541"/>
          </a:xfrm>
          <a:prstGeom prst="rect">
            <a:avLst/>
          </a:prstGeom>
        </p:spPr>
      </p:pic>
      <p:pic>
        <p:nvPicPr>
          <p:cNvPr id="133" name="Graphic 132" descr="Factory with solid fill">
            <a:extLst>
              <a:ext uri="{FF2B5EF4-FFF2-40B4-BE49-F238E27FC236}">
                <a16:creationId xmlns:a16="http://schemas.microsoft.com/office/drawing/2014/main" id="{DB3A21CE-06D4-4F1F-B8BD-98F7DC1670E8}"/>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764875" y="5852534"/>
            <a:ext cx="320492" cy="320492"/>
          </a:xfrm>
          <a:prstGeom prst="rect">
            <a:avLst/>
          </a:prstGeom>
        </p:spPr>
      </p:pic>
      <p:pic>
        <p:nvPicPr>
          <p:cNvPr id="134" name="Graphic 133" descr="Factory with solid fill">
            <a:extLst>
              <a:ext uri="{FF2B5EF4-FFF2-40B4-BE49-F238E27FC236}">
                <a16:creationId xmlns:a16="http://schemas.microsoft.com/office/drawing/2014/main" id="{3A4C66B3-6F90-48BA-AF91-553787F809D4}"/>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4420542" y="3338048"/>
            <a:ext cx="320492" cy="320492"/>
          </a:xfrm>
          <a:prstGeom prst="rect">
            <a:avLst/>
          </a:prstGeom>
        </p:spPr>
      </p:pic>
      <p:pic>
        <p:nvPicPr>
          <p:cNvPr id="136" name="Graphic 135" descr="Factory with solid fill">
            <a:extLst>
              <a:ext uri="{FF2B5EF4-FFF2-40B4-BE49-F238E27FC236}">
                <a16:creationId xmlns:a16="http://schemas.microsoft.com/office/drawing/2014/main" id="{F53F6D92-7116-497E-AFD0-42BEDD360AA7}"/>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0642996" y="3338048"/>
            <a:ext cx="320492" cy="320492"/>
          </a:xfrm>
          <a:prstGeom prst="rect">
            <a:avLst/>
          </a:prstGeom>
        </p:spPr>
      </p:pic>
      <p:pic>
        <p:nvPicPr>
          <p:cNvPr id="137" name="Graphic 136" descr="Factory with solid fill">
            <a:extLst>
              <a:ext uri="{FF2B5EF4-FFF2-40B4-BE49-F238E27FC236}">
                <a16:creationId xmlns:a16="http://schemas.microsoft.com/office/drawing/2014/main" id="{8C4BEE3F-FBB5-47D4-AC24-77A99DDB3518}"/>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520577" y="5852534"/>
            <a:ext cx="320492" cy="320492"/>
          </a:xfrm>
          <a:prstGeom prst="rect">
            <a:avLst/>
          </a:prstGeom>
        </p:spPr>
      </p:pic>
      <p:pic>
        <p:nvPicPr>
          <p:cNvPr id="138" name="Graphic 137" descr="Factory with solid fill">
            <a:extLst>
              <a:ext uri="{FF2B5EF4-FFF2-40B4-BE49-F238E27FC236}">
                <a16:creationId xmlns:a16="http://schemas.microsoft.com/office/drawing/2014/main" id="{6D7DFA91-2D49-405D-BCAF-949B15EBF143}"/>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0369124" y="5852534"/>
            <a:ext cx="320492" cy="320492"/>
          </a:xfrm>
          <a:prstGeom prst="rect">
            <a:avLst/>
          </a:prstGeom>
        </p:spPr>
      </p:pic>
      <p:pic>
        <p:nvPicPr>
          <p:cNvPr id="139" name="Graphic 138" descr="Factory with solid fill">
            <a:extLst>
              <a:ext uri="{FF2B5EF4-FFF2-40B4-BE49-F238E27FC236}">
                <a16:creationId xmlns:a16="http://schemas.microsoft.com/office/drawing/2014/main" id="{E45E72A3-F3FD-4858-B16C-1C8A2CED59B5}"/>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4420542" y="5852534"/>
            <a:ext cx="320492" cy="320492"/>
          </a:xfrm>
          <a:prstGeom prst="rect">
            <a:avLst/>
          </a:prstGeom>
        </p:spPr>
      </p:pic>
      <p:grpSp>
        <p:nvGrpSpPr>
          <p:cNvPr id="140" name="Group 139">
            <a:extLst>
              <a:ext uri="{FF2B5EF4-FFF2-40B4-BE49-F238E27FC236}">
                <a16:creationId xmlns:a16="http://schemas.microsoft.com/office/drawing/2014/main" id="{B79E3DB9-0B2D-48C2-AA14-86CCFF06C870}"/>
              </a:ext>
            </a:extLst>
          </p:cNvPr>
          <p:cNvGrpSpPr/>
          <p:nvPr/>
        </p:nvGrpSpPr>
        <p:grpSpPr>
          <a:xfrm>
            <a:off x="10257067" y="36000"/>
            <a:ext cx="1853205" cy="282545"/>
            <a:chOff x="10257067" y="70336"/>
            <a:chExt cx="1853205" cy="282545"/>
          </a:xfrm>
        </p:grpSpPr>
        <p:grpSp>
          <p:nvGrpSpPr>
            <p:cNvPr id="141" name="Group 140">
              <a:extLst>
                <a:ext uri="{FF2B5EF4-FFF2-40B4-BE49-F238E27FC236}">
                  <a16:creationId xmlns:a16="http://schemas.microsoft.com/office/drawing/2014/main" id="{134ED712-69CC-445F-8BF9-1FCE7B6ABF1B}"/>
                </a:ext>
              </a:extLst>
            </p:cNvPr>
            <p:cNvGrpSpPr/>
            <p:nvPr/>
          </p:nvGrpSpPr>
          <p:grpSpPr>
            <a:xfrm>
              <a:off x="10257067" y="76010"/>
              <a:ext cx="402453" cy="276871"/>
              <a:chOff x="8783357" y="868151"/>
              <a:chExt cx="402453" cy="276871"/>
            </a:xfrm>
          </p:grpSpPr>
          <p:sp>
            <p:nvSpPr>
              <p:cNvPr id="161" name="Rectangle 6">
                <a:extLst>
                  <a:ext uri="{FF2B5EF4-FFF2-40B4-BE49-F238E27FC236}">
                    <a16:creationId xmlns:a16="http://schemas.microsoft.com/office/drawing/2014/main" id="{B831FDCF-17BE-4BD0-A512-F9FF7B22E68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63" name="Graphic 162" descr="Clipboard with solid fill">
                <a:extLst>
                  <a:ext uri="{FF2B5EF4-FFF2-40B4-BE49-F238E27FC236}">
                    <a16:creationId xmlns:a16="http://schemas.microsoft.com/office/drawing/2014/main" id="{28B0C3FF-8E72-47A1-BDBC-381542286068}"/>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8986704" y="905219"/>
                <a:ext cx="199106" cy="199106"/>
              </a:xfrm>
              <a:prstGeom prst="rect">
                <a:avLst/>
              </a:prstGeom>
            </p:spPr>
          </p:pic>
        </p:grpSp>
        <p:grpSp>
          <p:nvGrpSpPr>
            <p:cNvPr id="142" name="Group 141">
              <a:extLst>
                <a:ext uri="{FF2B5EF4-FFF2-40B4-BE49-F238E27FC236}">
                  <a16:creationId xmlns:a16="http://schemas.microsoft.com/office/drawing/2014/main" id="{7FEDF566-ADE1-409E-9464-F9ACAD9D4427}"/>
                </a:ext>
              </a:extLst>
            </p:cNvPr>
            <p:cNvGrpSpPr/>
            <p:nvPr/>
          </p:nvGrpSpPr>
          <p:grpSpPr>
            <a:xfrm>
              <a:off x="10740650" y="76010"/>
              <a:ext cx="402454" cy="276871"/>
              <a:chOff x="8783356" y="868151"/>
              <a:chExt cx="402454" cy="276871"/>
            </a:xfrm>
          </p:grpSpPr>
          <p:sp>
            <p:nvSpPr>
              <p:cNvPr id="150" name="Rectangle 6">
                <a:extLst>
                  <a:ext uri="{FF2B5EF4-FFF2-40B4-BE49-F238E27FC236}">
                    <a16:creationId xmlns:a16="http://schemas.microsoft.com/office/drawing/2014/main" id="{DC5A7B98-F708-4056-BAAC-C4A4023E799B}"/>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51" name="Graphic 150" descr="User network with solid fill">
                <a:extLst>
                  <a:ext uri="{FF2B5EF4-FFF2-40B4-BE49-F238E27FC236}">
                    <a16:creationId xmlns:a16="http://schemas.microsoft.com/office/drawing/2014/main" id="{90BC47CD-F774-4CC8-8ED5-54128877064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rcRect/>
              <a:stretch/>
            </p:blipFill>
            <p:spPr>
              <a:xfrm>
                <a:off x="8986704" y="905219"/>
                <a:ext cx="199106" cy="199106"/>
              </a:xfrm>
              <a:prstGeom prst="rect">
                <a:avLst/>
              </a:prstGeom>
            </p:spPr>
          </p:pic>
        </p:grpSp>
        <p:grpSp>
          <p:nvGrpSpPr>
            <p:cNvPr id="143" name="Group 142">
              <a:extLst>
                <a:ext uri="{FF2B5EF4-FFF2-40B4-BE49-F238E27FC236}">
                  <a16:creationId xmlns:a16="http://schemas.microsoft.com/office/drawing/2014/main" id="{BFD7C96B-ED25-4020-A25F-284BDB422AA3}"/>
                </a:ext>
              </a:extLst>
            </p:cNvPr>
            <p:cNvGrpSpPr/>
            <p:nvPr/>
          </p:nvGrpSpPr>
          <p:grpSpPr>
            <a:xfrm>
              <a:off x="11224235" y="76010"/>
              <a:ext cx="402453" cy="276871"/>
              <a:chOff x="8783357" y="868151"/>
              <a:chExt cx="402453" cy="276871"/>
            </a:xfrm>
          </p:grpSpPr>
          <p:sp>
            <p:nvSpPr>
              <p:cNvPr id="147" name="Rectangle 6">
                <a:extLst>
                  <a:ext uri="{FF2B5EF4-FFF2-40B4-BE49-F238E27FC236}">
                    <a16:creationId xmlns:a16="http://schemas.microsoft.com/office/drawing/2014/main" id="{4D8FB62B-AF1B-45D7-842C-0D029E229BC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48" name="Graphic 147" descr="Computer with solid fill">
                <a:extLst>
                  <a:ext uri="{FF2B5EF4-FFF2-40B4-BE49-F238E27FC236}">
                    <a16:creationId xmlns:a16="http://schemas.microsoft.com/office/drawing/2014/main" id="{C210B958-8702-4645-AC09-7757D5E4BC61}"/>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rcRect/>
              <a:stretch/>
            </p:blipFill>
            <p:spPr>
              <a:xfrm>
                <a:off x="8986704" y="905219"/>
                <a:ext cx="199106" cy="199106"/>
              </a:xfrm>
              <a:prstGeom prst="rect">
                <a:avLst/>
              </a:prstGeom>
            </p:spPr>
          </p:pic>
        </p:grpSp>
        <p:grpSp>
          <p:nvGrpSpPr>
            <p:cNvPr id="144" name="Group 143">
              <a:extLst>
                <a:ext uri="{FF2B5EF4-FFF2-40B4-BE49-F238E27FC236}">
                  <a16:creationId xmlns:a16="http://schemas.microsoft.com/office/drawing/2014/main" id="{2E9F969F-B706-4E1A-B412-CB35C79E5C48}"/>
                </a:ext>
              </a:extLst>
            </p:cNvPr>
            <p:cNvGrpSpPr/>
            <p:nvPr/>
          </p:nvGrpSpPr>
          <p:grpSpPr>
            <a:xfrm>
              <a:off x="11707819" y="70336"/>
              <a:ext cx="402453" cy="276871"/>
              <a:chOff x="8783357" y="868151"/>
              <a:chExt cx="402453" cy="276871"/>
            </a:xfrm>
          </p:grpSpPr>
          <p:sp>
            <p:nvSpPr>
              <p:cNvPr id="145" name="Rectangle 6">
                <a:extLst>
                  <a:ext uri="{FF2B5EF4-FFF2-40B4-BE49-F238E27FC236}">
                    <a16:creationId xmlns:a16="http://schemas.microsoft.com/office/drawing/2014/main" id="{7C03E081-3F2E-4CDD-A453-E228FFEF03D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146" name="Graphic 145" descr="Target Audience with solid fill">
                <a:extLst>
                  <a:ext uri="{FF2B5EF4-FFF2-40B4-BE49-F238E27FC236}">
                    <a16:creationId xmlns:a16="http://schemas.microsoft.com/office/drawing/2014/main" id="{E69B1B35-80BC-4F69-936F-3D68D69B3481}"/>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280685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23224068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473" imgH="476" progId="TCLayout.ActiveDocument.1">
                  <p:embed/>
                </p:oleObj>
              </mc:Choice>
              <mc:Fallback>
                <p:oleObj name="think-cell Slide" r:id="rId34"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31</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Recent Selected Credentials</a:t>
            </a:r>
          </a:p>
        </p:txBody>
      </p:sp>
      <p:grpSp>
        <p:nvGrpSpPr>
          <p:cNvPr id="247" name="Group 246">
            <a:extLst>
              <a:ext uri="{FF2B5EF4-FFF2-40B4-BE49-F238E27FC236}">
                <a16:creationId xmlns:a16="http://schemas.microsoft.com/office/drawing/2014/main" id="{4C9F7BC6-ACE1-409E-9348-82E8226F1585}"/>
              </a:ext>
            </a:extLst>
          </p:cNvPr>
          <p:cNvGrpSpPr/>
          <p:nvPr/>
        </p:nvGrpSpPr>
        <p:grpSpPr>
          <a:xfrm>
            <a:off x="609917" y="1377147"/>
            <a:ext cx="1936734" cy="2327962"/>
            <a:chOff x="609917" y="1377147"/>
            <a:chExt cx="1936734" cy="2327962"/>
          </a:xfrm>
        </p:grpSpPr>
        <p:grpSp>
          <p:nvGrpSpPr>
            <p:cNvPr id="12" name="Group 54">
              <a:extLst>
                <a:ext uri="{FF2B5EF4-FFF2-40B4-BE49-F238E27FC236}">
                  <a16:creationId xmlns:a16="http://schemas.microsoft.com/office/drawing/2014/main" id="{AB927BDF-FC84-48CE-B58E-B29E071C3E7D}"/>
                </a:ext>
              </a:extLst>
            </p:cNvPr>
            <p:cNvGrpSpPr/>
            <p:nvPr>
              <p:custDataLst>
                <p:tags r:id="rId29"/>
              </p:custDataLst>
            </p:nvPr>
          </p:nvGrpSpPr>
          <p:grpSpPr>
            <a:xfrm>
              <a:off x="609917" y="1377147"/>
              <a:ext cx="1925681" cy="2327962"/>
              <a:chOff x="-1075" y="0"/>
              <a:chExt cx="1770597" cy="1928335"/>
            </a:xfrm>
            <a:solidFill>
              <a:schemeClr val="bg1"/>
            </a:solidFill>
          </p:grpSpPr>
          <p:sp>
            <p:nvSpPr>
              <p:cNvPr id="18" name="Rectangle 46">
                <a:extLst>
                  <a:ext uri="{FF2B5EF4-FFF2-40B4-BE49-F238E27FC236}">
                    <a16:creationId xmlns:a16="http://schemas.microsoft.com/office/drawing/2014/main" id="{A346F3FB-6E08-4B2A-9C7E-35D375E6C40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9" name="TextBox 4536">
                <a:extLst>
                  <a:ext uri="{FF2B5EF4-FFF2-40B4-BE49-F238E27FC236}">
                    <a16:creationId xmlns:a16="http://schemas.microsoft.com/office/drawing/2014/main" id="{7525B5EC-EA34-487F-8A32-C897D89669F1}"/>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1" name="Group 20">
              <a:extLst>
                <a:ext uri="{FF2B5EF4-FFF2-40B4-BE49-F238E27FC236}">
                  <a16:creationId xmlns:a16="http://schemas.microsoft.com/office/drawing/2014/main" id="{36245B75-0021-4860-869D-5B836F4BCAAD}"/>
                </a:ext>
              </a:extLst>
            </p:cNvPr>
            <p:cNvGrpSpPr/>
            <p:nvPr/>
          </p:nvGrpSpPr>
          <p:grpSpPr>
            <a:xfrm>
              <a:off x="620967" y="2862656"/>
              <a:ext cx="1925684" cy="787885"/>
              <a:chOff x="929100" y="3055206"/>
              <a:chExt cx="1558272" cy="749644"/>
            </a:xfrm>
          </p:grpSpPr>
          <p:pic>
            <p:nvPicPr>
              <p:cNvPr id="13" name="Picture 44">
                <a:extLst>
                  <a:ext uri="{FF2B5EF4-FFF2-40B4-BE49-F238E27FC236}">
                    <a16:creationId xmlns:a16="http://schemas.microsoft.com/office/drawing/2014/main" id="{6AB2F69F-C70D-4DFE-9389-6AE973CBF945}"/>
                  </a:ext>
                </a:extLst>
              </p:cNvPr>
              <p:cNvPicPr>
                <a:picLocks noChangeAspect="1" noChangeArrowheads="1"/>
              </p:cNvPicPr>
              <p:nvPr>
                <p:custDataLst>
                  <p:tags r:id="rId31"/>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4" name="Picture 45" descr="C:\USERS\X81870\APPDATA\LOCAL\TEMP\wza8b1\5001_5004_A4 landscape report cover window.wmf">
                <a:extLst>
                  <a:ext uri="{FF2B5EF4-FFF2-40B4-BE49-F238E27FC236}">
                    <a16:creationId xmlns:a16="http://schemas.microsoft.com/office/drawing/2014/main" id="{F1BE1E54-EEB1-44BC-934A-97D8F01F9F5B}"/>
                  </a:ext>
                </a:extLst>
              </p:cNvPr>
              <p:cNvPicPr>
                <a:picLocks noChangeAspect="1" noChangeArrowheads="1"/>
              </p:cNvPicPr>
              <p:nvPr>
                <p:custDataLst>
                  <p:tags r:id="rId32"/>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79">
              <a:extLst>
                <a:ext uri="{FF2B5EF4-FFF2-40B4-BE49-F238E27FC236}">
                  <a16:creationId xmlns:a16="http://schemas.microsoft.com/office/drawing/2014/main" id="{7815D509-13F7-441C-B05C-20ED7A40C0F9}"/>
                </a:ext>
              </a:extLst>
            </p:cNvPr>
            <p:cNvSpPr>
              <a:spLocks noChangeArrowheads="1"/>
            </p:cNvSpPr>
            <p:nvPr>
              <p:custDataLst>
                <p:tags r:id="rId30"/>
              </p:custDataLst>
            </p:nvPr>
          </p:nvSpPr>
          <p:spPr bwMode="auto">
            <a:xfrm>
              <a:off x="686400" y="1416080"/>
              <a:ext cx="1673780" cy="61555"/>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sp>
          <p:nvSpPr>
            <p:cNvPr id="111" name="Text Box 37">
              <a:extLst>
                <a:ext uri="{FF2B5EF4-FFF2-40B4-BE49-F238E27FC236}">
                  <a16:creationId xmlns:a16="http://schemas.microsoft.com/office/drawing/2014/main" id="{9DB8A6FD-0290-4E94-A2AD-4C3916F1FA6E}"/>
                </a:ext>
              </a:extLst>
            </p:cNvPr>
            <p:cNvSpPr txBox="1">
              <a:spLocks noChangeArrowheads="1"/>
            </p:cNvSpPr>
            <p:nvPr/>
          </p:nvSpPr>
          <p:spPr bwMode="auto">
            <a:xfrm>
              <a:off x="725257" y="206822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OMERS/APG</a:t>
              </a:r>
              <a:endParaRPr lang="en-US" sz="900" dirty="0"/>
            </a:p>
            <a:p>
              <a:pPr marL="0" indent="0">
                <a:buNone/>
              </a:pPr>
              <a:r>
                <a:rPr lang="en-US" sz="900" dirty="0"/>
                <a:t>EY provided buy-side IT due diligence services to OMERS Infrastructure Management and APG Asset Management in connection with the acquisition of a target in the energy industry</a:t>
              </a:r>
            </a:p>
          </p:txBody>
        </p:sp>
      </p:grpSp>
      <p:grpSp>
        <p:nvGrpSpPr>
          <p:cNvPr id="248" name="Group 247">
            <a:extLst>
              <a:ext uri="{FF2B5EF4-FFF2-40B4-BE49-F238E27FC236}">
                <a16:creationId xmlns:a16="http://schemas.microsoft.com/office/drawing/2014/main" id="{BC080CA3-CE3D-4ECC-91D6-1B610554C7D8}"/>
              </a:ext>
            </a:extLst>
          </p:cNvPr>
          <p:cNvGrpSpPr/>
          <p:nvPr/>
        </p:nvGrpSpPr>
        <p:grpSpPr>
          <a:xfrm>
            <a:off x="9416761" y="1377147"/>
            <a:ext cx="1936805" cy="2327962"/>
            <a:chOff x="7391187" y="1377147"/>
            <a:chExt cx="1936805" cy="2327962"/>
          </a:xfrm>
        </p:grpSpPr>
        <p:grpSp>
          <p:nvGrpSpPr>
            <p:cNvPr id="50" name="Group 49">
              <a:extLst>
                <a:ext uri="{FF2B5EF4-FFF2-40B4-BE49-F238E27FC236}">
                  <a16:creationId xmlns:a16="http://schemas.microsoft.com/office/drawing/2014/main" id="{1DC753BA-2872-4297-9EBE-017DF8172F54}"/>
                </a:ext>
              </a:extLst>
            </p:cNvPr>
            <p:cNvGrpSpPr/>
            <p:nvPr/>
          </p:nvGrpSpPr>
          <p:grpSpPr>
            <a:xfrm>
              <a:off x="7391187" y="1377147"/>
              <a:ext cx="1936805" cy="2327962"/>
              <a:chOff x="920074" y="1633258"/>
              <a:chExt cx="1582230" cy="2214976"/>
            </a:xfrm>
            <a:effectLst>
              <a:outerShdw blurRad="50800" dist="38100" dir="2700000" algn="tl" rotWithShape="0">
                <a:prstClr val="black">
                  <a:alpha val="40000"/>
                </a:prstClr>
              </a:outerShdw>
            </a:effectLst>
          </p:grpSpPr>
          <p:grpSp>
            <p:nvGrpSpPr>
              <p:cNvPr id="51" name="Group 54">
                <a:extLst>
                  <a:ext uri="{FF2B5EF4-FFF2-40B4-BE49-F238E27FC236}">
                    <a16:creationId xmlns:a16="http://schemas.microsoft.com/office/drawing/2014/main" id="{3846F245-2958-45FC-8381-E8C88EE523FE}"/>
                  </a:ext>
                </a:extLst>
              </p:cNvPr>
              <p:cNvGrpSpPr/>
              <p:nvPr>
                <p:custDataLst>
                  <p:tags r:id="rId25"/>
                </p:custDataLst>
              </p:nvPr>
            </p:nvGrpSpPr>
            <p:grpSpPr>
              <a:xfrm>
                <a:off x="920074" y="1633258"/>
                <a:ext cx="1573200" cy="2214976"/>
                <a:chOff x="-1075" y="0"/>
                <a:chExt cx="1770597" cy="1928335"/>
              </a:xfrm>
              <a:solidFill>
                <a:schemeClr val="bg1"/>
              </a:solidFill>
            </p:grpSpPr>
            <p:sp>
              <p:nvSpPr>
                <p:cNvPr id="56" name="Rectangle 46">
                  <a:extLst>
                    <a:ext uri="{FF2B5EF4-FFF2-40B4-BE49-F238E27FC236}">
                      <a16:creationId xmlns:a16="http://schemas.microsoft.com/office/drawing/2014/main" id="{73122B80-CD20-47BC-82A9-0652DDBADAB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57" name="TextBox 4536">
                  <a:extLst>
                    <a:ext uri="{FF2B5EF4-FFF2-40B4-BE49-F238E27FC236}">
                      <a16:creationId xmlns:a16="http://schemas.microsoft.com/office/drawing/2014/main" id="{84725E53-1251-4875-B607-E303091DF392}"/>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52" name="Group 51">
                <a:extLst>
                  <a:ext uri="{FF2B5EF4-FFF2-40B4-BE49-F238E27FC236}">
                    <a16:creationId xmlns:a16="http://schemas.microsoft.com/office/drawing/2014/main" id="{BFC5078E-3CD9-4DEE-A4CD-08D10505421B}"/>
                  </a:ext>
                </a:extLst>
              </p:cNvPr>
              <p:cNvGrpSpPr/>
              <p:nvPr/>
            </p:nvGrpSpPr>
            <p:grpSpPr>
              <a:xfrm>
                <a:off x="929101" y="3046660"/>
                <a:ext cx="1573203" cy="749644"/>
                <a:chOff x="929100" y="3055206"/>
                <a:chExt cx="1558272" cy="749644"/>
              </a:xfrm>
            </p:grpSpPr>
            <p:pic>
              <p:nvPicPr>
                <p:cNvPr id="54" name="Picture 44">
                  <a:extLst>
                    <a:ext uri="{FF2B5EF4-FFF2-40B4-BE49-F238E27FC236}">
                      <a16:creationId xmlns:a16="http://schemas.microsoft.com/office/drawing/2014/main" id="{E398873F-47A4-43FA-B641-DB220A03E4DE}"/>
                    </a:ext>
                  </a:extLst>
                </p:cNvPr>
                <p:cNvPicPr>
                  <a:picLocks noChangeAspect="1" noChangeArrowheads="1"/>
                </p:cNvPicPr>
                <p:nvPr>
                  <p:custDataLst>
                    <p:tags r:id="rId27"/>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55" name="Picture 45" descr="C:\USERS\X81870\APPDATA\LOCAL\TEMP\wza8b1\5001_5004_A4 landscape report cover window.wmf">
                  <a:extLst>
                    <a:ext uri="{FF2B5EF4-FFF2-40B4-BE49-F238E27FC236}">
                      <a16:creationId xmlns:a16="http://schemas.microsoft.com/office/drawing/2014/main" id="{3C5623E4-DB30-4AC2-830A-D75DC5D4A7AE}"/>
                    </a:ext>
                  </a:extLst>
                </p:cNvPr>
                <p:cNvPicPr>
                  <a:picLocks noChangeAspect="1" noChangeArrowheads="1"/>
                </p:cNvPicPr>
                <p:nvPr>
                  <p:custDataLst>
                    <p:tags r:id="rId28"/>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ctangle 179">
                <a:extLst>
                  <a:ext uri="{FF2B5EF4-FFF2-40B4-BE49-F238E27FC236}">
                    <a16:creationId xmlns:a16="http://schemas.microsoft.com/office/drawing/2014/main" id="{54B1A869-BBD2-4452-8E5D-145152F485BC}"/>
                  </a:ext>
                </a:extLst>
              </p:cNvPr>
              <p:cNvSpPr>
                <a:spLocks noChangeArrowheads="1"/>
              </p:cNvSpPr>
              <p:nvPr>
                <p:custDataLst>
                  <p:tags r:id="rId26"/>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35" name="Text Box 37">
              <a:extLst>
                <a:ext uri="{FF2B5EF4-FFF2-40B4-BE49-F238E27FC236}">
                  <a16:creationId xmlns:a16="http://schemas.microsoft.com/office/drawing/2014/main" id="{3BD4C562-ADCD-4BDE-A0A3-9087989A8E2C}"/>
                </a:ext>
              </a:extLst>
            </p:cNvPr>
            <p:cNvSpPr txBox="1">
              <a:spLocks noChangeArrowheads="1"/>
            </p:cNvSpPr>
            <p:nvPr/>
          </p:nvSpPr>
          <p:spPr bwMode="auto">
            <a:xfrm>
              <a:off x="7501038" y="20479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Mondadori</a:t>
              </a:r>
              <a:endParaRPr lang="en-US" sz="900" dirty="0"/>
            </a:p>
            <a:p>
              <a:pPr marL="0" indent="0">
                <a:buNone/>
              </a:pPr>
              <a:r>
                <a:rPr lang="en-US" sz="900" dirty="0"/>
                <a:t>EY provided  buy side tax, financial and IT due diligence  services to Mondadori in connection with Banzai media assets, including websites </a:t>
              </a:r>
              <a:r>
                <a:rPr lang="en-US" sz="900" dirty="0" err="1"/>
                <a:t>Giallo</a:t>
              </a:r>
              <a:r>
                <a:rPr lang="en-US" sz="900" dirty="0"/>
                <a:t> </a:t>
              </a:r>
              <a:r>
                <a:rPr lang="en-US" sz="900" dirty="0" err="1"/>
                <a:t>Zafferano</a:t>
              </a:r>
              <a:r>
                <a:rPr lang="en-US" sz="900" dirty="0"/>
                <a:t>, </a:t>
              </a:r>
              <a:r>
                <a:rPr lang="en-US" sz="900" dirty="0" err="1"/>
                <a:t>Pianeta</a:t>
              </a:r>
              <a:r>
                <a:rPr lang="en-US" sz="900" dirty="0"/>
                <a:t> Donna and Studenti.it</a:t>
              </a:r>
            </a:p>
          </p:txBody>
        </p:sp>
      </p:grpSp>
      <p:grpSp>
        <p:nvGrpSpPr>
          <p:cNvPr id="233" name="Group 232">
            <a:extLst>
              <a:ext uri="{FF2B5EF4-FFF2-40B4-BE49-F238E27FC236}">
                <a16:creationId xmlns:a16="http://schemas.microsoft.com/office/drawing/2014/main" id="{FB0688C6-9AA1-4E72-B3E7-7FE88A3D57B0}"/>
              </a:ext>
            </a:extLst>
          </p:cNvPr>
          <p:cNvGrpSpPr/>
          <p:nvPr/>
        </p:nvGrpSpPr>
        <p:grpSpPr>
          <a:xfrm>
            <a:off x="620522" y="3874782"/>
            <a:ext cx="1936805" cy="2327962"/>
            <a:chOff x="9651633" y="1377147"/>
            <a:chExt cx="1936805" cy="2327962"/>
          </a:xfrm>
        </p:grpSpPr>
        <p:grpSp>
          <p:nvGrpSpPr>
            <p:cNvPr id="234" name="Group 233">
              <a:extLst>
                <a:ext uri="{FF2B5EF4-FFF2-40B4-BE49-F238E27FC236}">
                  <a16:creationId xmlns:a16="http://schemas.microsoft.com/office/drawing/2014/main" id="{E00B93C3-F7BC-4460-B2C1-EF5B000937CB}"/>
                </a:ext>
              </a:extLst>
            </p:cNvPr>
            <p:cNvGrpSpPr/>
            <p:nvPr/>
          </p:nvGrpSpPr>
          <p:grpSpPr>
            <a:xfrm>
              <a:off x="9651633" y="1377147"/>
              <a:ext cx="1936805" cy="2327962"/>
              <a:chOff x="920074" y="1633258"/>
              <a:chExt cx="1582230" cy="2214976"/>
            </a:xfrm>
            <a:effectLst>
              <a:outerShdw blurRad="50800" dist="38100" dir="2700000" algn="tl" rotWithShape="0">
                <a:prstClr val="black">
                  <a:alpha val="40000"/>
                </a:prstClr>
              </a:outerShdw>
            </a:effectLst>
          </p:grpSpPr>
          <p:grpSp>
            <p:nvGrpSpPr>
              <p:cNvPr id="239" name="Group 54">
                <a:extLst>
                  <a:ext uri="{FF2B5EF4-FFF2-40B4-BE49-F238E27FC236}">
                    <a16:creationId xmlns:a16="http://schemas.microsoft.com/office/drawing/2014/main" id="{D59C8AC8-9BBD-465F-9D6A-B47DF8840666}"/>
                  </a:ext>
                </a:extLst>
              </p:cNvPr>
              <p:cNvGrpSpPr/>
              <p:nvPr>
                <p:custDataLst>
                  <p:tags r:id="rId21"/>
                </p:custDataLst>
              </p:nvPr>
            </p:nvGrpSpPr>
            <p:grpSpPr>
              <a:xfrm>
                <a:off x="920074" y="1633258"/>
                <a:ext cx="1573200" cy="2214976"/>
                <a:chOff x="-1075" y="0"/>
                <a:chExt cx="1770597" cy="1928335"/>
              </a:xfrm>
              <a:solidFill>
                <a:schemeClr val="bg1"/>
              </a:solidFill>
            </p:grpSpPr>
            <p:sp>
              <p:nvSpPr>
                <p:cNvPr id="244" name="Rectangle 46">
                  <a:extLst>
                    <a:ext uri="{FF2B5EF4-FFF2-40B4-BE49-F238E27FC236}">
                      <a16:creationId xmlns:a16="http://schemas.microsoft.com/office/drawing/2014/main" id="{357D361C-1887-4524-B33E-DBC13D7487B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245" name="TextBox 4536">
                  <a:extLst>
                    <a:ext uri="{FF2B5EF4-FFF2-40B4-BE49-F238E27FC236}">
                      <a16:creationId xmlns:a16="http://schemas.microsoft.com/office/drawing/2014/main" id="{E0161A69-0452-46BF-87FC-35361477610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40" name="Group 239">
                <a:extLst>
                  <a:ext uri="{FF2B5EF4-FFF2-40B4-BE49-F238E27FC236}">
                    <a16:creationId xmlns:a16="http://schemas.microsoft.com/office/drawing/2014/main" id="{89E24B53-F62E-4363-BAA9-25EB9A6C14F6}"/>
                  </a:ext>
                </a:extLst>
              </p:cNvPr>
              <p:cNvGrpSpPr/>
              <p:nvPr/>
            </p:nvGrpSpPr>
            <p:grpSpPr>
              <a:xfrm>
                <a:off x="929101" y="3046660"/>
                <a:ext cx="1573203" cy="749644"/>
                <a:chOff x="929100" y="3055206"/>
                <a:chExt cx="1558272" cy="749644"/>
              </a:xfrm>
            </p:grpSpPr>
            <p:pic>
              <p:nvPicPr>
                <p:cNvPr id="242" name="Picture 44">
                  <a:extLst>
                    <a:ext uri="{FF2B5EF4-FFF2-40B4-BE49-F238E27FC236}">
                      <a16:creationId xmlns:a16="http://schemas.microsoft.com/office/drawing/2014/main" id="{A2E8E0B1-7D9E-4A69-98F6-432C446ABBA1}"/>
                    </a:ext>
                  </a:extLst>
                </p:cNvPr>
                <p:cNvPicPr>
                  <a:picLocks noChangeAspect="1" noChangeArrowheads="1"/>
                </p:cNvPicPr>
                <p:nvPr>
                  <p:custDataLst>
                    <p:tags r:id="rId23"/>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243" name="Picture 45" descr="C:\USERS\X81870\APPDATA\LOCAL\TEMP\wza8b1\5001_5004_A4 landscape report cover window.wmf">
                  <a:extLst>
                    <a:ext uri="{FF2B5EF4-FFF2-40B4-BE49-F238E27FC236}">
                      <a16:creationId xmlns:a16="http://schemas.microsoft.com/office/drawing/2014/main" id="{852F8238-7554-4746-905E-DF145A86606D}"/>
                    </a:ext>
                  </a:extLst>
                </p:cNvPr>
                <p:cNvPicPr>
                  <a:picLocks noChangeAspect="1" noChangeArrowheads="1"/>
                </p:cNvPicPr>
                <p:nvPr>
                  <p:custDataLst>
                    <p:tags r:id="rId24"/>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241" name="Rectangle 179">
                <a:extLst>
                  <a:ext uri="{FF2B5EF4-FFF2-40B4-BE49-F238E27FC236}">
                    <a16:creationId xmlns:a16="http://schemas.microsoft.com/office/drawing/2014/main" id="{32525CB6-2E62-423A-9BF9-42E0B9E3662D}"/>
                  </a:ext>
                </a:extLst>
              </p:cNvPr>
              <p:cNvSpPr>
                <a:spLocks noChangeArrowheads="1"/>
              </p:cNvSpPr>
              <p:nvPr>
                <p:custDataLst>
                  <p:tags r:id="rId22"/>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5" name="Text Box 37">
              <a:extLst>
                <a:ext uri="{FF2B5EF4-FFF2-40B4-BE49-F238E27FC236}">
                  <a16:creationId xmlns:a16="http://schemas.microsoft.com/office/drawing/2014/main" id="{D9DA666D-3359-4DFD-86BE-C57657F672B0}"/>
                </a:ext>
              </a:extLst>
            </p:cNvPr>
            <p:cNvSpPr txBox="1">
              <a:spLocks noChangeArrowheads="1"/>
            </p:cNvSpPr>
            <p:nvPr/>
          </p:nvSpPr>
          <p:spPr bwMode="auto">
            <a:xfrm>
              <a:off x="977253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FSI</a:t>
              </a:r>
              <a:endParaRPr lang="en-US" sz="900" dirty="0"/>
            </a:p>
            <a:p>
              <a:pPr marL="0" indent="0">
                <a:buNone/>
              </a:pPr>
              <a:r>
                <a:rPr lang="en-US" sz="900" dirty="0"/>
                <a:t>EY provided buy-side financial and IT due diligence to </a:t>
              </a:r>
              <a:r>
                <a:rPr lang="en-US" sz="900" dirty="0" err="1"/>
                <a:t>Fondo</a:t>
              </a:r>
              <a:r>
                <a:rPr lang="en-US" sz="900" dirty="0"/>
                <a:t> </a:t>
              </a:r>
              <a:r>
                <a:rPr lang="en-US" sz="900" dirty="0" err="1"/>
                <a:t>Strategico</a:t>
              </a:r>
              <a:r>
                <a:rPr lang="en-US" sz="900" dirty="0"/>
                <a:t> </a:t>
              </a:r>
              <a:r>
                <a:rPr lang="en-US" sz="900" dirty="0" err="1"/>
                <a:t>Italiano</a:t>
              </a:r>
              <a:r>
                <a:rPr lang="en-US" sz="900" dirty="0"/>
                <a:t> in connection with the acquisition of a minority in </a:t>
              </a:r>
              <a:r>
                <a:rPr lang="en-US" sz="900" dirty="0" err="1"/>
                <a:t>Cedacri</a:t>
              </a:r>
              <a:r>
                <a:rPr lang="en-US" sz="900" dirty="0"/>
                <a:t>, software developer</a:t>
              </a:r>
            </a:p>
          </p:txBody>
        </p:sp>
      </p:grpSp>
      <p:grpSp>
        <p:nvGrpSpPr>
          <p:cNvPr id="29" name="Group 28">
            <a:extLst>
              <a:ext uri="{FF2B5EF4-FFF2-40B4-BE49-F238E27FC236}">
                <a16:creationId xmlns:a16="http://schemas.microsoft.com/office/drawing/2014/main" id="{BAEA75CA-5AF5-4F4A-A8D6-BB78E590654F}"/>
              </a:ext>
            </a:extLst>
          </p:cNvPr>
          <p:cNvGrpSpPr/>
          <p:nvPr/>
        </p:nvGrpSpPr>
        <p:grpSpPr>
          <a:xfrm>
            <a:off x="3552625" y="3874782"/>
            <a:ext cx="1936734" cy="2327962"/>
            <a:chOff x="609917" y="3874782"/>
            <a:chExt cx="1936734" cy="2327962"/>
          </a:xfrm>
        </p:grpSpPr>
        <p:grpSp>
          <p:nvGrpSpPr>
            <p:cNvPr id="66" name="Group 65">
              <a:extLst>
                <a:ext uri="{FF2B5EF4-FFF2-40B4-BE49-F238E27FC236}">
                  <a16:creationId xmlns:a16="http://schemas.microsoft.com/office/drawing/2014/main" id="{D5B7EB78-5A1D-469C-A23E-4A822C7FA104}"/>
                </a:ext>
              </a:extLst>
            </p:cNvPr>
            <p:cNvGrpSpPr/>
            <p:nvPr/>
          </p:nvGrpSpPr>
          <p:grpSpPr>
            <a:xfrm>
              <a:off x="609917" y="3874782"/>
              <a:ext cx="1936734" cy="2327962"/>
              <a:chOff x="920074" y="1633258"/>
              <a:chExt cx="1582230" cy="2214976"/>
            </a:xfrm>
            <a:effectLst>
              <a:outerShdw blurRad="50800" dist="38100" dir="2700000" algn="tl" rotWithShape="0">
                <a:prstClr val="black">
                  <a:alpha val="40000"/>
                </a:prstClr>
              </a:outerShdw>
            </a:effectLst>
          </p:grpSpPr>
          <p:sp>
            <p:nvSpPr>
              <p:cNvPr id="72" name="Rectangle 46">
                <a:extLst>
                  <a:ext uri="{FF2B5EF4-FFF2-40B4-BE49-F238E27FC236}">
                    <a16:creationId xmlns:a16="http://schemas.microsoft.com/office/drawing/2014/main" id="{67C17111-2A1A-4CD7-9566-73B9A4112E98}"/>
                  </a:ext>
                </a:extLst>
              </p:cNvPr>
              <p:cNvSpPr>
                <a:spLocks noChangeArrowheads="1"/>
              </p:cNvSpPr>
              <p:nvPr/>
            </p:nvSpPr>
            <p:spPr bwMode="auto">
              <a:xfrm>
                <a:off x="920074" y="1633258"/>
                <a:ext cx="1573200" cy="2214976"/>
              </a:xfrm>
              <a:prstGeom prst="rect">
                <a:avLst/>
              </a:prstGeom>
              <a:solidFill>
                <a:schemeClr val="bg1"/>
              </a:solid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grpSp>
            <p:nvGrpSpPr>
              <p:cNvPr id="68" name="Group 67">
                <a:extLst>
                  <a:ext uri="{FF2B5EF4-FFF2-40B4-BE49-F238E27FC236}">
                    <a16:creationId xmlns:a16="http://schemas.microsoft.com/office/drawing/2014/main" id="{4095B137-2419-42E3-A987-94781E91A193}"/>
                  </a:ext>
                </a:extLst>
              </p:cNvPr>
              <p:cNvGrpSpPr/>
              <p:nvPr/>
            </p:nvGrpSpPr>
            <p:grpSpPr>
              <a:xfrm>
                <a:off x="929101" y="3046660"/>
                <a:ext cx="1573203" cy="749644"/>
                <a:chOff x="929100" y="3055206"/>
                <a:chExt cx="1558272" cy="749644"/>
              </a:xfrm>
            </p:grpSpPr>
            <p:pic>
              <p:nvPicPr>
                <p:cNvPr id="70" name="Picture 44">
                  <a:extLst>
                    <a:ext uri="{FF2B5EF4-FFF2-40B4-BE49-F238E27FC236}">
                      <a16:creationId xmlns:a16="http://schemas.microsoft.com/office/drawing/2014/main" id="{72F492E1-3FC8-4539-8B4B-987F3F11D5E1}"/>
                    </a:ext>
                  </a:extLst>
                </p:cNvPr>
                <p:cNvPicPr>
                  <a:picLocks noChangeAspect="1" noChangeArrowheads="1"/>
                </p:cNvPicPr>
                <p:nvPr>
                  <p:custDataLst>
                    <p:tags r:id="rId19"/>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71" name="Picture 45" descr="C:\USERS\X81870\APPDATA\LOCAL\TEMP\wza8b1\5001_5004_A4 landscape report cover window.wmf">
                  <a:extLst>
                    <a:ext uri="{FF2B5EF4-FFF2-40B4-BE49-F238E27FC236}">
                      <a16:creationId xmlns:a16="http://schemas.microsoft.com/office/drawing/2014/main" id="{35E5C8AC-0F86-44CB-A07F-5E0F6F91DCE0}"/>
                    </a:ext>
                  </a:extLst>
                </p:cNvPr>
                <p:cNvPicPr>
                  <a:picLocks noChangeAspect="1" noChangeArrowheads="1"/>
                </p:cNvPicPr>
                <p:nvPr>
                  <p:custDataLst>
                    <p:tags r:id="rId20"/>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179">
                <a:extLst>
                  <a:ext uri="{FF2B5EF4-FFF2-40B4-BE49-F238E27FC236}">
                    <a16:creationId xmlns:a16="http://schemas.microsoft.com/office/drawing/2014/main" id="{2C9EAE27-69C0-4C4F-9BE6-4CB1F9AB15C7}"/>
                  </a:ext>
                </a:extLst>
              </p:cNvPr>
              <p:cNvSpPr>
                <a:spLocks noChangeArrowheads="1"/>
              </p:cNvSpPr>
              <p:nvPr>
                <p:custDataLst>
                  <p:tags r:id="rId18"/>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6" name="Text Box 37">
              <a:extLst>
                <a:ext uri="{FF2B5EF4-FFF2-40B4-BE49-F238E27FC236}">
                  <a16:creationId xmlns:a16="http://schemas.microsoft.com/office/drawing/2014/main" id="{F7D8E33E-623E-4241-A08E-5F226D6A8BE9}"/>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a:solidFill>
                    <a:schemeClr val="bg2">
                      <a:lumMod val="50000"/>
                      <a:lumOff val="50000"/>
                    </a:schemeClr>
                  </a:solidFill>
                </a:rPr>
                <a:t>Aurelius</a:t>
              </a:r>
              <a:endParaRPr lang="en-US" sz="1100" dirty="0"/>
            </a:p>
            <a:p>
              <a:pPr marL="0" indent="0">
                <a:buNone/>
              </a:pPr>
              <a:r>
                <a:rPr lang="en-US" sz="900" dirty="0"/>
                <a:t>EY provided buy-side IT due diligence services to TBG Holdings in connection with the acquisition of </a:t>
              </a:r>
              <a:r>
                <a:rPr lang="en-US" sz="900" dirty="0" err="1"/>
                <a:t>PetrolValves</a:t>
              </a:r>
              <a:r>
                <a:rPr lang="en-US" sz="900" dirty="0"/>
                <a:t> </a:t>
              </a:r>
              <a:r>
                <a:rPr lang="en-US" sz="900" dirty="0" err="1"/>
                <a:t>Srl</a:t>
              </a:r>
              <a:endParaRPr lang="en-US" sz="900" dirty="0"/>
            </a:p>
          </p:txBody>
        </p:sp>
      </p:grpSp>
      <p:grpSp>
        <p:nvGrpSpPr>
          <p:cNvPr id="26" name="Group 25">
            <a:extLst>
              <a:ext uri="{FF2B5EF4-FFF2-40B4-BE49-F238E27FC236}">
                <a16:creationId xmlns:a16="http://schemas.microsoft.com/office/drawing/2014/main" id="{DE85EE4F-8A3D-4DEA-81BE-7E9DB5914BCB}"/>
              </a:ext>
            </a:extLst>
          </p:cNvPr>
          <p:cNvGrpSpPr/>
          <p:nvPr/>
        </p:nvGrpSpPr>
        <p:grpSpPr>
          <a:xfrm>
            <a:off x="6484657" y="3874782"/>
            <a:ext cx="1936805" cy="2327962"/>
            <a:chOff x="2870293" y="1377147"/>
            <a:chExt cx="1936805" cy="2327962"/>
          </a:xfrm>
        </p:grpSpPr>
        <p:grpSp>
          <p:nvGrpSpPr>
            <p:cNvPr id="34" name="Group 33">
              <a:extLst>
                <a:ext uri="{FF2B5EF4-FFF2-40B4-BE49-F238E27FC236}">
                  <a16:creationId xmlns:a16="http://schemas.microsoft.com/office/drawing/2014/main" id="{9FBB7A64-4AF2-445C-8AF3-AA10DD578185}"/>
                </a:ext>
              </a:extLst>
            </p:cNvPr>
            <p:cNvGrpSpPr/>
            <p:nvPr/>
          </p:nvGrpSpPr>
          <p:grpSpPr>
            <a:xfrm>
              <a:off x="2870293" y="1377147"/>
              <a:ext cx="1936805" cy="2327962"/>
              <a:chOff x="920074" y="1633258"/>
              <a:chExt cx="1582230" cy="2214976"/>
            </a:xfrm>
            <a:effectLst>
              <a:outerShdw blurRad="50800" dist="38100" dir="2700000" algn="tl" rotWithShape="0">
                <a:prstClr val="black">
                  <a:alpha val="40000"/>
                </a:prstClr>
              </a:outerShdw>
            </a:effectLst>
          </p:grpSpPr>
          <p:grpSp>
            <p:nvGrpSpPr>
              <p:cNvPr id="35" name="Group 54">
                <a:extLst>
                  <a:ext uri="{FF2B5EF4-FFF2-40B4-BE49-F238E27FC236}">
                    <a16:creationId xmlns:a16="http://schemas.microsoft.com/office/drawing/2014/main" id="{83FEB659-F2B1-4DFE-8A5E-7F147F117147}"/>
                  </a:ext>
                </a:extLst>
              </p:cNvPr>
              <p:cNvGrpSpPr/>
              <p:nvPr>
                <p:custDataLst>
                  <p:tags r:id="rId14"/>
                </p:custDataLst>
              </p:nvPr>
            </p:nvGrpSpPr>
            <p:grpSpPr>
              <a:xfrm>
                <a:off x="920074" y="1633258"/>
                <a:ext cx="1573200" cy="2214976"/>
                <a:chOff x="-1075" y="0"/>
                <a:chExt cx="1770597" cy="1928335"/>
              </a:xfrm>
              <a:solidFill>
                <a:schemeClr val="bg1"/>
              </a:solidFill>
            </p:grpSpPr>
            <p:sp>
              <p:nvSpPr>
                <p:cNvPr id="40" name="Rectangle 46">
                  <a:extLst>
                    <a:ext uri="{FF2B5EF4-FFF2-40B4-BE49-F238E27FC236}">
                      <a16:creationId xmlns:a16="http://schemas.microsoft.com/office/drawing/2014/main" id="{80960780-3649-4477-9A92-1752881A141A}"/>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1" name="TextBox 4536">
                  <a:extLst>
                    <a:ext uri="{FF2B5EF4-FFF2-40B4-BE49-F238E27FC236}">
                      <a16:creationId xmlns:a16="http://schemas.microsoft.com/office/drawing/2014/main" id="{90B75E47-309F-46E2-B85D-6DE5C05082B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36" name="Group 35">
                <a:extLst>
                  <a:ext uri="{FF2B5EF4-FFF2-40B4-BE49-F238E27FC236}">
                    <a16:creationId xmlns:a16="http://schemas.microsoft.com/office/drawing/2014/main" id="{663A3853-E752-4138-B739-0B3D719E6AB5}"/>
                  </a:ext>
                </a:extLst>
              </p:cNvPr>
              <p:cNvGrpSpPr/>
              <p:nvPr/>
            </p:nvGrpSpPr>
            <p:grpSpPr>
              <a:xfrm>
                <a:off x="929101" y="3046660"/>
                <a:ext cx="1573203" cy="749644"/>
                <a:chOff x="929100" y="3055206"/>
                <a:chExt cx="1558272" cy="749644"/>
              </a:xfrm>
            </p:grpSpPr>
            <p:pic>
              <p:nvPicPr>
                <p:cNvPr id="38" name="Picture 44">
                  <a:extLst>
                    <a:ext uri="{FF2B5EF4-FFF2-40B4-BE49-F238E27FC236}">
                      <a16:creationId xmlns:a16="http://schemas.microsoft.com/office/drawing/2014/main" id="{8D6E2274-739E-4E0F-9B58-820ECEEA0806}"/>
                    </a:ext>
                  </a:extLst>
                </p:cNvPr>
                <p:cNvPicPr>
                  <a:picLocks noChangeAspect="1" noChangeArrowheads="1"/>
                </p:cNvPicPr>
                <p:nvPr>
                  <p:custDataLst>
                    <p:tags r:id="rId16"/>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39" name="Picture 45" descr="C:\USERS\X81870\APPDATA\LOCAL\TEMP\wza8b1\5001_5004_A4 landscape report cover window.wmf">
                  <a:extLst>
                    <a:ext uri="{FF2B5EF4-FFF2-40B4-BE49-F238E27FC236}">
                      <a16:creationId xmlns:a16="http://schemas.microsoft.com/office/drawing/2014/main" id="{A1B144AB-C0F1-41C4-8746-30B0FC2CC62F}"/>
                    </a:ext>
                  </a:extLst>
                </p:cNvPr>
                <p:cNvPicPr>
                  <a:picLocks noChangeAspect="1" noChangeArrowheads="1"/>
                </p:cNvPicPr>
                <p:nvPr>
                  <p:custDataLst>
                    <p:tags r:id="rId17"/>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179">
                <a:extLst>
                  <a:ext uri="{FF2B5EF4-FFF2-40B4-BE49-F238E27FC236}">
                    <a16:creationId xmlns:a16="http://schemas.microsoft.com/office/drawing/2014/main" id="{0590A03C-A7DA-45FF-9118-3C1D81EC2AD2}"/>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2" name="Text Box 37">
              <a:extLst>
                <a:ext uri="{FF2B5EF4-FFF2-40B4-BE49-F238E27FC236}">
                  <a16:creationId xmlns:a16="http://schemas.microsoft.com/office/drawing/2014/main" id="{0A59199B-E8AB-4759-8F84-BD4FCD370C0D}"/>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Prenatal</a:t>
              </a:r>
              <a:endParaRPr lang="en-US" sz="1100" dirty="0"/>
            </a:p>
            <a:p>
              <a:pPr marL="0" indent="0">
                <a:buNone/>
              </a:pPr>
              <a:r>
                <a:rPr lang="en-US" sz="900" dirty="0"/>
                <a:t>EY provided buy side IT due diligence services to Prenatal </a:t>
              </a:r>
              <a:r>
                <a:rPr lang="en-US" sz="900" dirty="0" err="1"/>
                <a:t>SpA</a:t>
              </a:r>
              <a:r>
                <a:rPr lang="en-US" sz="900" dirty="0"/>
                <a:t> for the acquisition of </a:t>
              </a:r>
              <a:r>
                <a:rPr lang="en-US" sz="900" dirty="0" err="1"/>
                <a:t>ToysRUs</a:t>
              </a:r>
              <a:r>
                <a:rPr lang="en-US" sz="900" dirty="0"/>
                <a:t> offices and shops in Portugal and Spain</a:t>
              </a:r>
            </a:p>
          </p:txBody>
        </p:sp>
      </p:grpSp>
      <p:grpSp>
        <p:nvGrpSpPr>
          <p:cNvPr id="246" name="Group 245">
            <a:extLst>
              <a:ext uri="{FF2B5EF4-FFF2-40B4-BE49-F238E27FC236}">
                <a16:creationId xmlns:a16="http://schemas.microsoft.com/office/drawing/2014/main" id="{C09575B0-5627-427D-8ED4-9A3845C3F6AF}"/>
              </a:ext>
            </a:extLst>
          </p:cNvPr>
          <p:cNvGrpSpPr/>
          <p:nvPr/>
        </p:nvGrpSpPr>
        <p:grpSpPr>
          <a:xfrm>
            <a:off x="9416761" y="3874782"/>
            <a:ext cx="1936805" cy="2327962"/>
            <a:chOff x="9651633" y="3874782"/>
            <a:chExt cx="1936805" cy="2327962"/>
          </a:xfrm>
        </p:grpSpPr>
        <p:grpSp>
          <p:nvGrpSpPr>
            <p:cNvPr id="98" name="Group 97">
              <a:extLst>
                <a:ext uri="{FF2B5EF4-FFF2-40B4-BE49-F238E27FC236}">
                  <a16:creationId xmlns:a16="http://schemas.microsoft.com/office/drawing/2014/main" id="{C5434CC2-E678-4131-9D74-DDAAEAC78AFD}"/>
                </a:ext>
              </a:extLst>
            </p:cNvPr>
            <p:cNvGrpSpPr/>
            <p:nvPr/>
          </p:nvGrpSpPr>
          <p:grpSpPr>
            <a:xfrm>
              <a:off x="9651633" y="3874782"/>
              <a:ext cx="1936805" cy="2327962"/>
              <a:chOff x="920074" y="1633258"/>
              <a:chExt cx="1582230" cy="2214976"/>
            </a:xfrm>
            <a:effectLst>
              <a:outerShdw blurRad="50800" dist="38100" dir="2700000" algn="tl" rotWithShape="0">
                <a:prstClr val="black">
                  <a:alpha val="40000"/>
                </a:prstClr>
              </a:outerShdw>
            </a:effectLst>
          </p:grpSpPr>
          <p:grpSp>
            <p:nvGrpSpPr>
              <p:cNvPr id="99" name="Group 54">
                <a:extLst>
                  <a:ext uri="{FF2B5EF4-FFF2-40B4-BE49-F238E27FC236}">
                    <a16:creationId xmlns:a16="http://schemas.microsoft.com/office/drawing/2014/main" id="{02D50399-9D79-4056-A65A-83E4008A585D}"/>
                  </a:ext>
                </a:extLst>
              </p:cNvPr>
              <p:cNvGrpSpPr/>
              <p:nvPr>
                <p:custDataLst>
                  <p:tags r:id="rId10"/>
                </p:custDataLst>
              </p:nvPr>
            </p:nvGrpSpPr>
            <p:grpSpPr>
              <a:xfrm>
                <a:off x="920074" y="1633258"/>
                <a:ext cx="1573200" cy="2214976"/>
                <a:chOff x="-1075" y="0"/>
                <a:chExt cx="1770597" cy="1928335"/>
              </a:xfrm>
              <a:solidFill>
                <a:schemeClr val="bg1"/>
              </a:solidFill>
            </p:grpSpPr>
            <p:sp>
              <p:nvSpPr>
                <p:cNvPr id="104" name="Rectangle 46">
                  <a:extLst>
                    <a:ext uri="{FF2B5EF4-FFF2-40B4-BE49-F238E27FC236}">
                      <a16:creationId xmlns:a16="http://schemas.microsoft.com/office/drawing/2014/main" id="{7EC8DC05-3B76-4F14-AEE2-AC72E445FA7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05" name="TextBox 4536">
                  <a:extLst>
                    <a:ext uri="{FF2B5EF4-FFF2-40B4-BE49-F238E27FC236}">
                      <a16:creationId xmlns:a16="http://schemas.microsoft.com/office/drawing/2014/main" id="{698EC871-6B21-41EF-83E2-9D84935F5960}"/>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00" name="Group 99">
                <a:extLst>
                  <a:ext uri="{FF2B5EF4-FFF2-40B4-BE49-F238E27FC236}">
                    <a16:creationId xmlns:a16="http://schemas.microsoft.com/office/drawing/2014/main" id="{9AFAE47E-09D0-4E64-95BB-995F56B04D5E}"/>
                  </a:ext>
                </a:extLst>
              </p:cNvPr>
              <p:cNvGrpSpPr/>
              <p:nvPr/>
            </p:nvGrpSpPr>
            <p:grpSpPr>
              <a:xfrm>
                <a:off x="929101" y="3046660"/>
                <a:ext cx="1573203" cy="749644"/>
                <a:chOff x="929100" y="3055206"/>
                <a:chExt cx="1558272" cy="749644"/>
              </a:xfrm>
            </p:grpSpPr>
            <p:pic>
              <p:nvPicPr>
                <p:cNvPr id="102" name="Picture 44">
                  <a:extLst>
                    <a:ext uri="{FF2B5EF4-FFF2-40B4-BE49-F238E27FC236}">
                      <a16:creationId xmlns:a16="http://schemas.microsoft.com/office/drawing/2014/main" id="{781EEEEF-83BC-4D66-9AF8-92914EEBD924}"/>
                    </a:ext>
                  </a:extLst>
                </p:cNvPr>
                <p:cNvPicPr>
                  <a:picLocks noChangeAspect="1" noChangeArrowheads="1"/>
                </p:cNvPicPr>
                <p:nvPr>
                  <p:custDataLst>
                    <p:tags r:id="rId12"/>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03" name="Picture 45" descr="C:\USERS\X81870\APPDATA\LOCAL\TEMP\wza8b1\5001_5004_A4 landscape report cover window.wmf">
                  <a:extLst>
                    <a:ext uri="{FF2B5EF4-FFF2-40B4-BE49-F238E27FC236}">
                      <a16:creationId xmlns:a16="http://schemas.microsoft.com/office/drawing/2014/main" id="{802F01C1-2147-49D1-A87E-50B9FA2E106E}"/>
                    </a:ext>
                  </a:extLst>
                </p:cNvPr>
                <p:cNvPicPr>
                  <a:picLocks noChangeAspect="1" noChangeArrowheads="1"/>
                </p:cNvPicPr>
                <p:nvPr>
                  <p:custDataLst>
                    <p:tags r:id="rId13"/>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Rectangle 179">
                <a:extLst>
                  <a:ext uri="{FF2B5EF4-FFF2-40B4-BE49-F238E27FC236}">
                    <a16:creationId xmlns:a16="http://schemas.microsoft.com/office/drawing/2014/main" id="{F239E738-B4B4-404E-8E5E-E9522124BFC5}"/>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9" name="Text Box 37">
              <a:extLst>
                <a:ext uri="{FF2B5EF4-FFF2-40B4-BE49-F238E27FC236}">
                  <a16:creationId xmlns:a16="http://schemas.microsoft.com/office/drawing/2014/main" id="{5803A3B6-87EE-49C8-B7FF-FB54921486AB}"/>
                </a:ext>
              </a:extLst>
            </p:cNvPr>
            <p:cNvSpPr txBox="1">
              <a:spLocks noChangeArrowheads="1"/>
            </p:cNvSpPr>
            <p:nvPr/>
          </p:nvSpPr>
          <p:spPr bwMode="auto">
            <a:xfrm>
              <a:off x="977253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Intercos</a:t>
              </a:r>
              <a:endParaRPr lang="en-US" sz="1100" dirty="0"/>
            </a:p>
            <a:p>
              <a:pPr marL="0" indent="0">
                <a:buNone/>
              </a:pPr>
              <a:r>
                <a:rPr lang="en-US" sz="900" dirty="0"/>
                <a:t>EY Provided IT Due Diligence and IT Integration feasibility services in the tentative acquisition of US local activities from Coty </a:t>
              </a:r>
            </a:p>
          </p:txBody>
        </p:sp>
      </p:grpSp>
      <p:grpSp>
        <p:nvGrpSpPr>
          <p:cNvPr id="149" name="Group 148">
            <a:extLst>
              <a:ext uri="{FF2B5EF4-FFF2-40B4-BE49-F238E27FC236}">
                <a16:creationId xmlns:a16="http://schemas.microsoft.com/office/drawing/2014/main" id="{0230DEE4-0169-4E99-AA8F-2E14C4EA3B4C}"/>
              </a:ext>
            </a:extLst>
          </p:cNvPr>
          <p:cNvGrpSpPr/>
          <p:nvPr/>
        </p:nvGrpSpPr>
        <p:grpSpPr>
          <a:xfrm>
            <a:off x="3552625" y="1377147"/>
            <a:ext cx="1936734" cy="2327962"/>
            <a:chOff x="609917" y="3874782"/>
            <a:chExt cx="1936734" cy="2327962"/>
          </a:xfrm>
        </p:grpSpPr>
        <p:grpSp>
          <p:nvGrpSpPr>
            <p:cNvPr id="152" name="Group 151">
              <a:extLst>
                <a:ext uri="{FF2B5EF4-FFF2-40B4-BE49-F238E27FC236}">
                  <a16:creationId xmlns:a16="http://schemas.microsoft.com/office/drawing/2014/main" id="{9BCFB78B-EF64-4911-AD53-8ED4A28BD3E0}"/>
                </a:ext>
              </a:extLst>
            </p:cNvPr>
            <p:cNvGrpSpPr/>
            <p:nvPr/>
          </p:nvGrpSpPr>
          <p:grpSpPr>
            <a:xfrm>
              <a:off x="609917" y="3874782"/>
              <a:ext cx="1936734" cy="2327962"/>
              <a:chOff x="920074" y="1633258"/>
              <a:chExt cx="1582230" cy="2214976"/>
            </a:xfrm>
            <a:effectLst>
              <a:outerShdw blurRad="50800" dist="38100" dir="2700000" algn="tl" rotWithShape="0">
                <a:prstClr val="black">
                  <a:alpha val="40000"/>
                </a:prstClr>
              </a:outerShdw>
            </a:effectLst>
          </p:grpSpPr>
          <p:grpSp>
            <p:nvGrpSpPr>
              <p:cNvPr id="154" name="Group 54">
                <a:extLst>
                  <a:ext uri="{FF2B5EF4-FFF2-40B4-BE49-F238E27FC236}">
                    <a16:creationId xmlns:a16="http://schemas.microsoft.com/office/drawing/2014/main" id="{A57D3F5E-1BED-4D24-8CC6-0E28CC5F54C7}"/>
                  </a:ext>
                </a:extLst>
              </p:cNvPr>
              <p:cNvGrpSpPr/>
              <p:nvPr>
                <p:custDataLst>
                  <p:tags r:id="rId6"/>
                </p:custDataLst>
              </p:nvPr>
            </p:nvGrpSpPr>
            <p:grpSpPr>
              <a:xfrm>
                <a:off x="920074" y="1633258"/>
                <a:ext cx="1573200" cy="2214976"/>
                <a:chOff x="-1075" y="0"/>
                <a:chExt cx="1770597" cy="1928335"/>
              </a:xfrm>
              <a:solidFill>
                <a:schemeClr val="bg1"/>
              </a:solidFill>
            </p:grpSpPr>
            <p:sp>
              <p:nvSpPr>
                <p:cNvPr id="159" name="Rectangle 46">
                  <a:extLst>
                    <a:ext uri="{FF2B5EF4-FFF2-40B4-BE49-F238E27FC236}">
                      <a16:creationId xmlns:a16="http://schemas.microsoft.com/office/drawing/2014/main" id="{0104AD7E-E7DA-44FE-9A26-8AC270BC8CC0}"/>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60" name="TextBox 4536">
                  <a:extLst>
                    <a:ext uri="{FF2B5EF4-FFF2-40B4-BE49-F238E27FC236}">
                      <a16:creationId xmlns:a16="http://schemas.microsoft.com/office/drawing/2014/main" id="{A622C45C-1981-47AD-8963-0C31444DC2FC}"/>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55" name="Group 154">
                <a:extLst>
                  <a:ext uri="{FF2B5EF4-FFF2-40B4-BE49-F238E27FC236}">
                    <a16:creationId xmlns:a16="http://schemas.microsoft.com/office/drawing/2014/main" id="{83F782E5-1B1C-43FE-8370-786E49DADCDF}"/>
                  </a:ext>
                </a:extLst>
              </p:cNvPr>
              <p:cNvGrpSpPr/>
              <p:nvPr/>
            </p:nvGrpSpPr>
            <p:grpSpPr>
              <a:xfrm>
                <a:off x="929101" y="3046660"/>
                <a:ext cx="1573203" cy="749644"/>
                <a:chOff x="929100" y="3055206"/>
                <a:chExt cx="1558272" cy="749644"/>
              </a:xfrm>
            </p:grpSpPr>
            <p:pic>
              <p:nvPicPr>
                <p:cNvPr id="157" name="Picture 44">
                  <a:extLst>
                    <a:ext uri="{FF2B5EF4-FFF2-40B4-BE49-F238E27FC236}">
                      <a16:creationId xmlns:a16="http://schemas.microsoft.com/office/drawing/2014/main" id="{2CBC3B80-F51B-40F8-95FC-F5143ED207AC}"/>
                    </a:ext>
                  </a:extLst>
                </p:cNvPr>
                <p:cNvPicPr>
                  <a:picLocks noChangeAspect="1" noChangeArrowheads="1"/>
                </p:cNvPicPr>
                <p:nvPr>
                  <p:custDataLst>
                    <p:tags r:id="rId8"/>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8" name="Picture 45" descr="C:\USERS\X81870\APPDATA\LOCAL\TEMP\wza8b1\5001_5004_A4 landscape report cover window.wmf">
                  <a:extLst>
                    <a:ext uri="{FF2B5EF4-FFF2-40B4-BE49-F238E27FC236}">
                      <a16:creationId xmlns:a16="http://schemas.microsoft.com/office/drawing/2014/main" id="{6FEC27CA-0D98-48AD-99CF-7A892BBB3E77}"/>
                    </a:ext>
                  </a:extLst>
                </p:cNvPr>
                <p:cNvPicPr>
                  <a:picLocks noChangeAspect="1" noChangeArrowheads="1"/>
                </p:cNvPicPr>
                <p:nvPr>
                  <p:custDataLst>
                    <p:tags r:id="rId9"/>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Rectangle 179">
                <a:extLst>
                  <a:ext uri="{FF2B5EF4-FFF2-40B4-BE49-F238E27FC236}">
                    <a16:creationId xmlns:a16="http://schemas.microsoft.com/office/drawing/2014/main" id="{871A3F17-911D-4111-97F4-04400120AE58}"/>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53" name="Text Box 37">
              <a:extLst>
                <a:ext uri="{FF2B5EF4-FFF2-40B4-BE49-F238E27FC236}">
                  <a16:creationId xmlns:a16="http://schemas.microsoft.com/office/drawing/2014/main" id="{9F022929-5EE6-4585-A4CB-5422F7557D81}"/>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Hippocrates Holding</a:t>
              </a:r>
              <a:endParaRPr lang="en-US" sz="1100" dirty="0"/>
            </a:p>
            <a:p>
              <a:pPr marL="0" indent="0">
                <a:buNone/>
              </a:pPr>
              <a:r>
                <a:rPr lang="en-US" sz="900" dirty="0"/>
                <a:t>EY provided IT Due Diligence  services to Hippocrates Holding in relation to the acquisition of Top </a:t>
              </a:r>
              <a:r>
                <a:rPr lang="en-US" sz="900" dirty="0" err="1"/>
                <a:t>Farmacia</a:t>
              </a:r>
              <a:endParaRPr lang="en-US" sz="900" dirty="0"/>
            </a:p>
          </p:txBody>
        </p:sp>
      </p:grpSp>
      <p:grpSp>
        <p:nvGrpSpPr>
          <p:cNvPr id="162" name="Group 161">
            <a:extLst>
              <a:ext uri="{FF2B5EF4-FFF2-40B4-BE49-F238E27FC236}">
                <a16:creationId xmlns:a16="http://schemas.microsoft.com/office/drawing/2014/main" id="{631CBD32-0347-460D-8938-31F308CD8FDD}"/>
              </a:ext>
            </a:extLst>
          </p:cNvPr>
          <p:cNvGrpSpPr/>
          <p:nvPr/>
        </p:nvGrpSpPr>
        <p:grpSpPr>
          <a:xfrm>
            <a:off x="6484657" y="1377147"/>
            <a:ext cx="1936805" cy="2327962"/>
            <a:chOff x="2870293" y="1377147"/>
            <a:chExt cx="1936805" cy="2327962"/>
          </a:xfrm>
        </p:grpSpPr>
        <p:grpSp>
          <p:nvGrpSpPr>
            <p:cNvPr id="165" name="Group 164">
              <a:extLst>
                <a:ext uri="{FF2B5EF4-FFF2-40B4-BE49-F238E27FC236}">
                  <a16:creationId xmlns:a16="http://schemas.microsoft.com/office/drawing/2014/main" id="{FEF60375-1AA8-4B8C-AB13-BBEED46DAD3C}"/>
                </a:ext>
              </a:extLst>
            </p:cNvPr>
            <p:cNvGrpSpPr/>
            <p:nvPr/>
          </p:nvGrpSpPr>
          <p:grpSpPr>
            <a:xfrm>
              <a:off x="2870293" y="1377147"/>
              <a:ext cx="1936805" cy="2327962"/>
              <a:chOff x="920074" y="1633258"/>
              <a:chExt cx="1582230" cy="2214976"/>
            </a:xfrm>
            <a:effectLst>
              <a:outerShdw blurRad="50800" dist="38100" dir="2700000" algn="tl" rotWithShape="0">
                <a:prstClr val="black">
                  <a:alpha val="40000"/>
                </a:prstClr>
              </a:outerShdw>
            </a:effectLst>
          </p:grpSpPr>
          <p:grpSp>
            <p:nvGrpSpPr>
              <p:cNvPr id="173" name="Group 54">
                <a:extLst>
                  <a:ext uri="{FF2B5EF4-FFF2-40B4-BE49-F238E27FC236}">
                    <a16:creationId xmlns:a16="http://schemas.microsoft.com/office/drawing/2014/main" id="{807723F9-A04C-43A4-B6E2-43116062E111}"/>
                  </a:ext>
                </a:extLst>
              </p:cNvPr>
              <p:cNvGrpSpPr/>
              <p:nvPr>
                <p:custDataLst>
                  <p:tags r:id="rId2"/>
                </p:custDataLst>
              </p:nvPr>
            </p:nvGrpSpPr>
            <p:grpSpPr>
              <a:xfrm>
                <a:off x="920074" y="1633258"/>
                <a:ext cx="1573200" cy="2214976"/>
                <a:chOff x="-1075" y="0"/>
                <a:chExt cx="1770597" cy="1928335"/>
              </a:xfrm>
              <a:solidFill>
                <a:schemeClr val="bg1"/>
              </a:solidFill>
            </p:grpSpPr>
            <p:sp>
              <p:nvSpPr>
                <p:cNvPr id="185" name="Rectangle 46">
                  <a:extLst>
                    <a:ext uri="{FF2B5EF4-FFF2-40B4-BE49-F238E27FC236}">
                      <a16:creationId xmlns:a16="http://schemas.microsoft.com/office/drawing/2014/main" id="{786B65A7-A43B-4C82-B4F1-0A623537AD9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6" name="TextBox 4536">
                  <a:extLst>
                    <a:ext uri="{FF2B5EF4-FFF2-40B4-BE49-F238E27FC236}">
                      <a16:creationId xmlns:a16="http://schemas.microsoft.com/office/drawing/2014/main" id="{4B8862FC-E4F7-40F6-BF24-F5AFC591453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8" name="Group 177">
                <a:extLst>
                  <a:ext uri="{FF2B5EF4-FFF2-40B4-BE49-F238E27FC236}">
                    <a16:creationId xmlns:a16="http://schemas.microsoft.com/office/drawing/2014/main" id="{10EF24CF-E5F6-4E41-BFD8-3753A8AD3628}"/>
                  </a:ext>
                </a:extLst>
              </p:cNvPr>
              <p:cNvGrpSpPr/>
              <p:nvPr/>
            </p:nvGrpSpPr>
            <p:grpSpPr>
              <a:xfrm>
                <a:off x="929101" y="3046660"/>
                <a:ext cx="1573203" cy="749644"/>
                <a:chOff x="929100" y="3055206"/>
                <a:chExt cx="1558272" cy="749644"/>
              </a:xfrm>
            </p:grpSpPr>
            <p:pic>
              <p:nvPicPr>
                <p:cNvPr id="183" name="Picture 44">
                  <a:extLst>
                    <a:ext uri="{FF2B5EF4-FFF2-40B4-BE49-F238E27FC236}">
                      <a16:creationId xmlns:a16="http://schemas.microsoft.com/office/drawing/2014/main" id="{8276ACD6-FA70-4C56-88EB-EC9EDBA578AC}"/>
                    </a:ext>
                  </a:extLst>
                </p:cNvPr>
                <p:cNvPicPr>
                  <a:picLocks noChangeAspect="1" noChangeArrowheads="1"/>
                </p:cNvPicPr>
                <p:nvPr>
                  <p:custDataLst>
                    <p:tags r:id="rId4"/>
                  </p:custDataLst>
                </p:nvPr>
              </p:nvPicPr>
              <p:blipFill>
                <a:blip r:embed="rId3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84" name="Picture 45" descr="C:\USERS\X81870\APPDATA\LOCAL\TEMP\wza8b1\5001_5004_A4 landscape report cover window.wmf">
                  <a:extLst>
                    <a:ext uri="{FF2B5EF4-FFF2-40B4-BE49-F238E27FC236}">
                      <a16:creationId xmlns:a16="http://schemas.microsoft.com/office/drawing/2014/main" id="{FC33DA8F-1D11-44B9-A146-38AEA2973DC1}"/>
                    </a:ext>
                  </a:extLst>
                </p:cNvPr>
                <p:cNvPicPr>
                  <a:picLocks noChangeAspect="1" noChangeArrowheads="1"/>
                </p:cNvPicPr>
                <p:nvPr>
                  <p:custDataLst>
                    <p:tags r:id="rId5"/>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79">
                <a:extLst>
                  <a:ext uri="{FF2B5EF4-FFF2-40B4-BE49-F238E27FC236}">
                    <a16:creationId xmlns:a16="http://schemas.microsoft.com/office/drawing/2014/main" id="{16A0A492-04D2-4D77-98C9-8B7DA28DBC7F}"/>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6" name="Text Box 37">
              <a:extLst>
                <a:ext uri="{FF2B5EF4-FFF2-40B4-BE49-F238E27FC236}">
                  <a16:creationId xmlns:a16="http://schemas.microsoft.com/office/drawing/2014/main" id="{622363EF-20F3-46C2-8B98-251B61BA5943}"/>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Partners Group</a:t>
              </a:r>
              <a:endParaRPr lang="en-US" sz="1100" dirty="0"/>
            </a:p>
            <a:p>
              <a:pPr marL="0" indent="0">
                <a:buNone/>
              </a:pPr>
              <a:r>
                <a:rPr lang="en-US" sz="900" dirty="0"/>
                <a:t>EY provided IT Due Diligence  services in connection of the acquisition of a majority stake of </a:t>
              </a:r>
              <a:r>
                <a:rPr lang="en-US" sz="900" dirty="0" err="1"/>
                <a:t>Eolo</a:t>
              </a:r>
              <a:r>
                <a:rPr lang="en-US" sz="900" dirty="0"/>
                <a:t> (FWA Telco Operator)</a:t>
              </a:r>
            </a:p>
          </p:txBody>
        </p:sp>
      </p:grpSp>
      <p:sp>
        <p:nvSpPr>
          <p:cNvPr id="123" name="Date Placeholder 3">
            <a:extLst>
              <a:ext uri="{FF2B5EF4-FFF2-40B4-BE49-F238E27FC236}">
                <a16:creationId xmlns:a16="http://schemas.microsoft.com/office/drawing/2014/main" id="{F0B48EEC-B0A0-4B7C-9848-BBDDD575AD7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126" name="Picture 4">
            <a:extLst>
              <a:ext uri="{FF2B5EF4-FFF2-40B4-BE49-F238E27FC236}">
                <a16:creationId xmlns:a16="http://schemas.microsoft.com/office/drawing/2014/main" id="{43EC4B5E-75D4-42EB-913E-BCC157267A9E}"/>
              </a:ext>
            </a:extLst>
          </p:cNvPr>
          <p:cNvPicPr>
            <a:picLocks noChangeAspect="1" noChangeArrowheads="1"/>
          </p:cNvPicPr>
          <p:nvPr/>
        </p:nvPicPr>
        <p:blipFill rotWithShape="1">
          <a:blip r:embed="rId38">
            <a:extLst>
              <a:ext uri="{28A0092B-C50C-407E-A947-70E740481C1C}">
                <a14:useLocalDpi xmlns:a14="http://schemas.microsoft.com/office/drawing/2010/main" val="0"/>
              </a:ext>
            </a:extLst>
          </a:blip>
          <a:srcRect t="37259" r="-2965" b="41794"/>
          <a:stretch/>
        </p:blipFill>
        <p:spPr bwMode="auto">
          <a:xfrm>
            <a:off x="6562129" y="1506474"/>
            <a:ext cx="1621068" cy="362762"/>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0">
            <a:extLst>
              <a:ext uri="{FF2B5EF4-FFF2-40B4-BE49-F238E27FC236}">
                <a16:creationId xmlns:a16="http://schemas.microsoft.com/office/drawing/2014/main" id="{E597C218-9A01-4DB1-AEE2-C5393AD46AD7}"/>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636162" y="1836984"/>
            <a:ext cx="656886" cy="3610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985E680B-EF7E-426C-A393-6667A481C456}"/>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410748" y="4007362"/>
            <a:ext cx="777526" cy="346667"/>
          </a:xfrm>
          <a:prstGeom prst="rect">
            <a:avLst/>
          </a:prstGeom>
        </p:spPr>
      </p:pic>
      <p:pic>
        <p:nvPicPr>
          <p:cNvPr id="130" name="Picture 129">
            <a:extLst>
              <a:ext uri="{FF2B5EF4-FFF2-40B4-BE49-F238E27FC236}">
                <a16:creationId xmlns:a16="http://schemas.microsoft.com/office/drawing/2014/main" id="{AC630612-E0A2-4845-B6C1-DDE75382BCF6}"/>
              </a:ext>
            </a:extLst>
          </p:cNvPr>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841968" y="4375623"/>
            <a:ext cx="1193650" cy="278844"/>
          </a:xfrm>
          <a:prstGeom prst="rect">
            <a:avLst/>
          </a:prstGeom>
        </p:spPr>
      </p:pic>
      <p:pic>
        <p:nvPicPr>
          <p:cNvPr id="131" name="Picture 130">
            <a:extLst>
              <a:ext uri="{FF2B5EF4-FFF2-40B4-BE49-F238E27FC236}">
                <a16:creationId xmlns:a16="http://schemas.microsoft.com/office/drawing/2014/main" id="{266A40DC-5F02-4C33-B97E-4FE6B59B288D}"/>
              </a:ext>
            </a:extLst>
          </p:cNvPr>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3862552" y="4122145"/>
            <a:ext cx="1310253" cy="340666"/>
          </a:xfrm>
          <a:prstGeom prst="rect">
            <a:avLst/>
          </a:prstGeom>
        </p:spPr>
      </p:pic>
      <p:pic>
        <p:nvPicPr>
          <p:cNvPr id="137" name="Picture 6" descr="Intercos Group | Cosmetic contract manufacturing">
            <a:extLst>
              <a:ext uri="{FF2B5EF4-FFF2-40B4-BE49-F238E27FC236}">
                <a16:creationId xmlns:a16="http://schemas.microsoft.com/office/drawing/2014/main" id="{4F7220B9-C280-4C78-8DDC-89E47AE27250}"/>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9802018" y="4160933"/>
            <a:ext cx="1196368" cy="263090"/>
          </a:xfrm>
          <a:prstGeom prst="rect">
            <a:avLst/>
          </a:prstGeom>
          <a:noFill/>
          <a:extLst>
            <a:ext uri="{909E8E84-426E-40DD-AFC4-6F175D3DCCD1}">
              <a14:hiddenFill xmlns:a14="http://schemas.microsoft.com/office/drawing/2010/main">
                <a:solidFill>
                  <a:srgbClr val="FFFFFF"/>
                </a:solidFill>
              </a14:hiddenFill>
            </a:ext>
          </a:extLst>
        </p:spPr>
      </p:pic>
      <p:pic>
        <p:nvPicPr>
          <p:cNvPr id="138" name="Graphic 137" descr="Internet with solid fill">
            <a:extLst>
              <a:ext uri="{FF2B5EF4-FFF2-40B4-BE49-F238E27FC236}">
                <a16:creationId xmlns:a16="http://schemas.microsoft.com/office/drawing/2014/main" id="{0AFAEAE6-5596-4E9A-A214-1A9956360890}"/>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59989" y="6444863"/>
            <a:ext cx="240790" cy="240790"/>
          </a:xfrm>
          <a:prstGeom prst="rect">
            <a:avLst/>
          </a:prstGeom>
        </p:spPr>
      </p:pic>
      <p:pic>
        <p:nvPicPr>
          <p:cNvPr id="139" name="Graphic 138" descr="Factory with solid fill">
            <a:extLst>
              <a:ext uri="{FF2B5EF4-FFF2-40B4-BE49-F238E27FC236}">
                <a16:creationId xmlns:a16="http://schemas.microsoft.com/office/drawing/2014/main" id="{34D9A18B-E2A6-493B-B4D0-8657BBCA2CC8}"/>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872015" y="6455808"/>
            <a:ext cx="218900" cy="218900"/>
          </a:xfrm>
          <a:prstGeom prst="rect">
            <a:avLst/>
          </a:prstGeom>
        </p:spPr>
      </p:pic>
      <p:sp>
        <p:nvSpPr>
          <p:cNvPr id="140" name="Date Placeholder 3">
            <a:extLst>
              <a:ext uri="{FF2B5EF4-FFF2-40B4-BE49-F238E27FC236}">
                <a16:creationId xmlns:a16="http://schemas.microsoft.com/office/drawing/2014/main" id="{7EE2F34D-8030-4F08-8E94-5A2C5FDD1173}"/>
              </a:ext>
            </a:extLst>
          </p:cNvPr>
          <p:cNvSpPr txBox="1">
            <a:spLocks/>
          </p:cNvSpPr>
          <p:nvPr/>
        </p:nvSpPr>
        <p:spPr>
          <a:xfrm>
            <a:off x="1387896" y="6475258"/>
            <a:ext cx="4131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Tech</a:t>
            </a:r>
          </a:p>
        </p:txBody>
      </p:sp>
      <p:sp>
        <p:nvSpPr>
          <p:cNvPr id="141" name="Date Placeholder 3">
            <a:extLst>
              <a:ext uri="{FF2B5EF4-FFF2-40B4-BE49-F238E27FC236}">
                <a16:creationId xmlns:a16="http://schemas.microsoft.com/office/drawing/2014/main" id="{6FDE6B42-1CF0-44A5-80F1-0A612D86CC90}"/>
              </a:ext>
            </a:extLst>
          </p:cNvPr>
          <p:cNvSpPr txBox="1">
            <a:spLocks/>
          </p:cNvSpPr>
          <p:nvPr/>
        </p:nvSpPr>
        <p:spPr>
          <a:xfrm>
            <a:off x="2096726" y="6475258"/>
            <a:ext cx="7560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Operational</a:t>
            </a:r>
          </a:p>
        </p:txBody>
      </p:sp>
      <p:sp>
        <p:nvSpPr>
          <p:cNvPr id="163" name="Title 1">
            <a:extLst>
              <a:ext uri="{FF2B5EF4-FFF2-40B4-BE49-F238E27FC236}">
                <a16:creationId xmlns:a16="http://schemas.microsoft.com/office/drawing/2014/main" id="{2DACD292-73E5-46D1-AB52-C29885CE720C}"/>
              </a:ext>
            </a:extLst>
          </p:cNvPr>
          <p:cNvSpPr>
            <a:spLocks noGrp="1"/>
          </p:cNvSpPr>
          <p:nvPr>
            <p:ph type="title"/>
          </p:nvPr>
        </p:nvSpPr>
        <p:spPr>
          <a:xfrm>
            <a:off x="609918" y="294200"/>
            <a:ext cx="10978515" cy="590400"/>
          </a:xfrm>
        </p:spPr>
        <p:txBody>
          <a:bodyPr vert="horz"/>
          <a:lstStyle/>
          <a:p>
            <a:r>
              <a:rPr lang="en-US" sz="1800" dirty="0"/>
              <a:t>We have a deep knowledge of the Tech/Operational Due Diligence topics through numerous assignments in different industries (2/2)</a:t>
            </a:r>
          </a:p>
        </p:txBody>
      </p:sp>
      <p:pic>
        <p:nvPicPr>
          <p:cNvPr id="164" name="Graphic 163" descr="Internet with solid fill">
            <a:extLst>
              <a:ext uri="{FF2B5EF4-FFF2-40B4-BE49-F238E27FC236}">
                <a16:creationId xmlns:a16="http://schemas.microsoft.com/office/drawing/2014/main" id="{A6DA8445-9A92-45BA-86B4-F80BED141B2B}"/>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488528" y="3332248"/>
            <a:ext cx="352541" cy="352541"/>
          </a:xfrm>
          <a:prstGeom prst="rect">
            <a:avLst/>
          </a:prstGeom>
        </p:spPr>
      </p:pic>
      <p:pic>
        <p:nvPicPr>
          <p:cNvPr id="167" name="Graphic 166" descr="Internet with solid fill">
            <a:extLst>
              <a:ext uri="{FF2B5EF4-FFF2-40B4-BE49-F238E27FC236}">
                <a16:creationId xmlns:a16="http://schemas.microsoft.com/office/drawing/2014/main" id="{725ACFB0-F89F-403A-B54C-DAC8DD74DC2D}"/>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404156" y="3332248"/>
            <a:ext cx="352541" cy="352541"/>
          </a:xfrm>
          <a:prstGeom prst="rect">
            <a:avLst/>
          </a:prstGeom>
        </p:spPr>
      </p:pic>
      <p:pic>
        <p:nvPicPr>
          <p:cNvPr id="168" name="Graphic 167" descr="Internet with solid fill">
            <a:extLst>
              <a:ext uri="{FF2B5EF4-FFF2-40B4-BE49-F238E27FC236}">
                <a16:creationId xmlns:a16="http://schemas.microsoft.com/office/drawing/2014/main" id="{8A0EE034-F81D-463C-86CC-EE6E9EB1D075}"/>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336232" y="3332248"/>
            <a:ext cx="352541" cy="352541"/>
          </a:xfrm>
          <a:prstGeom prst="rect">
            <a:avLst/>
          </a:prstGeom>
        </p:spPr>
      </p:pic>
      <p:pic>
        <p:nvPicPr>
          <p:cNvPr id="169" name="Graphic 168" descr="Internet with solid fill">
            <a:extLst>
              <a:ext uri="{FF2B5EF4-FFF2-40B4-BE49-F238E27FC236}">
                <a16:creationId xmlns:a16="http://schemas.microsoft.com/office/drawing/2014/main" id="{8813EFC2-1A9A-4E70-BF82-C4D828B36133}"/>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0223931" y="3332248"/>
            <a:ext cx="352541" cy="352541"/>
          </a:xfrm>
          <a:prstGeom prst="rect">
            <a:avLst/>
          </a:prstGeom>
        </p:spPr>
      </p:pic>
      <p:pic>
        <p:nvPicPr>
          <p:cNvPr id="170" name="Graphic 169" descr="Internet with solid fill">
            <a:extLst>
              <a:ext uri="{FF2B5EF4-FFF2-40B4-BE49-F238E27FC236}">
                <a16:creationId xmlns:a16="http://schemas.microsoft.com/office/drawing/2014/main" id="{E05CA999-EB13-40B7-A8B6-AC74315718CF}"/>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488528" y="5828547"/>
            <a:ext cx="352541" cy="352541"/>
          </a:xfrm>
          <a:prstGeom prst="rect">
            <a:avLst/>
          </a:prstGeom>
        </p:spPr>
      </p:pic>
      <p:pic>
        <p:nvPicPr>
          <p:cNvPr id="171" name="Graphic 170" descr="Internet with solid fill">
            <a:extLst>
              <a:ext uri="{FF2B5EF4-FFF2-40B4-BE49-F238E27FC236}">
                <a16:creationId xmlns:a16="http://schemas.microsoft.com/office/drawing/2014/main" id="{5E925210-B98F-4A19-92CA-A6C06495DAF4}"/>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404156" y="5828547"/>
            <a:ext cx="352541" cy="352541"/>
          </a:xfrm>
          <a:prstGeom prst="rect">
            <a:avLst/>
          </a:prstGeom>
        </p:spPr>
      </p:pic>
      <p:pic>
        <p:nvPicPr>
          <p:cNvPr id="172" name="Graphic 171" descr="Internet with solid fill">
            <a:extLst>
              <a:ext uri="{FF2B5EF4-FFF2-40B4-BE49-F238E27FC236}">
                <a16:creationId xmlns:a16="http://schemas.microsoft.com/office/drawing/2014/main" id="{1539656F-9F91-4BE7-9E87-4BF8D5E52DA2}"/>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7336232" y="5828547"/>
            <a:ext cx="352541" cy="352541"/>
          </a:xfrm>
          <a:prstGeom prst="rect">
            <a:avLst/>
          </a:prstGeom>
        </p:spPr>
      </p:pic>
      <p:pic>
        <p:nvPicPr>
          <p:cNvPr id="174" name="Graphic 173" descr="Internet with solid fill">
            <a:extLst>
              <a:ext uri="{FF2B5EF4-FFF2-40B4-BE49-F238E27FC236}">
                <a16:creationId xmlns:a16="http://schemas.microsoft.com/office/drawing/2014/main" id="{9A20582A-A02A-49FA-BE57-743BCA7CA944}"/>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0223931" y="5828547"/>
            <a:ext cx="352541" cy="352541"/>
          </a:xfrm>
          <a:prstGeom prst="rect">
            <a:avLst/>
          </a:prstGeom>
        </p:spPr>
      </p:pic>
      <p:pic>
        <p:nvPicPr>
          <p:cNvPr id="177" name="Picture 5">
            <a:extLst>
              <a:ext uri="{FF2B5EF4-FFF2-40B4-BE49-F238E27FC236}">
                <a16:creationId xmlns:a16="http://schemas.microsoft.com/office/drawing/2014/main" id="{31B486AD-6A92-4956-B311-15FBCEA3D1BE}"/>
              </a:ext>
            </a:extLst>
          </p:cNvPr>
          <p:cNvPicPr>
            <a:picLocks noChangeAspect="1" noChangeArrowheads="1"/>
          </p:cNvPicPr>
          <p:nvPr/>
        </p:nvPicPr>
        <p:blipFill>
          <a:blip r:embed="rId50" cstate="screen">
            <a:extLst>
              <a:ext uri="{28A0092B-C50C-407E-A947-70E740481C1C}">
                <a14:useLocalDpi xmlns:a14="http://schemas.microsoft.com/office/drawing/2010/main"/>
              </a:ext>
            </a:extLst>
          </a:blip>
          <a:srcRect l="3985" t="10627" r="76089" b="74495"/>
          <a:stretch>
            <a:fillRect/>
          </a:stretch>
        </p:blipFill>
        <p:spPr bwMode="auto">
          <a:xfrm>
            <a:off x="10542348" y="1751079"/>
            <a:ext cx="504056" cy="235226"/>
          </a:xfrm>
          <a:prstGeom prst="rect">
            <a:avLst/>
          </a:prstGeom>
          <a:noFill/>
          <a:ln w="9525">
            <a:noFill/>
            <a:miter lim="800000"/>
            <a:headEnd/>
            <a:tailEnd/>
          </a:ln>
        </p:spPr>
      </p:pic>
      <p:pic>
        <p:nvPicPr>
          <p:cNvPr id="179" name="Picture 2">
            <a:extLst>
              <a:ext uri="{FF2B5EF4-FFF2-40B4-BE49-F238E27FC236}">
                <a16:creationId xmlns:a16="http://schemas.microsoft.com/office/drawing/2014/main" id="{E390BDD1-6D54-416C-9163-F0FF9E15FBD6}"/>
              </a:ext>
            </a:extLst>
          </p:cNvPr>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9618481" y="1745103"/>
            <a:ext cx="832259" cy="12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8" name="Picture 187">
            <a:extLst>
              <a:ext uri="{FF2B5EF4-FFF2-40B4-BE49-F238E27FC236}">
                <a16:creationId xmlns:a16="http://schemas.microsoft.com/office/drawing/2014/main" id="{EB7A21D3-B6E4-4134-A30E-D026587047CD}"/>
              </a:ext>
            </a:extLst>
          </p:cNvPr>
          <p:cNvPicPr>
            <a:picLocks noChangeAspect="1"/>
          </p:cNvPicPr>
          <p:nvPr/>
        </p:nvPicPr>
        <p:blipFill rotWithShape="1">
          <a:blip r:embed="rId52"/>
          <a:srcRect l="5177" t="17195" r="5333" b="17002"/>
          <a:stretch/>
        </p:blipFill>
        <p:spPr>
          <a:xfrm>
            <a:off x="3682300" y="1519439"/>
            <a:ext cx="1251893" cy="390052"/>
          </a:xfrm>
          <a:prstGeom prst="rect">
            <a:avLst/>
          </a:prstGeom>
        </p:spPr>
      </p:pic>
      <p:pic>
        <p:nvPicPr>
          <p:cNvPr id="189" name="Picture 188">
            <a:extLst>
              <a:ext uri="{FF2B5EF4-FFF2-40B4-BE49-F238E27FC236}">
                <a16:creationId xmlns:a16="http://schemas.microsoft.com/office/drawing/2014/main" id="{EC89234A-FA8B-43F6-BC94-354867D5A584}"/>
              </a:ext>
            </a:extLst>
          </p:cNvPr>
          <p:cNvPicPr>
            <a:picLocks noChangeAspect="1"/>
          </p:cNvPicPr>
          <p:nvPr/>
        </p:nvPicPr>
        <p:blipFill>
          <a:blip r:embed="rId53"/>
          <a:stretch>
            <a:fillRect/>
          </a:stretch>
        </p:blipFill>
        <p:spPr>
          <a:xfrm>
            <a:off x="4490314" y="1761135"/>
            <a:ext cx="879324" cy="439662"/>
          </a:xfrm>
          <a:prstGeom prst="rect">
            <a:avLst/>
          </a:prstGeom>
        </p:spPr>
      </p:pic>
      <p:pic>
        <p:nvPicPr>
          <p:cNvPr id="190" name="Picture 189">
            <a:extLst>
              <a:ext uri="{FF2B5EF4-FFF2-40B4-BE49-F238E27FC236}">
                <a16:creationId xmlns:a16="http://schemas.microsoft.com/office/drawing/2014/main" id="{9BF664A2-0FF6-4FD3-B9BA-2BA60AFCF19E}"/>
              </a:ext>
            </a:extLst>
          </p:cNvPr>
          <p:cNvPicPr>
            <a:picLocks noChangeAspect="1"/>
          </p:cNvPicPr>
          <p:nvPr/>
        </p:nvPicPr>
        <p:blipFill>
          <a:blip r:embed="rId54"/>
          <a:stretch>
            <a:fillRect/>
          </a:stretch>
        </p:blipFill>
        <p:spPr>
          <a:xfrm>
            <a:off x="7133261" y="4056711"/>
            <a:ext cx="405942" cy="543550"/>
          </a:xfrm>
          <a:prstGeom prst="rect">
            <a:avLst/>
          </a:prstGeom>
        </p:spPr>
      </p:pic>
      <p:pic>
        <p:nvPicPr>
          <p:cNvPr id="191" name="Picture 190">
            <a:extLst>
              <a:ext uri="{FF2B5EF4-FFF2-40B4-BE49-F238E27FC236}">
                <a16:creationId xmlns:a16="http://schemas.microsoft.com/office/drawing/2014/main" id="{6871A97A-DF2F-49ED-8F0E-242ADC2D30B9}"/>
              </a:ext>
            </a:extLst>
          </p:cNvPr>
          <p:cNvPicPr>
            <a:picLocks noChangeAspect="1"/>
          </p:cNvPicPr>
          <p:nvPr/>
        </p:nvPicPr>
        <p:blipFill>
          <a:blip r:embed="rId55"/>
          <a:stretch>
            <a:fillRect/>
          </a:stretch>
        </p:blipFill>
        <p:spPr>
          <a:xfrm>
            <a:off x="728911" y="1571574"/>
            <a:ext cx="1656000" cy="268540"/>
          </a:xfrm>
          <a:prstGeom prst="rect">
            <a:avLst/>
          </a:prstGeom>
        </p:spPr>
      </p:pic>
      <p:pic>
        <p:nvPicPr>
          <p:cNvPr id="192" name="Picture 191">
            <a:extLst>
              <a:ext uri="{FF2B5EF4-FFF2-40B4-BE49-F238E27FC236}">
                <a16:creationId xmlns:a16="http://schemas.microsoft.com/office/drawing/2014/main" id="{37032077-DFD8-4E56-BC0D-72ADB234B23D}"/>
              </a:ext>
            </a:extLst>
          </p:cNvPr>
          <p:cNvPicPr>
            <a:picLocks noChangeAspect="1"/>
          </p:cNvPicPr>
          <p:nvPr/>
        </p:nvPicPr>
        <p:blipFill>
          <a:blip r:embed="rId56"/>
          <a:stretch>
            <a:fillRect/>
          </a:stretch>
        </p:blipFill>
        <p:spPr>
          <a:xfrm>
            <a:off x="1552701" y="1820212"/>
            <a:ext cx="864000" cy="347844"/>
          </a:xfrm>
          <a:prstGeom prst="rect">
            <a:avLst/>
          </a:prstGeom>
        </p:spPr>
      </p:pic>
      <p:grpSp>
        <p:nvGrpSpPr>
          <p:cNvPr id="122" name="Group 121">
            <a:extLst>
              <a:ext uri="{FF2B5EF4-FFF2-40B4-BE49-F238E27FC236}">
                <a16:creationId xmlns:a16="http://schemas.microsoft.com/office/drawing/2014/main" id="{A8E8BE46-16E6-4727-8873-C7872A078D7E}"/>
              </a:ext>
            </a:extLst>
          </p:cNvPr>
          <p:cNvGrpSpPr/>
          <p:nvPr/>
        </p:nvGrpSpPr>
        <p:grpSpPr>
          <a:xfrm>
            <a:off x="10257067" y="36000"/>
            <a:ext cx="1853205" cy="282545"/>
            <a:chOff x="10257067" y="70336"/>
            <a:chExt cx="1853205" cy="282545"/>
          </a:xfrm>
        </p:grpSpPr>
        <p:grpSp>
          <p:nvGrpSpPr>
            <p:cNvPr id="124" name="Group 123">
              <a:extLst>
                <a:ext uri="{FF2B5EF4-FFF2-40B4-BE49-F238E27FC236}">
                  <a16:creationId xmlns:a16="http://schemas.microsoft.com/office/drawing/2014/main" id="{E3C3BF7F-8CD6-4074-9EC2-E6DA287D9967}"/>
                </a:ext>
              </a:extLst>
            </p:cNvPr>
            <p:cNvGrpSpPr/>
            <p:nvPr/>
          </p:nvGrpSpPr>
          <p:grpSpPr>
            <a:xfrm>
              <a:off x="10257067" y="76010"/>
              <a:ext cx="402453" cy="276871"/>
              <a:chOff x="8783357" y="868151"/>
              <a:chExt cx="402453" cy="276871"/>
            </a:xfrm>
          </p:grpSpPr>
          <p:sp>
            <p:nvSpPr>
              <p:cNvPr id="145" name="Rectangle 6">
                <a:extLst>
                  <a:ext uri="{FF2B5EF4-FFF2-40B4-BE49-F238E27FC236}">
                    <a16:creationId xmlns:a16="http://schemas.microsoft.com/office/drawing/2014/main" id="{4CAE91BD-7836-468A-9ACD-4BEF860BC09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46" name="Graphic 145" descr="Clipboard with solid fill">
                <a:extLst>
                  <a:ext uri="{FF2B5EF4-FFF2-40B4-BE49-F238E27FC236}">
                    <a16:creationId xmlns:a16="http://schemas.microsoft.com/office/drawing/2014/main" id="{7B2DE3A5-BCD7-4B98-B6DC-028D3D75C1E3}"/>
                  </a:ext>
                </a:extLst>
              </p:cNvPr>
              <p:cNvPicPr>
                <a:picLocks noChangeAspect="1"/>
              </p:cNvPicPr>
              <p:nvPr/>
            </p:nvPicPr>
            <p:blipFill>
              <a:blip r:embed="rId57" cstate="print">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8986704" y="905219"/>
                <a:ext cx="199106" cy="199106"/>
              </a:xfrm>
              <a:prstGeom prst="rect">
                <a:avLst/>
              </a:prstGeom>
            </p:spPr>
          </p:pic>
        </p:grpSp>
        <p:grpSp>
          <p:nvGrpSpPr>
            <p:cNvPr id="125" name="Group 124">
              <a:extLst>
                <a:ext uri="{FF2B5EF4-FFF2-40B4-BE49-F238E27FC236}">
                  <a16:creationId xmlns:a16="http://schemas.microsoft.com/office/drawing/2014/main" id="{8EC77C6A-77B1-4259-BED3-8B3B4E6EBA43}"/>
                </a:ext>
              </a:extLst>
            </p:cNvPr>
            <p:cNvGrpSpPr/>
            <p:nvPr/>
          </p:nvGrpSpPr>
          <p:grpSpPr>
            <a:xfrm>
              <a:off x="10740650" y="76010"/>
              <a:ext cx="402454" cy="276871"/>
              <a:chOff x="8783356" y="868151"/>
              <a:chExt cx="402454" cy="276871"/>
            </a:xfrm>
          </p:grpSpPr>
          <p:sp>
            <p:nvSpPr>
              <p:cNvPr id="143" name="Rectangle 6">
                <a:extLst>
                  <a:ext uri="{FF2B5EF4-FFF2-40B4-BE49-F238E27FC236}">
                    <a16:creationId xmlns:a16="http://schemas.microsoft.com/office/drawing/2014/main" id="{55B2007D-9998-485D-B864-03AAE7B24E04}"/>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44" name="Graphic 143" descr="User network with solid fill">
                <a:extLst>
                  <a:ext uri="{FF2B5EF4-FFF2-40B4-BE49-F238E27FC236}">
                    <a16:creationId xmlns:a16="http://schemas.microsoft.com/office/drawing/2014/main" id="{7CA6AD1A-BB0C-4B4E-9D4A-ADF08C877D0A}"/>
                  </a:ext>
                </a:extLst>
              </p:cNvPr>
              <p:cNvPicPr>
                <a:picLocks noChangeAspect="1"/>
              </p:cNvPicPr>
              <p:nvPr/>
            </p:nvPicPr>
            <p:blipFill>
              <a:blip r:embed="rId59" cstate="print">
                <a:extLst>
                  <a:ext uri="{28A0092B-C50C-407E-A947-70E740481C1C}">
                    <a14:useLocalDpi xmlns:a14="http://schemas.microsoft.com/office/drawing/2010/main" val="0"/>
                  </a:ext>
                  <a:ext uri="{96DAC541-7B7A-43D3-8B79-37D633B846F1}">
                    <asvg:svgBlip xmlns:asvg="http://schemas.microsoft.com/office/drawing/2016/SVG/main" r:embed="rId60"/>
                  </a:ext>
                </a:extLst>
              </a:blip>
              <a:srcRect/>
              <a:stretch/>
            </p:blipFill>
            <p:spPr>
              <a:xfrm>
                <a:off x="8986704" y="905219"/>
                <a:ext cx="199106" cy="199106"/>
              </a:xfrm>
              <a:prstGeom prst="rect">
                <a:avLst/>
              </a:prstGeom>
            </p:spPr>
          </p:pic>
        </p:grpSp>
        <p:grpSp>
          <p:nvGrpSpPr>
            <p:cNvPr id="128" name="Group 127">
              <a:extLst>
                <a:ext uri="{FF2B5EF4-FFF2-40B4-BE49-F238E27FC236}">
                  <a16:creationId xmlns:a16="http://schemas.microsoft.com/office/drawing/2014/main" id="{C068CFB2-8F5E-4604-852B-3225F64EAAAC}"/>
                </a:ext>
              </a:extLst>
            </p:cNvPr>
            <p:cNvGrpSpPr/>
            <p:nvPr/>
          </p:nvGrpSpPr>
          <p:grpSpPr>
            <a:xfrm>
              <a:off x="11224235" y="76010"/>
              <a:ext cx="402453" cy="276871"/>
              <a:chOff x="8783357" y="868151"/>
              <a:chExt cx="402453" cy="276871"/>
            </a:xfrm>
          </p:grpSpPr>
          <p:sp>
            <p:nvSpPr>
              <p:cNvPr id="136" name="Rectangle 6">
                <a:extLst>
                  <a:ext uri="{FF2B5EF4-FFF2-40B4-BE49-F238E27FC236}">
                    <a16:creationId xmlns:a16="http://schemas.microsoft.com/office/drawing/2014/main" id="{E0CC0A6E-132B-42A4-8A85-41420311807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42" name="Graphic 141" descr="Computer with solid fill">
                <a:extLst>
                  <a:ext uri="{FF2B5EF4-FFF2-40B4-BE49-F238E27FC236}">
                    <a16:creationId xmlns:a16="http://schemas.microsoft.com/office/drawing/2014/main" id="{862A46A6-CC55-42B6-BD5C-0CF1910ECD97}"/>
                  </a:ext>
                </a:extLst>
              </p:cNvPr>
              <p:cNvPicPr>
                <a:picLocks noChangeAspect="1"/>
              </p:cNvPicPr>
              <p:nvPr/>
            </p:nvPicPr>
            <p:blipFill>
              <a:blip r:embed="rId61" cstate="print">
                <a:extLst>
                  <a:ext uri="{28A0092B-C50C-407E-A947-70E740481C1C}">
                    <a14:useLocalDpi xmlns:a14="http://schemas.microsoft.com/office/drawing/2010/main" val="0"/>
                  </a:ext>
                  <a:ext uri="{96DAC541-7B7A-43D3-8B79-37D633B846F1}">
                    <asvg:svgBlip xmlns:asvg="http://schemas.microsoft.com/office/drawing/2016/SVG/main" r:embed="rId62"/>
                  </a:ext>
                </a:extLst>
              </a:blip>
              <a:srcRect/>
              <a:stretch/>
            </p:blipFill>
            <p:spPr>
              <a:xfrm>
                <a:off x="8986704" y="905219"/>
                <a:ext cx="199106" cy="199106"/>
              </a:xfrm>
              <a:prstGeom prst="rect">
                <a:avLst/>
              </a:prstGeom>
            </p:spPr>
          </p:pic>
        </p:grpSp>
        <p:grpSp>
          <p:nvGrpSpPr>
            <p:cNvPr id="132" name="Group 131">
              <a:extLst>
                <a:ext uri="{FF2B5EF4-FFF2-40B4-BE49-F238E27FC236}">
                  <a16:creationId xmlns:a16="http://schemas.microsoft.com/office/drawing/2014/main" id="{18F78080-989A-4920-8A3D-E4D54D55B4E2}"/>
                </a:ext>
              </a:extLst>
            </p:cNvPr>
            <p:cNvGrpSpPr/>
            <p:nvPr/>
          </p:nvGrpSpPr>
          <p:grpSpPr>
            <a:xfrm>
              <a:off x="11707819" y="70336"/>
              <a:ext cx="402453" cy="276871"/>
              <a:chOff x="8783357" y="868151"/>
              <a:chExt cx="402453" cy="276871"/>
            </a:xfrm>
          </p:grpSpPr>
          <p:sp>
            <p:nvSpPr>
              <p:cNvPr id="133" name="Rectangle 6">
                <a:extLst>
                  <a:ext uri="{FF2B5EF4-FFF2-40B4-BE49-F238E27FC236}">
                    <a16:creationId xmlns:a16="http://schemas.microsoft.com/office/drawing/2014/main" id="{DE8A024B-CDC0-463C-8A87-BCD8256973C4}"/>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134" name="Graphic 133" descr="Target Audience with solid fill">
                <a:extLst>
                  <a:ext uri="{FF2B5EF4-FFF2-40B4-BE49-F238E27FC236}">
                    <a16:creationId xmlns:a16="http://schemas.microsoft.com/office/drawing/2014/main" id="{E869818B-5F72-4F2E-82E6-B4D81A156EE8}"/>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600350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1187570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73" imgH="476" progId="TCLayout.ActiveDocument.1">
                  <p:embed/>
                </p:oleObj>
              </mc:Choice>
              <mc:Fallback>
                <p:oleObj name="think-cell Slide" r:id="rId19"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76" name="Rectangle 275">
            <a:extLst>
              <a:ext uri="{FF2B5EF4-FFF2-40B4-BE49-F238E27FC236}">
                <a16:creationId xmlns:a16="http://schemas.microsoft.com/office/drawing/2014/main" id="{7718F5D5-205A-48B5-9831-0657F6AD694A}"/>
              </a:ext>
            </a:extLst>
          </p:cNvPr>
          <p:cNvSpPr/>
          <p:nvPr/>
        </p:nvSpPr>
        <p:spPr>
          <a:xfrm>
            <a:off x="9420093"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5" name="Rectangle 274">
            <a:extLst>
              <a:ext uri="{FF2B5EF4-FFF2-40B4-BE49-F238E27FC236}">
                <a16:creationId xmlns:a16="http://schemas.microsoft.com/office/drawing/2014/main" id="{0C1C6423-C954-4A04-9841-55DCBB9B01BF}"/>
              </a:ext>
            </a:extLst>
          </p:cNvPr>
          <p:cNvSpPr/>
          <p:nvPr/>
        </p:nvSpPr>
        <p:spPr>
          <a:xfrm>
            <a:off x="6476497"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4" name="Rectangle 273">
            <a:extLst>
              <a:ext uri="{FF2B5EF4-FFF2-40B4-BE49-F238E27FC236}">
                <a16:creationId xmlns:a16="http://schemas.microsoft.com/office/drawing/2014/main" id="{256DE6D3-4588-4EDA-AD5F-E99D95C4344C}"/>
              </a:ext>
            </a:extLst>
          </p:cNvPr>
          <p:cNvSpPr/>
          <p:nvPr/>
        </p:nvSpPr>
        <p:spPr>
          <a:xfrm>
            <a:off x="3535364"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155" name="Rectangle 154">
            <a:extLst>
              <a:ext uri="{FF2B5EF4-FFF2-40B4-BE49-F238E27FC236}">
                <a16:creationId xmlns:a16="http://schemas.microsoft.com/office/drawing/2014/main" id="{0EAA2D27-21FE-41F7-96B5-CF0D053CA56C}"/>
              </a:ext>
            </a:extLst>
          </p:cNvPr>
          <p:cNvSpPr/>
          <p:nvPr/>
        </p:nvSpPr>
        <p:spPr>
          <a:xfrm>
            <a:off x="598869"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100" b="0" i="0" u="none" strike="noStrike" kern="0" cap="none" spc="0" normalizeH="0" baseline="0" noProof="0" dirty="0">
              <a:ln>
                <a:noFill/>
              </a:ln>
              <a:solidFill>
                <a:schemeClr val="bg1"/>
              </a:solidFill>
              <a:effectLst/>
              <a:uLnTx/>
              <a:uFillTx/>
            </a:endParaRPr>
          </a:p>
        </p:txBody>
      </p:sp>
      <p:sp>
        <p:nvSpPr>
          <p:cNvPr id="273" name="Rectangle 272">
            <a:extLst>
              <a:ext uri="{FF2B5EF4-FFF2-40B4-BE49-F238E27FC236}">
                <a16:creationId xmlns:a16="http://schemas.microsoft.com/office/drawing/2014/main" id="{6E871E4B-2014-4AFC-AD1E-0BA6DA436C5E}"/>
              </a:ext>
            </a:extLst>
          </p:cNvPr>
          <p:cNvSpPr/>
          <p:nvPr/>
        </p:nvSpPr>
        <p:spPr>
          <a:xfrm>
            <a:off x="609917" y="4499693"/>
            <a:ext cx="10749180" cy="1916971"/>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IN" sz="1200" b="1" i="0" u="none" strike="noStrike" kern="0" cap="none" spc="0" normalizeH="0" baseline="0" noProof="0" dirty="0">
              <a:ln>
                <a:noFill/>
              </a:ln>
              <a:solidFill>
                <a:srgbClr val="FFE600"/>
              </a:solidFill>
              <a:effectLst/>
              <a:uLnTx/>
              <a:uFillTx/>
            </a:endParaRPr>
          </a:p>
        </p:txBody>
      </p:sp>
      <p:grpSp>
        <p:nvGrpSpPr>
          <p:cNvPr id="21526" name="Group 21525">
            <a:extLst>
              <a:ext uri="{FF2B5EF4-FFF2-40B4-BE49-F238E27FC236}">
                <a16:creationId xmlns:a16="http://schemas.microsoft.com/office/drawing/2014/main" id="{635AF1FB-4964-44A8-9648-F82976FDA1AE}"/>
              </a:ext>
            </a:extLst>
          </p:cNvPr>
          <p:cNvGrpSpPr/>
          <p:nvPr/>
        </p:nvGrpSpPr>
        <p:grpSpPr>
          <a:xfrm>
            <a:off x="4251551" y="3888076"/>
            <a:ext cx="3460377" cy="428650"/>
            <a:chOff x="4251551" y="3802060"/>
            <a:chExt cx="3460377" cy="428650"/>
          </a:xfrm>
        </p:grpSpPr>
        <p:sp>
          <p:nvSpPr>
            <p:cNvPr id="272" name="Freeform 12622">
              <a:extLst>
                <a:ext uri="{FF2B5EF4-FFF2-40B4-BE49-F238E27FC236}">
                  <a16:creationId xmlns:a16="http://schemas.microsoft.com/office/drawing/2014/main" id="{6BE02B35-9F80-4ECA-BB39-67C96B78E7DF}"/>
                </a:ext>
              </a:extLst>
            </p:cNvPr>
            <p:cNvSpPr/>
            <p:nvPr/>
          </p:nvSpPr>
          <p:spPr>
            <a:xfrm rot="5400000">
              <a:off x="5767415" y="2286196"/>
              <a:ext cx="428650" cy="3460377"/>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rgbClr val="FFE600"/>
                </a:solidFill>
              </a:endParaRPr>
            </a:p>
          </p:txBody>
        </p:sp>
        <p:sp>
          <p:nvSpPr>
            <p:cNvPr id="158" name="Rectangle 157">
              <a:extLst>
                <a:ext uri="{FF2B5EF4-FFF2-40B4-BE49-F238E27FC236}">
                  <a16:creationId xmlns:a16="http://schemas.microsoft.com/office/drawing/2014/main" id="{1E52B8B4-1C9B-406B-8F91-C4B7199C638E}"/>
                </a:ext>
              </a:extLst>
            </p:cNvPr>
            <p:cNvSpPr/>
            <p:nvPr/>
          </p:nvSpPr>
          <p:spPr>
            <a:xfrm>
              <a:off x="4426116" y="3805641"/>
              <a:ext cx="3111247" cy="421486"/>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a:ln>
                    <a:noFill/>
                  </a:ln>
                  <a:effectLst/>
                  <a:uLnTx/>
                  <a:uFillTx/>
                </a:rPr>
                <a:t>Post deal activities</a:t>
              </a:r>
            </a:p>
          </p:txBody>
        </p:sp>
      </p:grpSp>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As anticipated by Datalogic Case, Tech/Operational Due Diligence can be the input for relevant post deal activities (1/2)</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32</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Selected Credentials</a:t>
            </a:r>
          </a:p>
        </p:txBody>
      </p:sp>
      <p:grpSp>
        <p:nvGrpSpPr>
          <p:cNvPr id="249" name="Group 248">
            <a:extLst>
              <a:ext uri="{FF2B5EF4-FFF2-40B4-BE49-F238E27FC236}">
                <a16:creationId xmlns:a16="http://schemas.microsoft.com/office/drawing/2014/main" id="{FC7D4BFE-4B7B-494B-BE6A-DB2470A1FF82}"/>
              </a:ext>
            </a:extLst>
          </p:cNvPr>
          <p:cNvGrpSpPr/>
          <p:nvPr/>
        </p:nvGrpSpPr>
        <p:grpSpPr>
          <a:xfrm>
            <a:off x="609917" y="1377147"/>
            <a:ext cx="1936805" cy="2327962"/>
            <a:chOff x="5130740" y="1377147"/>
            <a:chExt cx="1936805" cy="2327962"/>
          </a:xfrm>
        </p:grpSpPr>
        <p:grpSp>
          <p:nvGrpSpPr>
            <p:cNvPr id="42" name="Group 41">
              <a:extLst>
                <a:ext uri="{FF2B5EF4-FFF2-40B4-BE49-F238E27FC236}">
                  <a16:creationId xmlns:a16="http://schemas.microsoft.com/office/drawing/2014/main" id="{BA553EF8-B571-44AF-88DC-FED049365D47}"/>
                </a:ext>
              </a:extLst>
            </p:cNvPr>
            <p:cNvGrpSpPr/>
            <p:nvPr/>
          </p:nvGrpSpPr>
          <p:grpSpPr>
            <a:xfrm>
              <a:off x="5130740" y="1377147"/>
              <a:ext cx="1936805" cy="2327962"/>
              <a:chOff x="920074" y="1633258"/>
              <a:chExt cx="1582230" cy="2214976"/>
            </a:xfrm>
            <a:effectLst>
              <a:outerShdw blurRad="50800" dist="38100" dir="2700000" algn="tl" rotWithShape="0">
                <a:prstClr val="black">
                  <a:alpha val="40000"/>
                </a:prstClr>
              </a:outerShdw>
            </a:effectLst>
          </p:grpSpPr>
          <p:grpSp>
            <p:nvGrpSpPr>
              <p:cNvPr id="43" name="Group 54">
                <a:extLst>
                  <a:ext uri="{FF2B5EF4-FFF2-40B4-BE49-F238E27FC236}">
                    <a16:creationId xmlns:a16="http://schemas.microsoft.com/office/drawing/2014/main" id="{D430E763-EFFC-4FDC-90F9-6C45550349F1}"/>
                  </a:ext>
                </a:extLst>
              </p:cNvPr>
              <p:cNvGrpSpPr/>
              <p:nvPr>
                <p:custDataLst>
                  <p:tags r:id="rId14"/>
                </p:custDataLst>
              </p:nvPr>
            </p:nvGrpSpPr>
            <p:grpSpPr>
              <a:xfrm>
                <a:off x="920074" y="1633258"/>
                <a:ext cx="1573200" cy="2214976"/>
                <a:chOff x="-1075" y="0"/>
                <a:chExt cx="1770597" cy="1928335"/>
              </a:xfrm>
              <a:solidFill>
                <a:schemeClr val="bg1"/>
              </a:solidFill>
            </p:grpSpPr>
            <p:sp>
              <p:nvSpPr>
                <p:cNvPr id="48" name="Rectangle 46">
                  <a:extLst>
                    <a:ext uri="{FF2B5EF4-FFF2-40B4-BE49-F238E27FC236}">
                      <a16:creationId xmlns:a16="http://schemas.microsoft.com/office/drawing/2014/main" id="{33AB72E4-DA4B-4335-A69A-D9DB7B8E05D2}"/>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9" name="TextBox 4536">
                  <a:extLst>
                    <a:ext uri="{FF2B5EF4-FFF2-40B4-BE49-F238E27FC236}">
                      <a16:creationId xmlns:a16="http://schemas.microsoft.com/office/drawing/2014/main" id="{917209E0-9BA1-4EC0-A94A-4BDEB510969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44" name="Group 43">
                <a:extLst>
                  <a:ext uri="{FF2B5EF4-FFF2-40B4-BE49-F238E27FC236}">
                    <a16:creationId xmlns:a16="http://schemas.microsoft.com/office/drawing/2014/main" id="{76960EDD-D0B5-4291-B31E-AC384CF6A0C0}"/>
                  </a:ext>
                </a:extLst>
              </p:cNvPr>
              <p:cNvGrpSpPr/>
              <p:nvPr/>
            </p:nvGrpSpPr>
            <p:grpSpPr>
              <a:xfrm>
                <a:off x="929101" y="3046660"/>
                <a:ext cx="1573203" cy="749644"/>
                <a:chOff x="929100" y="3055206"/>
                <a:chExt cx="1558272" cy="749644"/>
              </a:xfrm>
            </p:grpSpPr>
            <p:pic>
              <p:nvPicPr>
                <p:cNvPr id="46" name="Picture 44">
                  <a:extLst>
                    <a:ext uri="{FF2B5EF4-FFF2-40B4-BE49-F238E27FC236}">
                      <a16:creationId xmlns:a16="http://schemas.microsoft.com/office/drawing/2014/main" id="{6DF756E5-4654-4DD1-B896-0B510E64D12A}"/>
                    </a:ext>
                  </a:extLst>
                </p:cNvPr>
                <p:cNvPicPr>
                  <a:picLocks noChangeAspect="1" noChangeArrowheads="1"/>
                </p:cNvPicPr>
                <p:nvPr>
                  <p:custDataLst>
                    <p:tags r:id="rId16"/>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47" name="Picture 45" descr="C:\USERS\X81870\APPDATA\LOCAL\TEMP\wza8b1\5001_5004_A4 landscape report cover window.wmf">
                  <a:extLst>
                    <a:ext uri="{FF2B5EF4-FFF2-40B4-BE49-F238E27FC236}">
                      <a16:creationId xmlns:a16="http://schemas.microsoft.com/office/drawing/2014/main" id="{62927D52-1D3E-4068-9325-366AB228A4E5}"/>
                    </a:ext>
                  </a:extLst>
                </p:cNvPr>
                <p:cNvPicPr>
                  <a:picLocks noChangeAspect="1" noChangeArrowheads="1"/>
                </p:cNvPicPr>
                <p:nvPr>
                  <p:custDataLst>
                    <p:tags r:id="rId17"/>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179">
                <a:extLst>
                  <a:ext uri="{FF2B5EF4-FFF2-40B4-BE49-F238E27FC236}">
                    <a16:creationId xmlns:a16="http://schemas.microsoft.com/office/drawing/2014/main" id="{652D894A-5331-4EAE-A549-381604AC96EA}"/>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 name="Text Box 37">
              <a:extLst>
                <a:ext uri="{FF2B5EF4-FFF2-40B4-BE49-F238E27FC236}">
                  <a16:creationId xmlns:a16="http://schemas.microsoft.com/office/drawing/2014/main" id="{FD284B34-49E8-4054-AAE3-29CF5D658D67}"/>
                </a:ext>
              </a:extLst>
            </p:cNvPr>
            <p:cNvSpPr txBox="1">
              <a:spLocks noChangeArrowheads="1"/>
            </p:cNvSpPr>
            <p:nvPr/>
          </p:nvSpPr>
          <p:spPr bwMode="auto">
            <a:xfrm>
              <a:off x="5251640"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KKR</a:t>
              </a:r>
            </a:p>
            <a:p>
              <a:pPr marL="0" indent="0">
                <a:buNone/>
              </a:pPr>
              <a:r>
                <a:rPr lang="en-US" sz="900" dirty="0"/>
                <a:t>EY supported KKR for the IT and Operational DD and the Target Operating Model analysis in relation to the investment into a company focused on fixed access network (</a:t>
              </a:r>
              <a:r>
                <a:rPr lang="en-US" sz="900" dirty="0" err="1"/>
                <a:t>FiberCop</a:t>
              </a:r>
              <a:r>
                <a:rPr lang="en-US" sz="900" dirty="0"/>
                <a:t>)</a:t>
              </a:r>
            </a:p>
          </p:txBody>
        </p:sp>
        <p:grpSp>
          <p:nvGrpSpPr>
            <p:cNvPr id="109" name="Group 108">
              <a:extLst>
                <a:ext uri="{FF2B5EF4-FFF2-40B4-BE49-F238E27FC236}">
                  <a16:creationId xmlns:a16="http://schemas.microsoft.com/office/drawing/2014/main" id="{AD59DCE3-9EC3-4EB2-99EC-6A62D9023BA0}"/>
                </a:ext>
              </a:extLst>
            </p:cNvPr>
            <p:cNvGrpSpPr/>
            <p:nvPr/>
          </p:nvGrpSpPr>
          <p:grpSpPr>
            <a:xfrm>
              <a:off x="5530845" y="1599446"/>
              <a:ext cx="1136591" cy="441322"/>
              <a:chOff x="5489904" y="1703184"/>
              <a:chExt cx="1136591" cy="441322"/>
            </a:xfrm>
          </p:grpSpPr>
          <p:pic>
            <p:nvPicPr>
              <p:cNvPr id="24" name="Picture 2" descr="FiberCop, ecco il logo ufficiale delle rete unica italiana di fibra ottica">
                <a:extLst>
                  <a:ext uri="{FF2B5EF4-FFF2-40B4-BE49-F238E27FC236}">
                    <a16:creationId xmlns:a16="http://schemas.microsoft.com/office/drawing/2014/main" id="{4D09D384-4530-4C9C-873A-F19EEC2F472C}"/>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33421" b="34284"/>
              <a:stretch/>
            </p:blipFill>
            <p:spPr bwMode="auto">
              <a:xfrm>
                <a:off x="5812363" y="1958676"/>
                <a:ext cx="814132" cy="1858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Our purpose">
                <a:extLst>
                  <a:ext uri="{FF2B5EF4-FFF2-40B4-BE49-F238E27FC236}">
                    <a16:creationId xmlns:a16="http://schemas.microsoft.com/office/drawing/2014/main" id="{DFAEEEB4-81FA-4378-AEFD-EFC0E2DEC966}"/>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489904" y="1703184"/>
                <a:ext cx="478705" cy="2255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86E2E2D8-8031-4057-8D04-509B6061DB11}"/>
              </a:ext>
            </a:extLst>
          </p:cNvPr>
          <p:cNvGrpSpPr/>
          <p:nvPr/>
        </p:nvGrpSpPr>
        <p:grpSpPr>
          <a:xfrm>
            <a:off x="9416761" y="1377147"/>
            <a:ext cx="1936800" cy="2327962"/>
            <a:chOff x="7391187" y="3874782"/>
            <a:chExt cx="1936800" cy="2327962"/>
          </a:xfrm>
        </p:grpSpPr>
        <p:grpSp>
          <p:nvGrpSpPr>
            <p:cNvPr id="90" name="Group 89">
              <a:extLst>
                <a:ext uri="{FF2B5EF4-FFF2-40B4-BE49-F238E27FC236}">
                  <a16:creationId xmlns:a16="http://schemas.microsoft.com/office/drawing/2014/main" id="{8C9B5E4D-942D-4A04-9E93-C01799C95897}"/>
                </a:ext>
              </a:extLst>
            </p:cNvPr>
            <p:cNvGrpSpPr/>
            <p:nvPr/>
          </p:nvGrpSpPr>
          <p:grpSpPr>
            <a:xfrm>
              <a:off x="7391187" y="3874782"/>
              <a:ext cx="1936800" cy="2327962"/>
              <a:chOff x="920074" y="1633258"/>
              <a:chExt cx="1582226" cy="2214976"/>
            </a:xfrm>
            <a:effectLst>
              <a:outerShdw blurRad="50800" dist="38100" dir="2700000" algn="tl" rotWithShape="0">
                <a:prstClr val="black">
                  <a:alpha val="40000"/>
                </a:prstClr>
              </a:outerShdw>
            </a:effectLst>
          </p:grpSpPr>
          <p:grpSp>
            <p:nvGrpSpPr>
              <p:cNvPr id="91" name="Group 54">
                <a:extLst>
                  <a:ext uri="{FF2B5EF4-FFF2-40B4-BE49-F238E27FC236}">
                    <a16:creationId xmlns:a16="http://schemas.microsoft.com/office/drawing/2014/main" id="{F3457CAA-4EB2-40EB-87B3-13FDE65BC284}"/>
                  </a:ext>
                </a:extLst>
              </p:cNvPr>
              <p:cNvGrpSpPr/>
              <p:nvPr>
                <p:custDataLst>
                  <p:tags r:id="rId10"/>
                </p:custDataLst>
              </p:nvPr>
            </p:nvGrpSpPr>
            <p:grpSpPr>
              <a:xfrm>
                <a:off x="920074" y="1633258"/>
                <a:ext cx="1573200" cy="2214976"/>
                <a:chOff x="-1075" y="0"/>
                <a:chExt cx="1770597" cy="1928335"/>
              </a:xfrm>
              <a:solidFill>
                <a:schemeClr val="bg1"/>
              </a:solidFill>
            </p:grpSpPr>
            <p:sp>
              <p:nvSpPr>
                <p:cNvPr id="96" name="Rectangle 46">
                  <a:extLst>
                    <a:ext uri="{FF2B5EF4-FFF2-40B4-BE49-F238E27FC236}">
                      <a16:creationId xmlns:a16="http://schemas.microsoft.com/office/drawing/2014/main" id="{14CA23D9-8F07-47B4-9891-0B16C8150C7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97" name="TextBox 4536">
                  <a:extLst>
                    <a:ext uri="{FF2B5EF4-FFF2-40B4-BE49-F238E27FC236}">
                      <a16:creationId xmlns:a16="http://schemas.microsoft.com/office/drawing/2014/main" id="{FF87E0BE-34F1-4232-AA75-CCE9174F606A}"/>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92" name="Group 91">
                <a:extLst>
                  <a:ext uri="{FF2B5EF4-FFF2-40B4-BE49-F238E27FC236}">
                    <a16:creationId xmlns:a16="http://schemas.microsoft.com/office/drawing/2014/main" id="{DED27CB8-0877-46DC-8BFE-31D709123EA7}"/>
                  </a:ext>
                </a:extLst>
              </p:cNvPr>
              <p:cNvGrpSpPr/>
              <p:nvPr/>
            </p:nvGrpSpPr>
            <p:grpSpPr>
              <a:xfrm>
                <a:off x="929100" y="3046660"/>
                <a:ext cx="1573200" cy="749644"/>
                <a:chOff x="929100" y="3055206"/>
                <a:chExt cx="1558272" cy="749644"/>
              </a:xfrm>
            </p:grpSpPr>
            <p:pic>
              <p:nvPicPr>
                <p:cNvPr id="94" name="Picture 44">
                  <a:extLst>
                    <a:ext uri="{FF2B5EF4-FFF2-40B4-BE49-F238E27FC236}">
                      <a16:creationId xmlns:a16="http://schemas.microsoft.com/office/drawing/2014/main" id="{BE32431A-8EA3-4988-BD42-5B4611F137B3}"/>
                    </a:ext>
                  </a:extLst>
                </p:cNvPr>
                <p:cNvPicPr>
                  <a:picLocks noChangeAspect="1" noChangeArrowheads="1"/>
                </p:cNvPicPr>
                <p:nvPr>
                  <p:custDataLst>
                    <p:tags r:id="rId12"/>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95" name="Picture 45" descr="C:\USERS\X81870\APPDATA\LOCAL\TEMP\wza8b1\5001_5004_A4 landscape report cover window.wmf">
                  <a:extLst>
                    <a:ext uri="{FF2B5EF4-FFF2-40B4-BE49-F238E27FC236}">
                      <a16:creationId xmlns:a16="http://schemas.microsoft.com/office/drawing/2014/main" id="{935E7EDC-20D2-42F2-9B2C-AA3EA3E8A1DB}"/>
                    </a:ext>
                  </a:extLst>
                </p:cNvPr>
                <p:cNvPicPr>
                  <a:picLocks noChangeAspect="1" noChangeArrowheads="1"/>
                </p:cNvPicPr>
                <p:nvPr>
                  <p:custDataLst>
                    <p:tags r:id="rId13"/>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Rectangle 179">
                <a:extLst>
                  <a:ext uri="{FF2B5EF4-FFF2-40B4-BE49-F238E27FC236}">
                    <a16:creationId xmlns:a16="http://schemas.microsoft.com/office/drawing/2014/main" id="{7B4A1F75-15A8-4ED4-8DE1-7824F085D912}"/>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8" name="Text Box 37">
              <a:extLst>
                <a:ext uri="{FF2B5EF4-FFF2-40B4-BE49-F238E27FC236}">
                  <a16:creationId xmlns:a16="http://schemas.microsoft.com/office/drawing/2014/main" id="{FEF0D313-FBED-4738-B7A6-BFEBB4C62288}"/>
                </a:ext>
              </a:extLst>
            </p:cNvPr>
            <p:cNvSpPr txBox="1">
              <a:spLocks noChangeArrowheads="1"/>
            </p:cNvSpPr>
            <p:nvPr/>
          </p:nvSpPr>
          <p:spPr bwMode="auto">
            <a:xfrm>
              <a:off x="751208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A2A</a:t>
              </a:r>
              <a:endParaRPr lang="en-US" sz="1100" dirty="0"/>
            </a:p>
            <a:p>
              <a:pPr marL="0" indent="0">
                <a:buNone/>
              </a:pPr>
              <a:r>
                <a:rPr lang="en-US" sz="900" dirty="0"/>
                <a:t>EY was requested by a leading Italian multiutility to perform an Operational DD related to an investment of a perimeter of </a:t>
              </a:r>
              <a:r>
                <a:rPr lang="en-US" sz="900" dirty="0" err="1"/>
                <a:t>E.On</a:t>
              </a:r>
              <a:endParaRPr lang="en-US" sz="900" dirty="0"/>
            </a:p>
          </p:txBody>
        </p:sp>
      </p:grpSp>
      <p:grpSp>
        <p:nvGrpSpPr>
          <p:cNvPr id="167" name="Group 166">
            <a:extLst>
              <a:ext uri="{FF2B5EF4-FFF2-40B4-BE49-F238E27FC236}">
                <a16:creationId xmlns:a16="http://schemas.microsoft.com/office/drawing/2014/main" id="{C1DB9B82-7374-441E-A721-40ED544C3D84}"/>
              </a:ext>
            </a:extLst>
          </p:cNvPr>
          <p:cNvGrpSpPr/>
          <p:nvPr/>
        </p:nvGrpSpPr>
        <p:grpSpPr>
          <a:xfrm>
            <a:off x="6481147" y="1377147"/>
            <a:ext cx="1936800" cy="2327962"/>
            <a:chOff x="5130740" y="3874782"/>
            <a:chExt cx="1936800" cy="2327962"/>
          </a:xfrm>
        </p:grpSpPr>
        <p:grpSp>
          <p:nvGrpSpPr>
            <p:cNvPr id="168" name="Group 167">
              <a:extLst>
                <a:ext uri="{FF2B5EF4-FFF2-40B4-BE49-F238E27FC236}">
                  <a16:creationId xmlns:a16="http://schemas.microsoft.com/office/drawing/2014/main" id="{9FFA2007-8634-4AFB-89F6-E9D6942ED530}"/>
                </a:ext>
              </a:extLst>
            </p:cNvPr>
            <p:cNvGrpSpPr/>
            <p:nvPr/>
          </p:nvGrpSpPr>
          <p:grpSpPr>
            <a:xfrm>
              <a:off x="5130740" y="3874782"/>
              <a:ext cx="1936800" cy="2327962"/>
              <a:chOff x="920074" y="1633258"/>
              <a:chExt cx="1582226" cy="2214976"/>
            </a:xfrm>
            <a:effectLst>
              <a:outerShdw blurRad="50800" dist="38100" dir="2700000" algn="tl" rotWithShape="0">
                <a:prstClr val="black">
                  <a:alpha val="40000"/>
                </a:prstClr>
              </a:outerShdw>
            </a:effectLst>
          </p:grpSpPr>
          <p:grpSp>
            <p:nvGrpSpPr>
              <p:cNvPr id="174" name="Group 54">
                <a:extLst>
                  <a:ext uri="{FF2B5EF4-FFF2-40B4-BE49-F238E27FC236}">
                    <a16:creationId xmlns:a16="http://schemas.microsoft.com/office/drawing/2014/main" id="{626B67FD-19C3-4D60-9D80-3E64BCD63C1B}"/>
                  </a:ext>
                </a:extLst>
              </p:cNvPr>
              <p:cNvGrpSpPr/>
              <p:nvPr>
                <p:custDataLst>
                  <p:tags r:id="rId6"/>
                </p:custDataLst>
              </p:nvPr>
            </p:nvGrpSpPr>
            <p:grpSpPr>
              <a:xfrm>
                <a:off x="920074" y="1633258"/>
                <a:ext cx="1573200" cy="2214976"/>
                <a:chOff x="-1075" y="0"/>
                <a:chExt cx="1770597" cy="1928335"/>
              </a:xfrm>
              <a:solidFill>
                <a:schemeClr val="bg1"/>
              </a:solidFill>
            </p:grpSpPr>
            <p:sp>
              <p:nvSpPr>
                <p:cNvPr id="180" name="Rectangle 46">
                  <a:extLst>
                    <a:ext uri="{FF2B5EF4-FFF2-40B4-BE49-F238E27FC236}">
                      <a16:creationId xmlns:a16="http://schemas.microsoft.com/office/drawing/2014/main" id="{0CB95BF1-2818-4310-9D34-5B2D9A482F77}"/>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2" name="TextBox 4536">
                  <a:extLst>
                    <a:ext uri="{FF2B5EF4-FFF2-40B4-BE49-F238E27FC236}">
                      <a16:creationId xmlns:a16="http://schemas.microsoft.com/office/drawing/2014/main" id="{82ABCDC8-1A74-4217-BD5A-F1943527ED3E}"/>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5" name="Group 174">
                <a:extLst>
                  <a:ext uri="{FF2B5EF4-FFF2-40B4-BE49-F238E27FC236}">
                    <a16:creationId xmlns:a16="http://schemas.microsoft.com/office/drawing/2014/main" id="{87FDB7DA-84E8-447E-8831-EA41494C1334}"/>
                  </a:ext>
                </a:extLst>
              </p:cNvPr>
              <p:cNvGrpSpPr/>
              <p:nvPr/>
            </p:nvGrpSpPr>
            <p:grpSpPr>
              <a:xfrm>
                <a:off x="929100" y="3046660"/>
                <a:ext cx="1573200" cy="749644"/>
                <a:chOff x="929100" y="3055206"/>
                <a:chExt cx="1558272" cy="749644"/>
              </a:xfrm>
            </p:grpSpPr>
            <p:pic>
              <p:nvPicPr>
                <p:cNvPr id="177" name="Picture 44">
                  <a:extLst>
                    <a:ext uri="{FF2B5EF4-FFF2-40B4-BE49-F238E27FC236}">
                      <a16:creationId xmlns:a16="http://schemas.microsoft.com/office/drawing/2014/main" id="{5645FC69-1C4F-4AF0-8F0C-5B933B5F7148}"/>
                    </a:ext>
                  </a:extLst>
                </p:cNvPr>
                <p:cNvPicPr>
                  <a:picLocks noChangeAspect="1" noChangeArrowheads="1"/>
                </p:cNvPicPr>
                <p:nvPr>
                  <p:custDataLst>
                    <p:tags r:id="rId8"/>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79" name="Picture 45" descr="C:\USERS\X81870\APPDATA\LOCAL\TEMP\wza8b1\5001_5004_A4 landscape report cover window.wmf">
                  <a:extLst>
                    <a:ext uri="{FF2B5EF4-FFF2-40B4-BE49-F238E27FC236}">
                      <a16:creationId xmlns:a16="http://schemas.microsoft.com/office/drawing/2014/main" id="{869DC58D-8AAD-4017-979B-298078DF7EBA}"/>
                    </a:ext>
                  </a:extLst>
                </p:cNvPr>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76" name="Rectangle 179">
                <a:extLst>
                  <a:ext uri="{FF2B5EF4-FFF2-40B4-BE49-F238E27FC236}">
                    <a16:creationId xmlns:a16="http://schemas.microsoft.com/office/drawing/2014/main" id="{DF6C6ABE-242A-4896-8174-4BDC3C068869}"/>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9" name="Text Box 37">
              <a:extLst>
                <a:ext uri="{FF2B5EF4-FFF2-40B4-BE49-F238E27FC236}">
                  <a16:creationId xmlns:a16="http://schemas.microsoft.com/office/drawing/2014/main" id="{6A444E36-5145-4E3F-B7E4-C9C3C56C5724}"/>
                </a:ext>
              </a:extLst>
            </p:cNvPr>
            <p:cNvSpPr txBox="1">
              <a:spLocks noChangeArrowheads="1"/>
            </p:cNvSpPr>
            <p:nvPr/>
          </p:nvSpPr>
          <p:spPr bwMode="auto">
            <a:xfrm>
              <a:off x="5251640"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Hitachi Railways</a:t>
              </a:r>
              <a:endParaRPr lang="en-US" sz="900" dirty="0"/>
            </a:p>
            <a:p>
              <a:pPr marL="0" indent="0">
                <a:buNone/>
              </a:pPr>
              <a:r>
                <a:rPr lang="en-US" sz="900" dirty="0"/>
                <a:t>EY provided Operational assessment for Hitachi Railways in relation to the acquisition of AnsaldoBreda from Finmeccanica</a:t>
              </a:r>
            </a:p>
          </p:txBody>
        </p:sp>
        <p:grpSp>
          <p:nvGrpSpPr>
            <p:cNvPr id="170" name="Group 169">
              <a:extLst>
                <a:ext uri="{FF2B5EF4-FFF2-40B4-BE49-F238E27FC236}">
                  <a16:creationId xmlns:a16="http://schemas.microsoft.com/office/drawing/2014/main" id="{9155E5E2-9220-49A2-B7BD-04697B90B5D5}"/>
                </a:ext>
              </a:extLst>
            </p:cNvPr>
            <p:cNvGrpSpPr/>
            <p:nvPr/>
          </p:nvGrpSpPr>
          <p:grpSpPr>
            <a:xfrm>
              <a:off x="5416108" y="4145918"/>
              <a:ext cx="1366064" cy="518688"/>
              <a:chOff x="5278692" y="4044532"/>
              <a:chExt cx="1366064" cy="518688"/>
            </a:xfrm>
          </p:grpSpPr>
          <p:pic>
            <p:nvPicPr>
              <p:cNvPr id="171" name="Picture 18">
                <a:extLst>
                  <a:ext uri="{FF2B5EF4-FFF2-40B4-BE49-F238E27FC236}">
                    <a16:creationId xmlns:a16="http://schemas.microsoft.com/office/drawing/2014/main" id="{95747B7C-66F5-4B2A-927C-4163D0BF40AC}"/>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74100" y="4224773"/>
                <a:ext cx="770656" cy="338447"/>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0" descr="Rail News - Rail supplier news from Hitachi Rail, RKH, Siemens, Arup and  FTS (Dec. 11). For Railroad Career Professionals">
                <a:extLst>
                  <a:ext uri="{FF2B5EF4-FFF2-40B4-BE49-F238E27FC236}">
                    <a16:creationId xmlns:a16="http://schemas.microsoft.com/office/drawing/2014/main" id="{E7CA798D-7120-4AE7-90FE-50BAE3C789FC}"/>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t="29576" b="29637"/>
              <a:stretch/>
            </p:blipFill>
            <p:spPr bwMode="auto">
              <a:xfrm>
                <a:off x="5278692" y="4044532"/>
                <a:ext cx="793357" cy="17976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2" name="Group 141">
            <a:extLst>
              <a:ext uri="{FF2B5EF4-FFF2-40B4-BE49-F238E27FC236}">
                <a16:creationId xmlns:a16="http://schemas.microsoft.com/office/drawing/2014/main" id="{AF7C183F-E02A-4F1C-A9FD-97F78EAD5B44}"/>
              </a:ext>
            </a:extLst>
          </p:cNvPr>
          <p:cNvGrpSpPr/>
          <p:nvPr/>
        </p:nvGrpSpPr>
        <p:grpSpPr>
          <a:xfrm>
            <a:off x="3545532" y="1377147"/>
            <a:ext cx="1936800" cy="2327962"/>
            <a:chOff x="2870293" y="3874782"/>
            <a:chExt cx="1936800" cy="2327962"/>
          </a:xfrm>
        </p:grpSpPr>
        <p:grpSp>
          <p:nvGrpSpPr>
            <p:cNvPr id="143" name="Group 142">
              <a:extLst>
                <a:ext uri="{FF2B5EF4-FFF2-40B4-BE49-F238E27FC236}">
                  <a16:creationId xmlns:a16="http://schemas.microsoft.com/office/drawing/2014/main" id="{65A81010-388E-49D8-9C90-BC59DD7880D0}"/>
                </a:ext>
              </a:extLst>
            </p:cNvPr>
            <p:cNvGrpSpPr/>
            <p:nvPr/>
          </p:nvGrpSpPr>
          <p:grpSpPr>
            <a:xfrm>
              <a:off x="2870293" y="3874782"/>
              <a:ext cx="1936800" cy="2327962"/>
              <a:chOff x="920074" y="1633258"/>
              <a:chExt cx="1582226" cy="2214976"/>
            </a:xfrm>
            <a:effectLst>
              <a:outerShdw blurRad="50800" dist="38100" dir="2700000" algn="tl" rotWithShape="0">
                <a:prstClr val="black">
                  <a:alpha val="40000"/>
                </a:prstClr>
              </a:outerShdw>
            </a:effectLst>
          </p:grpSpPr>
          <p:grpSp>
            <p:nvGrpSpPr>
              <p:cNvPr id="148" name="Group 54">
                <a:extLst>
                  <a:ext uri="{FF2B5EF4-FFF2-40B4-BE49-F238E27FC236}">
                    <a16:creationId xmlns:a16="http://schemas.microsoft.com/office/drawing/2014/main" id="{02604760-A036-47D2-9B50-247F15D780D9}"/>
                  </a:ext>
                </a:extLst>
              </p:cNvPr>
              <p:cNvGrpSpPr/>
              <p:nvPr>
                <p:custDataLst>
                  <p:tags r:id="rId2"/>
                </p:custDataLst>
              </p:nvPr>
            </p:nvGrpSpPr>
            <p:grpSpPr>
              <a:xfrm>
                <a:off x="920074" y="1633258"/>
                <a:ext cx="1573200" cy="2214976"/>
                <a:chOff x="-1075" y="0"/>
                <a:chExt cx="1770597" cy="1928335"/>
              </a:xfrm>
              <a:solidFill>
                <a:schemeClr val="bg1"/>
              </a:solidFill>
            </p:grpSpPr>
            <p:sp>
              <p:nvSpPr>
                <p:cNvPr id="153" name="Rectangle 46">
                  <a:extLst>
                    <a:ext uri="{FF2B5EF4-FFF2-40B4-BE49-F238E27FC236}">
                      <a16:creationId xmlns:a16="http://schemas.microsoft.com/office/drawing/2014/main" id="{F0691516-5C41-47F3-941B-0F149B9FAD5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54" name="TextBox 4536">
                  <a:extLst>
                    <a:ext uri="{FF2B5EF4-FFF2-40B4-BE49-F238E27FC236}">
                      <a16:creationId xmlns:a16="http://schemas.microsoft.com/office/drawing/2014/main" id="{12C79BF4-CE86-4002-97B8-55F35DEA5F45}"/>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49" name="Group 148">
                <a:extLst>
                  <a:ext uri="{FF2B5EF4-FFF2-40B4-BE49-F238E27FC236}">
                    <a16:creationId xmlns:a16="http://schemas.microsoft.com/office/drawing/2014/main" id="{2005C79C-672C-4FE1-9281-A900B3A35C5F}"/>
                  </a:ext>
                </a:extLst>
              </p:cNvPr>
              <p:cNvGrpSpPr/>
              <p:nvPr/>
            </p:nvGrpSpPr>
            <p:grpSpPr>
              <a:xfrm>
                <a:off x="929100" y="3046660"/>
                <a:ext cx="1573200" cy="749644"/>
                <a:chOff x="929100" y="3055206"/>
                <a:chExt cx="1558272" cy="749644"/>
              </a:xfrm>
            </p:grpSpPr>
            <p:pic>
              <p:nvPicPr>
                <p:cNvPr id="151" name="Picture 44">
                  <a:extLst>
                    <a:ext uri="{FF2B5EF4-FFF2-40B4-BE49-F238E27FC236}">
                      <a16:creationId xmlns:a16="http://schemas.microsoft.com/office/drawing/2014/main" id="{595BF8C8-471B-4E1C-8872-55D820DC2996}"/>
                    </a:ext>
                  </a:extLst>
                </p:cNvPr>
                <p:cNvPicPr>
                  <a:picLocks noChangeAspect="1" noChangeArrowheads="1"/>
                </p:cNvPicPr>
                <p:nvPr>
                  <p:custDataLst>
                    <p:tags r:id="rId4"/>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2" name="Picture 45" descr="C:\USERS\X81870\APPDATA\LOCAL\TEMP\wza8b1\5001_5004_A4 landscape report cover window.wmf">
                  <a:extLst>
                    <a:ext uri="{FF2B5EF4-FFF2-40B4-BE49-F238E27FC236}">
                      <a16:creationId xmlns:a16="http://schemas.microsoft.com/office/drawing/2014/main" id="{37CF4040-72DE-47F5-BB77-A12CBE4191B4}"/>
                    </a:ext>
                  </a:extLst>
                </p:cNvPr>
                <p:cNvPicPr>
                  <a:picLocks noChangeAspect="1" noChangeArrowheads="1"/>
                </p:cNvPicPr>
                <p:nvPr>
                  <p:custDataLst>
                    <p:tags r:id="rId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79">
                <a:extLst>
                  <a:ext uri="{FF2B5EF4-FFF2-40B4-BE49-F238E27FC236}">
                    <a16:creationId xmlns:a16="http://schemas.microsoft.com/office/drawing/2014/main" id="{4FA7DC3F-E130-4A36-A6F1-A45A73D8EBA8}"/>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44" name="Text Box 37">
              <a:extLst>
                <a:ext uri="{FF2B5EF4-FFF2-40B4-BE49-F238E27FC236}">
                  <a16:creationId xmlns:a16="http://schemas.microsoft.com/office/drawing/2014/main" id="{AA6FD7AB-7C59-4D36-A15A-9549DEF0D582}"/>
                </a:ext>
              </a:extLst>
            </p:cNvPr>
            <p:cNvSpPr txBox="1">
              <a:spLocks noChangeArrowheads="1"/>
            </p:cNvSpPr>
            <p:nvPr/>
          </p:nvSpPr>
          <p:spPr bwMode="auto">
            <a:xfrm>
              <a:off x="299119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Antin</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IP</a:t>
              </a:r>
              <a:endParaRPr lang="en-US" sz="900" dirty="0"/>
            </a:p>
            <a:p>
              <a:pPr marL="0" indent="0">
                <a:buNone/>
              </a:pPr>
              <a:r>
                <a:rPr lang="en-US" sz="900" dirty="0"/>
                <a:t>EY provided an Operational Due Diligence for </a:t>
              </a:r>
              <a:r>
                <a:rPr lang="en-US" sz="900" dirty="0" err="1"/>
                <a:t>Antin</a:t>
              </a:r>
              <a:r>
                <a:rPr lang="en-US" sz="900" dirty="0"/>
                <a:t> IP (Anglo-French PE) in relation to the acquisition of Grandi </a:t>
              </a:r>
              <a:r>
                <a:rPr lang="en-US" sz="900" dirty="0" err="1"/>
                <a:t>Stazioni</a:t>
              </a:r>
              <a:r>
                <a:rPr lang="en-US" sz="900" dirty="0"/>
                <a:t> Retail to be carved out from FS Group</a:t>
              </a:r>
            </a:p>
          </p:txBody>
        </p:sp>
        <p:grpSp>
          <p:nvGrpSpPr>
            <p:cNvPr id="145" name="Group 144">
              <a:extLst>
                <a:ext uri="{FF2B5EF4-FFF2-40B4-BE49-F238E27FC236}">
                  <a16:creationId xmlns:a16="http://schemas.microsoft.com/office/drawing/2014/main" id="{FB7B2D2E-2685-4153-AD22-0BA041F6546B}"/>
                </a:ext>
              </a:extLst>
            </p:cNvPr>
            <p:cNvGrpSpPr/>
            <p:nvPr/>
          </p:nvGrpSpPr>
          <p:grpSpPr>
            <a:xfrm>
              <a:off x="3067151" y="4163897"/>
              <a:ext cx="1543085" cy="461284"/>
              <a:chOff x="3060411" y="4062511"/>
              <a:chExt cx="1543085" cy="461284"/>
            </a:xfrm>
          </p:grpSpPr>
          <p:pic>
            <p:nvPicPr>
              <p:cNvPr id="146" name="Picture 10" descr="Antin Infrastructure Partners wird Mehrheitseigentümer an Origis Energy,  einer führenden US-amerikanischen Plattform erneuerbarer Energien |  Business Wire">
                <a:extLst>
                  <a:ext uri="{FF2B5EF4-FFF2-40B4-BE49-F238E27FC236}">
                    <a16:creationId xmlns:a16="http://schemas.microsoft.com/office/drawing/2014/main" id="{A7FE5F62-745A-4D8C-8F32-316701250EC8}"/>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060411" y="4062511"/>
                <a:ext cx="583037" cy="30463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2" descr="grandi-stazioni-retail - FCP online">
                <a:extLst>
                  <a:ext uri="{FF2B5EF4-FFF2-40B4-BE49-F238E27FC236}">
                    <a16:creationId xmlns:a16="http://schemas.microsoft.com/office/drawing/2014/main" id="{468696DF-6C54-4ACA-BF76-12083C70896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783699" y="4204985"/>
                <a:ext cx="819797" cy="31881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2533" name="Picture 5">
            <a:extLst>
              <a:ext uri="{FF2B5EF4-FFF2-40B4-BE49-F238E27FC236}">
                <a16:creationId xmlns:a16="http://schemas.microsoft.com/office/drawing/2014/main" id="{70024F30-8BB8-4E81-8956-47B43AB11004}"/>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9523605" y="1628897"/>
            <a:ext cx="749586" cy="308401"/>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a:extLst>
              <a:ext uri="{FF2B5EF4-FFF2-40B4-BE49-F238E27FC236}">
                <a16:creationId xmlns:a16="http://schemas.microsoft.com/office/drawing/2014/main" id="{08C9EBBC-E1FD-4371-B54E-CEF9B855BE4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260193" y="1901955"/>
            <a:ext cx="849112" cy="262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B609CD-8C0E-4434-80E1-018B93A8E5A8}"/>
              </a:ext>
            </a:extLst>
          </p:cNvPr>
          <p:cNvSpPr/>
          <p:nvPr/>
        </p:nvSpPr>
        <p:spPr>
          <a:xfrm>
            <a:off x="606172" y="4324856"/>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79" name="Rectangle 78">
            <a:extLst>
              <a:ext uri="{FF2B5EF4-FFF2-40B4-BE49-F238E27FC236}">
                <a16:creationId xmlns:a16="http://schemas.microsoft.com/office/drawing/2014/main" id="{8B246E80-A233-4632-975D-EBBBFDBF746F}"/>
              </a:ext>
            </a:extLst>
          </p:cNvPr>
          <p:cNvSpPr/>
          <p:nvPr/>
        </p:nvSpPr>
        <p:spPr>
          <a:xfrm>
            <a:off x="3535487"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0" name="Rectangle 79">
            <a:extLst>
              <a:ext uri="{FF2B5EF4-FFF2-40B4-BE49-F238E27FC236}">
                <a16:creationId xmlns:a16="http://schemas.microsoft.com/office/drawing/2014/main" id="{BC498BBA-5761-41F0-87EB-8E9A992EA4FD}"/>
              </a:ext>
            </a:extLst>
          </p:cNvPr>
          <p:cNvSpPr/>
          <p:nvPr/>
        </p:nvSpPr>
        <p:spPr>
          <a:xfrm>
            <a:off x="647429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7" name="TextBox 86">
            <a:extLst>
              <a:ext uri="{FF2B5EF4-FFF2-40B4-BE49-F238E27FC236}">
                <a16:creationId xmlns:a16="http://schemas.microsoft.com/office/drawing/2014/main" id="{CFC257E1-A24E-4F7A-B9A7-F973120F065E}"/>
              </a:ext>
            </a:extLst>
          </p:cNvPr>
          <p:cNvSpPr txBox="1"/>
          <p:nvPr/>
        </p:nvSpPr>
        <p:spPr>
          <a:xfrm>
            <a:off x="609917" y="4557269"/>
            <a:ext cx="1936799" cy="1015663"/>
          </a:xfrm>
          <a:prstGeom prst="rect">
            <a:avLst/>
          </a:prstGeom>
          <a:noFill/>
          <a:ln w="12700" cap="sq">
            <a:noFill/>
            <a:miter lim="800000"/>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E600"/>
                </a:solidFill>
                <a:effectLst/>
                <a:uLnTx/>
                <a:uFillTx/>
                <a:latin typeface="EYInterstate Light"/>
                <a:ea typeface="+mn-ea"/>
                <a:cs typeface="+mn-cs"/>
              </a:rPr>
              <a:t>6 months support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EYInterstate Light"/>
                <a:ea typeface="+mn-ea"/>
                <a:cs typeface="+mn-cs"/>
              </a:rPr>
              <a:t>to implement the new IT/organizational structure and the </a:t>
            </a:r>
            <a:r>
              <a:rPr lang="en-US" sz="1200" kern="0" dirty="0">
                <a:solidFill>
                  <a:prstClr val="white"/>
                </a:solidFill>
                <a:latin typeface="EYInterstate Light"/>
              </a:rPr>
              <a:t>IT/</a:t>
            </a:r>
            <a:r>
              <a:rPr kumimoji="0" lang="en-US" sz="1200" b="0" i="0" u="none" strike="noStrike" kern="0" cap="none" spc="0" normalizeH="0" baseline="0" noProof="0" dirty="0">
                <a:ln>
                  <a:noFill/>
                </a:ln>
                <a:solidFill>
                  <a:prstClr val="white"/>
                </a:solidFill>
                <a:effectLst/>
                <a:uLnTx/>
                <a:uFillTx/>
                <a:latin typeface="EYInterstate Light"/>
                <a:ea typeface="+mn-ea"/>
                <a:cs typeface="+mn-cs"/>
              </a:rPr>
              <a:t>operating systems</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88" name="TextBox 87">
            <a:extLst>
              <a:ext uri="{FF2B5EF4-FFF2-40B4-BE49-F238E27FC236}">
                <a16:creationId xmlns:a16="http://schemas.microsoft.com/office/drawing/2014/main" id="{0140F450-86B1-4122-8FA3-2ABD5DDB9F25}"/>
              </a:ext>
            </a:extLst>
          </p:cNvPr>
          <p:cNvSpPr txBox="1"/>
          <p:nvPr/>
        </p:nvSpPr>
        <p:spPr>
          <a:xfrm>
            <a:off x="3537918" y="4557269"/>
            <a:ext cx="1936799" cy="1200329"/>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12 months support </a:t>
            </a:r>
          </a:p>
          <a:p>
            <a:pPr algn="ctr"/>
            <a:r>
              <a:rPr lang="en-US" sz="1200" kern="0" dirty="0">
                <a:solidFill>
                  <a:schemeClr val="bg1"/>
                </a:solidFill>
              </a:rPr>
              <a:t>to redefine </a:t>
            </a:r>
            <a:r>
              <a:rPr kumimoji="0" lang="en-US" sz="1200" b="0" i="0" u="none" strike="noStrike" kern="0" cap="none" spc="0" normalizeH="0" baseline="0" noProof="0" dirty="0">
                <a:ln>
                  <a:noFill/>
                </a:ln>
                <a:solidFill>
                  <a:schemeClr val="bg1"/>
                </a:solidFill>
                <a:effectLst/>
                <a:uLnTx/>
                <a:uFillTx/>
              </a:rPr>
              <a:t>the forecast model, the budget and control plan, the purchase and operation systems policies</a:t>
            </a:r>
            <a:endParaRPr kumimoji="0" lang="it-IT" sz="2000" b="0" i="0" u="none" strike="noStrike" kern="0" cap="none" spc="0" normalizeH="0" baseline="0" noProof="0" dirty="0">
              <a:ln>
                <a:noFill/>
              </a:ln>
              <a:solidFill>
                <a:srgbClr val="2E2E38"/>
              </a:solidFill>
              <a:effectLst/>
              <a:uLnTx/>
              <a:uFillTx/>
            </a:endParaRPr>
          </a:p>
        </p:txBody>
      </p:sp>
      <p:sp>
        <p:nvSpPr>
          <p:cNvPr id="89" name="TextBox 88">
            <a:extLst>
              <a:ext uri="{FF2B5EF4-FFF2-40B4-BE49-F238E27FC236}">
                <a16:creationId xmlns:a16="http://schemas.microsoft.com/office/drawing/2014/main" id="{6194877F-8D45-4BF0-B5E4-61ECB10D53EA}"/>
              </a:ext>
            </a:extLst>
          </p:cNvPr>
          <p:cNvSpPr txBox="1"/>
          <p:nvPr/>
        </p:nvSpPr>
        <p:spPr>
          <a:xfrm>
            <a:off x="6568963" y="4557269"/>
            <a:ext cx="1936799" cy="1015663"/>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3 months support</a:t>
            </a:r>
          </a:p>
          <a:p>
            <a:pPr algn="ctr"/>
            <a:r>
              <a:rPr kumimoji="0" lang="en-US" sz="1200" b="0" i="0" u="none" strike="noStrike" kern="0" cap="none" spc="0" normalizeH="0" baseline="0" noProof="0" dirty="0">
                <a:ln>
                  <a:noFill/>
                </a:ln>
                <a:solidFill>
                  <a:schemeClr val="bg1"/>
                </a:solidFill>
                <a:effectLst/>
                <a:uLnTx/>
                <a:uFillTx/>
              </a:rPr>
              <a:t>to perform the day one readiness with a specific focus on the governance model</a:t>
            </a:r>
            <a:endParaRPr kumimoji="0" lang="it-IT" sz="2000" b="0" i="0" u="none" strike="noStrike" kern="0" cap="none" spc="0" normalizeH="0" baseline="0" noProof="0" dirty="0">
              <a:ln>
                <a:noFill/>
              </a:ln>
              <a:solidFill>
                <a:srgbClr val="2E2E38"/>
              </a:solidFill>
              <a:effectLst/>
              <a:uLnTx/>
              <a:uFillTx/>
            </a:endParaRPr>
          </a:p>
        </p:txBody>
      </p:sp>
      <p:sp>
        <p:nvSpPr>
          <p:cNvPr id="98" name="TextBox 97">
            <a:extLst>
              <a:ext uri="{FF2B5EF4-FFF2-40B4-BE49-F238E27FC236}">
                <a16:creationId xmlns:a16="http://schemas.microsoft.com/office/drawing/2014/main" id="{C0C4AAD5-A775-4EEC-901D-C188B7EF8FB4}"/>
              </a:ext>
            </a:extLst>
          </p:cNvPr>
          <p:cNvSpPr txBox="1"/>
          <p:nvPr/>
        </p:nvSpPr>
        <p:spPr>
          <a:xfrm>
            <a:off x="9434978" y="4557269"/>
            <a:ext cx="1936799" cy="1015663"/>
          </a:xfrm>
          <a:prstGeom prst="rect">
            <a:avLst/>
          </a:prstGeom>
          <a:noFill/>
          <a:ln w="12700" cap="sq">
            <a:noFill/>
            <a:miter lim="800000"/>
          </a:ln>
        </p:spPr>
        <p:txBody>
          <a:bodyPr wrap="square">
            <a:spAutoFit/>
          </a:bodyPr>
          <a:lstStyle/>
          <a:p>
            <a:pPr algn="ctr">
              <a:defRPr/>
            </a:pPr>
            <a:r>
              <a:rPr kumimoji="0" lang="en-US" sz="1200" b="0" i="0" u="none" strike="noStrike" kern="0" cap="none" spc="0" normalizeH="0" baseline="0" noProof="0" dirty="0">
                <a:ln>
                  <a:noFill/>
                </a:ln>
                <a:solidFill>
                  <a:srgbClr val="FFE600"/>
                </a:solidFill>
                <a:effectLst/>
                <a:uLnTx/>
                <a:uFillTx/>
              </a:rPr>
              <a:t>12 months support </a:t>
            </a:r>
          </a:p>
          <a:p>
            <a:pPr algn="ctr">
              <a:defRPr/>
            </a:pPr>
            <a:r>
              <a:rPr lang="en-US" sz="1200" kern="0" dirty="0">
                <a:solidFill>
                  <a:schemeClr val="bg1"/>
                </a:solidFill>
              </a:rPr>
              <a:t>to </a:t>
            </a:r>
            <a:r>
              <a:rPr kumimoji="0" lang="en-US" sz="1200" b="0" i="0" u="none" strike="noStrike" kern="0" cap="none" spc="0" normalizeH="0" baseline="0" noProof="0" dirty="0">
                <a:ln>
                  <a:noFill/>
                </a:ln>
                <a:solidFill>
                  <a:schemeClr val="bg1"/>
                </a:solidFill>
                <a:effectLst/>
                <a:uLnTx/>
                <a:uFillTx/>
              </a:rPr>
              <a:t>define the </a:t>
            </a:r>
            <a:r>
              <a:rPr kumimoji="0" lang="en-US" sz="1200" b="0" i="0" u="none" strike="noStrike" kern="0" cap="none" spc="0" normalizeH="0" baseline="0" noProof="0" dirty="0" err="1">
                <a:ln>
                  <a:noFill/>
                </a:ln>
                <a:solidFill>
                  <a:schemeClr val="bg1"/>
                </a:solidFill>
                <a:effectLst/>
                <a:uLnTx/>
                <a:uFillTx/>
              </a:rPr>
              <a:t>E.on</a:t>
            </a:r>
            <a:r>
              <a:rPr kumimoji="0" lang="en-US" sz="1200" b="0" i="0" u="none" strike="noStrike" kern="0" cap="none" spc="0" normalizeH="0" baseline="0" noProof="0" dirty="0">
                <a:ln>
                  <a:noFill/>
                </a:ln>
                <a:solidFill>
                  <a:schemeClr val="bg1"/>
                </a:solidFill>
                <a:effectLst/>
                <a:uLnTx/>
                <a:uFillTx/>
              </a:rPr>
              <a:t> carve-out model, and subsequent integration in A2A</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86" name="Date Placeholder 3">
            <a:extLst>
              <a:ext uri="{FF2B5EF4-FFF2-40B4-BE49-F238E27FC236}">
                <a16:creationId xmlns:a16="http://schemas.microsoft.com/office/drawing/2014/main" id="{0140CAEA-F003-44F6-8BF8-F3ED27E8DC54}"/>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100" name="Graphic 99" descr="Internet with solid fill">
            <a:extLst>
              <a:ext uri="{FF2B5EF4-FFF2-40B4-BE49-F238E27FC236}">
                <a16:creationId xmlns:a16="http://schemas.microsoft.com/office/drawing/2014/main" id="{08A3C3D2-E03D-403B-975A-5C5B2C575DBE}"/>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59989" y="6444863"/>
            <a:ext cx="240790" cy="240790"/>
          </a:xfrm>
          <a:prstGeom prst="rect">
            <a:avLst/>
          </a:prstGeom>
        </p:spPr>
      </p:pic>
      <p:pic>
        <p:nvPicPr>
          <p:cNvPr id="101" name="Graphic 100" descr="Factory with solid fill">
            <a:extLst>
              <a:ext uri="{FF2B5EF4-FFF2-40B4-BE49-F238E27FC236}">
                <a16:creationId xmlns:a16="http://schemas.microsoft.com/office/drawing/2014/main" id="{A459D14C-A9F4-4982-BDFB-A7B256C07F99}"/>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872015" y="6455808"/>
            <a:ext cx="218900" cy="218900"/>
          </a:xfrm>
          <a:prstGeom prst="rect">
            <a:avLst/>
          </a:prstGeom>
        </p:spPr>
      </p:pic>
      <p:sp>
        <p:nvSpPr>
          <p:cNvPr id="102" name="Date Placeholder 3">
            <a:extLst>
              <a:ext uri="{FF2B5EF4-FFF2-40B4-BE49-F238E27FC236}">
                <a16:creationId xmlns:a16="http://schemas.microsoft.com/office/drawing/2014/main" id="{5D1BFD8C-0C6D-4843-AF9C-17B1771F7107}"/>
              </a:ext>
            </a:extLst>
          </p:cNvPr>
          <p:cNvSpPr txBox="1">
            <a:spLocks/>
          </p:cNvSpPr>
          <p:nvPr/>
        </p:nvSpPr>
        <p:spPr>
          <a:xfrm>
            <a:off x="1387896" y="6475258"/>
            <a:ext cx="4131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Tech</a:t>
            </a:r>
          </a:p>
        </p:txBody>
      </p:sp>
      <p:sp>
        <p:nvSpPr>
          <p:cNvPr id="103" name="Date Placeholder 3">
            <a:extLst>
              <a:ext uri="{FF2B5EF4-FFF2-40B4-BE49-F238E27FC236}">
                <a16:creationId xmlns:a16="http://schemas.microsoft.com/office/drawing/2014/main" id="{1CDB4CF2-5FFE-49E5-BD59-C2A22CCB05BC}"/>
              </a:ext>
            </a:extLst>
          </p:cNvPr>
          <p:cNvSpPr txBox="1">
            <a:spLocks/>
          </p:cNvSpPr>
          <p:nvPr/>
        </p:nvSpPr>
        <p:spPr>
          <a:xfrm>
            <a:off x="2096726" y="6475258"/>
            <a:ext cx="7560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Operational</a:t>
            </a:r>
          </a:p>
        </p:txBody>
      </p:sp>
      <p:pic>
        <p:nvPicPr>
          <p:cNvPr id="104" name="Graphic 103" descr="Internet with solid fill">
            <a:extLst>
              <a:ext uri="{FF2B5EF4-FFF2-40B4-BE49-F238E27FC236}">
                <a16:creationId xmlns:a16="http://schemas.microsoft.com/office/drawing/2014/main" id="{764AFA42-82F3-4097-BB3A-4451292C14F1}"/>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488528" y="3332248"/>
            <a:ext cx="352541" cy="352541"/>
          </a:xfrm>
          <a:prstGeom prst="rect">
            <a:avLst/>
          </a:prstGeom>
        </p:spPr>
      </p:pic>
      <p:pic>
        <p:nvPicPr>
          <p:cNvPr id="105" name="Graphic 104" descr="Factory with solid fill">
            <a:extLst>
              <a:ext uri="{FF2B5EF4-FFF2-40B4-BE49-F238E27FC236}">
                <a16:creationId xmlns:a16="http://schemas.microsoft.com/office/drawing/2014/main" id="{205173E2-099D-4B6A-AF68-715F662A310F}"/>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975791" y="3338048"/>
            <a:ext cx="320492" cy="320492"/>
          </a:xfrm>
          <a:prstGeom prst="rect">
            <a:avLst/>
          </a:prstGeom>
        </p:spPr>
      </p:pic>
      <p:pic>
        <p:nvPicPr>
          <p:cNvPr id="106" name="Graphic 105" descr="Factory with solid fill">
            <a:extLst>
              <a:ext uri="{FF2B5EF4-FFF2-40B4-BE49-F238E27FC236}">
                <a16:creationId xmlns:a16="http://schemas.microsoft.com/office/drawing/2014/main" id="{F309F318-D05B-443A-82D3-99484C2F93D2}"/>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339989" y="3338048"/>
            <a:ext cx="320492" cy="320492"/>
          </a:xfrm>
          <a:prstGeom prst="rect">
            <a:avLst/>
          </a:prstGeom>
        </p:spPr>
      </p:pic>
      <p:pic>
        <p:nvPicPr>
          <p:cNvPr id="107" name="Graphic 106" descr="Factory with solid fill">
            <a:extLst>
              <a:ext uri="{FF2B5EF4-FFF2-40B4-BE49-F238E27FC236}">
                <a16:creationId xmlns:a16="http://schemas.microsoft.com/office/drawing/2014/main" id="{2645CC6D-23F0-4E12-9056-338752847CB0}"/>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7289301" y="3338048"/>
            <a:ext cx="320492" cy="320492"/>
          </a:xfrm>
          <a:prstGeom prst="rect">
            <a:avLst/>
          </a:prstGeom>
        </p:spPr>
      </p:pic>
      <p:pic>
        <p:nvPicPr>
          <p:cNvPr id="108" name="Graphic 107" descr="Factory with solid fill">
            <a:extLst>
              <a:ext uri="{FF2B5EF4-FFF2-40B4-BE49-F238E27FC236}">
                <a16:creationId xmlns:a16="http://schemas.microsoft.com/office/drawing/2014/main" id="{E2143D8A-8FA5-4074-934C-57DC159017A1}"/>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288870" y="3338048"/>
            <a:ext cx="320492" cy="320492"/>
          </a:xfrm>
          <a:prstGeom prst="rect">
            <a:avLst/>
          </a:prstGeom>
        </p:spPr>
      </p:pic>
      <p:grpSp>
        <p:nvGrpSpPr>
          <p:cNvPr id="99" name="Group 98">
            <a:extLst>
              <a:ext uri="{FF2B5EF4-FFF2-40B4-BE49-F238E27FC236}">
                <a16:creationId xmlns:a16="http://schemas.microsoft.com/office/drawing/2014/main" id="{BBBE93D7-6CB9-42BA-AD9B-24965BDB053A}"/>
              </a:ext>
            </a:extLst>
          </p:cNvPr>
          <p:cNvGrpSpPr/>
          <p:nvPr/>
        </p:nvGrpSpPr>
        <p:grpSpPr>
          <a:xfrm>
            <a:off x="10257067" y="36000"/>
            <a:ext cx="1853205" cy="282545"/>
            <a:chOff x="10257067" y="70336"/>
            <a:chExt cx="1853205" cy="282545"/>
          </a:xfrm>
        </p:grpSpPr>
        <p:grpSp>
          <p:nvGrpSpPr>
            <p:cNvPr id="110" name="Group 109">
              <a:extLst>
                <a:ext uri="{FF2B5EF4-FFF2-40B4-BE49-F238E27FC236}">
                  <a16:creationId xmlns:a16="http://schemas.microsoft.com/office/drawing/2014/main" id="{B39C1A56-6671-4C65-8DD5-D5A6F6AAADEF}"/>
                </a:ext>
              </a:extLst>
            </p:cNvPr>
            <p:cNvGrpSpPr/>
            <p:nvPr/>
          </p:nvGrpSpPr>
          <p:grpSpPr>
            <a:xfrm>
              <a:off x="10257067" y="76010"/>
              <a:ext cx="402453" cy="276871"/>
              <a:chOff x="8783357" y="868151"/>
              <a:chExt cx="402453" cy="276871"/>
            </a:xfrm>
          </p:grpSpPr>
          <p:sp>
            <p:nvSpPr>
              <p:cNvPr id="121" name="Rectangle 6">
                <a:extLst>
                  <a:ext uri="{FF2B5EF4-FFF2-40B4-BE49-F238E27FC236}">
                    <a16:creationId xmlns:a16="http://schemas.microsoft.com/office/drawing/2014/main" id="{8ED4F6F1-7ACF-4486-9779-E42DCE31F4F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22" name="Graphic 121" descr="Clipboard with solid fill">
                <a:extLst>
                  <a:ext uri="{FF2B5EF4-FFF2-40B4-BE49-F238E27FC236}">
                    <a16:creationId xmlns:a16="http://schemas.microsoft.com/office/drawing/2014/main" id="{BA92C92E-7A48-4A48-ADE5-0DF79A42D75C}"/>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8986704" y="905219"/>
                <a:ext cx="199106" cy="199106"/>
              </a:xfrm>
              <a:prstGeom prst="rect">
                <a:avLst/>
              </a:prstGeom>
            </p:spPr>
          </p:pic>
        </p:grpSp>
        <p:grpSp>
          <p:nvGrpSpPr>
            <p:cNvPr id="111" name="Group 110">
              <a:extLst>
                <a:ext uri="{FF2B5EF4-FFF2-40B4-BE49-F238E27FC236}">
                  <a16:creationId xmlns:a16="http://schemas.microsoft.com/office/drawing/2014/main" id="{4B62232F-8D32-4575-AA74-6BDB49B2097A}"/>
                </a:ext>
              </a:extLst>
            </p:cNvPr>
            <p:cNvGrpSpPr/>
            <p:nvPr/>
          </p:nvGrpSpPr>
          <p:grpSpPr>
            <a:xfrm>
              <a:off x="10740650" y="76010"/>
              <a:ext cx="402454" cy="276871"/>
              <a:chOff x="8783356" y="868151"/>
              <a:chExt cx="402454" cy="276871"/>
            </a:xfrm>
          </p:grpSpPr>
          <p:sp>
            <p:nvSpPr>
              <p:cNvPr id="119" name="Rectangle 6">
                <a:extLst>
                  <a:ext uri="{FF2B5EF4-FFF2-40B4-BE49-F238E27FC236}">
                    <a16:creationId xmlns:a16="http://schemas.microsoft.com/office/drawing/2014/main" id="{07347B72-608D-4790-88E6-998059991833}"/>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20" name="Graphic 119" descr="User network with solid fill">
                <a:extLst>
                  <a:ext uri="{FF2B5EF4-FFF2-40B4-BE49-F238E27FC236}">
                    <a16:creationId xmlns:a16="http://schemas.microsoft.com/office/drawing/2014/main" id="{687F5C87-CC4C-4348-BA3E-B686CEE15B76}"/>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rcRect/>
              <a:stretch/>
            </p:blipFill>
            <p:spPr>
              <a:xfrm>
                <a:off x="8986704" y="905219"/>
                <a:ext cx="199106" cy="199106"/>
              </a:xfrm>
              <a:prstGeom prst="rect">
                <a:avLst/>
              </a:prstGeom>
            </p:spPr>
          </p:pic>
        </p:grpSp>
        <p:grpSp>
          <p:nvGrpSpPr>
            <p:cNvPr id="112" name="Group 111">
              <a:extLst>
                <a:ext uri="{FF2B5EF4-FFF2-40B4-BE49-F238E27FC236}">
                  <a16:creationId xmlns:a16="http://schemas.microsoft.com/office/drawing/2014/main" id="{CBAD151F-BC18-45C2-AE0F-49049AE7E798}"/>
                </a:ext>
              </a:extLst>
            </p:cNvPr>
            <p:cNvGrpSpPr/>
            <p:nvPr/>
          </p:nvGrpSpPr>
          <p:grpSpPr>
            <a:xfrm>
              <a:off x="11224235" y="76010"/>
              <a:ext cx="402453" cy="276871"/>
              <a:chOff x="8783357" y="868151"/>
              <a:chExt cx="402453" cy="276871"/>
            </a:xfrm>
          </p:grpSpPr>
          <p:sp>
            <p:nvSpPr>
              <p:cNvPr id="116" name="Rectangle 6">
                <a:extLst>
                  <a:ext uri="{FF2B5EF4-FFF2-40B4-BE49-F238E27FC236}">
                    <a16:creationId xmlns:a16="http://schemas.microsoft.com/office/drawing/2014/main" id="{0DF4B8A7-3F12-49D1-A35E-591710827E4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17" name="Graphic 116" descr="Computer with solid fill">
                <a:extLst>
                  <a:ext uri="{FF2B5EF4-FFF2-40B4-BE49-F238E27FC236}">
                    <a16:creationId xmlns:a16="http://schemas.microsoft.com/office/drawing/2014/main" id="{49AE1DC9-9881-4C7D-A0E9-EEA07FCD2020}"/>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rcRect/>
              <a:stretch/>
            </p:blipFill>
            <p:spPr>
              <a:xfrm>
                <a:off x="8986704" y="905219"/>
                <a:ext cx="199106" cy="199106"/>
              </a:xfrm>
              <a:prstGeom prst="rect">
                <a:avLst/>
              </a:prstGeom>
            </p:spPr>
          </p:pic>
        </p:grpSp>
        <p:grpSp>
          <p:nvGrpSpPr>
            <p:cNvPr id="113" name="Group 112">
              <a:extLst>
                <a:ext uri="{FF2B5EF4-FFF2-40B4-BE49-F238E27FC236}">
                  <a16:creationId xmlns:a16="http://schemas.microsoft.com/office/drawing/2014/main" id="{6C1A1133-69BF-42A4-86AB-11CA9CBF3A37}"/>
                </a:ext>
              </a:extLst>
            </p:cNvPr>
            <p:cNvGrpSpPr/>
            <p:nvPr/>
          </p:nvGrpSpPr>
          <p:grpSpPr>
            <a:xfrm>
              <a:off x="11707819" y="70336"/>
              <a:ext cx="402453" cy="276871"/>
              <a:chOff x="8783357" y="868151"/>
              <a:chExt cx="402453" cy="276871"/>
            </a:xfrm>
          </p:grpSpPr>
          <p:sp>
            <p:nvSpPr>
              <p:cNvPr id="114" name="Rectangle 6">
                <a:extLst>
                  <a:ext uri="{FF2B5EF4-FFF2-40B4-BE49-F238E27FC236}">
                    <a16:creationId xmlns:a16="http://schemas.microsoft.com/office/drawing/2014/main" id="{FDCA6E41-0CDA-4DB5-A636-108E74CBC493}"/>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115" name="Graphic 114" descr="Target Audience with solid fill">
                <a:extLst>
                  <a:ext uri="{FF2B5EF4-FFF2-40B4-BE49-F238E27FC236}">
                    <a16:creationId xmlns:a16="http://schemas.microsoft.com/office/drawing/2014/main" id="{1B492EB8-53ED-4417-BA48-39EF55CE9713}"/>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7569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1968452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3" imgH="476" progId="TCLayout.ActiveDocument.1">
                  <p:embed/>
                </p:oleObj>
              </mc:Choice>
              <mc:Fallback>
                <p:oleObj name="think-cell Slide" r:id="rId14"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75" name="Rectangle 274">
            <a:extLst>
              <a:ext uri="{FF2B5EF4-FFF2-40B4-BE49-F238E27FC236}">
                <a16:creationId xmlns:a16="http://schemas.microsoft.com/office/drawing/2014/main" id="{0C1C6423-C954-4A04-9841-55DCBB9B01BF}"/>
              </a:ext>
            </a:extLst>
          </p:cNvPr>
          <p:cNvSpPr/>
          <p:nvPr/>
        </p:nvSpPr>
        <p:spPr>
          <a:xfrm>
            <a:off x="8163057"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4" name="Rectangle 273">
            <a:extLst>
              <a:ext uri="{FF2B5EF4-FFF2-40B4-BE49-F238E27FC236}">
                <a16:creationId xmlns:a16="http://schemas.microsoft.com/office/drawing/2014/main" id="{256DE6D3-4588-4EDA-AD5F-E99D95C4344C}"/>
              </a:ext>
            </a:extLst>
          </p:cNvPr>
          <p:cNvSpPr/>
          <p:nvPr/>
        </p:nvSpPr>
        <p:spPr>
          <a:xfrm>
            <a:off x="5221924"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155" name="Rectangle 154">
            <a:extLst>
              <a:ext uri="{FF2B5EF4-FFF2-40B4-BE49-F238E27FC236}">
                <a16:creationId xmlns:a16="http://schemas.microsoft.com/office/drawing/2014/main" id="{0EAA2D27-21FE-41F7-96B5-CF0D053CA56C}"/>
              </a:ext>
            </a:extLst>
          </p:cNvPr>
          <p:cNvSpPr/>
          <p:nvPr/>
        </p:nvSpPr>
        <p:spPr>
          <a:xfrm>
            <a:off x="2285429"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100" b="0" i="0" u="none" strike="noStrike" kern="0" cap="none" spc="0" normalizeH="0" baseline="0" noProof="0" dirty="0">
              <a:ln>
                <a:noFill/>
              </a:ln>
              <a:solidFill>
                <a:schemeClr val="bg1"/>
              </a:solidFill>
              <a:effectLst/>
              <a:uLnTx/>
              <a:uFillTx/>
            </a:endParaRPr>
          </a:p>
        </p:txBody>
      </p:sp>
      <p:sp>
        <p:nvSpPr>
          <p:cNvPr id="273" name="Rectangle 272">
            <a:extLst>
              <a:ext uri="{FF2B5EF4-FFF2-40B4-BE49-F238E27FC236}">
                <a16:creationId xmlns:a16="http://schemas.microsoft.com/office/drawing/2014/main" id="{6E871E4B-2014-4AFC-AD1E-0BA6DA436C5E}"/>
              </a:ext>
            </a:extLst>
          </p:cNvPr>
          <p:cNvSpPr/>
          <p:nvPr/>
        </p:nvSpPr>
        <p:spPr>
          <a:xfrm>
            <a:off x="2296477" y="4499693"/>
            <a:ext cx="7808035" cy="1916971"/>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IN" sz="1200" b="1" i="0" u="none" strike="noStrike" kern="0" cap="none" spc="0" normalizeH="0" baseline="0" noProof="0" dirty="0">
              <a:ln>
                <a:noFill/>
              </a:ln>
              <a:solidFill>
                <a:srgbClr val="FFE600"/>
              </a:solidFill>
              <a:effectLst/>
              <a:uLnTx/>
              <a:uFillTx/>
            </a:endParaRPr>
          </a:p>
        </p:txBody>
      </p:sp>
      <p:grpSp>
        <p:nvGrpSpPr>
          <p:cNvPr id="21526" name="Group 21525">
            <a:extLst>
              <a:ext uri="{FF2B5EF4-FFF2-40B4-BE49-F238E27FC236}">
                <a16:creationId xmlns:a16="http://schemas.microsoft.com/office/drawing/2014/main" id="{635AF1FB-4964-44A8-9648-F82976FDA1AE}"/>
              </a:ext>
            </a:extLst>
          </p:cNvPr>
          <p:cNvGrpSpPr/>
          <p:nvPr/>
        </p:nvGrpSpPr>
        <p:grpSpPr>
          <a:xfrm>
            <a:off x="4546191" y="3898236"/>
            <a:ext cx="3460377" cy="428650"/>
            <a:chOff x="4251551" y="3802060"/>
            <a:chExt cx="3460377" cy="428650"/>
          </a:xfrm>
        </p:grpSpPr>
        <p:sp>
          <p:nvSpPr>
            <p:cNvPr id="272" name="Freeform 12622">
              <a:extLst>
                <a:ext uri="{FF2B5EF4-FFF2-40B4-BE49-F238E27FC236}">
                  <a16:creationId xmlns:a16="http://schemas.microsoft.com/office/drawing/2014/main" id="{6BE02B35-9F80-4ECA-BB39-67C96B78E7DF}"/>
                </a:ext>
              </a:extLst>
            </p:cNvPr>
            <p:cNvSpPr/>
            <p:nvPr/>
          </p:nvSpPr>
          <p:spPr>
            <a:xfrm rot="5400000">
              <a:off x="5767415" y="2286196"/>
              <a:ext cx="428650" cy="3460377"/>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rgbClr val="FFE600"/>
                </a:solidFill>
              </a:endParaRPr>
            </a:p>
          </p:txBody>
        </p:sp>
        <p:sp>
          <p:nvSpPr>
            <p:cNvPr id="158" name="Rectangle 157">
              <a:extLst>
                <a:ext uri="{FF2B5EF4-FFF2-40B4-BE49-F238E27FC236}">
                  <a16:creationId xmlns:a16="http://schemas.microsoft.com/office/drawing/2014/main" id="{1E52B8B4-1C9B-406B-8F91-C4B7199C638E}"/>
                </a:ext>
              </a:extLst>
            </p:cNvPr>
            <p:cNvSpPr/>
            <p:nvPr/>
          </p:nvSpPr>
          <p:spPr>
            <a:xfrm>
              <a:off x="4426116" y="3805641"/>
              <a:ext cx="3111247" cy="421486"/>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a:ln>
                    <a:noFill/>
                  </a:ln>
                  <a:effectLst/>
                  <a:uLnTx/>
                  <a:uFillTx/>
                </a:rPr>
                <a:t>Post deal activities</a:t>
              </a:r>
            </a:p>
          </p:txBody>
        </p:sp>
      </p:grpSp>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As anticipated by Datalogic Case, Tech/Operational Due Diligence can be the input for relevant post deal activities (2/2)</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33</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Selected Credentials</a:t>
            </a:r>
          </a:p>
        </p:txBody>
      </p:sp>
      <p:grpSp>
        <p:nvGrpSpPr>
          <p:cNvPr id="249" name="Group 248">
            <a:extLst>
              <a:ext uri="{FF2B5EF4-FFF2-40B4-BE49-F238E27FC236}">
                <a16:creationId xmlns:a16="http://schemas.microsoft.com/office/drawing/2014/main" id="{FC7D4BFE-4B7B-494B-BE6A-DB2470A1FF82}"/>
              </a:ext>
            </a:extLst>
          </p:cNvPr>
          <p:cNvGrpSpPr/>
          <p:nvPr/>
        </p:nvGrpSpPr>
        <p:grpSpPr>
          <a:xfrm>
            <a:off x="2296477" y="1377147"/>
            <a:ext cx="1936805" cy="2327962"/>
            <a:chOff x="5130740" y="1377147"/>
            <a:chExt cx="1936805" cy="2327962"/>
          </a:xfrm>
        </p:grpSpPr>
        <p:grpSp>
          <p:nvGrpSpPr>
            <p:cNvPr id="42" name="Group 41">
              <a:extLst>
                <a:ext uri="{FF2B5EF4-FFF2-40B4-BE49-F238E27FC236}">
                  <a16:creationId xmlns:a16="http://schemas.microsoft.com/office/drawing/2014/main" id="{BA553EF8-B571-44AF-88DC-FED049365D47}"/>
                </a:ext>
              </a:extLst>
            </p:cNvPr>
            <p:cNvGrpSpPr/>
            <p:nvPr/>
          </p:nvGrpSpPr>
          <p:grpSpPr>
            <a:xfrm>
              <a:off x="5130740" y="1377147"/>
              <a:ext cx="1936805" cy="2327962"/>
              <a:chOff x="920074" y="1633258"/>
              <a:chExt cx="1582230" cy="2214976"/>
            </a:xfrm>
            <a:effectLst>
              <a:outerShdw blurRad="50800" dist="38100" dir="2700000" algn="tl" rotWithShape="0">
                <a:prstClr val="black">
                  <a:alpha val="40000"/>
                </a:prstClr>
              </a:outerShdw>
            </a:effectLst>
          </p:grpSpPr>
          <p:grpSp>
            <p:nvGrpSpPr>
              <p:cNvPr id="43" name="Group 54">
                <a:extLst>
                  <a:ext uri="{FF2B5EF4-FFF2-40B4-BE49-F238E27FC236}">
                    <a16:creationId xmlns:a16="http://schemas.microsoft.com/office/drawing/2014/main" id="{D430E763-EFFC-4FDC-90F9-6C45550349F1}"/>
                  </a:ext>
                </a:extLst>
              </p:cNvPr>
              <p:cNvGrpSpPr/>
              <p:nvPr>
                <p:custDataLst>
                  <p:tags r:id="rId9"/>
                </p:custDataLst>
              </p:nvPr>
            </p:nvGrpSpPr>
            <p:grpSpPr>
              <a:xfrm>
                <a:off x="920074" y="1633258"/>
                <a:ext cx="1573200" cy="2214976"/>
                <a:chOff x="-1075" y="0"/>
                <a:chExt cx="1770597" cy="1928335"/>
              </a:xfrm>
              <a:solidFill>
                <a:schemeClr val="bg1"/>
              </a:solidFill>
            </p:grpSpPr>
            <p:sp>
              <p:nvSpPr>
                <p:cNvPr id="48" name="Rectangle 46">
                  <a:extLst>
                    <a:ext uri="{FF2B5EF4-FFF2-40B4-BE49-F238E27FC236}">
                      <a16:creationId xmlns:a16="http://schemas.microsoft.com/office/drawing/2014/main" id="{33AB72E4-DA4B-4335-A69A-D9DB7B8E05D2}"/>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9" name="TextBox 4536">
                  <a:extLst>
                    <a:ext uri="{FF2B5EF4-FFF2-40B4-BE49-F238E27FC236}">
                      <a16:creationId xmlns:a16="http://schemas.microsoft.com/office/drawing/2014/main" id="{917209E0-9BA1-4EC0-A94A-4BDEB510969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44" name="Group 43">
                <a:extLst>
                  <a:ext uri="{FF2B5EF4-FFF2-40B4-BE49-F238E27FC236}">
                    <a16:creationId xmlns:a16="http://schemas.microsoft.com/office/drawing/2014/main" id="{76960EDD-D0B5-4291-B31E-AC384CF6A0C0}"/>
                  </a:ext>
                </a:extLst>
              </p:cNvPr>
              <p:cNvGrpSpPr/>
              <p:nvPr/>
            </p:nvGrpSpPr>
            <p:grpSpPr>
              <a:xfrm>
                <a:off x="929101" y="3046660"/>
                <a:ext cx="1573203" cy="749644"/>
                <a:chOff x="929100" y="3055206"/>
                <a:chExt cx="1558272" cy="749644"/>
              </a:xfrm>
            </p:grpSpPr>
            <p:pic>
              <p:nvPicPr>
                <p:cNvPr id="46" name="Picture 44">
                  <a:extLst>
                    <a:ext uri="{FF2B5EF4-FFF2-40B4-BE49-F238E27FC236}">
                      <a16:creationId xmlns:a16="http://schemas.microsoft.com/office/drawing/2014/main" id="{6DF756E5-4654-4DD1-B896-0B510E64D12A}"/>
                    </a:ext>
                  </a:extLst>
                </p:cNvPr>
                <p:cNvPicPr>
                  <a:picLocks noChangeAspect="1" noChangeArrowheads="1"/>
                </p:cNvPicPr>
                <p:nvPr>
                  <p:custDataLst>
                    <p:tags r:id="rId11"/>
                  </p:custDataLst>
                </p:nvPr>
              </p:nvPicPr>
              <p:blipFill>
                <a:blip r:embed="rId1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47" name="Picture 45" descr="C:\USERS\X81870\APPDATA\LOCAL\TEMP\wza8b1\5001_5004_A4 landscape report cover window.wmf">
                  <a:extLst>
                    <a:ext uri="{FF2B5EF4-FFF2-40B4-BE49-F238E27FC236}">
                      <a16:creationId xmlns:a16="http://schemas.microsoft.com/office/drawing/2014/main" id="{62927D52-1D3E-4068-9325-366AB228A4E5}"/>
                    </a:ext>
                  </a:extLst>
                </p:cNvPr>
                <p:cNvPicPr>
                  <a:picLocks noChangeAspect="1" noChangeArrowheads="1"/>
                </p:cNvPicPr>
                <p:nvPr>
                  <p:custDataLst>
                    <p:tags r:id="rId12"/>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179">
                <a:extLst>
                  <a:ext uri="{FF2B5EF4-FFF2-40B4-BE49-F238E27FC236}">
                    <a16:creationId xmlns:a16="http://schemas.microsoft.com/office/drawing/2014/main" id="{652D894A-5331-4EAE-A549-381604AC96EA}"/>
                  </a:ext>
                </a:extLst>
              </p:cNvPr>
              <p:cNvSpPr>
                <a:spLocks noChangeArrowheads="1"/>
              </p:cNvSpPr>
              <p:nvPr>
                <p:custDataLst>
                  <p:tags r:id="rId10"/>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 name="Text Box 37">
              <a:extLst>
                <a:ext uri="{FF2B5EF4-FFF2-40B4-BE49-F238E27FC236}">
                  <a16:creationId xmlns:a16="http://schemas.microsoft.com/office/drawing/2014/main" id="{FD284B34-49E8-4054-AAE3-29CF5D658D67}"/>
                </a:ext>
              </a:extLst>
            </p:cNvPr>
            <p:cNvSpPr txBox="1">
              <a:spLocks noChangeArrowheads="1"/>
            </p:cNvSpPr>
            <p:nvPr/>
          </p:nvSpPr>
          <p:spPr bwMode="auto">
            <a:xfrm>
              <a:off x="5251640" y="2048920"/>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Barclays</a:t>
              </a:r>
            </a:p>
            <a:p>
              <a:pPr marL="0" indent="0">
                <a:buNone/>
              </a:pPr>
              <a:r>
                <a:rPr lang="en-US" sz="900" dirty="0"/>
                <a:t>EY provided sell-side support  during pre-deal phase for the divestment of the retail banking business across different work streams including IT, Operations. EY provided post deal support</a:t>
              </a:r>
              <a:br>
                <a:rPr lang="en-US" sz="900" dirty="0"/>
              </a:br>
              <a:r>
                <a:rPr lang="en-US" sz="900" dirty="0"/>
                <a:t>for separation delivery</a:t>
              </a:r>
            </a:p>
          </p:txBody>
        </p:sp>
      </p:grpSp>
      <p:grpSp>
        <p:nvGrpSpPr>
          <p:cNvPr id="167" name="Group 166">
            <a:extLst>
              <a:ext uri="{FF2B5EF4-FFF2-40B4-BE49-F238E27FC236}">
                <a16:creationId xmlns:a16="http://schemas.microsoft.com/office/drawing/2014/main" id="{C1DB9B82-7374-441E-A721-40ED544C3D84}"/>
              </a:ext>
            </a:extLst>
          </p:cNvPr>
          <p:cNvGrpSpPr/>
          <p:nvPr/>
        </p:nvGrpSpPr>
        <p:grpSpPr>
          <a:xfrm>
            <a:off x="8167707" y="1377147"/>
            <a:ext cx="1936805" cy="2327962"/>
            <a:chOff x="5130740" y="3874782"/>
            <a:chExt cx="1936805" cy="2327962"/>
          </a:xfrm>
        </p:grpSpPr>
        <p:grpSp>
          <p:nvGrpSpPr>
            <p:cNvPr id="168" name="Group 167">
              <a:extLst>
                <a:ext uri="{FF2B5EF4-FFF2-40B4-BE49-F238E27FC236}">
                  <a16:creationId xmlns:a16="http://schemas.microsoft.com/office/drawing/2014/main" id="{9FFA2007-8634-4AFB-89F6-E9D6942ED530}"/>
                </a:ext>
              </a:extLst>
            </p:cNvPr>
            <p:cNvGrpSpPr/>
            <p:nvPr/>
          </p:nvGrpSpPr>
          <p:grpSpPr>
            <a:xfrm>
              <a:off x="5130740" y="3874782"/>
              <a:ext cx="1936805" cy="2327962"/>
              <a:chOff x="920074" y="1633258"/>
              <a:chExt cx="1582230" cy="2214976"/>
            </a:xfrm>
            <a:effectLst>
              <a:outerShdw blurRad="50800" dist="38100" dir="2700000" algn="tl" rotWithShape="0">
                <a:prstClr val="black">
                  <a:alpha val="40000"/>
                </a:prstClr>
              </a:outerShdw>
            </a:effectLst>
          </p:grpSpPr>
          <p:grpSp>
            <p:nvGrpSpPr>
              <p:cNvPr id="174" name="Group 54">
                <a:extLst>
                  <a:ext uri="{FF2B5EF4-FFF2-40B4-BE49-F238E27FC236}">
                    <a16:creationId xmlns:a16="http://schemas.microsoft.com/office/drawing/2014/main" id="{626B67FD-19C3-4D60-9D80-3E64BCD63C1B}"/>
                  </a:ext>
                </a:extLst>
              </p:cNvPr>
              <p:cNvGrpSpPr/>
              <p:nvPr>
                <p:custDataLst>
                  <p:tags r:id="rId5"/>
                </p:custDataLst>
              </p:nvPr>
            </p:nvGrpSpPr>
            <p:grpSpPr>
              <a:xfrm>
                <a:off x="920074" y="1633258"/>
                <a:ext cx="1573200" cy="2214976"/>
                <a:chOff x="-1075" y="0"/>
                <a:chExt cx="1770597" cy="1928335"/>
              </a:xfrm>
              <a:solidFill>
                <a:schemeClr val="bg1"/>
              </a:solidFill>
            </p:grpSpPr>
            <p:sp>
              <p:nvSpPr>
                <p:cNvPr id="180" name="Rectangle 46">
                  <a:extLst>
                    <a:ext uri="{FF2B5EF4-FFF2-40B4-BE49-F238E27FC236}">
                      <a16:creationId xmlns:a16="http://schemas.microsoft.com/office/drawing/2014/main" id="{0CB95BF1-2818-4310-9D34-5B2D9A482F77}"/>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2" name="TextBox 4536">
                  <a:extLst>
                    <a:ext uri="{FF2B5EF4-FFF2-40B4-BE49-F238E27FC236}">
                      <a16:creationId xmlns:a16="http://schemas.microsoft.com/office/drawing/2014/main" id="{82ABCDC8-1A74-4217-BD5A-F1943527ED3E}"/>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5" name="Group 174">
                <a:extLst>
                  <a:ext uri="{FF2B5EF4-FFF2-40B4-BE49-F238E27FC236}">
                    <a16:creationId xmlns:a16="http://schemas.microsoft.com/office/drawing/2014/main" id="{87FDB7DA-84E8-447E-8831-EA41494C1334}"/>
                  </a:ext>
                </a:extLst>
              </p:cNvPr>
              <p:cNvGrpSpPr/>
              <p:nvPr/>
            </p:nvGrpSpPr>
            <p:grpSpPr>
              <a:xfrm>
                <a:off x="929101" y="3046660"/>
                <a:ext cx="1573203" cy="749644"/>
                <a:chOff x="929100" y="3055206"/>
                <a:chExt cx="1558272" cy="749644"/>
              </a:xfrm>
            </p:grpSpPr>
            <p:pic>
              <p:nvPicPr>
                <p:cNvPr id="177" name="Picture 44">
                  <a:extLst>
                    <a:ext uri="{FF2B5EF4-FFF2-40B4-BE49-F238E27FC236}">
                      <a16:creationId xmlns:a16="http://schemas.microsoft.com/office/drawing/2014/main" id="{5645FC69-1C4F-4AF0-8F0C-5B933B5F7148}"/>
                    </a:ext>
                  </a:extLst>
                </p:cNvPr>
                <p:cNvPicPr>
                  <a:picLocks noChangeAspect="1" noChangeArrowheads="1"/>
                </p:cNvPicPr>
                <p:nvPr>
                  <p:custDataLst>
                    <p:tags r:id="rId7"/>
                  </p:custDataLst>
                </p:nvPr>
              </p:nvPicPr>
              <p:blipFill>
                <a:blip r:embed="rId1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79" name="Picture 45" descr="C:\USERS\X81870\APPDATA\LOCAL\TEMP\wza8b1\5001_5004_A4 landscape report cover window.wmf">
                  <a:extLst>
                    <a:ext uri="{FF2B5EF4-FFF2-40B4-BE49-F238E27FC236}">
                      <a16:creationId xmlns:a16="http://schemas.microsoft.com/office/drawing/2014/main" id="{869DC58D-8AAD-4017-979B-298078DF7EBA}"/>
                    </a:ext>
                  </a:extLst>
                </p:cNvPr>
                <p:cNvPicPr>
                  <a:picLocks noChangeAspect="1" noChangeArrowheads="1"/>
                </p:cNvPicPr>
                <p:nvPr>
                  <p:custDataLst>
                    <p:tags r:id="rId8"/>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76" name="Rectangle 179">
                <a:extLst>
                  <a:ext uri="{FF2B5EF4-FFF2-40B4-BE49-F238E27FC236}">
                    <a16:creationId xmlns:a16="http://schemas.microsoft.com/office/drawing/2014/main" id="{DF6C6ABE-242A-4896-8174-4BDC3C068869}"/>
                  </a:ext>
                </a:extLst>
              </p:cNvPr>
              <p:cNvSpPr>
                <a:spLocks noChangeArrowheads="1"/>
              </p:cNvSpPr>
              <p:nvPr>
                <p:custDataLst>
                  <p:tags r:id="rId6"/>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9" name="Text Box 37">
              <a:extLst>
                <a:ext uri="{FF2B5EF4-FFF2-40B4-BE49-F238E27FC236}">
                  <a16:creationId xmlns:a16="http://schemas.microsoft.com/office/drawing/2014/main" id="{6A444E36-5145-4E3F-B7E4-C9C3C56C5724}"/>
                </a:ext>
              </a:extLst>
            </p:cNvPr>
            <p:cNvSpPr txBox="1">
              <a:spLocks noChangeArrowheads="1"/>
            </p:cNvSpPr>
            <p:nvPr/>
          </p:nvSpPr>
          <p:spPr bwMode="auto">
            <a:xfrm>
              <a:off x="5251640" y="4598237"/>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Baker Hughes</a:t>
              </a:r>
              <a:endParaRPr lang="en-US" sz="900" dirty="0"/>
            </a:p>
            <a:p>
              <a:pPr marL="0" indent="0">
                <a:buNone/>
              </a:pPr>
              <a:r>
                <a:rPr lang="en-US" sz="900" dirty="0"/>
                <a:t>Provided support several services to Baker Hughes IT M&amp;A office. Services included Integration and Due Diligence support, definition of TSA and stranded costing methodology and tools, process definition for IT cost collection</a:t>
              </a:r>
            </a:p>
          </p:txBody>
        </p:sp>
      </p:grpSp>
      <p:grpSp>
        <p:nvGrpSpPr>
          <p:cNvPr id="142" name="Group 141">
            <a:extLst>
              <a:ext uri="{FF2B5EF4-FFF2-40B4-BE49-F238E27FC236}">
                <a16:creationId xmlns:a16="http://schemas.microsoft.com/office/drawing/2014/main" id="{AF7C183F-E02A-4F1C-A9FD-97F78EAD5B44}"/>
              </a:ext>
            </a:extLst>
          </p:cNvPr>
          <p:cNvGrpSpPr/>
          <p:nvPr/>
        </p:nvGrpSpPr>
        <p:grpSpPr>
          <a:xfrm>
            <a:off x="5232092" y="1377147"/>
            <a:ext cx="1936805" cy="2327962"/>
            <a:chOff x="2870293" y="3874782"/>
            <a:chExt cx="1936805" cy="2327962"/>
          </a:xfrm>
        </p:grpSpPr>
        <p:grpSp>
          <p:nvGrpSpPr>
            <p:cNvPr id="143" name="Group 142">
              <a:extLst>
                <a:ext uri="{FF2B5EF4-FFF2-40B4-BE49-F238E27FC236}">
                  <a16:creationId xmlns:a16="http://schemas.microsoft.com/office/drawing/2014/main" id="{65A81010-388E-49D8-9C90-BC59DD7880D0}"/>
                </a:ext>
              </a:extLst>
            </p:cNvPr>
            <p:cNvGrpSpPr/>
            <p:nvPr/>
          </p:nvGrpSpPr>
          <p:grpSpPr>
            <a:xfrm>
              <a:off x="2870293" y="3874782"/>
              <a:ext cx="1936805" cy="2327962"/>
              <a:chOff x="920074" y="1633258"/>
              <a:chExt cx="1582230" cy="2214976"/>
            </a:xfrm>
            <a:effectLst>
              <a:outerShdw blurRad="50800" dist="38100" dir="2700000" algn="tl" rotWithShape="0">
                <a:prstClr val="black">
                  <a:alpha val="40000"/>
                </a:prstClr>
              </a:outerShdw>
            </a:effectLst>
          </p:grpSpPr>
          <p:sp>
            <p:nvSpPr>
              <p:cNvPr id="153" name="Rectangle 46">
                <a:extLst>
                  <a:ext uri="{FF2B5EF4-FFF2-40B4-BE49-F238E27FC236}">
                    <a16:creationId xmlns:a16="http://schemas.microsoft.com/office/drawing/2014/main" id="{F0691516-5C41-47F3-941B-0F149B9FAD5F}"/>
                  </a:ext>
                </a:extLst>
              </p:cNvPr>
              <p:cNvSpPr>
                <a:spLocks noChangeArrowheads="1"/>
              </p:cNvSpPr>
              <p:nvPr/>
            </p:nvSpPr>
            <p:spPr bwMode="auto">
              <a:xfrm>
                <a:off x="920074" y="1633258"/>
                <a:ext cx="1573200" cy="2214976"/>
              </a:xfrm>
              <a:prstGeom prst="rect">
                <a:avLst/>
              </a:prstGeom>
              <a:solidFill>
                <a:schemeClr val="bg1"/>
              </a:solid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grpSp>
            <p:nvGrpSpPr>
              <p:cNvPr id="149" name="Group 148">
                <a:extLst>
                  <a:ext uri="{FF2B5EF4-FFF2-40B4-BE49-F238E27FC236}">
                    <a16:creationId xmlns:a16="http://schemas.microsoft.com/office/drawing/2014/main" id="{2005C79C-672C-4FE1-9281-A900B3A35C5F}"/>
                  </a:ext>
                </a:extLst>
              </p:cNvPr>
              <p:cNvGrpSpPr/>
              <p:nvPr/>
            </p:nvGrpSpPr>
            <p:grpSpPr>
              <a:xfrm>
                <a:off x="929101" y="3046660"/>
                <a:ext cx="1573203" cy="749644"/>
                <a:chOff x="929100" y="3055206"/>
                <a:chExt cx="1558272" cy="749644"/>
              </a:xfrm>
            </p:grpSpPr>
            <p:pic>
              <p:nvPicPr>
                <p:cNvPr id="151" name="Picture 44">
                  <a:extLst>
                    <a:ext uri="{FF2B5EF4-FFF2-40B4-BE49-F238E27FC236}">
                      <a16:creationId xmlns:a16="http://schemas.microsoft.com/office/drawing/2014/main" id="{595BF8C8-471B-4E1C-8872-55D820DC2996}"/>
                    </a:ext>
                  </a:extLst>
                </p:cNvPr>
                <p:cNvPicPr>
                  <a:picLocks noChangeAspect="1" noChangeArrowheads="1"/>
                </p:cNvPicPr>
                <p:nvPr>
                  <p:custDataLst>
                    <p:tags r:id="rId3"/>
                  </p:custDataLst>
                </p:nvPr>
              </p:nvPicPr>
              <p:blipFill>
                <a:blip r:embed="rId16"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2" name="Picture 45" descr="C:\USERS\X81870\APPDATA\LOCAL\TEMP\wza8b1\5001_5004_A4 landscape report cover window.wmf">
                  <a:extLst>
                    <a:ext uri="{FF2B5EF4-FFF2-40B4-BE49-F238E27FC236}">
                      <a16:creationId xmlns:a16="http://schemas.microsoft.com/office/drawing/2014/main" id="{37CF4040-72DE-47F5-BB77-A12CBE4191B4}"/>
                    </a:ext>
                  </a:extLst>
                </p:cNvPr>
                <p:cNvPicPr>
                  <a:picLocks noChangeAspect="1" noChangeArrowheads="1"/>
                </p:cNvPicPr>
                <p:nvPr>
                  <p:custDataLst>
                    <p:tags r:id="rId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79">
                <a:extLst>
                  <a:ext uri="{FF2B5EF4-FFF2-40B4-BE49-F238E27FC236}">
                    <a16:creationId xmlns:a16="http://schemas.microsoft.com/office/drawing/2014/main" id="{4FA7DC3F-E130-4A36-A6F1-A45A73D8EBA8}"/>
                  </a:ext>
                </a:extLst>
              </p:cNvPr>
              <p:cNvSpPr>
                <a:spLocks noChangeArrowheads="1"/>
              </p:cNvSpPr>
              <p:nvPr>
                <p:custDataLst>
                  <p:tags r:id="rId2"/>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44" name="Text Box 37">
              <a:extLst>
                <a:ext uri="{FF2B5EF4-FFF2-40B4-BE49-F238E27FC236}">
                  <a16:creationId xmlns:a16="http://schemas.microsoft.com/office/drawing/2014/main" id="{AA6FD7AB-7C59-4D36-A15A-9549DEF0D582}"/>
                </a:ext>
              </a:extLst>
            </p:cNvPr>
            <p:cNvSpPr txBox="1">
              <a:spLocks noChangeArrowheads="1"/>
            </p:cNvSpPr>
            <p:nvPr/>
          </p:nvSpPr>
          <p:spPr bwMode="auto">
            <a:xfrm>
              <a:off x="299119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Trinseo</a:t>
              </a:r>
              <a:endParaRPr lang="en-US" sz="900" dirty="0"/>
            </a:p>
            <a:p>
              <a:pPr marL="0" indent="0">
                <a:buNone/>
              </a:pPr>
              <a:r>
                <a:rPr lang="en-US" sz="900" dirty="0"/>
                <a:t>EY Provided IT Integration Services in connection of the acquisition of majority stake of API – an Italian producer</a:t>
              </a:r>
            </a:p>
          </p:txBody>
        </p:sp>
      </p:grpSp>
      <p:sp>
        <p:nvSpPr>
          <p:cNvPr id="3" name="Rectangle 2">
            <a:extLst>
              <a:ext uri="{FF2B5EF4-FFF2-40B4-BE49-F238E27FC236}">
                <a16:creationId xmlns:a16="http://schemas.microsoft.com/office/drawing/2014/main" id="{ADB609CD-8C0E-4434-80E1-018B93A8E5A8}"/>
              </a:ext>
            </a:extLst>
          </p:cNvPr>
          <p:cNvSpPr/>
          <p:nvPr/>
        </p:nvSpPr>
        <p:spPr>
          <a:xfrm>
            <a:off x="2292732" y="4324856"/>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79" name="Rectangle 78">
            <a:extLst>
              <a:ext uri="{FF2B5EF4-FFF2-40B4-BE49-F238E27FC236}">
                <a16:creationId xmlns:a16="http://schemas.microsoft.com/office/drawing/2014/main" id="{8B246E80-A233-4632-975D-EBBBFDBF746F}"/>
              </a:ext>
            </a:extLst>
          </p:cNvPr>
          <p:cNvSpPr/>
          <p:nvPr/>
        </p:nvSpPr>
        <p:spPr>
          <a:xfrm>
            <a:off x="5222047"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0" name="Rectangle 79">
            <a:extLst>
              <a:ext uri="{FF2B5EF4-FFF2-40B4-BE49-F238E27FC236}">
                <a16:creationId xmlns:a16="http://schemas.microsoft.com/office/drawing/2014/main" id="{BC498BBA-5761-41F0-87EB-8E9A992EA4FD}"/>
              </a:ext>
            </a:extLst>
          </p:cNvPr>
          <p:cNvSpPr/>
          <p:nvPr/>
        </p:nvSpPr>
        <p:spPr>
          <a:xfrm>
            <a:off x="816085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7" name="TextBox 86">
            <a:extLst>
              <a:ext uri="{FF2B5EF4-FFF2-40B4-BE49-F238E27FC236}">
                <a16:creationId xmlns:a16="http://schemas.microsoft.com/office/drawing/2014/main" id="{CFC257E1-A24E-4F7A-B9A7-F973120F065E}"/>
              </a:ext>
            </a:extLst>
          </p:cNvPr>
          <p:cNvSpPr txBox="1"/>
          <p:nvPr/>
        </p:nvSpPr>
        <p:spPr>
          <a:xfrm>
            <a:off x="2296477" y="4557269"/>
            <a:ext cx="1936799" cy="1015663"/>
          </a:xfrm>
          <a:prstGeom prst="rect">
            <a:avLst/>
          </a:prstGeom>
          <a:noFill/>
          <a:ln w="12700" cap="sq">
            <a:noFill/>
            <a:miter lim="800000"/>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EYInterstate Light"/>
                <a:ea typeface="+mn-ea"/>
                <a:cs typeface="+mn-cs"/>
              </a:rPr>
              <a:t>12 months support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EYInterstate Light"/>
                <a:ea typeface="+mn-ea"/>
                <a:cs typeface="+mn-cs"/>
              </a:rPr>
              <a:t>to implement the new IT/organizational structure and the </a:t>
            </a:r>
            <a:r>
              <a:rPr lang="en-US" sz="1200" kern="0" dirty="0">
                <a:solidFill>
                  <a:srgbClr val="FF0000"/>
                </a:solidFill>
                <a:latin typeface="EYInterstate Light"/>
              </a:rPr>
              <a:t>IT/</a:t>
            </a:r>
            <a:r>
              <a:rPr kumimoji="0" lang="en-US" sz="1200" b="0" i="0" u="none" strike="noStrike" kern="0" cap="none" spc="0" normalizeH="0" baseline="0" noProof="0" dirty="0">
                <a:ln>
                  <a:noFill/>
                </a:ln>
                <a:solidFill>
                  <a:srgbClr val="FF0000"/>
                </a:solidFill>
                <a:effectLst/>
                <a:uLnTx/>
                <a:uFillTx/>
                <a:latin typeface="EYInterstate Light"/>
                <a:ea typeface="+mn-ea"/>
                <a:cs typeface="+mn-cs"/>
              </a:rPr>
              <a:t>operating systems</a:t>
            </a:r>
            <a:endParaRPr kumimoji="0" lang="it-IT" sz="1200" b="0" i="0" u="none" strike="noStrike" kern="0" cap="none" spc="0" normalizeH="0" baseline="0" noProof="0" dirty="0">
              <a:ln>
                <a:noFill/>
              </a:ln>
              <a:solidFill>
                <a:srgbClr val="FF0000"/>
              </a:solidFill>
              <a:effectLst/>
              <a:uLnTx/>
              <a:uFillTx/>
              <a:latin typeface="EYInterstate Light"/>
              <a:ea typeface="+mn-ea"/>
              <a:cs typeface="+mn-cs"/>
            </a:endParaRPr>
          </a:p>
        </p:txBody>
      </p:sp>
      <p:sp>
        <p:nvSpPr>
          <p:cNvPr id="88" name="TextBox 87">
            <a:extLst>
              <a:ext uri="{FF2B5EF4-FFF2-40B4-BE49-F238E27FC236}">
                <a16:creationId xmlns:a16="http://schemas.microsoft.com/office/drawing/2014/main" id="{0140F450-86B1-4122-8FA3-2ABD5DDB9F25}"/>
              </a:ext>
            </a:extLst>
          </p:cNvPr>
          <p:cNvSpPr txBox="1"/>
          <p:nvPr/>
        </p:nvSpPr>
        <p:spPr>
          <a:xfrm>
            <a:off x="5224478" y="4557269"/>
            <a:ext cx="1936799" cy="1200329"/>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0000"/>
                </a:solidFill>
                <a:effectLst/>
                <a:uLnTx/>
                <a:uFillTx/>
              </a:rPr>
              <a:t>6 months support </a:t>
            </a:r>
          </a:p>
          <a:p>
            <a:pPr algn="ctr"/>
            <a:r>
              <a:rPr lang="en-US" sz="1200" kern="0" dirty="0">
                <a:solidFill>
                  <a:srgbClr val="FF0000"/>
                </a:solidFill>
              </a:rPr>
              <a:t>to redefine </a:t>
            </a:r>
            <a:r>
              <a:rPr kumimoji="0" lang="en-US" sz="1200" b="0" i="0" u="none" strike="noStrike" kern="0" cap="none" spc="0" normalizeH="0" baseline="0" noProof="0" dirty="0">
                <a:ln>
                  <a:noFill/>
                </a:ln>
                <a:solidFill>
                  <a:srgbClr val="FF0000"/>
                </a:solidFill>
                <a:effectLst/>
                <a:uLnTx/>
                <a:uFillTx/>
              </a:rPr>
              <a:t>the forecast model, the budget and control plan, the purchase and operation systems policies</a:t>
            </a:r>
            <a:endParaRPr kumimoji="0" lang="it-IT" sz="2000" b="0" i="0" u="none" strike="noStrike" kern="0" cap="none" spc="0" normalizeH="0" baseline="0" noProof="0" dirty="0">
              <a:ln>
                <a:noFill/>
              </a:ln>
              <a:solidFill>
                <a:srgbClr val="FF0000"/>
              </a:solidFill>
              <a:effectLst/>
              <a:uLnTx/>
              <a:uFillTx/>
            </a:endParaRPr>
          </a:p>
        </p:txBody>
      </p:sp>
      <p:sp>
        <p:nvSpPr>
          <p:cNvPr id="89" name="TextBox 88">
            <a:extLst>
              <a:ext uri="{FF2B5EF4-FFF2-40B4-BE49-F238E27FC236}">
                <a16:creationId xmlns:a16="http://schemas.microsoft.com/office/drawing/2014/main" id="{6194877F-8D45-4BF0-B5E4-61ECB10D53EA}"/>
              </a:ext>
            </a:extLst>
          </p:cNvPr>
          <p:cNvSpPr txBox="1"/>
          <p:nvPr/>
        </p:nvSpPr>
        <p:spPr>
          <a:xfrm>
            <a:off x="8255523" y="4557269"/>
            <a:ext cx="1936799" cy="1015663"/>
          </a:xfrm>
          <a:prstGeom prst="rect">
            <a:avLst/>
          </a:prstGeom>
          <a:noFill/>
          <a:ln w="12700" cap="sq">
            <a:noFill/>
            <a:miter lim="800000"/>
          </a:ln>
        </p:spPr>
        <p:txBody>
          <a:bodyPr wrap="square">
            <a:spAutoFit/>
          </a:bodyPr>
          <a:lstStyle/>
          <a:p>
            <a:pPr algn="ctr"/>
            <a:r>
              <a:rPr lang="en-US" sz="1200" kern="0" dirty="0">
                <a:solidFill>
                  <a:srgbClr val="FF0000"/>
                </a:solidFill>
              </a:rPr>
              <a:t>12 </a:t>
            </a:r>
            <a:r>
              <a:rPr kumimoji="0" lang="en-US" sz="1200" b="0" i="0" u="none" strike="noStrike" kern="0" cap="none" spc="0" normalizeH="0" baseline="0" noProof="0" dirty="0">
                <a:ln>
                  <a:noFill/>
                </a:ln>
                <a:solidFill>
                  <a:srgbClr val="FF0000"/>
                </a:solidFill>
                <a:effectLst/>
                <a:uLnTx/>
                <a:uFillTx/>
              </a:rPr>
              <a:t>months support</a:t>
            </a:r>
          </a:p>
          <a:p>
            <a:pPr algn="ctr"/>
            <a:r>
              <a:rPr kumimoji="0" lang="en-US" sz="1200" b="0" i="0" u="none" strike="noStrike" kern="0" cap="none" spc="0" normalizeH="0" baseline="0" noProof="0" dirty="0">
                <a:ln>
                  <a:noFill/>
                </a:ln>
                <a:solidFill>
                  <a:srgbClr val="FF0000"/>
                </a:solidFill>
                <a:effectLst/>
                <a:uLnTx/>
                <a:uFillTx/>
              </a:rPr>
              <a:t>to perform the day one readiness with a specific focus on the governance model</a:t>
            </a:r>
            <a:endParaRPr kumimoji="0" lang="it-IT" sz="2000" b="0" i="0" u="none" strike="noStrike" kern="0" cap="none" spc="0" normalizeH="0" baseline="0" noProof="0" dirty="0">
              <a:ln>
                <a:noFill/>
              </a:ln>
              <a:solidFill>
                <a:srgbClr val="FF0000"/>
              </a:solidFill>
              <a:effectLst/>
              <a:uLnTx/>
              <a:uFillTx/>
            </a:endParaRPr>
          </a:p>
        </p:txBody>
      </p:sp>
      <p:sp>
        <p:nvSpPr>
          <p:cNvPr id="86" name="Date Placeholder 3">
            <a:extLst>
              <a:ext uri="{FF2B5EF4-FFF2-40B4-BE49-F238E27FC236}">
                <a16:creationId xmlns:a16="http://schemas.microsoft.com/office/drawing/2014/main" id="{0140CAEA-F003-44F6-8BF8-F3ED27E8DC54}"/>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pic>
        <p:nvPicPr>
          <p:cNvPr id="100" name="Graphic 99" descr="Internet with solid fill">
            <a:extLst>
              <a:ext uri="{FF2B5EF4-FFF2-40B4-BE49-F238E27FC236}">
                <a16:creationId xmlns:a16="http://schemas.microsoft.com/office/drawing/2014/main" id="{08A3C3D2-E03D-403B-975A-5C5B2C575DB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59989" y="6444863"/>
            <a:ext cx="240790" cy="240790"/>
          </a:xfrm>
          <a:prstGeom prst="rect">
            <a:avLst/>
          </a:prstGeom>
        </p:spPr>
      </p:pic>
      <p:pic>
        <p:nvPicPr>
          <p:cNvPr id="101" name="Graphic 100" descr="Factory with solid fill">
            <a:extLst>
              <a:ext uri="{FF2B5EF4-FFF2-40B4-BE49-F238E27FC236}">
                <a16:creationId xmlns:a16="http://schemas.microsoft.com/office/drawing/2014/main" id="{A459D14C-A9F4-4982-BDFB-A7B256C07F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72015" y="6455808"/>
            <a:ext cx="218900" cy="218900"/>
          </a:xfrm>
          <a:prstGeom prst="rect">
            <a:avLst/>
          </a:prstGeom>
        </p:spPr>
      </p:pic>
      <p:sp>
        <p:nvSpPr>
          <p:cNvPr id="102" name="Date Placeholder 3">
            <a:extLst>
              <a:ext uri="{FF2B5EF4-FFF2-40B4-BE49-F238E27FC236}">
                <a16:creationId xmlns:a16="http://schemas.microsoft.com/office/drawing/2014/main" id="{5D1BFD8C-0C6D-4843-AF9C-17B1771F7107}"/>
              </a:ext>
            </a:extLst>
          </p:cNvPr>
          <p:cNvSpPr txBox="1">
            <a:spLocks/>
          </p:cNvSpPr>
          <p:nvPr/>
        </p:nvSpPr>
        <p:spPr>
          <a:xfrm>
            <a:off x="1387896" y="6475258"/>
            <a:ext cx="4131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Tech</a:t>
            </a:r>
            <a:endParaRPr lang="en-US" dirty="0"/>
          </a:p>
        </p:txBody>
      </p:sp>
      <p:sp>
        <p:nvSpPr>
          <p:cNvPr id="103" name="Date Placeholder 3">
            <a:extLst>
              <a:ext uri="{FF2B5EF4-FFF2-40B4-BE49-F238E27FC236}">
                <a16:creationId xmlns:a16="http://schemas.microsoft.com/office/drawing/2014/main" id="{1CDB4CF2-5FFE-49E5-BD59-C2A22CCB05BC}"/>
              </a:ext>
            </a:extLst>
          </p:cNvPr>
          <p:cNvSpPr txBox="1">
            <a:spLocks/>
          </p:cNvSpPr>
          <p:nvPr/>
        </p:nvSpPr>
        <p:spPr>
          <a:xfrm>
            <a:off x="2096726" y="6475258"/>
            <a:ext cx="75600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Operational</a:t>
            </a:r>
          </a:p>
        </p:txBody>
      </p:sp>
      <p:pic>
        <p:nvPicPr>
          <p:cNvPr id="104" name="Graphic 103" descr="Internet with solid fill">
            <a:extLst>
              <a:ext uri="{FF2B5EF4-FFF2-40B4-BE49-F238E27FC236}">
                <a16:creationId xmlns:a16="http://schemas.microsoft.com/office/drawing/2014/main" id="{764AFA42-82F3-4097-BB3A-4451292C14F1}"/>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75088" y="3332248"/>
            <a:ext cx="352541" cy="352541"/>
          </a:xfrm>
          <a:prstGeom prst="rect">
            <a:avLst/>
          </a:prstGeom>
        </p:spPr>
      </p:pic>
      <p:pic>
        <p:nvPicPr>
          <p:cNvPr id="105" name="Graphic 104" descr="Factory with solid fill">
            <a:extLst>
              <a:ext uri="{FF2B5EF4-FFF2-40B4-BE49-F238E27FC236}">
                <a16:creationId xmlns:a16="http://schemas.microsoft.com/office/drawing/2014/main" id="{205173E2-099D-4B6A-AF68-715F662A310F}"/>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662351" y="3338048"/>
            <a:ext cx="320492" cy="320492"/>
          </a:xfrm>
          <a:prstGeom prst="rect">
            <a:avLst/>
          </a:prstGeom>
        </p:spPr>
      </p:pic>
      <p:pic>
        <p:nvPicPr>
          <p:cNvPr id="99" name="Picture 2">
            <a:extLst>
              <a:ext uri="{FF2B5EF4-FFF2-40B4-BE49-F238E27FC236}">
                <a16:creationId xmlns:a16="http://schemas.microsoft.com/office/drawing/2014/main" id="{A65F7533-9995-4896-9C38-4BE0179ADFA5}"/>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556844" y="1573835"/>
            <a:ext cx="1299167" cy="24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 descr="Trinseo - Wikipedia">
            <a:extLst>
              <a:ext uri="{FF2B5EF4-FFF2-40B4-BE49-F238E27FC236}">
                <a16:creationId xmlns:a16="http://schemas.microsoft.com/office/drawing/2014/main" id="{0B4D6F4E-00F2-4FB6-838E-9CED3EBEB9E2}"/>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628018" y="1597313"/>
            <a:ext cx="1050705" cy="41645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a:extLst>
              <a:ext uri="{FF2B5EF4-FFF2-40B4-BE49-F238E27FC236}">
                <a16:creationId xmlns:a16="http://schemas.microsoft.com/office/drawing/2014/main" id="{FE5EDF09-D881-4536-BC45-D3AB40DA64A8}"/>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734425" y="1549086"/>
            <a:ext cx="693376" cy="523476"/>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109" descr="Internet with solid fill">
            <a:extLst>
              <a:ext uri="{FF2B5EF4-FFF2-40B4-BE49-F238E27FC236}">
                <a16:creationId xmlns:a16="http://schemas.microsoft.com/office/drawing/2014/main" id="{DF949F6A-CC2F-41A0-AECB-2016A5FBEE4C}"/>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070520" y="3332248"/>
            <a:ext cx="352541" cy="352541"/>
          </a:xfrm>
          <a:prstGeom prst="rect">
            <a:avLst/>
          </a:prstGeom>
        </p:spPr>
      </p:pic>
      <p:pic>
        <p:nvPicPr>
          <p:cNvPr id="111" name="Graphic 110" descr="Internet with solid fill">
            <a:extLst>
              <a:ext uri="{FF2B5EF4-FFF2-40B4-BE49-F238E27FC236}">
                <a16:creationId xmlns:a16="http://schemas.microsoft.com/office/drawing/2014/main" id="{0DD44BB4-AA0D-42BA-890D-16A920748405}"/>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74490" y="3332248"/>
            <a:ext cx="352541" cy="352541"/>
          </a:xfrm>
          <a:prstGeom prst="rect">
            <a:avLst/>
          </a:prstGeom>
        </p:spPr>
      </p:pic>
      <p:grpSp>
        <p:nvGrpSpPr>
          <p:cNvPr id="109" name="Group 108">
            <a:extLst>
              <a:ext uri="{FF2B5EF4-FFF2-40B4-BE49-F238E27FC236}">
                <a16:creationId xmlns:a16="http://schemas.microsoft.com/office/drawing/2014/main" id="{9DD02E8E-EC1D-4129-892E-B55573D08BAF}"/>
              </a:ext>
            </a:extLst>
          </p:cNvPr>
          <p:cNvGrpSpPr/>
          <p:nvPr/>
        </p:nvGrpSpPr>
        <p:grpSpPr>
          <a:xfrm>
            <a:off x="10257067" y="36000"/>
            <a:ext cx="1853205" cy="282545"/>
            <a:chOff x="10257067" y="70336"/>
            <a:chExt cx="1853205" cy="282545"/>
          </a:xfrm>
        </p:grpSpPr>
        <p:grpSp>
          <p:nvGrpSpPr>
            <p:cNvPr id="112" name="Group 111">
              <a:extLst>
                <a:ext uri="{FF2B5EF4-FFF2-40B4-BE49-F238E27FC236}">
                  <a16:creationId xmlns:a16="http://schemas.microsoft.com/office/drawing/2014/main" id="{FAA29712-E41B-4E4E-BD34-A871A021ECFF}"/>
                </a:ext>
              </a:extLst>
            </p:cNvPr>
            <p:cNvGrpSpPr/>
            <p:nvPr/>
          </p:nvGrpSpPr>
          <p:grpSpPr>
            <a:xfrm>
              <a:off x="10257067" y="76010"/>
              <a:ext cx="402453" cy="276871"/>
              <a:chOff x="8783357" y="868151"/>
              <a:chExt cx="402453" cy="276871"/>
            </a:xfrm>
          </p:grpSpPr>
          <p:sp>
            <p:nvSpPr>
              <p:cNvPr id="123" name="Rectangle 6">
                <a:extLst>
                  <a:ext uri="{FF2B5EF4-FFF2-40B4-BE49-F238E27FC236}">
                    <a16:creationId xmlns:a16="http://schemas.microsoft.com/office/drawing/2014/main" id="{1B991C9D-B959-47A2-900F-99F3A55CB5F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24" name="Graphic 123" descr="Clipboard with solid fill">
                <a:extLst>
                  <a:ext uri="{FF2B5EF4-FFF2-40B4-BE49-F238E27FC236}">
                    <a16:creationId xmlns:a16="http://schemas.microsoft.com/office/drawing/2014/main" id="{0DD6EEF0-2343-4F0E-82D7-9BF977E3B4CD}"/>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8986704" y="905219"/>
                <a:ext cx="199106" cy="199106"/>
              </a:xfrm>
              <a:prstGeom prst="rect">
                <a:avLst/>
              </a:prstGeom>
            </p:spPr>
          </p:pic>
        </p:grpSp>
        <p:grpSp>
          <p:nvGrpSpPr>
            <p:cNvPr id="113" name="Group 112">
              <a:extLst>
                <a:ext uri="{FF2B5EF4-FFF2-40B4-BE49-F238E27FC236}">
                  <a16:creationId xmlns:a16="http://schemas.microsoft.com/office/drawing/2014/main" id="{3123F882-B436-4CD4-815E-4DC4414B4ECB}"/>
                </a:ext>
              </a:extLst>
            </p:cNvPr>
            <p:cNvGrpSpPr/>
            <p:nvPr/>
          </p:nvGrpSpPr>
          <p:grpSpPr>
            <a:xfrm>
              <a:off x="10740650" y="76010"/>
              <a:ext cx="402454" cy="276871"/>
              <a:chOff x="8783356" y="868151"/>
              <a:chExt cx="402454" cy="276871"/>
            </a:xfrm>
          </p:grpSpPr>
          <p:sp>
            <p:nvSpPr>
              <p:cNvPr id="121" name="Rectangle 6">
                <a:extLst>
                  <a:ext uri="{FF2B5EF4-FFF2-40B4-BE49-F238E27FC236}">
                    <a16:creationId xmlns:a16="http://schemas.microsoft.com/office/drawing/2014/main" id="{041865B5-CED5-48A5-A740-C255A22F1762}"/>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22" name="Graphic 121" descr="User network with solid fill">
                <a:extLst>
                  <a:ext uri="{FF2B5EF4-FFF2-40B4-BE49-F238E27FC236}">
                    <a16:creationId xmlns:a16="http://schemas.microsoft.com/office/drawing/2014/main" id="{F49E0050-54CA-4F5D-83CA-3F26317F8BC4}"/>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8986704" y="905219"/>
                <a:ext cx="199106" cy="199106"/>
              </a:xfrm>
              <a:prstGeom prst="rect">
                <a:avLst/>
              </a:prstGeom>
            </p:spPr>
          </p:pic>
        </p:grpSp>
        <p:grpSp>
          <p:nvGrpSpPr>
            <p:cNvPr id="114" name="Group 113">
              <a:extLst>
                <a:ext uri="{FF2B5EF4-FFF2-40B4-BE49-F238E27FC236}">
                  <a16:creationId xmlns:a16="http://schemas.microsoft.com/office/drawing/2014/main" id="{1AA103A8-301D-4441-A31A-E93F8E3BD699}"/>
                </a:ext>
              </a:extLst>
            </p:cNvPr>
            <p:cNvGrpSpPr/>
            <p:nvPr/>
          </p:nvGrpSpPr>
          <p:grpSpPr>
            <a:xfrm>
              <a:off x="11224235" y="76010"/>
              <a:ext cx="402453" cy="276871"/>
              <a:chOff x="8783357" y="868151"/>
              <a:chExt cx="402453" cy="276871"/>
            </a:xfrm>
          </p:grpSpPr>
          <p:sp>
            <p:nvSpPr>
              <p:cNvPr id="119" name="Rectangle 6">
                <a:extLst>
                  <a:ext uri="{FF2B5EF4-FFF2-40B4-BE49-F238E27FC236}">
                    <a16:creationId xmlns:a16="http://schemas.microsoft.com/office/drawing/2014/main" id="{B0E4C0BE-BD52-4287-944E-093AC60D6934}"/>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20" name="Graphic 119" descr="Computer with solid fill">
                <a:extLst>
                  <a:ext uri="{FF2B5EF4-FFF2-40B4-BE49-F238E27FC236}">
                    <a16:creationId xmlns:a16="http://schemas.microsoft.com/office/drawing/2014/main" id="{285966B7-C9FD-41CA-A652-6BF86FCFAA77}"/>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p:blipFill>
            <p:spPr>
              <a:xfrm>
                <a:off x="8986704" y="905219"/>
                <a:ext cx="199106" cy="199106"/>
              </a:xfrm>
              <a:prstGeom prst="rect">
                <a:avLst/>
              </a:prstGeom>
            </p:spPr>
          </p:pic>
        </p:grpSp>
        <p:grpSp>
          <p:nvGrpSpPr>
            <p:cNvPr id="115" name="Group 114">
              <a:extLst>
                <a:ext uri="{FF2B5EF4-FFF2-40B4-BE49-F238E27FC236}">
                  <a16:creationId xmlns:a16="http://schemas.microsoft.com/office/drawing/2014/main" id="{7A1AC5D5-DC88-41D8-A89F-267DEE138E4B}"/>
                </a:ext>
              </a:extLst>
            </p:cNvPr>
            <p:cNvGrpSpPr/>
            <p:nvPr/>
          </p:nvGrpSpPr>
          <p:grpSpPr>
            <a:xfrm>
              <a:off x="11707819" y="70336"/>
              <a:ext cx="402453" cy="276871"/>
              <a:chOff x="8783357" y="868151"/>
              <a:chExt cx="402453" cy="276871"/>
            </a:xfrm>
          </p:grpSpPr>
          <p:sp>
            <p:nvSpPr>
              <p:cNvPr id="116" name="Rectangle 6">
                <a:extLst>
                  <a:ext uri="{FF2B5EF4-FFF2-40B4-BE49-F238E27FC236}">
                    <a16:creationId xmlns:a16="http://schemas.microsoft.com/office/drawing/2014/main" id="{D764FDAA-2960-4EF1-B2F4-1A7B157B2EFC}"/>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4</a:t>
                </a:r>
              </a:p>
            </p:txBody>
          </p:sp>
          <p:pic>
            <p:nvPicPr>
              <p:cNvPr id="117" name="Graphic 116" descr="Target Audience with solid fill">
                <a:extLst>
                  <a:ext uri="{FF2B5EF4-FFF2-40B4-BE49-F238E27FC236}">
                    <a16:creationId xmlns:a16="http://schemas.microsoft.com/office/drawing/2014/main" id="{60E1CE28-54BF-416B-B6C0-B023CCE8C3F6}"/>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11342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313CC7-7430-4453-9A63-04D09C154FAE}"/>
              </a:ext>
            </a:extLst>
          </p:cNvPr>
          <p:cNvSpPr/>
          <p:nvPr/>
        </p:nvSpPr>
        <p:spPr>
          <a:xfrm>
            <a:off x="0" y="0"/>
            <a:ext cx="4076700" cy="6858000"/>
          </a:xfrm>
          <a:prstGeom prst="rect">
            <a:avLst/>
          </a:prstGeom>
          <a:solidFill>
            <a:srgbClr val="2E2E3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 name="TextBox 4">
            <a:extLst>
              <a:ext uri="{FF2B5EF4-FFF2-40B4-BE49-F238E27FC236}">
                <a16:creationId xmlns:a16="http://schemas.microsoft.com/office/drawing/2014/main" id="{8AAEC99A-FE78-476B-A2D7-B2448574FB47}"/>
              </a:ext>
            </a:extLst>
          </p:cNvPr>
          <p:cNvSpPr txBox="1"/>
          <p:nvPr/>
        </p:nvSpPr>
        <p:spPr>
          <a:xfrm>
            <a:off x="646176" y="505919"/>
            <a:ext cx="2819400" cy="4699748"/>
          </a:xfrm>
          <a:prstGeom prst="rect">
            <a:avLst/>
          </a:prstGeom>
          <a:noFill/>
        </p:spPr>
        <p:txBody>
          <a:bodyPr wrap="square" lIns="0" tIns="36576" rIns="0" bIns="0" rtlCol="0">
            <a:spAutoFit/>
          </a:bodyPr>
          <a:lstStyle/>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US" sz="1050" b="1" i="0" u="none" strike="noStrike" kern="0" cap="none" spc="0" normalizeH="0" baseline="0" noProof="0" dirty="0">
                <a:ln>
                  <a:noFill/>
                </a:ln>
                <a:solidFill>
                  <a:schemeClr val="bg1"/>
                </a:solidFill>
                <a:effectLst/>
                <a:uLnTx/>
                <a:uFillTx/>
                <a:latin typeface="EYInterstate Light" panose="02000506000000020004" pitchFamily="2" charset="0"/>
              </a:rPr>
              <a:t>EY </a:t>
            </a:r>
            <a:r>
              <a:rPr kumimoji="0" lang="en-US" sz="1050" b="0" i="0" u="none" strike="noStrike" kern="0" cap="none" spc="0" normalizeH="0" baseline="0" noProof="0" dirty="0">
                <a:ln>
                  <a:noFill/>
                </a:ln>
                <a:solidFill>
                  <a:schemeClr val="bg1"/>
                </a:solidFill>
                <a:effectLst/>
                <a:uLnTx/>
                <a:uFillTx/>
                <a:latin typeface="EYInterstate Light" panose="02000506000000020004" pitchFamily="2" charset="0"/>
                <a:cs typeface="Arial"/>
              </a:rPr>
              <a:t>| Assurance | Tax | Transactions | Advisory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US" sz="1000" b="0" i="0" u="none" strike="noStrike" kern="0" cap="none" spc="0" normalizeH="0" baseline="0" noProof="0" dirty="0">
              <a:ln>
                <a:noFill/>
              </a:ln>
              <a:solidFill>
                <a:schemeClr val="bg1"/>
              </a:solidFill>
              <a:effectLst/>
              <a:uLnTx/>
              <a:uFillTx/>
              <a:latin typeface="EYInterstate Light" panose="02000506000000020004" pitchFamily="2" charset="0"/>
              <a:cs typeface="Arial"/>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1" i="0" u="none" strike="noStrike" kern="0" cap="none" spc="0" normalizeH="0" baseline="0" noProof="0" dirty="0">
                <a:ln>
                  <a:noFill/>
                </a:ln>
                <a:solidFill>
                  <a:schemeClr val="bg1"/>
                </a:solidFill>
                <a:effectLst/>
                <a:uLnTx/>
                <a:uFillTx/>
                <a:latin typeface="EYInterstate Light" panose="02000506000000020004" pitchFamily="2" charset="0"/>
              </a:rPr>
              <a:t>About EY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 2022 EYGM Limited.</a:t>
            </a:r>
            <a:b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b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All Rights Reserved.</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GA 1010196</a:t>
            </a:r>
          </a:p>
          <a:p>
            <a:pPr lvl="0">
              <a:buClr>
                <a:srgbClr val="FFD200"/>
              </a:buClr>
              <a:buSzPct val="70000"/>
              <a:defRPr/>
            </a:pPr>
            <a:endParaRPr lang="en-IN" sz="900" kern="0" dirty="0">
              <a:solidFill>
                <a:schemeClr val="bg1"/>
              </a:solidFill>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ED None</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rPr>
              <a:t>This material has been prepared for general informational purposes only and is not intended to be relied upon as accounting, tax or other professional advice. Please refer to your advisors for specific advice.</a:t>
            </a: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1050" b="1" i="0" u="none" strike="noStrike" kern="0" cap="none" spc="0" normalizeH="0" baseline="0" noProof="0" dirty="0">
                <a:ln>
                  <a:noFill/>
                </a:ln>
                <a:solidFill>
                  <a:schemeClr val="bg1"/>
                </a:solidFill>
                <a:effectLst/>
                <a:uLnTx/>
                <a:uFillTx/>
                <a:latin typeface="EYInterstate Light" panose="02000506000000020004" pitchFamily="2" charset="0"/>
              </a:rPr>
              <a:t>ey.com/oilandgas</a:t>
            </a:r>
          </a:p>
        </p:txBody>
      </p:sp>
      <p:sp>
        <p:nvSpPr>
          <p:cNvPr id="8" name="Rectangle 7">
            <a:extLst>
              <a:ext uri="{FF2B5EF4-FFF2-40B4-BE49-F238E27FC236}">
                <a16:creationId xmlns:a16="http://schemas.microsoft.com/office/drawing/2014/main" id="{3BE50262-AEBE-479A-9C81-FFD2004F10FA}"/>
              </a:ext>
            </a:extLst>
          </p:cNvPr>
          <p:cNvSpPr/>
          <p:nvPr/>
        </p:nvSpPr>
        <p:spPr>
          <a:xfrm>
            <a:off x="4076700" y="0"/>
            <a:ext cx="129540" cy="685800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220336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4763" y="3373"/>
          <a:ext cx="1587" cy="1587"/>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4763" y="3373"/>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12776" y="295833"/>
            <a:ext cx="10972800" cy="590093"/>
          </a:xfrm>
        </p:spPr>
        <p:txBody>
          <a:bodyPr vert="horz"/>
          <a:lstStyle/>
          <a:p>
            <a:pPr>
              <a:tabLst>
                <a:tab pos="2686294" algn="l"/>
              </a:tabLst>
            </a:pPr>
            <a:r>
              <a:rPr lang="en-US" sz="1799" dirty="0"/>
              <a:t>Operational and Tech Due Diligence focus </a:t>
            </a:r>
            <a:r>
              <a:rPr lang="en-US" sz="1799"/>
              <a:t>on </a:t>
            </a:r>
            <a:r>
              <a:rPr lang="en-US" sz="1799" dirty="0"/>
              <a:t>specific areas of analysis and can be tailored </a:t>
            </a:r>
            <a:r>
              <a:rPr lang="en-US" sz="1799"/>
              <a:t>on the characteristics</a:t>
            </a:r>
            <a:r>
              <a:rPr lang="en-US" sz="1799" dirty="0"/>
              <a:t> of the deals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12775" y="909062"/>
            <a:ext cx="1079438"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799" dirty="0">
              <a:solidFill>
                <a:prstClr val="white"/>
              </a:solidFill>
              <a:latin typeface="EYInterstate Ligh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dirty="0">
                <a:solidFill>
                  <a:prstClr val="white"/>
                </a:solidFill>
              </a:rPr>
              <a:t>Page </a:t>
            </a:r>
            <a:fld id="{F1BC30E3-FFE5-4B91-AA19-87A149EBB9EE}" type="slidenum">
              <a:rPr lang="en-US">
                <a:solidFill>
                  <a:prstClr val="white"/>
                </a:solidFill>
              </a:rPr>
              <a:pPr/>
              <a:t>4</a:t>
            </a:fld>
            <a:endParaRPr lang="en-US" dirty="0">
              <a:solidFill>
                <a:prstClr val="white"/>
              </a:solidFill>
            </a:endParaRPr>
          </a:p>
        </p:txBody>
      </p:sp>
      <p:sp>
        <p:nvSpPr>
          <p:cNvPr id="195" name="TextBox 194">
            <a:extLst>
              <a:ext uri="{FF2B5EF4-FFF2-40B4-BE49-F238E27FC236}">
                <a16:creationId xmlns:a16="http://schemas.microsoft.com/office/drawing/2014/main" id="{41DC6B3E-8B60-4715-BE05-47B6FD4A7F61}"/>
              </a:ext>
            </a:extLst>
          </p:cNvPr>
          <p:cNvSpPr txBox="1"/>
          <p:nvPr/>
        </p:nvSpPr>
        <p:spPr>
          <a:xfrm>
            <a:off x="612776" y="989898"/>
            <a:ext cx="4893944" cy="307648"/>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1399" b="1" dirty="0">
                <a:solidFill>
                  <a:srgbClr val="FFE600"/>
                </a:solidFill>
                <a:latin typeface="EYInterstate Light"/>
                <a:cs typeface="Arial" pitchFamily="34" charset="0"/>
              </a:rPr>
              <a:t>Operational and Tech Due Diligence Areas of analysis</a:t>
            </a:r>
          </a:p>
        </p:txBody>
      </p:sp>
      <p:sp>
        <p:nvSpPr>
          <p:cNvPr id="273" name="Freeform 3828">
            <a:extLst>
              <a:ext uri="{FF2B5EF4-FFF2-40B4-BE49-F238E27FC236}">
                <a16:creationId xmlns:a16="http://schemas.microsoft.com/office/drawing/2014/main" id="{ADEE667C-C1D5-4CC8-BF7E-26B7BC551AA5}"/>
              </a:ext>
            </a:extLst>
          </p:cNvPr>
          <p:cNvSpPr/>
          <p:nvPr/>
        </p:nvSpPr>
        <p:spPr>
          <a:xfrm>
            <a:off x="6029226" y="1790893"/>
            <a:ext cx="45695" cy="4140000"/>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799">
              <a:solidFill>
                <a:prstClr val="white"/>
              </a:solidFill>
              <a:latin typeface="EYInterstate Light"/>
            </a:endParaRPr>
          </a:p>
        </p:txBody>
      </p:sp>
      <p:grpSp>
        <p:nvGrpSpPr>
          <p:cNvPr id="145" name="Group 144">
            <a:extLst>
              <a:ext uri="{FF2B5EF4-FFF2-40B4-BE49-F238E27FC236}">
                <a16:creationId xmlns:a16="http://schemas.microsoft.com/office/drawing/2014/main" id="{CA88DDD4-049E-4D56-9E28-6A4018ADE6A1}"/>
              </a:ext>
            </a:extLst>
          </p:cNvPr>
          <p:cNvGrpSpPr/>
          <p:nvPr/>
        </p:nvGrpSpPr>
        <p:grpSpPr>
          <a:xfrm>
            <a:off x="150670" y="2012225"/>
            <a:ext cx="5710159" cy="3812244"/>
            <a:chOff x="6754268" y="3119282"/>
            <a:chExt cx="4858417" cy="3243601"/>
          </a:xfrm>
        </p:grpSpPr>
        <p:sp>
          <p:nvSpPr>
            <p:cNvPr id="151" name="Freeform 40887">
              <a:extLst>
                <a:ext uri="{FF2B5EF4-FFF2-40B4-BE49-F238E27FC236}">
                  <a16:creationId xmlns:a16="http://schemas.microsoft.com/office/drawing/2014/main" id="{F7AE58C4-3C4D-4CC5-8513-470BEB000F38}"/>
                </a:ext>
              </a:extLst>
            </p:cNvPr>
            <p:cNvSpPr/>
            <p:nvPr/>
          </p:nvSpPr>
          <p:spPr>
            <a:xfrm>
              <a:off x="6784947" y="3119282"/>
              <a:ext cx="4827738" cy="32436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dirty="0">
                <a:solidFill>
                  <a:prstClr val="white"/>
                </a:solidFill>
                <a:latin typeface="EYInterstate Light"/>
              </a:endParaRPr>
            </a:p>
          </p:txBody>
        </p:sp>
        <p:sp>
          <p:nvSpPr>
            <p:cNvPr id="153" name="Rectangle 152">
              <a:extLst>
                <a:ext uri="{FF2B5EF4-FFF2-40B4-BE49-F238E27FC236}">
                  <a16:creationId xmlns:a16="http://schemas.microsoft.com/office/drawing/2014/main" id="{E0EFCFF9-0AB8-4CA0-86E5-152D6B0F86E2}"/>
                </a:ext>
              </a:extLst>
            </p:cNvPr>
            <p:cNvSpPr/>
            <p:nvPr/>
          </p:nvSpPr>
          <p:spPr bwMode="auto">
            <a:xfrm>
              <a:off x="8270086"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After-Sales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&amp; Customer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Service</a:t>
              </a:r>
            </a:p>
          </p:txBody>
        </p:sp>
        <p:sp>
          <p:nvSpPr>
            <p:cNvPr id="182" name="Rectangle 181">
              <a:extLst>
                <a:ext uri="{FF2B5EF4-FFF2-40B4-BE49-F238E27FC236}">
                  <a16:creationId xmlns:a16="http://schemas.microsoft.com/office/drawing/2014/main" id="{4027AC22-D4B2-4F38-B2D7-37B818C08D96}"/>
                </a:ext>
              </a:extLst>
            </p:cNvPr>
            <p:cNvSpPr/>
            <p:nvPr/>
          </p:nvSpPr>
          <p:spPr bwMode="auto">
            <a:xfrm>
              <a:off x="9124829"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Supply Chain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&amp; Logistics</a:t>
              </a:r>
            </a:p>
          </p:txBody>
        </p:sp>
        <p:sp>
          <p:nvSpPr>
            <p:cNvPr id="183" name="Rectangle 182">
              <a:extLst>
                <a:ext uri="{FF2B5EF4-FFF2-40B4-BE49-F238E27FC236}">
                  <a16:creationId xmlns:a16="http://schemas.microsoft.com/office/drawing/2014/main" id="{C74075C7-4957-4903-9792-33DB2715286C}"/>
                </a:ext>
              </a:extLst>
            </p:cNvPr>
            <p:cNvSpPr/>
            <p:nvPr/>
          </p:nvSpPr>
          <p:spPr bwMode="auto">
            <a:xfrm>
              <a:off x="8270086" y="4526896"/>
              <a:ext cx="758525" cy="500400"/>
            </a:xfrm>
            <a:prstGeom prst="rect">
              <a:avLst/>
            </a:prstGeom>
            <a:solidFill>
              <a:schemeClr val="bg1"/>
            </a:solidFill>
            <a:ln>
              <a:solidFill>
                <a:schemeClr val="tx2"/>
              </a:solidFill>
            </a:ln>
          </p:spPr>
          <p:txBody>
            <a:bodyPr rot="0" spcFirstLastPara="0" vertOverflow="overflow" horzOverflow="overflow" vert="horz" wrap="square" lIns="0" tIns="137089" rIns="0"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Procurement &amp; Purchasing</a:t>
              </a:r>
            </a:p>
          </p:txBody>
        </p:sp>
        <p:sp>
          <p:nvSpPr>
            <p:cNvPr id="184" name="Rectangle 183">
              <a:extLst>
                <a:ext uri="{FF2B5EF4-FFF2-40B4-BE49-F238E27FC236}">
                  <a16:creationId xmlns:a16="http://schemas.microsoft.com/office/drawing/2014/main" id="{A7E88915-8D21-4CFD-8A70-4BC2AB2DB91E}"/>
                </a:ext>
              </a:extLst>
            </p:cNvPr>
            <p:cNvSpPr/>
            <p:nvPr/>
          </p:nvSpPr>
          <p:spPr bwMode="auto">
            <a:xfrm>
              <a:off x="997957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Sales footprint vs operations</a:t>
              </a:r>
            </a:p>
          </p:txBody>
        </p:sp>
        <p:sp>
          <p:nvSpPr>
            <p:cNvPr id="185" name="Rectangle 184">
              <a:extLst>
                <a:ext uri="{FF2B5EF4-FFF2-40B4-BE49-F238E27FC236}">
                  <a16:creationId xmlns:a16="http://schemas.microsoft.com/office/drawing/2014/main" id="{E3FB5D00-3956-45D9-88E1-611D840EDF46}"/>
                </a:ext>
              </a:extLst>
            </p:cNvPr>
            <p:cNvSpPr/>
            <p:nvPr/>
          </p:nvSpPr>
          <p:spPr bwMode="auto">
            <a:xfrm>
              <a:off x="8270086"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0" tIns="137089" rIns="0"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Manufacturing &amp;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Operations</a:t>
              </a:r>
            </a:p>
          </p:txBody>
        </p:sp>
        <p:sp>
          <p:nvSpPr>
            <p:cNvPr id="186" name="Rectangle 185">
              <a:extLst>
                <a:ext uri="{FF2B5EF4-FFF2-40B4-BE49-F238E27FC236}">
                  <a16:creationId xmlns:a16="http://schemas.microsoft.com/office/drawing/2014/main" id="{EB91D439-55F9-4127-A1C5-15966701D121}"/>
                </a:ext>
              </a:extLst>
            </p:cNvPr>
            <p:cNvSpPr/>
            <p:nvPr/>
          </p:nvSpPr>
          <p:spPr bwMode="auto">
            <a:xfrm>
              <a:off x="9124829"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35981" tIns="137089" rIns="35981"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Investment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needs &amp; CAPEX</a:t>
              </a:r>
            </a:p>
          </p:txBody>
        </p:sp>
        <p:sp>
          <p:nvSpPr>
            <p:cNvPr id="187" name="Rectangle 186">
              <a:extLst>
                <a:ext uri="{FF2B5EF4-FFF2-40B4-BE49-F238E27FC236}">
                  <a16:creationId xmlns:a16="http://schemas.microsoft.com/office/drawing/2014/main" id="{0048B462-AF03-4E9E-8F32-3592D66BC445}"/>
                </a:ext>
              </a:extLst>
            </p:cNvPr>
            <p:cNvSpPr/>
            <p:nvPr/>
          </p:nvSpPr>
          <p:spPr bwMode="auto">
            <a:xfrm>
              <a:off x="9124829" y="4526896"/>
              <a:ext cx="758525" cy="500400"/>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Inventory management</a:t>
              </a:r>
            </a:p>
          </p:txBody>
        </p:sp>
        <p:sp>
          <p:nvSpPr>
            <p:cNvPr id="188" name="Rectangle 187">
              <a:extLst>
                <a:ext uri="{FF2B5EF4-FFF2-40B4-BE49-F238E27FC236}">
                  <a16:creationId xmlns:a16="http://schemas.microsoft.com/office/drawing/2014/main" id="{0AE38E6E-4B1A-4A83-AF07-108A05118A32}"/>
                </a:ext>
              </a:extLst>
            </p:cNvPr>
            <p:cNvSpPr/>
            <p:nvPr/>
          </p:nvSpPr>
          <p:spPr bwMode="auto">
            <a:xfrm>
              <a:off x="1077744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Support Functions &amp; Overheads</a:t>
              </a:r>
            </a:p>
          </p:txBody>
        </p:sp>
        <p:sp>
          <p:nvSpPr>
            <p:cNvPr id="189" name="Rectangle 188">
              <a:extLst>
                <a:ext uri="{FF2B5EF4-FFF2-40B4-BE49-F238E27FC236}">
                  <a16:creationId xmlns:a16="http://schemas.microsoft.com/office/drawing/2014/main" id="{3F4BF02E-617A-4723-A2B4-923650AC0BF8}"/>
                </a:ext>
              </a:extLst>
            </p:cNvPr>
            <p:cNvSpPr/>
            <p:nvPr/>
          </p:nvSpPr>
          <p:spPr bwMode="auto">
            <a:xfrm>
              <a:off x="8270086" y="5787653"/>
              <a:ext cx="758525" cy="500400"/>
            </a:xfrm>
            <a:prstGeom prst="rect">
              <a:avLst/>
            </a:prstGeom>
            <a:solidFill>
              <a:schemeClr val="bg1"/>
            </a:solidFill>
            <a:ln w="12700">
              <a:solidFill>
                <a:schemeClr val="tx2"/>
              </a:solidFill>
            </a:ln>
          </p:spPr>
          <p:txBody>
            <a:bodyPr rot="0" spcFirstLastPara="0" vertOverflow="overflow" horzOverflow="overflow" vert="horz" wrap="square" lIns="35981" tIns="137089" rIns="35981"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Research &amp;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Development</a:t>
              </a:r>
            </a:p>
          </p:txBody>
        </p:sp>
        <p:sp>
          <p:nvSpPr>
            <p:cNvPr id="190" name="TextBox 189">
              <a:extLst>
                <a:ext uri="{FF2B5EF4-FFF2-40B4-BE49-F238E27FC236}">
                  <a16:creationId xmlns:a16="http://schemas.microsoft.com/office/drawing/2014/main" id="{CD4091AD-A483-4E5B-AE9C-8E99A6650D6B}"/>
                </a:ext>
              </a:extLst>
            </p:cNvPr>
            <p:cNvSpPr txBox="1"/>
            <p:nvPr/>
          </p:nvSpPr>
          <p:spPr>
            <a:xfrm>
              <a:off x="6754268" y="4495906"/>
              <a:ext cx="301039" cy="1191854"/>
            </a:xfrm>
            <a:prstGeom prst="rect">
              <a:avLst/>
            </a:prstGeom>
            <a:noFill/>
            <a:ln w="12700" cap="sq">
              <a:noFill/>
              <a:miter lim="800000"/>
            </a:ln>
          </p:spPr>
          <p:txBody>
            <a:bodyPr vert="vert270" wrap="square">
              <a:spAutoFit/>
            </a:bodyPr>
            <a:lstStyle/>
            <a:p>
              <a:pPr algn="ctr" defTabSz="913620" fontAlgn="base">
                <a:spcAft>
                  <a:spcPts val="200"/>
                </a:spcAft>
                <a:buClr>
                  <a:srgbClr val="FFD200"/>
                </a:buClr>
                <a:buSzPct val="75000"/>
                <a:tabLst>
                  <a:tab pos="180250" algn="l"/>
                  <a:tab pos="449355" algn="l"/>
                </a:tabLst>
                <a:defRPr/>
              </a:pPr>
              <a:r>
                <a:rPr lang="en-IN" sz="1099" b="1" dirty="0">
                  <a:solidFill>
                    <a:prstClr val="white"/>
                  </a:solidFill>
                  <a:latin typeface="EYInterstate Light" panose="02000506000000020004" pitchFamily="2" charset="0"/>
                  <a:cs typeface="Times New Roman"/>
                </a:rPr>
                <a:t>KEY AREAS</a:t>
              </a:r>
            </a:p>
          </p:txBody>
        </p:sp>
        <p:grpSp>
          <p:nvGrpSpPr>
            <p:cNvPr id="198" name="Group 197">
              <a:extLst>
                <a:ext uri="{FF2B5EF4-FFF2-40B4-BE49-F238E27FC236}">
                  <a16:creationId xmlns:a16="http://schemas.microsoft.com/office/drawing/2014/main" id="{0F9CC572-C640-466C-8A9F-95FC37F86A27}"/>
                </a:ext>
              </a:extLst>
            </p:cNvPr>
            <p:cNvGrpSpPr/>
            <p:nvPr/>
          </p:nvGrpSpPr>
          <p:grpSpPr>
            <a:xfrm>
              <a:off x="7773380" y="3315603"/>
              <a:ext cx="2850873" cy="467410"/>
              <a:chOff x="7542916" y="3735420"/>
              <a:chExt cx="2850873" cy="467410"/>
            </a:xfrm>
          </p:grpSpPr>
          <p:grpSp>
            <p:nvGrpSpPr>
              <p:cNvPr id="208" name="Group 207">
                <a:extLst>
                  <a:ext uri="{FF2B5EF4-FFF2-40B4-BE49-F238E27FC236}">
                    <a16:creationId xmlns:a16="http://schemas.microsoft.com/office/drawing/2014/main" id="{18C4EA00-0FDD-43AB-BCC6-D2AD289DAF91}"/>
                  </a:ext>
                </a:extLst>
              </p:cNvPr>
              <p:cNvGrpSpPr/>
              <p:nvPr/>
            </p:nvGrpSpPr>
            <p:grpSpPr>
              <a:xfrm>
                <a:off x="7818844" y="3766350"/>
                <a:ext cx="2574945" cy="405551"/>
                <a:chOff x="7847776" y="3766350"/>
                <a:chExt cx="3141920" cy="405551"/>
              </a:xfrm>
            </p:grpSpPr>
            <p:sp>
              <p:nvSpPr>
                <p:cNvPr id="212" name="Freeform 40887">
                  <a:extLst>
                    <a:ext uri="{FF2B5EF4-FFF2-40B4-BE49-F238E27FC236}">
                      <a16:creationId xmlns:a16="http://schemas.microsoft.com/office/drawing/2014/main" id="{39F4D5AF-59A0-4112-8E6A-C8F2B6B00D76}"/>
                    </a:ext>
                  </a:extLst>
                </p:cNvPr>
                <p:cNvSpPr/>
                <p:nvPr/>
              </p:nvSpPr>
              <p:spPr>
                <a:xfrm>
                  <a:off x="7847776" y="3766350"/>
                  <a:ext cx="3141920" cy="40555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b="1">
                    <a:solidFill>
                      <a:prstClr val="white"/>
                    </a:solidFill>
                    <a:latin typeface="EYInterstate Light"/>
                  </a:endParaRPr>
                </a:p>
              </p:txBody>
            </p:sp>
            <p:sp>
              <p:nvSpPr>
                <p:cNvPr id="213" name="TextBox 212">
                  <a:extLst>
                    <a:ext uri="{FF2B5EF4-FFF2-40B4-BE49-F238E27FC236}">
                      <a16:creationId xmlns:a16="http://schemas.microsoft.com/office/drawing/2014/main" id="{68B4AABE-AB71-40E9-B73E-5E1DFF0248B5}"/>
                    </a:ext>
                  </a:extLst>
                </p:cNvPr>
                <p:cNvSpPr txBox="1"/>
                <p:nvPr/>
              </p:nvSpPr>
              <p:spPr>
                <a:xfrm>
                  <a:off x="8098766" y="3838320"/>
                  <a:ext cx="2890930" cy="222363"/>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1099" b="1" dirty="0">
                      <a:solidFill>
                        <a:srgbClr val="FFE600"/>
                      </a:solidFill>
                      <a:latin typeface="EYInterstate Light"/>
                      <a:cs typeface="Arial" pitchFamily="34" charset="0"/>
                    </a:rPr>
                    <a:t>OPERATIONAL DUE DILIGENCE</a:t>
                  </a:r>
                </a:p>
              </p:txBody>
            </p:sp>
          </p:grpSp>
          <p:grpSp>
            <p:nvGrpSpPr>
              <p:cNvPr id="209" name="Group 208">
                <a:extLst>
                  <a:ext uri="{FF2B5EF4-FFF2-40B4-BE49-F238E27FC236}">
                    <a16:creationId xmlns:a16="http://schemas.microsoft.com/office/drawing/2014/main" id="{564E939E-D5DD-4A40-9747-A759CD7E10BB}"/>
                  </a:ext>
                </a:extLst>
              </p:cNvPr>
              <p:cNvGrpSpPr/>
              <p:nvPr/>
            </p:nvGrpSpPr>
            <p:grpSpPr>
              <a:xfrm>
                <a:off x="7542916" y="3735420"/>
                <a:ext cx="468000" cy="467410"/>
                <a:chOff x="7438416" y="3654125"/>
                <a:chExt cx="629550" cy="630000"/>
              </a:xfrm>
            </p:grpSpPr>
            <p:sp>
              <p:nvSpPr>
                <p:cNvPr id="210" name="Freeform 40890">
                  <a:extLst>
                    <a:ext uri="{FF2B5EF4-FFF2-40B4-BE49-F238E27FC236}">
                      <a16:creationId xmlns:a16="http://schemas.microsoft.com/office/drawing/2014/main" id="{1C60EA87-A7AA-4DEC-A1C9-35BC127F2149}"/>
                    </a:ext>
                  </a:extLst>
                </p:cNvPr>
                <p:cNvSpPr/>
                <p:nvPr/>
              </p:nvSpPr>
              <p:spPr>
                <a:xfrm>
                  <a:off x="7438416" y="3654125"/>
                  <a:ext cx="629550" cy="630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b="1">
                    <a:solidFill>
                      <a:prstClr val="white"/>
                    </a:solidFill>
                    <a:latin typeface="EYInterstate Light"/>
                  </a:endParaRPr>
                </a:p>
              </p:txBody>
            </p:sp>
            <p:pic>
              <p:nvPicPr>
                <p:cNvPr id="211" name="Graphic 210" descr="User network with solid fill">
                  <a:extLst>
                    <a:ext uri="{FF2B5EF4-FFF2-40B4-BE49-F238E27FC236}">
                      <a16:creationId xmlns:a16="http://schemas.microsoft.com/office/drawing/2014/main" id="{548319A4-B216-4728-B987-0ACCDD9C9D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82244" y="3698178"/>
                  <a:ext cx="541895" cy="541895"/>
                </a:xfrm>
                <a:prstGeom prst="rect">
                  <a:avLst/>
                </a:prstGeom>
              </p:spPr>
            </p:pic>
          </p:grpSp>
        </p:grpSp>
        <p:sp>
          <p:nvSpPr>
            <p:cNvPr id="200" name="Freeform 12654">
              <a:extLst>
                <a:ext uri="{FF2B5EF4-FFF2-40B4-BE49-F238E27FC236}">
                  <a16:creationId xmlns:a16="http://schemas.microsoft.com/office/drawing/2014/main" id="{42E86245-ECF8-42B1-9C26-0B48174DB957}"/>
                </a:ext>
              </a:extLst>
            </p:cNvPr>
            <p:cNvSpPr/>
            <p:nvPr/>
          </p:nvSpPr>
          <p:spPr>
            <a:xfrm>
              <a:off x="7121916" y="3896517"/>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Operating Model</a:t>
              </a:r>
            </a:p>
            <a:p>
              <a:pPr defTabSz="913943"/>
              <a:r>
                <a:rPr lang="en-US" sz="999" b="1" dirty="0">
                  <a:solidFill>
                    <a:srgbClr val="000000"/>
                  </a:solidFill>
                  <a:latin typeface="EYInterstate Light"/>
                  <a:cs typeface="Arial" pitchFamily="34" charset="0"/>
                </a:rPr>
                <a:t>&amp; Organization</a:t>
              </a:r>
            </a:p>
          </p:txBody>
        </p:sp>
        <p:sp>
          <p:nvSpPr>
            <p:cNvPr id="201" name="Freeform 12654">
              <a:extLst>
                <a:ext uri="{FF2B5EF4-FFF2-40B4-BE49-F238E27FC236}">
                  <a16:creationId xmlns:a16="http://schemas.microsoft.com/office/drawing/2014/main" id="{599C095F-70D7-49AB-BC00-0DF662184DFB}"/>
                </a:ext>
              </a:extLst>
            </p:cNvPr>
            <p:cNvSpPr/>
            <p:nvPr/>
          </p:nvSpPr>
          <p:spPr>
            <a:xfrm>
              <a:off x="7121916" y="5787653"/>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a:lstStyle/>
            <a:p>
              <a:pPr defTabSz="913943"/>
              <a:r>
                <a:rPr lang="en-US" sz="999" b="1" dirty="0">
                  <a:solidFill>
                    <a:srgbClr val="000000"/>
                  </a:solidFill>
                  <a:latin typeface="EYInterstate Light"/>
                  <a:cs typeface="Arial" pitchFamily="34" charset="0"/>
                </a:rPr>
                <a:t>R&amp;D</a:t>
              </a:r>
            </a:p>
          </p:txBody>
        </p:sp>
        <p:sp>
          <p:nvSpPr>
            <p:cNvPr id="202" name="Freeform 12654">
              <a:extLst>
                <a:ext uri="{FF2B5EF4-FFF2-40B4-BE49-F238E27FC236}">
                  <a16:creationId xmlns:a16="http://schemas.microsoft.com/office/drawing/2014/main" id="{5F18F8CE-3E83-42A4-AE21-D4F0F0022841}"/>
                </a:ext>
              </a:extLst>
            </p:cNvPr>
            <p:cNvSpPr/>
            <p:nvPr/>
          </p:nvSpPr>
          <p:spPr>
            <a:xfrm>
              <a:off x="7121916" y="5157275"/>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Productivity </a:t>
              </a:r>
            </a:p>
            <a:p>
              <a:pPr defTabSz="913943"/>
              <a:r>
                <a:rPr lang="en-US" sz="999" b="1" dirty="0">
                  <a:solidFill>
                    <a:srgbClr val="000000"/>
                  </a:solidFill>
                  <a:latin typeface="EYInterstate Light"/>
                  <a:cs typeface="Arial" pitchFamily="34" charset="0"/>
                </a:rPr>
                <a:t>&amp; Utilization </a:t>
              </a:r>
            </a:p>
          </p:txBody>
        </p:sp>
        <p:sp>
          <p:nvSpPr>
            <p:cNvPr id="203" name="Freeform 12654">
              <a:extLst>
                <a:ext uri="{FF2B5EF4-FFF2-40B4-BE49-F238E27FC236}">
                  <a16:creationId xmlns:a16="http://schemas.microsoft.com/office/drawing/2014/main" id="{BE979715-ED8F-4247-B03C-6F82BF99BC15}"/>
                </a:ext>
              </a:extLst>
            </p:cNvPr>
            <p:cNvSpPr/>
            <p:nvPr/>
          </p:nvSpPr>
          <p:spPr>
            <a:xfrm>
              <a:off x="7121916" y="4526896"/>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Procurement </a:t>
              </a:r>
            </a:p>
            <a:p>
              <a:pPr defTabSz="913943"/>
              <a:r>
                <a:rPr lang="en-US" sz="999" b="1" dirty="0">
                  <a:solidFill>
                    <a:srgbClr val="000000"/>
                  </a:solidFill>
                  <a:latin typeface="EYInterstate Light"/>
                  <a:cs typeface="Arial" pitchFamily="34" charset="0"/>
                </a:rPr>
                <a:t>&amp; Stock</a:t>
              </a:r>
            </a:p>
          </p:txBody>
        </p:sp>
        <p:pic>
          <p:nvPicPr>
            <p:cNvPr id="204" name="Graphic 203" descr="Cycle with people with solid fill">
              <a:extLst>
                <a:ext uri="{FF2B5EF4-FFF2-40B4-BE49-F238E27FC236}">
                  <a16:creationId xmlns:a16="http://schemas.microsoft.com/office/drawing/2014/main" id="{35EE1595-5E3E-40B0-BC2F-6C9B9BE2AC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3430" y="4166151"/>
              <a:ext cx="246221" cy="246221"/>
            </a:xfrm>
            <a:prstGeom prst="rect">
              <a:avLst/>
            </a:prstGeom>
          </p:spPr>
        </p:pic>
        <p:pic>
          <p:nvPicPr>
            <p:cNvPr id="205" name="Graphic 204" descr="Warehouse with solid fill">
              <a:extLst>
                <a:ext uri="{FF2B5EF4-FFF2-40B4-BE49-F238E27FC236}">
                  <a16:creationId xmlns:a16="http://schemas.microsoft.com/office/drawing/2014/main" id="{3108F684-CF9B-4D55-BB5D-ABF336DCC4F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96584" y="4831706"/>
              <a:ext cx="179913" cy="179913"/>
            </a:xfrm>
            <a:prstGeom prst="rect">
              <a:avLst/>
            </a:prstGeom>
          </p:spPr>
        </p:pic>
        <p:pic>
          <p:nvPicPr>
            <p:cNvPr id="206" name="Graphic 205" descr="Factory with solid fill">
              <a:extLst>
                <a:ext uri="{FF2B5EF4-FFF2-40B4-BE49-F238E27FC236}">
                  <a16:creationId xmlns:a16="http://schemas.microsoft.com/office/drawing/2014/main" id="{A49CF787-6F2A-4E3C-93AA-1B68466E1FE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90394" y="5464478"/>
              <a:ext cx="192293" cy="192293"/>
            </a:xfrm>
            <a:prstGeom prst="rect">
              <a:avLst/>
            </a:prstGeom>
          </p:spPr>
        </p:pic>
        <p:pic>
          <p:nvPicPr>
            <p:cNvPr id="207" name="Graphic 206" descr="Beaker with solid fill">
              <a:extLst>
                <a:ext uri="{FF2B5EF4-FFF2-40B4-BE49-F238E27FC236}">
                  <a16:creationId xmlns:a16="http://schemas.microsoft.com/office/drawing/2014/main" id="{E80DE454-0401-445F-B124-574BF9FA901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87294" y="6063111"/>
              <a:ext cx="198492" cy="198492"/>
            </a:xfrm>
            <a:prstGeom prst="rect">
              <a:avLst/>
            </a:prstGeom>
          </p:spPr>
        </p:pic>
      </p:grpSp>
      <p:grpSp>
        <p:nvGrpSpPr>
          <p:cNvPr id="6" name="Group 5">
            <a:extLst>
              <a:ext uri="{FF2B5EF4-FFF2-40B4-BE49-F238E27FC236}">
                <a16:creationId xmlns:a16="http://schemas.microsoft.com/office/drawing/2014/main" id="{8AE55D39-05CF-4238-BA46-63494982EB30}"/>
              </a:ext>
            </a:extLst>
          </p:cNvPr>
          <p:cNvGrpSpPr/>
          <p:nvPr/>
        </p:nvGrpSpPr>
        <p:grpSpPr>
          <a:xfrm>
            <a:off x="6288296" y="2012226"/>
            <a:ext cx="5710159" cy="3812245"/>
            <a:chOff x="6285120" y="1615985"/>
            <a:chExt cx="5710159" cy="3812245"/>
          </a:xfrm>
        </p:grpSpPr>
        <p:sp>
          <p:nvSpPr>
            <p:cNvPr id="289" name="Freeform 40887">
              <a:extLst>
                <a:ext uri="{FF2B5EF4-FFF2-40B4-BE49-F238E27FC236}">
                  <a16:creationId xmlns:a16="http://schemas.microsoft.com/office/drawing/2014/main" id="{6C49929D-E6A1-4312-B1A1-AA61B5F41B60}"/>
                </a:ext>
              </a:extLst>
            </p:cNvPr>
            <p:cNvSpPr/>
            <p:nvPr/>
          </p:nvSpPr>
          <p:spPr>
            <a:xfrm>
              <a:off x="6321177" y="1615985"/>
              <a:ext cx="5674102" cy="3812245"/>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dirty="0">
                <a:solidFill>
                  <a:prstClr val="white"/>
                </a:solidFill>
                <a:latin typeface="EYInterstate Light"/>
              </a:endParaRPr>
            </a:p>
          </p:txBody>
        </p:sp>
        <p:sp>
          <p:nvSpPr>
            <p:cNvPr id="291" name="Rectangle 290">
              <a:extLst>
                <a:ext uri="{FF2B5EF4-FFF2-40B4-BE49-F238E27FC236}">
                  <a16:creationId xmlns:a16="http://schemas.microsoft.com/office/drawing/2014/main" id="{28D5E7B3-B554-4A44-B6E4-675B7B01AF27}"/>
                </a:ext>
              </a:extLst>
            </p:cNvPr>
            <p:cNvSpPr/>
            <p:nvPr/>
          </p:nvSpPr>
          <p:spPr bwMode="auto">
            <a:xfrm>
              <a:off x="8066680" y="2529479"/>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Application Landscape &amp; Architecture</a:t>
              </a:r>
            </a:p>
          </p:txBody>
        </p:sp>
        <p:sp>
          <p:nvSpPr>
            <p:cNvPr id="292" name="Rectangle 291">
              <a:extLst>
                <a:ext uri="{FF2B5EF4-FFF2-40B4-BE49-F238E27FC236}">
                  <a16:creationId xmlns:a16="http://schemas.microsoft.com/office/drawing/2014/main" id="{EB6A9C2F-C838-4683-BC36-AD5A9CC9A220}"/>
                </a:ext>
              </a:extLst>
            </p:cNvPr>
            <p:cNvSpPr/>
            <p:nvPr/>
          </p:nvSpPr>
          <p:spPr bwMode="auto">
            <a:xfrm>
              <a:off x="9071270" y="2529479"/>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Infra, network &amp; distributed IT</a:t>
              </a:r>
            </a:p>
          </p:txBody>
        </p:sp>
        <p:sp>
          <p:nvSpPr>
            <p:cNvPr id="293" name="Rectangle 292">
              <a:extLst>
                <a:ext uri="{FF2B5EF4-FFF2-40B4-BE49-F238E27FC236}">
                  <a16:creationId xmlns:a16="http://schemas.microsoft.com/office/drawing/2014/main" id="{E20C33FB-AC5D-4D42-9C19-95BF2D69D0A4}"/>
                </a:ext>
              </a:extLst>
            </p:cNvPr>
            <p:cNvSpPr/>
            <p:nvPr/>
          </p:nvSpPr>
          <p:spPr bwMode="auto">
            <a:xfrm>
              <a:off x="8066680" y="3270371"/>
              <a:ext cx="891504" cy="588127"/>
            </a:xfrm>
            <a:prstGeom prst="rect">
              <a:avLst/>
            </a:prstGeom>
            <a:solidFill>
              <a:schemeClr val="bg1"/>
            </a:solidFill>
            <a:ln>
              <a:solidFill>
                <a:schemeClr val="tx2"/>
              </a:solidFill>
            </a:ln>
          </p:spPr>
          <p:txBody>
            <a:bodyPr rot="0" spcFirstLastPara="0" vertOverflow="overflow" horzOverflow="overflow" vert="horz" wrap="square" lIns="0" tIns="137089" rIns="0"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Organization and skills</a:t>
              </a:r>
            </a:p>
          </p:txBody>
        </p:sp>
        <p:sp>
          <p:nvSpPr>
            <p:cNvPr id="294" name="Rectangle 293">
              <a:extLst>
                <a:ext uri="{FF2B5EF4-FFF2-40B4-BE49-F238E27FC236}">
                  <a16:creationId xmlns:a16="http://schemas.microsoft.com/office/drawing/2014/main" id="{E794E2C8-C56E-4E6F-BBE3-28A3B18B1D47}"/>
                </a:ext>
              </a:extLst>
            </p:cNvPr>
            <p:cNvSpPr/>
            <p:nvPr/>
          </p:nvSpPr>
          <p:spPr bwMode="auto">
            <a:xfrm>
              <a:off x="10075860" y="2529479"/>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Business continuity and DR</a:t>
              </a:r>
            </a:p>
          </p:txBody>
        </p:sp>
        <p:sp>
          <p:nvSpPr>
            <p:cNvPr id="297" name="Rectangle 296">
              <a:extLst>
                <a:ext uri="{FF2B5EF4-FFF2-40B4-BE49-F238E27FC236}">
                  <a16:creationId xmlns:a16="http://schemas.microsoft.com/office/drawing/2014/main" id="{FDB1E147-E943-4683-87D2-B6E9AB055CC7}"/>
                </a:ext>
              </a:extLst>
            </p:cNvPr>
            <p:cNvSpPr/>
            <p:nvPr/>
          </p:nvSpPr>
          <p:spPr bwMode="auto">
            <a:xfrm>
              <a:off x="8066680" y="4011264"/>
              <a:ext cx="891504" cy="588127"/>
            </a:xfrm>
            <a:prstGeom prst="rect">
              <a:avLst/>
            </a:prstGeom>
            <a:solidFill>
              <a:schemeClr val="bg1"/>
            </a:solidFill>
            <a:ln w="12700">
              <a:solidFill>
                <a:schemeClr val="tx2"/>
              </a:solidFill>
            </a:ln>
          </p:spPr>
          <p:txBody>
            <a:bodyPr rot="0" spcFirstLastPara="0" vertOverflow="overflow" horzOverflow="overflow" vert="horz" wrap="square" lIns="0" tIns="137089" rIns="0"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Capex / </a:t>
              </a:r>
            </a:p>
            <a:p>
              <a:pPr algn="ctr" defTabSz="913620" fontAlgn="base">
                <a:spcAft>
                  <a:spcPts val="200"/>
                </a:spcAft>
                <a:buClr>
                  <a:srgbClr val="FFD200"/>
                </a:buClr>
                <a:buSzPct val="75000"/>
                <a:tabLst>
                  <a:tab pos="180250" algn="l"/>
                  <a:tab pos="449355" algn="l"/>
                </a:tabLst>
                <a:defRPr/>
              </a:pPr>
              <a:r>
                <a:rPr lang="en-IN" sz="900" dirty="0" err="1">
                  <a:solidFill>
                    <a:srgbClr val="2E2E38"/>
                  </a:solidFill>
                  <a:latin typeface="EYInterstate Light"/>
                  <a:cs typeface="Arial" pitchFamily="34" charset="0"/>
                </a:rPr>
                <a:t>Opex</a:t>
              </a:r>
              <a:endParaRPr lang="en-IN" sz="900" dirty="0">
                <a:solidFill>
                  <a:srgbClr val="2E2E38"/>
                </a:solidFill>
                <a:latin typeface="EYInterstate Light"/>
                <a:cs typeface="Arial" pitchFamily="34" charset="0"/>
              </a:endParaRPr>
            </a:p>
          </p:txBody>
        </p:sp>
        <p:sp>
          <p:nvSpPr>
            <p:cNvPr id="298" name="Rectangle 297">
              <a:extLst>
                <a:ext uri="{FF2B5EF4-FFF2-40B4-BE49-F238E27FC236}">
                  <a16:creationId xmlns:a16="http://schemas.microsoft.com/office/drawing/2014/main" id="{B7A8E0CC-F1BE-4D98-9948-53D91BF805AC}"/>
                </a:ext>
              </a:extLst>
            </p:cNvPr>
            <p:cNvSpPr/>
            <p:nvPr/>
          </p:nvSpPr>
          <p:spPr bwMode="auto">
            <a:xfrm>
              <a:off x="9071270" y="4011264"/>
              <a:ext cx="891504" cy="588127"/>
            </a:xfrm>
            <a:prstGeom prst="rect">
              <a:avLst/>
            </a:prstGeom>
            <a:solidFill>
              <a:schemeClr val="bg1"/>
            </a:solidFill>
            <a:ln w="12700">
              <a:solidFill>
                <a:schemeClr val="tx2"/>
              </a:solidFill>
            </a:ln>
          </p:spPr>
          <p:txBody>
            <a:bodyPr rot="0" spcFirstLastPara="0" vertOverflow="overflow" horzOverflow="overflow" vert="horz" wrap="square" lIns="35981" tIns="137089" rIns="35981"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Budget review</a:t>
              </a:r>
            </a:p>
          </p:txBody>
        </p:sp>
        <p:sp>
          <p:nvSpPr>
            <p:cNvPr id="299" name="Rectangle 298">
              <a:extLst>
                <a:ext uri="{FF2B5EF4-FFF2-40B4-BE49-F238E27FC236}">
                  <a16:creationId xmlns:a16="http://schemas.microsoft.com/office/drawing/2014/main" id="{315A0043-1650-4209-9910-06646A06BA7B}"/>
                </a:ext>
              </a:extLst>
            </p:cNvPr>
            <p:cNvSpPr/>
            <p:nvPr/>
          </p:nvSpPr>
          <p:spPr bwMode="auto">
            <a:xfrm>
              <a:off x="9071270" y="3270371"/>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Processes </a:t>
              </a:r>
            </a:p>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&amp; Governance</a:t>
              </a:r>
            </a:p>
          </p:txBody>
        </p:sp>
        <p:sp>
          <p:nvSpPr>
            <p:cNvPr id="300" name="Rectangle 299">
              <a:extLst>
                <a:ext uri="{FF2B5EF4-FFF2-40B4-BE49-F238E27FC236}">
                  <a16:creationId xmlns:a16="http://schemas.microsoft.com/office/drawing/2014/main" id="{8F199114-917C-42E7-AAF1-28726A57BF20}"/>
                </a:ext>
              </a:extLst>
            </p:cNvPr>
            <p:cNvSpPr/>
            <p:nvPr/>
          </p:nvSpPr>
          <p:spPr bwMode="auto">
            <a:xfrm>
              <a:off x="11013607" y="2529479"/>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Business process coverage</a:t>
              </a:r>
            </a:p>
          </p:txBody>
        </p:sp>
        <p:sp>
          <p:nvSpPr>
            <p:cNvPr id="301" name="Rectangle 300">
              <a:extLst>
                <a:ext uri="{FF2B5EF4-FFF2-40B4-BE49-F238E27FC236}">
                  <a16:creationId xmlns:a16="http://schemas.microsoft.com/office/drawing/2014/main" id="{16F5160D-11CF-4DB4-B040-D5FCA0165F35}"/>
                </a:ext>
              </a:extLst>
            </p:cNvPr>
            <p:cNvSpPr/>
            <p:nvPr/>
          </p:nvSpPr>
          <p:spPr bwMode="auto">
            <a:xfrm>
              <a:off x="8066680" y="4752155"/>
              <a:ext cx="891504" cy="588127"/>
            </a:xfrm>
            <a:prstGeom prst="rect">
              <a:avLst/>
            </a:prstGeom>
            <a:solidFill>
              <a:schemeClr val="bg1"/>
            </a:solidFill>
            <a:ln w="12700">
              <a:solidFill>
                <a:schemeClr val="tx2"/>
              </a:solidFill>
            </a:ln>
          </p:spPr>
          <p:txBody>
            <a:bodyPr rot="0" spcFirstLastPara="0" vertOverflow="overflow" horzOverflow="overflow" vert="horz" wrap="square" lIns="35981" tIns="137089" rIns="35981"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Alignment with Business Strategy</a:t>
              </a:r>
            </a:p>
          </p:txBody>
        </p:sp>
        <p:sp>
          <p:nvSpPr>
            <p:cNvPr id="308" name="TextBox 307">
              <a:extLst>
                <a:ext uri="{FF2B5EF4-FFF2-40B4-BE49-F238E27FC236}">
                  <a16:creationId xmlns:a16="http://schemas.microsoft.com/office/drawing/2014/main" id="{E625A661-BE90-4E11-9AC2-0A3ED5BCB493}"/>
                </a:ext>
              </a:extLst>
            </p:cNvPr>
            <p:cNvSpPr txBox="1"/>
            <p:nvPr/>
          </p:nvSpPr>
          <p:spPr>
            <a:xfrm>
              <a:off x="6285120" y="3233948"/>
              <a:ext cx="353815" cy="1400801"/>
            </a:xfrm>
            <a:prstGeom prst="rect">
              <a:avLst/>
            </a:prstGeom>
            <a:noFill/>
            <a:ln w="12700" cap="sq">
              <a:noFill/>
              <a:miter lim="800000"/>
            </a:ln>
          </p:spPr>
          <p:txBody>
            <a:bodyPr vert="vert270" wrap="square">
              <a:spAutoFit/>
            </a:bodyPr>
            <a:lstStyle/>
            <a:p>
              <a:pPr algn="ctr" defTabSz="913620" fontAlgn="base">
                <a:spcAft>
                  <a:spcPts val="200"/>
                </a:spcAft>
                <a:buClr>
                  <a:srgbClr val="FFD200"/>
                </a:buClr>
                <a:buSzPct val="75000"/>
                <a:tabLst>
                  <a:tab pos="180250" algn="l"/>
                  <a:tab pos="449355" algn="l"/>
                </a:tabLst>
                <a:defRPr/>
              </a:pPr>
              <a:r>
                <a:rPr lang="en-IN" sz="1099" b="1" dirty="0">
                  <a:solidFill>
                    <a:prstClr val="white"/>
                  </a:solidFill>
                  <a:latin typeface="EYInterstate Light" panose="02000506000000020004" pitchFamily="2" charset="0"/>
                  <a:cs typeface="Times New Roman"/>
                </a:rPr>
                <a:t>KEY AREAS</a:t>
              </a:r>
            </a:p>
          </p:txBody>
        </p:sp>
        <p:grpSp>
          <p:nvGrpSpPr>
            <p:cNvPr id="321" name="Group 320">
              <a:extLst>
                <a:ext uri="{FF2B5EF4-FFF2-40B4-BE49-F238E27FC236}">
                  <a16:creationId xmlns:a16="http://schemas.microsoft.com/office/drawing/2014/main" id="{D6BA8E60-6313-42DB-A11A-061CEE659A37}"/>
                </a:ext>
              </a:extLst>
            </p:cNvPr>
            <p:cNvGrpSpPr/>
            <p:nvPr/>
          </p:nvGrpSpPr>
          <p:grpSpPr>
            <a:xfrm>
              <a:off x="7807197" y="1883076"/>
              <a:ext cx="3026365" cy="476649"/>
              <a:chOff x="7847776" y="3766350"/>
              <a:chExt cx="3141920" cy="405551"/>
            </a:xfrm>
          </p:grpSpPr>
          <p:sp>
            <p:nvSpPr>
              <p:cNvPr id="325" name="Freeform 40887">
                <a:extLst>
                  <a:ext uri="{FF2B5EF4-FFF2-40B4-BE49-F238E27FC236}">
                    <a16:creationId xmlns:a16="http://schemas.microsoft.com/office/drawing/2014/main" id="{4C91613C-B847-4D6B-9544-5AA779B09CCB}"/>
                  </a:ext>
                </a:extLst>
              </p:cNvPr>
              <p:cNvSpPr/>
              <p:nvPr/>
            </p:nvSpPr>
            <p:spPr>
              <a:xfrm>
                <a:off x="7847776" y="3766350"/>
                <a:ext cx="3141920" cy="40555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b="1">
                  <a:solidFill>
                    <a:prstClr val="white"/>
                  </a:solidFill>
                  <a:latin typeface="EYInterstate Light"/>
                </a:endParaRPr>
              </a:p>
            </p:txBody>
          </p:sp>
          <p:sp>
            <p:nvSpPr>
              <p:cNvPr id="327" name="TextBox 326">
                <a:extLst>
                  <a:ext uri="{FF2B5EF4-FFF2-40B4-BE49-F238E27FC236}">
                    <a16:creationId xmlns:a16="http://schemas.microsoft.com/office/drawing/2014/main" id="{BC780C89-F4D1-455B-B912-58B0A8287C56}"/>
                  </a:ext>
                </a:extLst>
              </p:cNvPr>
              <p:cNvSpPr txBox="1"/>
              <p:nvPr/>
            </p:nvSpPr>
            <p:spPr>
              <a:xfrm>
                <a:off x="8098766" y="3838320"/>
                <a:ext cx="2890930" cy="222472"/>
              </a:xfrm>
              <a:prstGeom prst="rect">
                <a:avLst/>
              </a:prstGeom>
              <a:noFill/>
              <a:ln w="12700" cap="sq">
                <a:noFill/>
                <a:miter lim="800000"/>
              </a:ln>
            </p:spPr>
            <p:txBody>
              <a:bodyPr wrap="square">
                <a:spAutoFit/>
              </a:bodyPr>
              <a:lstStyle/>
              <a:p>
                <a:pPr defTabSz="913620" fontAlgn="base">
                  <a:spcAft>
                    <a:spcPts val="200"/>
                  </a:spcAft>
                  <a:buClr>
                    <a:srgbClr val="FFD200"/>
                  </a:buClr>
                  <a:buSzPct val="75000"/>
                  <a:tabLst>
                    <a:tab pos="180250" algn="l"/>
                    <a:tab pos="449355" algn="l"/>
                  </a:tabLst>
                  <a:defRPr/>
                </a:pPr>
                <a:r>
                  <a:rPr lang="en-IN" sz="1099" b="1" dirty="0">
                    <a:solidFill>
                      <a:srgbClr val="FFE600"/>
                    </a:solidFill>
                    <a:latin typeface="EYInterstate Light"/>
                    <a:cs typeface="Arial" pitchFamily="34" charset="0"/>
                  </a:rPr>
                  <a:t>TECH DUE DILIGENCE</a:t>
                </a:r>
              </a:p>
            </p:txBody>
          </p:sp>
        </p:grpSp>
        <p:sp>
          <p:nvSpPr>
            <p:cNvPr id="323" name="Freeform 40890">
              <a:extLst>
                <a:ext uri="{FF2B5EF4-FFF2-40B4-BE49-F238E27FC236}">
                  <a16:creationId xmlns:a16="http://schemas.microsoft.com/office/drawing/2014/main" id="{EA3FD92C-DB06-48D0-9E52-E56A783A370E}"/>
                </a:ext>
              </a:extLst>
            </p:cNvPr>
            <p:cNvSpPr/>
            <p:nvPr/>
          </p:nvSpPr>
          <p:spPr>
            <a:xfrm>
              <a:off x="7482895" y="1846724"/>
              <a:ext cx="550046" cy="54935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b="1">
                <a:solidFill>
                  <a:prstClr val="white"/>
                </a:solidFill>
                <a:latin typeface="EYInterstate Light"/>
              </a:endParaRPr>
            </a:p>
          </p:txBody>
        </p:sp>
        <p:sp>
          <p:nvSpPr>
            <p:cNvPr id="311" name="Freeform 12654">
              <a:extLst>
                <a:ext uri="{FF2B5EF4-FFF2-40B4-BE49-F238E27FC236}">
                  <a16:creationId xmlns:a16="http://schemas.microsoft.com/office/drawing/2014/main" id="{7188A0FB-2676-41EA-846B-D3AC2B0DF013}"/>
                </a:ext>
              </a:extLst>
            </p:cNvPr>
            <p:cNvSpPr/>
            <p:nvPr/>
          </p:nvSpPr>
          <p:spPr>
            <a:xfrm>
              <a:off x="6717221" y="2529479"/>
              <a:ext cx="1230516" cy="587064"/>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Technological </a:t>
              </a:r>
            </a:p>
            <a:p>
              <a:pPr defTabSz="913943"/>
              <a:r>
                <a:rPr lang="en-US" sz="999" b="1" dirty="0">
                  <a:solidFill>
                    <a:srgbClr val="000000"/>
                  </a:solidFill>
                  <a:latin typeface="EYInterstate Light"/>
                  <a:cs typeface="Arial" pitchFamily="34" charset="0"/>
                </a:rPr>
                <a:t>landscape</a:t>
              </a:r>
            </a:p>
          </p:txBody>
        </p:sp>
        <p:sp>
          <p:nvSpPr>
            <p:cNvPr id="312" name="Freeform 12654">
              <a:extLst>
                <a:ext uri="{FF2B5EF4-FFF2-40B4-BE49-F238E27FC236}">
                  <a16:creationId xmlns:a16="http://schemas.microsoft.com/office/drawing/2014/main" id="{EA3F8A0E-41AA-462F-8F94-668D640FDE99}"/>
                </a:ext>
              </a:extLst>
            </p:cNvPr>
            <p:cNvSpPr/>
            <p:nvPr/>
          </p:nvSpPr>
          <p:spPr>
            <a:xfrm>
              <a:off x="6717221" y="4752155"/>
              <a:ext cx="1230516" cy="587064"/>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a:lstStyle/>
            <a:p>
              <a:pPr defTabSz="913943"/>
              <a:r>
                <a:rPr lang="en-US" sz="999" b="1" dirty="0">
                  <a:solidFill>
                    <a:srgbClr val="000000"/>
                  </a:solidFill>
                  <a:latin typeface="EYInterstate Light"/>
                  <a:cs typeface="Arial" pitchFamily="34" charset="0"/>
                </a:rPr>
                <a:t>Business linkage</a:t>
              </a:r>
            </a:p>
          </p:txBody>
        </p:sp>
        <p:sp>
          <p:nvSpPr>
            <p:cNvPr id="313" name="Freeform 12654">
              <a:extLst>
                <a:ext uri="{FF2B5EF4-FFF2-40B4-BE49-F238E27FC236}">
                  <a16:creationId xmlns:a16="http://schemas.microsoft.com/office/drawing/2014/main" id="{18EAA674-8BBD-40B0-B3F4-F316426058BC}"/>
                </a:ext>
              </a:extLst>
            </p:cNvPr>
            <p:cNvSpPr/>
            <p:nvPr/>
          </p:nvSpPr>
          <p:spPr>
            <a:xfrm>
              <a:off x="6717221" y="4011264"/>
              <a:ext cx="1230516" cy="587064"/>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IT Financials</a:t>
              </a:r>
            </a:p>
          </p:txBody>
        </p:sp>
        <p:sp>
          <p:nvSpPr>
            <p:cNvPr id="314" name="Freeform 12654">
              <a:extLst>
                <a:ext uri="{FF2B5EF4-FFF2-40B4-BE49-F238E27FC236}">
                  <a16:creationId xmlns:a16="http://schemas.microsoft.com/office/drawing/2014/main" id="{DE824488-2489-4BF2-8C15-2FDBDFAB7263}"/>
                </a:ext>
              </a:extLst>
            </p:cNvPr>
            <p:cNvSpPr/>
            <p:nvPr/>
          </p:nvSpPr>
          <p:spPr>
            <a:xfrm>
              <a:off x="6717221" y="3270371"/>
              <a:ext cx="1230516" cy="587064"/>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79906" tIns="215888" bIns="215888"/>
            <a:lstStyle/>
            <a:p>
              <a:pPr defTabSz="913943"/>
              <a:r>
                <a:rPr lang="en-US" sz="999" b="1" dirty="0">
                  <a:solidFill>
                    <a:srgbClr val="000000"/>
                  </a:solidFill>
                  <a:latin typeface="EYInterstate Light"/>
                  <a:cs typeface="Arial" pitchFamily="34" charset="0"/>
                </a:rPr>
                <a:t>IT Operating</a:t>
              </a:r>
            </a:p>
            <a:p>
              <a:pPr defTabSz="913943"/>
              <a:r>
                <a:rPr lang="en-US" sz="999" b="1" dirty="0">
                  <a:solidFill>
                    <a:srgbClr val="000000"/>
                  </a:solidFill>
                  <a:latin typeface="EYInterstate Light"/>
                  <a:cs typeface="Arial" pitchFamily="34" charset="0"/>
                </a:rPr>
                <a:t>Model &amp;</a:t>
              </a:r>
            </a:p>
            <a:p>
              <a:pPr defTabSz="913943"/>
              <a:r>
                <a:rPr lang="en-US" sz="999" b="1" dirty="0">
                  <a:solidFill>
                    <a:srgbClr val="000000"/>
                  </a:solidFill>
                  <a:latin typeface="EYInterstate Light"/>
                  <a:cs typeface="Arial" pitchFamily="34" charset="0"/>
                </a:rPr>
                <a:t>Organization</a:t>
              </a:r>
            </a:p>
          </p:txBody>
        </p:sp>
        <p:sp>
          <p:nvSpPr>
            <p:cNvPr id="328" name="Rectangle 327">
              <a:extLst>
                <a:ext uri="{FF2B5EF4-FFF2-40B4-BE49-F238E27FC236}">
                  <a16:creationId xmlns:a16="http://schemas.microsoft.com/office/drawing/2014/main" id="{35F43666-C151-4932-B3D3-FF9494C43CB1}"/>
                </a:ext>
              </a:extLst>
            </p:cNvPr>
            <p:cNvSpPr/>
            <p:nvPr/>
          </p:nvSpPr>
          <p:spPr bwMode="auto">
            <a:xfrm>
              <a:off x="10075859" y="3261672"/>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Contracts &amp; Suppliers</a:t>
              </a:r>
            </a:p>
          </p:txBody>
        </p:sp>
        <p:sp>
          <p:nvSpPr>
            <p:cNvPr id="329" name="Rectangle 328">
              <a:extLst>
                <a:ext uri="{FF2B5EF4-FFF2-40B4-BE49-F238E27FC236}">
                  <a16:creationId xmlns:a16="http://schemas.microsoft.com/office/drawing/2014/main" id="{40B0DD8B-34C2-4E06-B7DB-4F195C8E95D3}"/>
                </a:ext>
              </a:extLst>
            </p:cNvPr>
            <p:cNvSpPr/>
            <p:nvPr/>
          </p:nvSpPr>
          <p:spPr bwMode="auto">
            <a:xfrm>
              <a:off x="11023884" y="3251946"/>
              <a:ext cx="891504" cy="588127"/>
            </a:xfrm>
            <a:prstGeom prst="rect">
              <a:avLst/>
            </a:prstGeom>
            <a:solidFill>
              <a:schemeClr val="bg1"/>
            </a:solidFill>
            <a:ln w="12700">
              <a:solidFill>
                <a:schemeClr val="tx2"/>
              </a:solidFill>
            </a:ln>
          </p:spPr>
          <p:txBody>
            <a:bodyPr rot="0" spcFirstLastPara="0" vertOverflow="overflow" horzOverflow="overflow" vert="horz" wrap="square" lIns="71963" tIns="137089" rIns="71963"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Operations &amp; performances</a:t>
              </a:r>
            </a:p>
          </p:txBody>
        </p:sp>
        <p:sp>
          <p:nvSpPr>
            <p:cNvPr id="332" name="Rectangle 331">
              <a:extLst>
                <a:ext uri="{FF2B5EF4-FFF2-40B4-BE49-F238E27FC236}">
                  <a16:creationId xmlns:a16="http://schemas.microsoft.com/office/drawing/2014/main" id="{C74C6F45-D5B2-4B08-9177-0D28C623599E}"/>
                </a:ext>
              </a:extLst>
            </p:cNvPr>
            <p:cNvSpPr/>
            <p:nvPr/>
          </p:nvSpPr>
          <p:spPr bwMode="auto">
            <a:xfrm>
              <a:off x="9071270" y="4752155"/>
              <a:ext cx="891504" cy="588127"/>
            </a:xfrm>
            <a:prstGeom prst="rect">
              <a:avLst/>
            </a:prstGeom>
            <a:solidFill>
              <a:schemeClr val="bg1"/>
            </a:solidFill>
            <a:ln w="12700">
              <a:solidFill>
                <a:schemeClr val="tx2"/>
              </a:solidFill>
            </a:ln>
          </p:spPr>
          <p:txBody>
            <a:bodyPr rot="0" spcFirstLastPara="0" vertOverflow="overflow" horzOverflow="overflow" vert="horz" wrap="square" lIns="35981" tIns="137089" rIns="35981" bIns="137089" numCol="1" spcCol="0" rtlCol="0" fromWordArt="0" anchor="ctr" anchorCtr="0" forceAA="0" compatLnSpc="1">
              <a:prstTxWarp prst="textNoShape">
                <a:avLst/>
              </a:prstTxWarp>
              <a:noAutofit/>
            </a:bodyPr>
            <a:lstStyle/>
            <a:p>
              <a:pPr algn="ctr" defTabSz="913620" fontAlgn="base">
                <a:spcAft>
                  <a:spcPts val="200"/>
                </a:spcAft>
                <a:buClr>
                  <a:srgbClr val="FFD200"/>
                </a:buClr>
                <a:buSzPct val="75000"/>
                <a:tabLst>
                  <a:tab pos="180250" algn="l"/>
                  <a:tab pos="449355" algn="l"/>
                </a:tabLst>
                <a:defRPr/>
              </a:pPr>
              <a:r>
                <a:rPr lang="en-IN" sz="900" dirty="0">
                  <a:solidFill>
                    <a:srgbClr val="2E2E38"/>
                  </a:solidFill>
                  <a:latin typeface="EYInterstate Light"/>
                  <a:cs typeface="Arial" pitchFamily="34" charset="0"/>
                </a:rPr>
                <a:t>IT projects portfolio</a:t>
              </a:r>
            </a:p>
          </p:txBody>
        </p:sp>
        <p:pic>
          <p:nvPicPr>
            <p:cNvPr id="19" name="Graphic 18" descr="Server with solid fill">
              <a:extLst>
                <a:ext uri="{FF2B5EF4-FFF2-40B4-BE49-F238E27FC236}">
                  <a16:creationId xmlns:a16="http://schemas.microsoft.com/office/drawing/2014/main" id="{8010A2C2-61E8-4983-B821-BAFC02A56CC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633681" y="2866982"/>
              <a:ext cx="233878" cy="233878"/>
            </a:xfrm>
            <a:prstGeom prst="rect">
              <a:avLst/>
            </a:prstGeom>
          </p:spPr>
        </p:pic>
        <p:pic>
          <p:nvPicPr>
            <p:cNvPr id="22" name="Graphic 21" descr="Illustrator with solid fill">
              <a:extLst>
                <a:ext uri="{FF2B5EF4-FFF2-40B4-BE49-F238E27FC236}">
                  <a16:creationId xmlns:a16="http://schemas.microsoft.com/office/drawing/2014/main" id="{FE701658-5F2C-43D8-BC13-DBA1DA37017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32565" y="3608285"/>
              <a:ext cx="233878" cy="233878"/>
            </a:xfrm>
            <a:prstGeom prst="rect">
              <a:avLst/>
            </a:prstGeom>
          </p:spPr>
        </p:pic>
        <p:pic>
          <p:nvPicPr>
            <p:cNvPr id="25" name="Graphic 24">
              <a:extLst>
                <a:ext uri="{FF2B5EF4-FFF2-40B4-BE49-F238E27FC236}">
                  <a16:creationId xmlns:a16="http://schemas.microsoft.com/office/drawing/2014/main" id="{AF6351B2-D50D-4CFF-8C5A-EBF15406D431}"/>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7632565" y="4336841"/>
              <a:ext cx="233878" cy="233878"/>
            </a:xfrm>
            <a:prstGeom prst="rect">
              <a:avLst/>
            </a:prstGeom>
          </p:spPr>
        </p:pic>
        <p:pic>
          <p:nvPicPr>
            <p:cNvPr id="30" name="Graphic 29" descr="Handshake with solid fill">
              <a:extLst>
                <a:ext uri="{FF2B5EF4-FFF2-40B4-BE49-F238E27FC236}">
                  <a16:creationId xmlns:a16="http://schemas.microsoft.com/office/drawing/2014/main" id="{592FA3C3-4D8C-4A68-8E8C-90CB8AB6AB39}"/>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632568" y="5125077"/>
              <a:ext cx="233878" cy="233878"/>
            </a:xfrm>
            <a:prstGeom prst="rect">
              <a:avLst/>
            </a:prstGeom>
          </p:spPr>
        </p:pic>
        <p:pic>
          <p:nvPicPr>
            <p:cNvPr id="85" name="Graphic 11" descr="Computer with solid fill">
              <a:extLst>
                <a:ext uri="{FF2B5EF4-FFF2-40B4-BE49-F238E27FC236}">
                  <a16:creationId xmlns:a16="http://schemas.microsoft.com/office/drawing/2014/main" id="{C41CCE66-3A13-4AF3-919E-5101CECD757D}"/>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541918" y="1905400"/>
              <a:ext cx="432000" cy="432000"/>
            </a:xfrm>
            <a:prstGeom prst="rect">
              <a:avLst/>
            </a:prstGeom>
          </p:spPr>
        </p:pic>
      </p:grpSp>
      <p:grpSp>
        <p:nvGrpSpPr>
          <p:cNvPr id="91" name="Group 90">
            <a:extLst>
              <a:ext uri="{FF2B5EF4-FFF2-40B4-BE49-F238E27FC236}">
                <a16:creationId xmlns:a16="http://schemas.microsoft.com/office/drawing/2014/main" id="{652BB9DB-6360-4092-AD76-46C0FA34C61E}"/>
              </a:ext>
            </a:extLst>
          </p:cNvPr>
          <p:cNvGrpSpPr/>
          <p:nvPr/>
        </p:nvGrpSpPr>
        <p:grpSpPr>
          <a:xfrm>
            <a:off x="10265082" y="36000"/>
            <a:ext cx="1845190" cy="282545"/>
            <a:chOff x="10265082" y="70336"/>
            <a:chExt cx="1845190" cy="282545"/>
          </a:xfrm>
        </p:grpSpPr>
        <p:grpSp>
          <p:nvGrpSpPr>
            <p:cNvPr id="92" name="Group 91">
              <a:extLst>
                <a:ext uri="{FF2B5EF4-FFF2-40B4-BE49-F238E27FC236}">
                  <a16:creationId xmlns:a16="http://schemas.microsoft.com/office/drawing/2014/main" id="{72ECDFA7-F0C0-479C-A0D2-38EF73432D55}"/>
                </a:ext>
              </a:extLst>
            </p:cNvPr>
            <p:cNvGrpSpPr/>
            <p:nvPr/>
          </p:nvGrpSpPr>
          <p:grpSpPr>
            <a:xfrm>
              <a:off x="10265082" y="76010"/>
              <a:ext cx="394438" cy="276871"/>
              <a:chOff x="8791372" y="868151"/>
              <a:chExt cx="394438" cy="276871"/>
            </a:xfrm>
          </p:grpSpPr>
          <p:sp>
            <p:nvSpPr>
              <p:cNvPr id="102" name="Rectangle 6">
                <a:extLst>
                  <a:ext uri="{FF2B5EF4-FFF2-40B4-BE49-F238E27FC236}">
                    <a16:creationId xmlns:a16="http://schemas.microsoft.com/office/drawing/2014/main" id="{8E48F25D-34BF-4353-BFBA-0B1828B2E6EA}"/>
                  </a:ext>
                </a:extLst>
              </p:cNvPr>
              <p:cNvSpPr/>
              <p:nvPr/>
            </p:nvSpPr>
            <p:spPr>
              <a:xfrm>
                <a:off x="8791372" y="868151"/>
                <a:ext cx="263213" cy="276871"/>
              </a:xfrm>
              <a:prstGeom prst="rect">
                <a:avLst/>
              </a:prstGeom>
            </p:spPr>
            <p:txBody>
              <a:bodyPr wrap="none" anchor="ctr">
                <a:spAutoFit/>
              </a:bodyPr>
              <a:lstStyle/>
              <a:p>
                <a:pPr algn="ctr" defTabSz="913943"/>
                <a:r>
                  <a:rPr lang="en-US" sz="1199" dirty="0">
                    <a:solidFill>
                      <a:srgbClr val="FFE600"/>
                    </a:solidFill>
                    <a:latin typeface="EYInterstate"/>
                  </a:rPr>
                  <a:t>1</a:t>
                </a:r>
              </a:p>
            </p:txBody>
          </p:sp>
          <p:pic>
            <p:nvPicPr>
              <p:cNvPr id="103" name="Graphic 102" descr="Clipboard with solid fill">
                <a:extLst>
                  <a:ext uri="{FF2B5EF4-FFF2-40B4-BE49-F238E27FC236}">
                    <a16:creationId xmlns:a16="http://schemas.microsoft.com/office/drawing/2014/main" id="{1D5C2B99-C190-43B9-8A89-3721188AA130}"/>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986704" y="905219"/>
                <a:ext cx="199106" cy="199106"/>
              </a:xfrm>
              <a:prstGeom prst="rect">
                <a:avLst/>
              </a:prstGeom>
            </p:spPr>
          </p:pic>
        </p:grpSp>
        <p:grpSp>
          <p:nvGrpSpPr>
            <p:cNvPr id="93" name="Group 92">
              <a:extLst>
                <a:ext uri="{FF2B5EF4-FFF2-40B4-BE49-F238E27FC236}">
                  <a16:creationId xmlns:a16="http://schemas.microsoft.com/office/drawing/2014/main" id="{FC295F98-16E2-498A-A0A4-5D7B4074F539}"/>
                </a:ext>
              </a:extLst>
            </p:cNvPr>
            <p:cNvGrpSpPr/>
            <p:nvPr/>
          </p:nvGrpSpPr>
          <p:grpSpPr>
            <a:xfrm>
              <a:off x="10740650" y="76010"/>
              <a:ext cx="402454" cy="276871"/>
              <a:chOff x="8783356" y="868151"/>
              <a:chExt cx="402454" cy="276871"/>
            </a:xfrm>
          </p:grpSpPr>
          <p:sp>
            <p:nvSpPr>
              <p:cNvPr id="100" name="Rectangle 6">
                <a:extLst>
                  <a:ext uri="{FF2B5EF4-FFF2-40B4-BE49-F238E27FC236}">
                    <a16:creationId xmlns:a16="http://schemas.microsoft.com/office/drawing/2014/main" id="{067685D4-9AF1-426D-8EE5-0B2B18BDD158}"/>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2</a:t>
                </a:r>
              </a:p>
            </p:txBody>
          </p:sp>
          <p:pic>
            <p:nvPicPr>
              <p:cNvPr id="101" name="Graphic 100" descr="User network with solid fill">
                <a:extLst>
                  <a:ext uri="{FF2B5EF4-FFF2-40B4-BE49-F238E27FC236}">
                    <a16:creationId xmlns:a16="http://schemas.microsoft.com/office/drawing/2014/main" id="{D9744C72-ED2F-4E7A-A5F5-AE8377BBBB9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8986704" y="905219"/>
                <a:ext cx="199106" cy="199106"/>
              </a:xfrm>
              <a:prstGeom prst="rect">
                <a:avLst/>
              </a:prstGeom>
            </p:spPr>
          </p:pic>
        </p:grpSp>
        <p:grpSp>
          <p:nvGrpSpPr>
            <p:cNvPr id="94" name="Group 93">
              <a:extLst>
                <a:ext uri="{FF2B5EF4-FFF2-40B4-BE49-F238E27FC236}">
                  <a16:creationId xmlns:a16="http://schemas.microsoft.com/office/drawing/2014/main" id="{3D361880-8F21-4A94-8AA4-C0CA1001F32F}"/>
                </a:ext>
              </a:extLst>
            </p:cNvPr>
            <p:cNvGrpSpPr/>
            <p:nvPr/>
          </p:nvGrpSpPr>
          <p:grpSpPr>
            <a:xfrm>
              <a:off x="11224235" y="76010"/>
              <a:ext cx="402453" cy="276871"/>
              <a:chOff x="8783357" y="868151"/>
              <a:chExt cx="402453" cy="276871"/>
            </a:xfrm>
          </p:grpSpPr>
          <p:sp>
            <p:nvSpPr>
              <p:cNvPr id="98" name="Rectangle 6">
                <a:extLst>
                  <a:ext uri="{FF2B5EF4-FFF2-40B4-BE49-F238E27FC236}">
                    <a16:creationId xmlns:a16="http://schemas.microsoft.com/office/drawing/2014/main" id="{BC31B4B3-5887-47B1-BAF7-66F4718CFE50}"/>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99" name="Graphic 98" descr="Computer with solid fill">
                <a:extLst>
                  <a:ext uri="{FF2B5EF4-FFF2-40B4-BE49-F238E27FC236}">
                    <a16:creationId xmlns:a16="http://schemas.microsoft.com/office/drawing/2014/main" id="{754ECC05-D6B0-44B9-B994-8F703C0A08A6}"/>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p:blipFill>
            <p:spPr>
              <a:xfrm>
                <a:off x="8986704" y="905219"/>
                <a:ext cx="199106" cy="199106"/>
              </a:xfrm>
              <a:prstGeom prst="rect">
                <a:avLst/>
              </a:prstGeom>
            </p:spPr>
          </p:pic>
        </p:grpSp>
        <p:grpSp>
          <p:nvGrpSpPr>
            <p:cNvPr id="95" name="Group 94">
              <a:extLst>
                <a:ext uri="{FF2B5EF4-FFF2-40B4-BE49-F238E27FC236}">
                  <a16:creationId xmlns:a16="http://schemas.microsoft.com/office/drawing/2014/main" id="{EBA9AD56-F3CD-4EA8-B8A4-5156572196FB}"/>
                </a:ext>
              </a:extLst>
            </p:cNvPr>
            <p:cNvGrpSpPr/>
            <p:nvPr/>
          </p:nvGrpSpPr>
          <p:grpSpPr>
            <a:xfrm>
              <a:off x="11707819" y="70336"/>
              <a:ext cx="402453" cy="276871"/>
              <a:chOff x="8783357" y="868151"/>
              <a:chExt cx="402453" cy="276871"/>
            </a:xfrm>
          </p:grpSpPr>
          <p:sp>
            <p:nvSpPr>
              <p:cNvPr id="96" name="Rectangle 6">
                <a:extLst>
                  <a:ext uri="{FF2B5EF4-FFF2-40B4-BE49-F238E27FC236}">
                    <a16:creationId xmlns:a16="http://schemas.microsoft.com/office/drawing/2014/main" id="{9D934556-FFB2-4CF6-B5E1-EFE7B553DE3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97" name="Graphic 96" descr="Target Audience with solid fill">
                <a:extLst>
                  <a:ext uri="{FF2B5EF4-FFF2-40B4-BE49-F238E27FC236}">
                    <a16:creationId xmlns:a16="http://schemas.microsoft.com/office/drawing/2014/main" id="{67458BC4-30A1-41EA-8240-4F863CEB90CE}"/>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8986704" y="905219"/>
                <a:ext cx="199106" cy="199106"/>
              </a:xfrm>
              <a:prstGeom prst="rect">
                <a:avLst/>
              </a:prstGeom>
            </p:spPr>
          </p:pic>
        </p:grpSp>
      </p:grpSp>
      <p:sp>
        <p:nvSpPr>
          <p:cNvPr id="77" name="Date Placeholder 3">
            <a:extLst>
              <a:ext uri="{FF2B5EF4-FFF2-40B4-BE49-F238E27FC236}">
                <a16:creationId xmlns:a16="http://schemas.microsoft.com/office/drawing/2014/main" id="{4FB83DCE-1AB8-4716-90C7-A7177799A57E}"/>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32995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5</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
        <p:nvSpPr>
          <p:cNvPr id="6" name="Rectangle 6">
            <a:extLst>
              <a:ext uri="{FF2B5EF4-FFF2-40B4-BE49-F238E27FC236}">
                <a16:creationId xmlns:a16="http://schemas.microsoft.com/office/drawing/2014/main" id="{B49F6758-B7FC-487E-9FB0-44B6772A84ED}"/>
              </a:ext>
            </a:extLst>
          </p:cNvPr>
          <p:cNvSpPr/>
          <p:nvPr/>
        </p:nvSpPr>
        <p:spPr>
          <a:xfrm>
            <a:off x="622591" y="1174463"/>
            <a:ext cx="702205" cy="990080"/>
          </a:xfrm>
          <a:prstGeom prst="rect">
            <a:avLst/>
          </a:prstGeom>
        </p:spPr>
        <p:txBody>
          <a:bodyPr wrap="none">
            <a:spAutoFit/>
          </a:bodyPr>
          <a:lstStyle/>
          <a:p>
            <a:pPr algn="ctr"/>
            <a:r>
              <a:rPr lang="en-US" sz="40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382654" y="1989333"/>
            <a:ext cx="1684715"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2186148" y="1261340"/>
            <a:ext cx="2063514" cy="801501"/>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and Tech Due Diligence roles and areas of analysis</a:t>
            </a:r>
            <a:endParaRPr sz="1600" dirty="0">
              <a:latin typeface="EYInterstate"/>
              <a:cs typeface="EYInterstate"/>
            </a:endParaRPr>
          </a:p>
        </p:txBody>
      </p:sp>
      <p:pic>
        <p:nvPicPr>
          <p:cNvPr id="17" name="Graphic 16" descr="Clipboard with solid fill">
            <a:extLst>
              <a:ext uri="{FF2B5EF4-FFF2-40B4-BE49-F238E27FC236}">
                <a16:creationId xmlns:a16="http://schemas.microsoft.com/office/drawing/2014/main" id="{D5E041C8-B3B4-4F82-839A-BD7316213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826" y="1280640"/>
            <a:ext cx="713390" cy="713390"/>
          </a:xfrm>
          <a:prstGeom prst="rect">
            <a:avLst/>
          </a:prstGeom>
        </p:spPr>
      </p:pic>
      <p:sp>
        <p:nvSpPr>
          <p:cNvPr id="32" name="Rectangle 6">
            <a:extLst>
              <a:ext uri="{FF2B5EF4-FFF2-40B4-BE49-F238E27FC236}">
                <a16:creationId xmlns:a16="http://schemas.microsoft.com/office/drawing/2014/main" id="{9E95A6B7-E396-4D45-AE63-EA1A69D623CE}"/>
              </a:ext>
            </a:extLst>
          </p:cNvPr>
          <p:cNvSpPr/>
          <p:nvPr/>
        </p:nvSpPr>
        <p:spPr>
          <a:xfrm>
            <a:off x="6442637" y="1174463"/>
            <a:ext cx="502061" cy="707886"/>
          </a:xfrm>
          <a:prstGeom prst="rect">
            <a:avLst/>
          </a:prstGeom>
        </p:spPr>
        <p:txBody>
          <a:bodyPr wrap="none">
            <a:spAutoFit/>
          </a:bodyPr>
          <a:lstStyle/>
          <a:p>
            <a:pPr algn="ctr"/>
            <a:r>
              <a:rPr lang="en-US" sz="4000" dirty="0">
                <a:solidFill>
                  <a:schemeClr val="tx2"/>
                </a:solidFill>
                <a:latin typeface="+mj-lt"/>
              </a:rPr>
              <a:t>2</a:t>
            </a:r>
          </a:p>
        </p:txBody>
      </p:sp>
      <p:cxnSp>
        <p:nvCxnSpPr>
          <p:cNvPr id="33" name="Straight Connector 15">
            <a:extLst>
              <a:ext uri="{FF2B5EF4-FFF2-40B4-BE49-F238E27FC236}">
                <a16:creationId xmlns:a16="http://schemas.microsoft.com/office/drawing/2014/main" id="{D3C9DAFF-AB27-45DA-9406-F59213A43EDA}"/>
              </a:ext>
            </a:extLst>
          </p:cNvPr>
          <p:cNvCxnSpPr>
            <a:cxnSpLocks/>
          </p:cNvCxnSpPr>
          <p:nvPr/>
        </p:nvCxnSpPr>
        <p:spPr>
          <a:xfrm>
            <a:off x="6102628" y="1989333"/>
            <a:ext cx="1684715" cy="0"/>
          </a:xfrm>
          <a:prstGeom prst="line">
            <a:avLst/>
          </a:prstGeom>
          <a:noFill/>
          <a:ln w="12700" cap="sq" cmpd="sng" algn="ctr">
            <a:solidFill>
              <a:schemeClr val="tx2"/>
            </a:solidFill>
            <a:prstDash val="solid"/>
            <a:miter lim="800000"/>
            <a:tailEnd type="none"/>
          </a:ln>
          <a:effectLst/>
        </p:spPr>
      </p:cxnSp>
      <p:sp>
        <p:nvSpPr>
          <p:cNvPr id="34" name="object 3">
            <a:extLst>
              <a:ext uri="{FF2B5EF4-FFF2-40B4-BE49-F238E27FC236}">
                <a16:creationId xmlns:a16="http://schemas.microsoft.com/office/drawing/2014/main" id="{13EFF2EE-D167-495D-BF68-EB27638F2174}"/>
              </a:ext>
            </a:extLst>
          </p:cNvPr>
          <p:cNvSpPr txBox="1"/>
          <p:nvPr/>
        </p:nvSpPr>
        <p:spPr>
          <a:xfrm>
            <a:off x="7903819" y="1456175"/>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Operational Due Diligence</a:t>
            </a:r>
            <a:endParaRPr sz="1600" dirty="0">
              <a:latin typeface="EYInterstate"/>
              <a:cs typeface="EYInterstate"/>
            </a:endParaRPr>
          </a:p>
        </p:txBody>
      </p:sp>
      <p:pic>
        <p:nvPicPr>
          <p:cNvPr id="37" name="Graphic 36">
            <a:extLst>
              <a:ext uri="{FF2B5EF4-FFF2-40B4-BE49-F238E27FC236}">
                <a16:creationId xmlns:a16="http://schemas.microsoft.com/office/drawing/2014/main" id="{292794D2-294E-4BAA-8325-E1FFEC4A6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43800" y="1174463"/>
            <a:ext cx="713390" cy="713390"/>
          </a:xfrm>
          <a:prstGeom prst="rect">
            <a:avLst/>
          </a:prstGeom>
        </p:spPr>
      </p:pic>
      <p:sp>
        <p:nvSpPr>
          <p:cNvPr id="38" name="object 3">
            <a:extLst>
              <a:ext uri="{FF2B5EF4-FFF2-40B4-BE49-F238E27FC236}">
                <a16:creationId xmlns:a16="http://schemas.microsoft.com/office/drawing/2014/main" id="{C63A0A53-56FE-4B5A-AABB-59F0D4C9AC42}"/>
              </a:ext>
            </a:extLst>
          </p:cNvPr>
          <p:cNvSpPr txBox="1"/>
          <p:nvPr/>
        </p:nvSpPr>
        <p:spPr>
          <a:xfrm>
            <a:off x="6112842" y="2235995"/>
            <a:ext cx="5705156" cy="934423"/>
          </a:xfrm>
          <a:prstGeom prst="rect">
            <a:avLst/>
          </a:prstGeom>
        </p:spPr>
        <p:txBody>
          <a:bodyPr vert="horz" wrap="square" lIns="0" tIns="2540" rIns="0" bIns="0" rtlCol="0" anchor="ctr">
            <a:spAutoFit/>
          </a:bodyPr>
          <a:lstStyle/>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Key benefits and areas of analysis</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Scope of Work – Example</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Timeline</a:t>
            </a:r>
          </a:p>
          <a:p>
            <a:pPr marL="183515" marR="5080" indent="-171450">
              <a:lnSpc>
                <a:spcPct val="110000"/>
              </a:lnSpc>
              <a:spcBef>
                <a:spcPts val="20"/>
              </a:spcBef>
              <a:buFont typeface="Arial" panose="020B0604020202020204" pitchFamily="34" charset="0"/>
              <a:buChar char="•"/>
            </a:pPr>
            <a:r>
              <a:rPr lang="en-US" sz="1400" dirty="0">
                <a:solidFill>
                  <a:srgbClr val="FFFFFF"/>
                </a:solidFill>
                <a:latin typeface="EYInterstate"/>
                <a:cs typeface="EYInterstate"/>
              </a:rPr>
              <a:t>Case Study: Manufacturing Target</a:t>
            </a:r>
          </a:p>
        </p:txBody>
      </p:sp>
      <p:sp>
        <p:nvSpPr>
          <p:cNvPr id="47" name="Rectangle 6">
            <a:extLst>
              <a:ext uri="{FF2B5EF4-FFF2-40B4-BE49-F238E27FC236}">
                <a16:creationId xmlns:a16="http://schemas.microsoft.com/office/drawing/2014/main" id="{F72A0B08-6AF0-495C-98E4-66CC79F7BC5A}"/>
              </a:ext>
            </a:extLst>
          </p:cNvPr>
          <p:cNvSpPr/>
          <p:nvPr/>
        </p:nvSpPr>
        <p:spPr>
          <a:xfrm>
            <a:off x="720361" y="3743422"/>
            <a:ext cx="502061" cy="707887"/>
          </a:xfrm>
          <a:prstGeom prst="rect">
            <a:avLst/>
          </a:prstGeom>
        </p:spPr>
        <p:txBody>
          <a:bodyPr wrap="none">
            <a:spAutoFit/>
          </a:bodyPr>
          <a:lstStyle/>
          <a:p>
            <a:pPr algn="ctr"/>
            <a:r>
              <a:rPr lang="en-US" sz="4000" dirty="0">
                <a:solidFill>
                  <a:schemeClr val="tx2"/>
                </a:solidFill>
                <a:latin typeface="+mj-lt"/>
              </a:rPr>
              <a:t>3</a:t>
            </a:r>
          </a:p>
        </p:txBody>
      </p:sp>
      <p:cxnSp>
        <p:nvCxnSpPr>
          <p:cNvPr id="48" name="Straight Connector 15">
            <a:extLst>
              <a:ext uri="{FF2B5EF4-FFF2-40B4-BE49-F238E27FC236}">
                <a16:creationId xmlns:a16="http://schemas.microsoft.com/office/drawing/2014/main" id="{4DB59CDE-F76C-46C0-AB49-B171A0D269D6}"/>
              </a:ext>
            </a:extLst>
          </p:cNvPr>
          <p:cNvCxnSpPr>
            <a:cxnSpLocks/>
          </p:cNvCxnSpPr>
          <p:nvPr/>
        </p:nvCxnSpPr>
        <p:spPr>
          <a:xfrm>
            <a:off x="380352" y="4502452"/>
            <a:ext cx="1684715" cy="0"/>
          </a:xfrm>
          <a:prstGeom prst="line">
            <a:avLst/>
          </a:prstGeom>
          <a:noFill/>
          <a:ln w="12700" cap="sq" cmpd="sng" algn="ctr">
            <a:solidFill>
              <a:schemeClr val="tx2"/>
            </a:solidFill>
            <a:prstDash val="solid"/>
            <a:miter lim="800000"/>
            <a:tailEnd type="none"/>
          </a:ln>
          <a:effectLst/>
        </p:spPr>
      </p:cxnSp>
      <p:sp>
        <p:nvSpPr>
          <p:cNvPr id="49" name="object 3">
            <a:extLst>
              <a:ext uri="{FF2B5EF4-FFF2-40B4-BE49-F238E27FC236}">
                <a16:creationId xmlns:a16="http://schemas.microsoft.com/office/drawing/2014/main" id="{2123BB36-9776-4A25-ACF6-08F9155C263A}"/>
              </a:ext>
            </a:extLst>
          </p:cNvPr>
          <p:cNvSpPr txBox="1"/>
          <p:nvPr/>
        </p:nvSpPr>
        <p:spPr>
          <a:xfrm>
            <a:off x="2183845" y="3969862"/>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Tech Due Diligence</a:t>
            </a:r>
            <a:endParaRPr sz="1600" dirty="0">
              <a:latin typeface="EYInterstate"/>
              <a:cs typeface="EYInterstate"/>
            </a:endParaRPr>
          </a:p>
        </p:txBody>
      </p:sp>
      <p:pic>
        <p:nvPicPr>
          <p:cNvPr id="50" name="Graphic 49">
            <a:extLst>
              <a:ext uri="{FF2B5EF4-FFF2-40B4-BE49-F238E27FC236}">
                <a16:creationId xmlns:a16="http://schemas.microsoft.com/office/drawing/2014/main" id="{B6E18AA1-34F2-4B1A-9DFA-625DB96F24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21524" y="3740670"/>
            <a:ext cx="713390" cy="713390"/>
          </a:xfrm>
          <a:prstGeom prst="rect">
            <a:avLst/>
          </a:prstGeom>
        </p:spPr>
      </p:pic>
      <p:sp>
        <p:nvSpPr>
          <p:cNvPr id="42" name="Rectangle 6">
            <a:extLst>
              <a:ext uri="{FF2B5EF4-FFF2-40B4-BE49-F238E27FC236}">
                <a16:creationId xmlns:a16="http://schemas.microsoft.com/office/drawing/2014/main" id="{019F6427-16D3-4C75-9237-A24F7CC532F9}"/>
              </a:ext>
            </a:extLst>
          </p:cNvPr>
          <p:cNvSpPr/>
          <p:nvPr/>
        </p:nvSpPr>
        <p:spPr>
          <a:xfrm>
            <a:off x="6440335" y="3743422"/>
            <a:ext cx="502061" cy="707886"/>
          </a:xfrm>
          <a:prstGeom prst="rect">
            <a:avLst/>
          </a:prstGeom>
        </p:spPr>
        <p:txBody>
          <a:bodyPr wrap="none">
            <a:spAutoFit/>
          </a:bodyPr>
          <a:lstStyle/>
          <a:p>
            <a:pPr algn="ctr"/>
            <a:r>
              <a:rPr lang="en-US" sz="4000" dirty="0">
                <a:solidFill>
                  <a:schemeClr val="tx2"/>
                </a:solidFill>
                <a:latin typeface="+mj-lt"/>
              </a:rPr>
              <a:t>4</a:t>
            </a:r>
          </a:p>
        </p:txBody>
      </p:sp>
      <p:cxnSp>
        <p:nvCxnSpPr>
          <p:cNvPr id="43" name="Straight Connector 15">
            <a:extLst>
              <a:ext uri="{FF2B5EF4-FFF2-40B4-BE49-F238E27FC236}">
                <a16:creationId xmlns:a16="http://schemas.microsoft.com/office/drawing/2014/main" id="{5D1F59FD-0D9A-402D-8BAF-3B7BCCC0888C}"/>
              </a:ext>
            </a:extLst>
          </p:cNvPr>
          <p:cNvCxnSpPr>
            <a:cxnSpLocks/>
          </p:cNvCxnSpPr>
          <p:nvPr/>
        </p:nvCxnSpPr>
        <p:spPr>
          <a:xfrm>
            <a:off x="6100326" y="4502452"/>
            <a:ext cx="1684715" cy="0"/>
          </a:xfrm>
          <a:prstGeom prst="line">
            <a:avLst/>
          </a:prstGeom>
          <a:noFill/>
          <a:ln w="12700" cap="sq" cmpd="sng" algn="ctr">
            <a:solidFill>
              <a:schemeClr val="tx2"/>
            </a:solidFill>
            <a:prstDash val="solid"/>
            <a:miter lim="800000"/>
            <a:tailEnd type="none"/>
          </a:ln>
          <a:effectLst/>
        </p:spPr>
      </p:cxnSp>
      <p:sp>
        <p:nvSpPr>
          <p:cNvPr id="44" name="object 3">
            <a:extLst>
              <a:ext uri="{FF2B5EF4-FFF2-40B4-BE49-F238E27FC236}">
                <a16:creationId xmlns:a16="http://schemas.microsoft.com/office/drawing/2014/main" id="{3F53C6BF-C530-4DAA-B8A9-D80F0BC6C1C7}"/>
              </a:ext>
            </a:extLst>
          </p:cNvPr>
          <p:cNvSpPr txBox="1"/>
          <p:nvPr/>
        </p:nvSpPr>
        <p:spPr>
          <a:xfrm>
            <a:off x="7903819" y="3977659"/>
            <a:ext cx="3406871" cy="255006"/>
          </a:xfrm>
          <a:prstGeom prst="rect">
            <a:avLst/>
          </a:prstGeom>
        </p:spPr>
        <p:txBody>
          <a:bodyPr vert="horz" wrap="square" lIns="0" tIns="2540" rIns="0" bIns="0" rtlCol="0">
            <a:spAutoFit/>
          </a:bodyPr>
          <a:lstStyle/>
          <a:p>
            <a:pPr marL="15240" marR="5080" indent="-3175">
              <a:lnSpc>
                <a:spcPct val="110000"/>
              </a:lnSpc>
              <a:spcBef>
                <a:spcPts val="20"/>
              </a:spcBef>
            </a:pPr>
            <a:r>
              <a:rPr lang="en-US" sz="1600" dirty="0">
                <a:solidFill>
                  <a:srgbClr val="FFFFFF"/>
                </a:solidFill>
                <a:latin typeface="EYInterstate"/>
                <a:cs typeface="EYInterstate"/>
              </a:rPr>
              <a:t>Credentials and CVs</a:t>
            </a:r>
          </a:p>
        </p:txBody>
      </p:sp>
      <p:pic>
        <p:nvPicPr>
          <p:cNvPr id="45" name="Graphic 44">
            <a:extLst>
              <a:ext uri="{FF2B5EF4-FFF2-40B4-BE49-F238E27FC236}">
                <a16:creationId xmlns:a16="http://schemas.microsoft.com/office/drawing/2014/main" id="{7BE78E26-B93D-4EFE-97FA-7EF16A0E14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41498" y="3740670"/>
            <a:ext cx="713390" cy="713390"/>
          </a:xfrm>
          <a:prstGeom prst="rect">
            <a:avLst/>
          </a:prstGeom>
        </p:spPr>
      </p:pic>
      <p:sp>
        <p:nvSpPr>
          <p:cNvPr id="27" name="Freeform 40887">
            <a:extLst>
              <a:ext uri="{FF2B5EF4-FFF2-40B4-BE49-F238E27FC236}">
                <a16:creationId xmlns:a16="http://schemas.microsoft.com/office/drawing/2014/main" id="{DE67C2A3-74FC-45C6-BA91-D9708E2DE1E0}"/>
              </a:ext>
            </a:extLst>
          </p:cNvPr>
          <p:cNvSpPr/>
          <p:nvPr/>
        </p:nvSpPr>
        <p:spPr>
          <a:xfrm>
            <a:off x="6050033" y="884599"/>
            <a:ext cx="4394447" cy="25444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pPr defTabSz="913943"/>
            <a:endParaRPr lang="en-IN" sz="1599" dirty="0">
              <a:solidFill>
                <a:prstClr val="white"/>
              </a:solidFill>
              <a:latin typeface="EYInterstate Light"/>
            </a:endParaRPr>
          </a:p>
        </p:txBody>
      </p:sp>
    </p:spTree>
    <p:extLst>
      <p:ext uri="{BB962C8B-B14F-4D97-AF65-F5344CB8AC3E}">
        <p14:creationId xmlns:p14="http://schemas.microsoft.com/office/powerpoint/2010/main" val="56746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92740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Freeform 12622">
            <a:extLst>
              <a:ext uri="{FF2B5EF4-FFF2-40B4-BE49-F238E27FC236}">
                <a16:creationId xmlns:a16="http://schemas.microsoft.com/office/drawing/2014/main" id="{1C5AEE32-2A20-4797-BF2A-C68A2129AF98}"/>
              </a:ext>
            </a:extLst>
          </p:cNvPr>
          <p:cNvSpPr/>
          <p:nvPr/>
        </p:nvSpPr>
        <p:spPr>
          <a:xfrm>
            <a:off x="6076931" y="1507333"/>
            <a:ext cx="1238269" cy="4664066"/>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FFFF">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1301788" cy="590400"/>
          </a:xfrm>
        </p:spPr>
        <p:txBody>
          <a:bodyPr vert="horz"/>
          <a:lstStyle/>
          <a:p>
            <a:pPr>
              <a:tabLst>
                <a:tab pos="2687638" algn="l"/>
              </a:tabLst>
            </a:pPr>
            <a:r>
              <a:rPr lang="en-US" sz="1800" dirty="0"/>
              <a:t>By investigating 4 main areas of analysis, OPS Due Diligence assess whether operations are suitable to the business model or if improvements are required and/or potential upsides could be obtained after the deal</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6</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11" name="Rectangle 10">
            <a:extLst>
              <a:ext uri="{FF2B5EF4-FFF2-40B4-BE49-F238E27FC236}">
                <a16:creationId xmlns:a16="http://schemas.microsoft.com/office/drawing/2014/main" id="{C211554B-15CA-4A36-A3CA-8B48D07D7E9D}"/>
              </a:ext>
            </a:extLst>
          </p:cNvPr>
          <p:cNvSpPr/>
          <p:nvPr/>
        </p:nvSpPr>
        <p:spPr bwMode="auto">
          <a:xfrm>
            <a:off x="795096" y="1507333"/>
            <a:ext cx="5773484" cy="1427030"/>
          </a:xfrm>
          <a:prstGeom prst="rect">
            <a:avLst/>
          </a:prstGeom>
          <a:solidFill>
            <a:srgbClr val="FFE600"/>
          </a:solidFill>
          <a:ln>
            <a:noFill/>
          </a:ln>
        </p:spPr>
        <p:txBody>
          <a:bodyPr rot="0" spcFirstLastPara="0" vertOverflow="overflow" horzOverflow="overflow" vert="horz" wrap="square" lIns="137160" tIns="396000" rIns="137160" bIns="137160" numCol="1" spcCol="0" rtlCol="0" fromWordArt="0" anchor="ctr" anchorCtr="0" forceAA="0" compatLnSpc="1">
            <a:prstTxWarp prst="textNoShape">
              <a:avLst/>
            </a:prstTxWarp>
            <a:noAutofit/>
          </a:bodyPr>
          <a:lstStyle/>
          <a:p>
            <a:pPr algn="ctr">
              <a:spcBef>
                <a:spcPts val="0"/>
              </a:spcBef>
              <a:spcAft>
                <a:spcPts val="600"/>
              </a:spcAft>
            </a:pPr>
            <a:r>
              <a:rPr lang="en-US" sz="1200" b="1" dirty="0">
                <a:cs typeface="Arial" pitchFamily="34" charset="0"/>
              </a:rPr>
              <a:t>Operational Due Diligence </a:t>
            </a:r>
            <a:r>
              <a:rPr lang="en-US" sz="1200" dirty="0">
                <a:cs typeface="Arial" pitchFamily="34" charset="0"/>
              </a:rPr>
              <a:t>aims to find out whether operations can </a:t>
            </a:r>
            <a:r>
              <a:rPr lang="en-US" sz="1200" b="1" dirty="0">
                <a:cs typeface="Arial" pitchFamily="34" charset="0"/>
              </a:rPr>
              <a:t>support the business as usual</a:t>
            </a:r>
            <a:r>
              <a:rPr lang="en-US" sz="1200" dirty="0">
                <a:cs typeface="Arial" pitchFamily="34" charset="0"/>
              </a:rPr>
              <a:t> and any </a:t>
            </a:r>
            <a:r>
              <a:rPr lang="en-US" sz="1200" b="1" dirty="0">
                <a:cs typeface="Arial" pitchFamily="34" charset="0"/>
              </a:rPr>
              <a:t>growth strategy </a:t>
            </a:r>
            <a:r>
              <a:rPr lang="en-US" sz="1200" dirty="0">
                <a:cs typeface="Arial" pitchFamily="34" charset="0"/>
              </a:rPr>
              <a:t>from the business plan or if there are any </a:t>
            </a:r>
            <a:r>
              <a:rPr lang="en-US" sz="1200" b="1" dirty="0">
                <a:cs typeface="Arial" pitchFamily="34" charset="0"/>
              </a:rPr>
              <a:t>potential gaps </a:t>
            </a:r>
            <a:r>
              <a:rPr lang="en-US" sz="1200" dirty="0">
                <a:cs typeface="Arial" pitchFamily="34" charset="0"/>
              </a:rPr>
              <a:t>or </a:t>
            </a:r>
            <a:r>
              <a:rPr lang="en-US" sz="1200" b="1" dirty="0">
                <a:cs typeface="Arial" pitchFamily="34" charset="0"/>
              </a:rPr>
              <a:t>improvement areas </a:t>
            </a:r>
            <a:r>
              <a:rPr lang="en-US" sz="1200" dirty="0">
                <a:cs typeface="Arial" pitchFamily="34" charset="0"/>
              </a:rPr>
              <a:t>to get upsides</a:t>
            </a:r>
            <a:endParaRPr lang="en-IN" sz="1200" dirty="0">
              <a:latin typeface="+mn-lt"/>
              <a:ea typeface="+mn-ea"/>
              <a:cs typeface="Arial" pitchFamily="34" charset="0"/>
            </a:endParaRPr>
          </a:p>
        </p:txBody>
      </p:sp>
      <p:cxnSp>
        <p:nvCxnSpPr>
          <p:cNvPr id="6" name="Straight Connector 5">
            <a:extLst>
              <a:ext uri="{FF2B5EF4-FFF2-40B4-BE49-F238E27FC236}">
                <a16:creationId xmlns:a16="http://schemas.microsoft.com/office/drawing/2014/main" id="{52B7278A-851A-44FB-8C49-5D7EF72C71CB}"/>
              </a:ext>
            </a:extLst>
          </p:cNvPr>
          <p:cNvCxnSpPr>
            <a:cxnSpLocks/>
          </p:cNvCxnSpPr>
          <p:nvPr/>
        </p:nvCxnSpPr>
        <p:spPr>
          <a:xfrm>
            <a:off x="1280287" y="2934363"/>
            <a:ext cx="0" cy="3024000"/>
          </a:xfrm>
          <a:prstGeom prst="line">
            <a:avLst/>
          </a:prstGeom>
          <a:noFill/>
          <a:ln w="19050" cap="sq" cmpd="sng" algn="ctr">
            <a:solidFill>
              <a:schemeClr val="tx2"/>
            </a:solidFill>
            <a:prstDash val="sysDash"/>
            <a:miter lim="800000"/>
            <a:tailEnd type="none"/>
          </a:ln>
          <a:effectLst/>
        </p:spPr>
      </p:cxnSp>
      <p:sp>
        <p:nvSpPr>
          <p:cNvPr id="30" name="TextBox 29">
            <a:extLst>
              <a:ext uri="{FF2B5EF4-FFF2-40B4-BE49-F238E27FC236}">
                <a16:creationId xmlns:a16="http://schemas.microsoft.com/office/drawing/2014/main" id="{CC424C5B-C8E7-475C-9E4C-AAD93AEA72C5}"/>
              </a:ext>
            </a:extLst>
          </p:cNvPr>
          <p:cNvSpPr txBox="1"/>
          <p:nvPr/>
        </p:nvSpPr>
        <p:spPr>
          <a:xfrm>
            <a:off x="795096" y="3582793"/>
            <a:ext cx="400110" cy="172714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kern="1200" noProof="0" dirty="0">
                <a:solidFill>
                  <a:schemeClr val="bg1"/>
                </a:solidFill>
                <a:latin typeface="EYInterstate Light" panose="02000506000000020004" pitchFamily="2" charset="0"/>
                <a:ea typeface="+mn-ea"/>
                <a:cs typeface="Times New Roman"/>
              </a:rPr>
              <a:t>KEY BENEFITS</a:t>
            </a:r>
          </a:p>
        </p:txBody>
      </p:sp>
      <p:grpSp>
        <p:nvGrpSpPr>
          <p:cNvPr id="17" name="Group 16">
            <a:extLst>
              <a:ext uri="{FF2B5EF4-FFF2-40B4-BE49-F238E27FC236}">
                <a16:creationId xmlns:a16="http://schemas.microsoft.com/office/drawing/2014/main" id="{D483FE00-F6B2-49FC-B998-11C9CA14E314}"/>
              </a:ext>
            </a:extLst>
          </p:cNvPr>
          <p:cNvGrpSpPr/>
          <p:nvPr/>
        </p:nvGrpSpPr>
        <p:grpSpPr>
          <a:xfrm>
            <a:off x="1280287" y="3285759"/>
            <a:ext cx="5288293" cy="507831"/>
            <a:chOff x="1280287" y="3285759"/>
            <a:chExt cx="5288293" cy="507831"/>
          </a:xfrm>
        </p:grpSpPr>
        <p:sp>
          <p:nvSpPr>
            <p:cNvPr id="19" name="TextBox 18">
              <a:extLst>
                <a:ext uri="{FF2B5EF4-FFF2-40B4-BE49-F238E27FC236}">
                  <a16:creationId xmlns:a16="http://schemas.microsoft.com/office/drawing/2014/main" id="{F0558CF3-9A2D-448A-AC4C-A14AB39F5D1F}"/>
                </a:ext>
              </a:extLst>
            </p:cNvPr>
            <p:cNvSpPr txBox="1"/>
            <p:nvPr/>
          </p:nvSpPr>
          <p:spPr>
            <a:xfrm>
              <a:off x="2101063" y="3285759"/>
              <a:ext cx="4467517"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Understand if the operating model and the organizational structure are suitable to the business model and if the resources are adequate to business in terms of number, right distribution and required skills</a:t>
              </a:r>
            </a:p>
          </p:txBody>
        </p:sp>
        <p:cxnSp>
          <p:nvCxnSpPr>
            <p:cNvPr id="16" name="Straight Connector 15">
              <a:extLst>
                <a:ext uri="{FF2B5EF4-FFF2-40B4-BE49-F238E27FC236}">
                  <a16:creationId xmlns:a16="http://schemas.microsoft.com/office/drawing/2014/main" id="{59A0C614-D321-4BF0-87D8-890BDD251372}"/>
                </a:ext>
              </a:extLst>
            </p:cNvPr>
            <p:cNvCxnSpPr>
              <a:cxnSpLocks/>
            </p:cNvCxnSpPr>
            <p:nvPr/>
          </p:nvCxnSpPr>
          <p:spPr>
            <a:xfrm>
              <a:off x="1280287" y="3539674"/>
              <a:ext cx="385894" cy="0"/>
            </a:xfrm>
            <a:prstGeom prst="line">
              <a:avLst/>
            </a:prstGeom>
            <a:noFill/>
            <a:ln w="19050" cap="sq" cmpd="sng" algn="ctr">
              <a:solidFill>
                <a:schemeClr val="tx2"/>
              </a:solidFill>
              <a:prstDash val="sysDash"/>
              <a:miter lim="800000"/>
              <a:tailEnd type="none"/>
            </a:ln>
            <a:effectLst/>
          </p:spPr>
        </p:cxnSp>
        <p:sp>
          <p:nvSpPr>
            <p:cNvPr id="31" name="Freeform 40890">
              <a:extLst>
                <a:ext uri="{FF2B5EF4-FFF2-40B4-BE49-F238E27FC236}">
                  <a16:creationId xmlns:a16="http://schemas.microsoft.com/office/drawing/2014/main" id="{077912FE-B017-4899-B200-3FF444AFB736}"/>
                </a:ext>
              </a:extLst>
            </p:cNvPr>
            <p:cNvSpPr/>
            <p:nvPr/>
          </p:nvSpPr>
          <p:spPr>
            <a:xfrm>
              <a:off x="1705022" y="3418438"/>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2" name="Group 21">
            <a:extLst>
              <a:ext uri="{FF2B5EF4-FFF2-40B4-BE49-F238E27FC236}">
                <a16:creationId xmlns:a16="http://schemas.microsoft.com/office/drawing/2014/main" id="{ACE968E2-61F6-4177-A08E-07D6E7E0C6E2}"/>
              </a:ext>
            </a:extLst>
          </p:cNvPr>
          <p:cNvGrpSpPr/>
          <p:nvPr/>
        </p:nvGrpSpPr>
        <p:grpSpPr>
          <a:xfrm>
            <a:off x="1280287" y="5787191"/>
            <a:ext cx="5287942" cy="338554"/>
            <a:chOff x="1280287" y="5771289"/>
            <a:chExt cx="5287942" cy="338554"/>
          </a:xfrm>
        </p:grpSpPr>
        <p:sp>
          <p:nvSpPr>
            <p:cNvPr id="18" name="TextBox 17">
              <a:extLst>
                <a:ext uri="{FF2B5EF4-FFF2-40B4-BE49-F238E27FC236}">
                  <a16:creationId xmlns:a16="http://schemas.microsoft.com/office/drawing/2014/main" id="{1ACBBDAA-0C38-47D9-BE65-96B5C587303B}"/>
                </a:ext>
              </a:extLst>
            </p:cNvPr>
            <p:cNvSpPr txBox="1"/>
            <p:nvPr/>
          </p:nvSpPr>
          <p:spPr>
            <a:xfrm>
              <a:off x="2101053" y="5771289"/>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Clearly define shared knowledge and R&amp;D process in order to prevent risks of leakage and value loss</a:t>
              </a:r>
              <a:endParaRPr lang="en-IN" dirty="0">
                <a:solidFill>
                  <a:schemeClr val="bg1"/>
                </a:solidFill>
              </a:endParaRPr>
            </a:p>
          </p:txBody>
        </p:sp>
        <p:cxnSp>
          <p:nvCxnSpPr>
            <p:cNvPr id="27" name="Straight Connector 26">
              <a:extLst>
                <a:ext uri="{FF2B5EF4-FFF2-40B4-BE49-F238E27FC236}">
                  <a16:creationId xmlns:a16="http://schemas.microsoft.com/office/drawing/2014/main" id="{85EAC5D3-6A8C-424C-838D-BEAB981562CC}"/>
                </a:ext>
              </a:extLst>
            </p:cNvPr>
            <p:cNvCxnSpPr>
              <a:cxnSpLocks/>
            </p:cNvCxnSpPr>
            <p:nvPr/>
          </p:nvCxnSpPr>
          <p:spPr>
            <a:xfrm>
              <a:off x="1280287" y="5940566"/>
              <a:ext cx="385894" cy="0"/>
            </a:xfrm>
            <a:prstGeom prst="line">
              <a:avLst/>
            </a:prstGeom>
            <a:noFill/>
            <a:ln w="19050" cap="sq" cmpd="sng" algn="ctr">
              <a:solidFill>
                <a:schemeClr val="tx2"/>
              </a:solidFill>
              <a:prstDash val="sysDash"/>
              <a:miter lim="800000"/>
              <a:tailEnd type="none"/>
            </a:ln>
            <a:effectLst/>
          </p:spPr>
        </p:cxnSp>
        <p:sp>
          <p:nvSpPr>
            <p:cNvPr id="32" name="Freeform 40890">
              <a:extLst>
                <a:ext uri="{FF2B5EF4-FFF2-40B4-BE49-F238E27FC236}">
                  <a16:creationId xmlns:a16="http://schemas.microsoft.com/office/drawing/2014/main" id="{2F34D660-2EC5-4576-B216-492CF347FE6E}"/>
                </a:ext>
              </a:extLst>
            </p:cNvPr>
            <p:cNvSpPr/>
            <p:nvPr/>
          </p:nvSpPr>
          <p:spPr>
            <a:xfrm>
              <a:off x="1705022" y="5819330"/>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3" name="Group 22">
            <a:extLst>
              <a:ext uri="{FF2B5EF4-FFF2-40B4-BE49-F238E27FC236}">
                <a16:creationId xmlns:a16="http://schemas.microsoft.com/office/drawing/2014/main" id="{9ABDB212-EBF9-4CC9-82FA-5D404A9D3A66}"/>
              </a:ext>
            </a:extLst>
          </p:cNvPr>
          <p:cNvGrpSpPr/>
          <p:nvPr/>
        </p:nvGrpSpPr>
        <p:grpSpPr>
          <a:xfrm>
            <a:off x="1280287" y="4175995"/>
            <a:ext cx="5287952" cy="338554"/>
            <a:chOff x="1280287" y="4155306"/>
            <a:chExt cx="5287952" cy="338554"/>
          </a:xfrm>
        </p:grpSpPr>
        <p:sp>
          <p:nvSpPr>
            <p:cNvPr id="20" name="TextBox 19">
              <a:extLst>
                <a:ext uri="{FF2B5EF4-FFF2-40B4-BE49-F238E27FC236}">
                  <a16:creationId xmlns:a16="http://schemas.microsoft.com/office/drawing/2014/main" id="{0BCE82F4-F748-46D9-AFD5-2AE1162C44C7}"/>
                </a:ext>
              </a:extLst>
            </p:cNvPr>
            <p:cNvSpPr txBox="1"/>
            <p:nvPr/>
          </p:nvSpPr>
          <p:spPr>
            <a:xfrm>
              <a:off x="2101063" y="4155306"/>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Investigate if the procurement and inventory management strategies can be optimized</a:t>
              </a:r>
            </a:p>
          </p:txBody>
        </p:sp>
        <p:cxnSp>
          <p:nvCxnSpPr>
            <p:cNvPr id="29" name="Straight Connector 28">
              <a:extLst>
                <a:ext uri="{FF2B5EF4-FFF2-40B4-BE49-F238E27FC236}">
                  <a16:creationId xmlns:a16="http://schemas.microsoft.com/office/drawing/2014/main" id="{C0CB3E69-9043-4FB9-92B9-77A9CEC8D313}"/>
                </a:ext>
              </a:extLst>
            </p:cNvPr>
            <p:cNvCxnSpPr>
              <a:cxnSpLocks/>
            </p:cNvCxnSpPr>
            <p:nvPr/>
          </p:nvCxnSpPr>
          <p:spPr>
            <a:xfrm>
              <a:off x="1280287" y="4329652"/>
              <a:ext cx="385894" cy="0"/>
            </a:xfrm>
            <a:prstGeom prst="line">
              <a:avLst/>
            </a:prstGeom>
            <a:noFill/>
            <a:ln w="19050" cap="sq" cmpd="sng" algn="ctr">
              <a:solidFill>
                <a:schemeClr val="tx2"/>
              </a:solidFill>
              <a:prstDash val="sysDash"/>
              <a:miter lim="800000"/>
              <a:tailEnd type="none"/>
            </a:ln>
            <a:effectLst/>
          </p:spPr>
        </p:cxnSp>
        <p:sp>
          <p:nvSpPr>
            <p:cNvPr id="33" name="Freeform 40890">
              <a:extLst>
                <a:ext uri="{FF2B5EF4-FFF2-40B4-BE49-F238E27FC236}">
                  <a16:creationId xmlns:a16="http://schemas.microsoft.com/office/drawing/2014/main" id="{93283F7F-6FF3-41F9-B0BB-4F798E9BA43A}"/>
                </a:ext>
              </a:extLst>
            </p:cNvPr>
            <p:cNvSpPr/>
            <p:nvPr/>
          </p:nvSpPr>
          <p:spPr>
            <a:xfrm>
              <a:off x="1705022" y="4208416"/>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15" name="Group 14">
            <a:extLst>
              <a:ext uri="{FF2B5EF4-FFF2-40B4-BE49-F238E27FC236}">
                <a16:creationId xmlns:a16="http://schemas.microsoft.com/office/drawing/2014/main" id="{9346034C-8542-4959-8F62-6E0B9EFF0416}"/>
              </a:ext>
            </a:extLst>
          </p:cNvPr>
          <p:cNvGrpSpPr/>
          <p:nvPr/>
        </p:nvGrpSpPr>
        <p:grpSpPr>
          <a:xfrm>
            <a:off x="1280287" y="4896954"/>
            <a:ext cx="5287952" cy="507831"/>
            <a:chOff x="1280287" y="4925168"/>
            <a:chExt cx="5287952" cy="507831"/>
          </a:xfrm>
        </p:grpSpPr>
        <p:sp>
          <p:nvSpPr>
            <p:cNvPr id="21" name="TextBox 20">
              <a:extLst>
                <a:ext uri="{FF2B5EF4-FFF2-40B4-BE49-F238E27FC236}">
                  <a16:creationId xmlns:a16="http://schemas.microsoft.com/office/drawing/2014/main" id="{1111E25E-ADDA-4DE7-947E-2C76DB493EAD}"/>
                </a:ext>
              </a:extLst>
            </p:cNvPr>
            <p:cNvSpPr txBox="1"/>
            <p:nvPr/>
          </p:nvSpPr>
          <p:spPr>
            <a:xfrm>
              <a:off x="2101063" y="4925168"/>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Assess the production capacity of the facilities to understand if it is state-of-the-art or requires further investments to support production and growth</a:t>
              </a:r>
            </a:p>
          </p:txBody>
        </p:sp>
        <p:cxnSp>
          <p:nvCxnSpPr>
            <p:cNvPr id="28" name="Straight Connector 27">
              <a:extLst>
                <a:ext uri="{FF2B5EF4-FFF2-40B4-BE49-F238E27FC236}">
                  <a16:creationId xmlns:a16="http://schemas.microsoft.com/office/drawing/2014/main" id="{3437E0CF-27FB-4A66-83E8-1AABB9A0A5C8}"/>
                </a:ext>
              </a:extLst>
            </p:cNvPr>
            <p:cNvCxnSpPr>
              <a:cxnSpLocks/>
            </p:cNvCxnSpPr>
            <p:nvPr/>
          </p:nvCxnSpPr>
          <p:spPr>
            <a:xfrm>
              <a:off x="1280287" y="5181617"/>
              <a:ext cx="385894" cy="0"/>
            </a:xfrm>
            <a:prstGeom prst="line">
              <a:avLst/>
            </a:prstGeom>
            <a:noFill/>
            <a:ln w="19050" cap="sq" cmpd="sng" algn="ctr">
              <a:solidFill>
                <a:schemeClr val="tx2"/>
              </a:solidFill>
              <a:prstDash val="sysDash"/>
              <a:miter lim="800000"/>
              <a:tailEnd type="none"/>
            </a:ln>
            <a:effectLst/>
          </p:spPr>
        </p:cxnSp>
        <p:sp>
          <p:nvSpPr>
            <p:cNvPr id="34" name="Freeform 40890">
              <a:extLst>
                <a:ext uri="{FF2B5EF4-FFF2-40B4-BE49-F238E27FC236}">
                  <a16:creationId xmlns:a16="http://schemas.microsoft.com/office/drawing/2014/main" id="{2876BA9D-2EAD-49D9-983F-E03A921B8811}"/>
                </a:ext>
              </a:extLst>
            </p:cNvPr>
            <p:cNvSpPr/>
            <p:nvPr/>
          </p:nvSpPr>
          <p:spPr>
            <a:xfrm>
              <a:off x="1705022" y="5060381"/>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37" name="Freeform 12654">
            <a:extLst>
              <a:ext uri="{FF2B5EF4-FFF2-40B4-BE49-F238E27FC236}">
                <a16:creationId xmlns:a16="http://schemas.microsoft.com/office/drawing/2014/main" id="{2D13F8CC-B1BC-4548-9AF2-468B4F1F82BF}"/>
              </a:ext>
            </a:extLst>
          </p:cNvPr>
          <p:cNvSpPr/>
          <p:nvPr/>
        </p:nvSpPr>
        <p:spPr>
          <a:xfrm>
            <a:off x="7946136" y="2590752"/>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1"/>
          </a:p>
        </p:txBody>
      </p:sp>
      <p:sp>
        <p:nvSpPr>
          <p:cNvPr id="64" name="Rectangle 12836">
            <a:extLst>
              <a:ext uri="{FF2B5EF4-FFF2-40B4-BE49-F238E27FC236}">
                <a16:creationId xmlns:a16="http://schemas.microsoft.com/office/drawing/2014/main" id="{FA8EB222-DC69-42C5-83E0-9D7E7B0BB740}"/>
              </a:ext>
            </a:extLst>
          </p:cNvPr>
          <p:cNvSpPr/>
          <p:nvPr/>
        </p:nvSpPr>
        <p:spPr>
          <a:xfrm>
            <a:off x="8335010" y="2763945"/>
            <a:ext cx="227414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Operating Model &amp; Organization</a:t>
            </a:r>
          </a:p>
        </p:txBody>
      </p:sp>
      <p:grpSp>
        <p:nvGrpSpPr>
          <p:cNvPr id="149" name="Group 148">
            <a:extLst>
              <a:ext uri="{FF2B5EF4-FFF2-40B4-BE49-F238E27FC236}">
                <a16:creationId xmlns:a16="http://schemas.microsoft.com/office/drawing/2014/main" id="{AB78C77D-DCE9-4E6A-ACAC-486CC2E57622}"/>
              </a:ext>
            </a:extLst>
          </p:cNvPr>
          <p:cNvGrpSpPr/>
          <p:nvPr/>
        </p:nvGrpSpPr>
        <p:grpSpPr>
          <a:xfrm>
            <a:off x="7614673" y="2560190"/>
            <a:ext cx="576000" cy="576000"/>
            <a:chOff x="7527455" y="2332083"/>
            <a:chExt cx="614173" cy="563113"/>
          </a:xfrm>
        </p:grpSpPr>
        <p:sp>
          <p:nvSpPr>
            <p:cNvPr id="38" name="Freeform 12667">
              <a:extLst>
                <a:ext uri="{FF2B5EF4-FFF2-40B4-BE49-F238E27FC236}">
                  <a16:creationId xmlns:a16="http://schemas.microsoft.com/office/drawing/2014/main" id="{623F6670-0E78-47B2-9444-A66A02219CF8}"/>
                </a:ext>
              </a:extLst>
            </p:cNvPr>
            <p:cNvSpPr/>
            <p:nvPr/>
          </p:nvSpPr>
          <p:spPr>
            <a:xfrm>
              <a:off x="7527455" y="2332083"/>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Freeform 12668">
              <a:extLst>
                <a:ext uri="{FF2B5EF4-FFF2-40B4-BE49-F238E27FC236}">
                  <a16:creationId xmlns:a16="http://schemas.microsoft.com/office/drawing/2014/main" id="{A9F51AED-220A-49B6-9604-813828651CFA}"/>
                </a:ext>
              </a:extLst>
            </p:cNvPr>
            <p:cNvSpPr/>
            <p:nvPr/>
          </p:nvSpPr>
          <p:spPr>
            <a:xfrm>
              <a:off x="7584605" y="2378789"/>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66" name="Freeform 12654">
            <a:extLst>
              <a:ext uri="{FF2B5EF4-FFF2-40B4-BE49-F238E27FC236}">
                <a16:creationId xmlns:a16="http://schemas.microsoft.com/office/drawing/2014/main" id="{BC72E6FB-B2D2-46D6-9536-8B32B3E21990}"/>
              </a:ext>
            </a:extLst>
          </p:cNvPr>
          <p:cNvSpPr/>
          <p:nvPr/>
        </p:nvSpPr>
        <p:spPr>
          <a:xfrm>
            <a:off x="7946136" y="3255873"/>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92" name="Rectangle 12836">
            <a:extLst>
              <a:ext uri="{FF2B5EF4-FFF2-40B4-BE49-F238E27FC236}">
                <a16:creationId xmlns:a16="http://schemas.microsoft.com/office/drawing/2014/main" id="{C9ABDAFD-B81D-47FB-BA52-A8CAD9CC64E5}"/>
              </a:ext>
            </a:extLst>
          </p:cNvPr>
          <p:cNvSpPr/>
          <p:nvPr/>
        </p:nvSpPr>
        <p:spPr>
          <a:xfrm>
            <a:off x="8335010" y="3429066"/>
            <a:ext cx="1521057"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Procurement &amp; Stock</a:t>
            </a:r>
          </a:p>
        </p:txBody>
      </p:sp>
      <p:sp>
        <p:nvSpPr>
          <p:cNvPr id="67" name="Freeform 12667">
            <a:extLst>
              <a:ext uri="{FF2B5EF4-FFF2-40B4-BE49-F238E27FC236}">
                <a16:creationId xmlns:a16="http://schemas.microsoft.com/office/drawing/2014/main" id="{14C41927-920A-4A70-9EB9-2483444D8B2E}"/>
              </a:ext>
            </a:extLst>
          </p:cNvPr>
          <p:cNvSpPr/>
          <p:nvPr/>
        </p:nvSpPr>
        <p:spPr>
          <a:xfrm>
            <a:off x="7614673" y="3225311"/>
            <a:ext cx="576000" cy="576000"/>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68" name="Freeform 12668">
            <a:extLst>
              <a:ext uri="{FF2B5EF4-FFF2-40B4-BE49-F238E27FC236}">
                <a16:creationId xmlns:a16="http://schemas.microsoft.com/office/drawing/2014/main" id="{756BC19A-08EB-4224-83D0-B31CF01174E4}"/>
              </a:ext>
            </a:extLst>
          </p:cNvPr>
          <p:cNvSpPr/>
          <p:nvPr/>
        </p:nvSpPr>
        <p:spPr>
          <a:xfrm>
            <a:off x="7668271" y="3273086"/>
            <a:ext cx="470233" cy="469683"/>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4" name="Freeform 12654">
            <a:extLst>
              <a:ext uri="{FF2B5EF4-FFF2-40B4-BE49-F238E27FC236}">
                <a16:creationId xmlns:a16="http://schemas.microsoft.com/office/drawing/2014/main" id="{17313A93-2900-4ACD-8CCF-A9EA0A74DBF9}"/>
              </a:ext>
            </a:extLst>
          </p:cNvPr>
          <p:cNvSpPr/>
          <p:nvPr/>
        </p:nvSpPr>
        <p:spPr>
          <a:xfrm>
            <a:off x="7946136" y="3920994"/>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120" name="Rectangle 12836">
            <a:extLst>
              <a:ext uri="{FF2B5EF4-FFF2-40B4-BE49-F238E27FC236}">
                <a16:creationId xmlns:a16="http://schemas.microsoft.com/office/drawing/2014/main" id="{7DB7C856-74EE-464D-9FBD-76E6493145C0}"/>
              </a:ext>
            </a:extLst>
          </p:cNvPr>
          <p:cNvSpPr/>
          <p:nvPr/>
        </p:nvSpPr>
        <p:spPr>
          <a:xfrm>
            <a:off x="8335010" y="4094187"/>
            <a:ext cx="184088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Productivity &amp; Utilization </a:t>
            </a:r>
          </a:p>
        </p:txBody>
      </p:sp>
      <p:grpSp>
        <p:nvGrpSpPr>
          <p:cNvPr id="151" name="Group 150">
            <a:extLst>
              <a:ext uri="{FF2B5EF4-FFF2-40B4-BE49-F238E27FC236}">
                <a16:creationId xmlns:a16="http://schemas.microsoft.com/office/drawing/2014/main" id="{63396C08-D2F1-470C-8C71-6582B3B34F4C}"/>
              </a:ext>
            </a:extLst>
          </p:cNvPr>
          <p:cNvGrpSpPr/>
          <p:nvPr/>
        </p:nvGrpSpPr>
        <p:grpSpPr>
          <a:xfrm>
            <a:off x="7614673" y="3890432"/>
            <a:ext cx="576000" cy="576000"/>
            <a:chOff x="7527455" y="3662325"/>
            <a:chExt cx="614173" cy="563113"/>
          </a:xfrm>
        </p:grpSpPr>
        <p:sp>
          <p:nvSpPr>
            <p:cNvPr id="95" name="Freeform 12667">
              <a:extLst>
                <a:ext uri="{FF2B5EF4-FFF2-40B4-BE49-F238E27FC236}">
                  <a16:creationId xmlns:a16="http://schemas.microsoft.com/office/drawing/2014/main" id="{B8DA4639-7AC6-4B89-B666-70F3786F83E9}"/>
                </a:ext>
              </a:extLst>
            </p:cNvPr>
            <p:cNvSpPr/>
            <p:nvPr/>
          </p:nvSpPr>
          <p:spPr>
            <a:xfrm>
              <a:off x="7527455" y="3662325"/>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6" name="Freeform 12668">
              <a:extLst>
                <a:ext uri="{FF2B5EF4-FFF2-40B4-BE49-F238E27FC236}">
                  <a16:creationId xmlns:a16="http://schemas.microsoft.com/office/drawing/2014/main" id="{7C84731D-1C69-4AEA-B7B0-4A3656DB2D3D}"/>
                </a:ext>
              </a:extLst>
            </p:cNvPr>
            <p:cNvSpPr/>
            <p:nvPr/>
          </p:nvSpPr>
          <p:spPr>
            <a:xfrm>
              <a:off x="7584605" y="3709031"/>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22" name="Freeform 12654">
            <a:extLst>
              <a:ext uri="{FF2B5EF4-FFF2-40B4-BE49-F238E27FC236}">
                <a16:creationId xmlns:a16="http://schemas.microsoft.com/office/drawing/2014/main" id="{4941B799-53FF-429D-A5B0-39565C633575}"/>
              </a:ext>
            </a:extLst>
          </p:cNvPr>
          <p:cNvSpPr/>
          <p:nvPr/>
        </p:nvSpPr>
        <p:spPr>
          <a:xfrm>
            <a:off x="7946136" y="4586115"/>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grpSp>
        <p:nvGrpSpPr>
          <p:cNvPr id="24" name="Group 23">
            <a:extLst>
              <a:ext uri="{FF2B5EF4-FFF2-40B4-BE49-F238E27FC236}">
                <a16:creationId xmlns:a16="http://schemas.microsoft.com/office/drawing/2014/main" id="{C2CB9B9B-2420-4805-8AE0-B56D71D67FC1}"/>
              </a:ext>
            </a:extLst>
          </p:cNvPr>
          <p:cNvGrpSpPr/>
          <p:nvPr/>
        </p:nvGrpSpPr>
        <p:grpSpPr>
          <a:xfrm>
            <a:off x="7614673" y="4555553"/>
            <a:ext cx="576000" cy="576000"/>
            <a:chOff x="7527455" y="4327446"/>
            <a:chExt cx="614173" cy="563113"/>
          </a:xfrm>
        </p:grpSpPr>
        <p:sp>
          <p:nvSpPr>
            <p:cNvPr id="123" name="Freeform 12667">
              <a:extLst>
                <a:ext uri="{FF2B5EF4-FFF2-40B4-BE49-F238E27FC236}">
                  <a16:creationId xmlns:a16="http://schemas.microsoft.com/office/drawing/2014/main" id="{F9C4FDB4-883A-4564-8134-ED4E4E2D1A66}"/>
                </a:ext>
              </a:extLst>
            </p:cNvPr>
            <p:cNvSpPr/>
            <p:nvPr/>
          </p:nvSpPr>
          <p:spPr>
            <a:xfrm>
              <a:off x="7527455" y="4327446"/>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124" name="Freeform 12668">
              <a:extLst>
                <a:ext uri="{FF2B5EF4-FFF2-40B4-BE49-F238E27FC236}">
                  <a16:creationId xmlns:a16="http://schemas.microsoft.com/office/drawing/2014/main" id="{4969109E-B328-4EF6-8DCA-77A5175CFB98}"/>
                </a:ext>
              </a:extLst>
            </p:cNvPr>
            <p:cNvSpPr/>
            <p:nvPr/>
          </p:nvSpPr>
          <p:spPr>
            <a:xfrm>
              <a:off x="7584605" y="4374152"/>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48" name="Rectangle 12836">
            <a:extLst>
              <a:ext uri="{FF2B5EF4-FFF2-40B4-BE49-F238E27FC236}">
                <a16:creationId xmlns:a16="http://schemas.microsoft.com/office/drawing/2014/main" id="{0F1BEC4B-DAB9-4D1F-8352-9AA4F74E5A5A}"/>
              </a:ext>
            </a:extLst>
          </p:cNvPr>
          <p:cNvSpPr/>
          <p:nvPr/>
        </p:nvSpPr>
        <p:spPr>
          <a:xfrm>
            <a:off x="8335010" y="4759308"/>
            <a:ext cx="312714"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R&amp;D</a:t>
            </a:r>
          </a:p>
        </p:txBody>
      </p:sp>
      <p:sp>
        <p:nvSpPr>
          <p:cNvPr id="156" name="TextBox 155">
            <a:extLst>
              <a:ext uri="{FF2B5EF4-FFF2-40B4-BE49-F238E27FC236}">
                <a16:creationId xmlns:a16="http://schemas.microsoft.com/office/drawing/2014/main" id="{5F1B6E9F-5EC0-46FD-983B-FB4F37C52DB1}"/>
              </a:ext>
            </a:extLst>
          </p:cNvPr>
          <p:cNvSpPr txBox="1"/>
          <p:nvPr/>
        </p:nvSpPr>
        <p:spPr>
          <a:xfrm>
            <a:off x="7946136" y="2103644"/>
            <a:ext cx="2091389" cy="307777"/>
          </a:xfrm>
          <a:prstGeom prst="rect">
            <a:avLst/>
          </a:prstGeom>
          <a:noFill/>
          <a:ln w="12700" cap="sq">
            <a:noFill/>
            <a:miter lim="800000"/>
          </a:ln>
        </p:spPr>
        <p:txBody>
          <a:bodyPr wrap="square">
            <a:spAutoFit/>
          </a:bodyPr>
          <a:lstStyle/>
          <a:p>
            <a:pPr>
              <a:spcBef>
                <a:spcPts val="0"/>
              </a:spcBef>
              <a:spcAft>
                <a:spcPts val="600"/>
              </a:spcAft>
            </a:pPr>
            <a:r>
              <a:rPr lang="en-US" sz="1400" b="1" dirty="0">
                <a:solidFill>
                  <a:schemeClr val="bg1"/>
                </a:solidFill>
                <a:cs typeface="Arial" pitchFamily="34" charset="0"/>
              </a:rPr>
              <a:t>Key areas of analysis</a:t>
            </a:r>
          </a:p>
        </p:txBody>
      </p:sp>
      <p:sp>
        <p:nvSpPr>
          <p:cNvPr id="157" name="TextBox 156">
            <a:extLst>
              <a:ext uri="{FF2B5EF4-FFF2-40B4-BE49-F238E27FC236}">
                <a16:creationId xmlns:a16="http://schemas.microsoft.com/office/drawing/2014/main" id="{4105501C-BB6D-4318-BFD2-16EB63DE8BA1}"/>
              </a:ext>
            </a:extLst>
          </p:cNvPr>
          <p:cNvSpPr txBox="1"/>
          <p:nvPr/>
        </p:nvSpPr>
        <p:spPr>
          <a:xfrm>
            <a:off x="609917" y="988626"/>
            <a:ext cx="3639743"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Key benefits and areas of analysis</a:t>
            </a:r>
          </a:p>
        </p:txBody>
      </p:sp>
      <p:pic>
        <p:nvPicPr>
          <p:cNvPr id="7" name="Graphic 6" descr="Cycle with people with solid fill">
            <a:extLst>
              <a:ext uri="{FF2B5EF4-FFF2-40B4-BE49-F238E27FC236}">
                <a16:creationId xmlns:a16="http://schemas.microsoft.com/office/drawing/2014/main" id="{1B007D11-10E8-42E6-9E77-037793E129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1402" y="2598950"/>
            <a:ext cx="465491" cy="465491"/>
          </a:xfrm>
          <a:prstGeom prst="rect">
            <a:avLst/>
          </a:prstGeom>
        </p:spPr>
      </p:pic>
      <p:pic>
        <p:nvPicPr>
          <p:cNvPr id="9" name="Graphic 8" descr="Warehouse with solid fill">
            <a:extLst>
              <a:ext uri="{FF2B5EF4-FFF2-40B4-BE49-F238E27FC236}">
                <a16:creationId xmlns:a16="http://schemas.microsoft.com/office/drawing/2014/main" id="{C55DE443-1550-464C-A643-D2C23B3FC26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4080" y="3328772"/>
            <a:ext cx="340133" cy="340133"/>
          </a:xfrm>
          <a:prstGeom prst="rect">
            <a:avLst/>
          </a:prstGeom>
        </p:spPr>
      </p:pic>
      <p:pic>
        <p:nvPicPr>
          <p:cNvPr id="8" name="Graphic 7" descr="Factory with solid fill">
            <a:extLst>
              <a:ext uri="{FF2B5EF4-FFF2-40B4-BE49-F238E27FC236}">
                <a16:creationId xmlns:a16="http://schemas.microsoft.com/office/drawing/2014/main" id="{972A4E91-08CE-40BA-833B-7B72F7B98CF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15599" y="3977259"/>
            <a:ext cx="363538" cy="363538"/>
          </a:xfrm>
          <a:prstGeom prst="rect">
            <a:avLst/>
          </a:prstGeom>
        </p:spPr>
      </p:pic>
      <p:pic>
        <p:nvPicPr>
          <p:cNvPr id="12" name="Graphic 11" descr="Beaker with solid fill">
            <a:extLst>
              <a:ext uri="{FF2B5EF4-FFF2-40B4-BE49-F238E27FC236}">
                <a16:creationId xmlns:a16="http://schemas.microsoft.com/office/drawing/2014/main" id="{46DD497F-6BF1-40F0-9F36-4C391B4C175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09739" y="4642151"/>
            <a:ext cx="375258" cy="375258"/>
          </a:xfrm>
          <a:prstGeom prst="rect">
            <a:avLst/>
          </a:prstGeom>
        </p:spPr>
      </p:pic>
      <p:sp>
        <p:nvSpPr>
          <p:cNvPr id="53" name="Rectangle 52">
            <a:extLst>
              <a:ext uri="{FF2B5EF4-FFF2-40B4-BE49-F238E27FC236}">
                <a16:creationId xmlns:a16="http://schemas.microsoft.com/office/drawing/2014/main" id="{17BBF805-9A47-4353-B0C5-D7338F256A1F}"/>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MAIN GOAL</a:t>
            </a:r>
            <a:endParaRPr lang="en-IN" sz="1400" b="1" dirty="0">
              <a:solidFill>
                <a:schemeClr val="bg2"/>
              </a:solidFill>
              <a:latin typeface="+mn-lt"/>
              <a:ea typeface="+mn-ea"/>
              <a:cs typeface="Arial" pitchFamily="34" charset="0"/>
            </a:endParaRPr>
          </a:p>
        </p:txBody>
      </p:sp>
      <p:sp>
        <p:nvSpPr>
          <p:cNvPr id="70" name="Date Placeholder 3">
            <a:extLst>
              <a:ext uri="{FF2B5EF4-FFF2-40B4-BE49-F238E27FC236}">
                <a16:creationId xmlns:a16="http://schemas.microsoft.com/office/drawing/2014/main" id="{41743A1B-8BEF-48F2-AD8E-FBEFA69C52A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100" name="Group 99">
            <a:extLst>
              <a:ext uri="{FF2B5EF4-FFF2-40B4-BE49-F238E27FC236}">
                <a16:creationId xmlns:a16="http://schemas.microsoft.com/office/drawing/2014/main" id="{B1C98C96-1E44-4549-B87B-5E027AB6DE77}"/>
              </a:ext>
            </a:extLst>
          </p:cNvPr>
          <p:cNvGrpSpPr/>
          <p:nvPr/>
        </p:nvGrpSpPr>
        <p:grpSpPr>
          <a:xfrm>
            <a:off x="10257067" y="36000"/>
            <a:ext cx="1853205" cy="282545"/>
            <a:chOff x="10257067" y="70336"/>
            <a:chExt cx="1853205" cy="282545"/>
          </a:xfrm>
        </p:grpSpPr>
        <p:grpSp>
          <p:nvGrpSpPr>
            <p:cNvPr id="101" name="Group 100">
              <a:extLst>
                <a:ext uri="{FF2B5EF4-FFF2-40B4-BE49-F238E27FC236}">
                  <a16:creationId xmlns:a16="http://schemas.microsoft.com/office/drawing/2014/main" id="{3D340573-D3BE-4A7C-9462-130501F5D53A}"/>
                </a:ext>
              </a:extLst>
            </p:cNvPr>
            <p:cNvGrpSpPr/>
            <p:nvPr/>
          </p:nvGrpSpPr>
          <p:grpSpPr>
            <a:xfrm>
              <a:off x="10257067" y="76010"/>
              <a:ext cx="402453" cy="276871"/>
              <a:chOff x="8783357" y="868151"/>
              <a:chExt cx="402453" cy="276871"/>
            </a:xfrm>
          </p:grpSpPr>
          <p:sp>
            <p:nvSpPr>
              <p:cNvPr id="111" name="Rectangle 6">
                <a:extLst>
                  <a:ext uri="{FF2B5EF4-FFF2-40B4-BE49-F238E27FC236}">
                    <a16:creationId xmlns:a16="http://schemas.microsoft.com/office/drawing/2014/main" id="{47A8B9FB-2C41-415A-8AFB-AC2E8986FBBD}"/>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12" name="Graphic 111" descr="Clipboard with solid fill">
                <a:extLst>
                  <a:ext uri="{FF2B5EF4-FFF2-40B4-BE49-F238E27FC236}">
                    <a16:creationId xmlns:a16="http://schemas.microsoft.com/office/drawing/2014/main" id="{372BD57F-046B-4AE4-8A74-9E7374DC100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86704" y="905219"/>
                <a:ext cx="199106" cy="199106"/>
              </a:xfrm>
              <a:prstGeom prst="rect">
                <a:avLst/>
              </a:prstGeom>
            </p:spPr>
          </p:pic>
        </p:grpSp>
        <p:grpSp>
          <p:nvGrpSpPr>
            <p:cNvPr id="102" name="Group 101">
              <a:extLst>
                <a:ext uri="{FF2B5EF4-FFF2-40B4-BE49-F238E27FC236}">
                  <a16:creationId xmlns:a16="http://schemas.microsoft.com/office/drawing/2014/main" id="{25852FAB-0B9E-4F66-B3F1-C31AF4EEA4BA}"/>
                </a:ext>
              </a:extLst>
            </p:cNvPr>
            <p:cNvGrpSpPr/>
            <p:nvPr/>
          </p:nvGrpSpPr>
          <p:grpSpPr>
            <a:xfrm>
              <a:off x="10740650" y="76010"/>
              <a:ext cx="402454" cy="276871"/>
              <a:chOff x="8783356" y="868151"/>
              <a:chExt cx="402454" cy="276871"/>
            </a:xfrm>
          </p:grpSpPr>
          <p:sp>
            <p:nvSpPr>
              <p:cNvPr id="109" name="Rectangle 6">
                <a:extLst>
                  <a:ext uri="{FF2B5EF4-FFF2-40B4-BE49-F238E27FC236}">
                    <a16:creationId xmlns:a16="http://schemas.microsoft.com/office/drawing/2014/main" id="{DAD5E9FC-A30E-407A-A50C-6C6BEEC2BD44}"/>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110" name="Graphic 109" descr="User network with solid fill">
                <a:extLst>
                  <a:ext uri="{FF2B5EF4-FFF2-40B4-BE49-F238E27FC236}">
                    <a16:creationId xmlns:a16="http://schemas.microsoft.com/office/drawing/2014/main" id="{45C5B8D9-83AD-457A-A0F6-9D9D67029F7E}"/>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nvGrpSpPr>
            <p:cNvPr id="103" name="Group 102">
              <a:extLst>
                <a:ext uri="{FF2B5EF4-FFF2-40B4-BE49-F238E27FC236}">
                  <a16:creationId xmlns:a16="http://schemas.microsoft.com/office/drawing/2014/main" id="{48752651-0C5E-4240-95F6-029A490D48B2}"/>
                </a:ext>
              </a:extLst>
            </p:cNvPr>
            <p:cNvGrpSpPr/>
            <p:nvPr/>
          </p:nvGrpSpPr>
          <p:grpSpPr>
            <a:xfrm>
              <a:off x="11224235" y="76010"/>
              <a:ext cx="402453" cy="276871"/>
              <a:chOff x="8783357" y="868151"/>
              <a:chExt cx="402453" cy="276871"/>
            </a:xfrm>
          </p:grpSpPr>
          <p:sp>
            <p:nvSpPr>
              <p:cNvPr id="107" name="Rectangle 6">
                <a:extLst>
                  <a:ext uri="{FF2B5EF4-FFF2-40B4-BE49-F238E27FC236}">
                    <a16:creationId xmlns:a16="http://schemas.microsoft.com/office/drawing/2014/main" id="{B7213E41-3A41-4B50-9957-E77F157ED221}"/>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08" name="Graphic 107" descr="Computer with solid fill">
                <a:extLst>
                  <a:ext uri="{FF2B5EF4-FFF2-40B4-BE49-F238E27FC236}">
                    <a16:creationId xmlns:a16="http://schemas.microsoft.com/office/drawing/2014/main" id="{B6207A80-3F17-4377-9E99-44DAB6F2460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8986704" y="905219"/>
                <a:ext cx="199106" cy="199106"/>
              </a:xfrm>
              <a:prstGeom prst="rect">
                <a:avLst/>
              </a:prstGeom>
            </p:spPr>
          </p:pic>
        </p:grpSp>
        <p:grpSp>
          <p:nvGrpSpPr>
            <p:cNvPr id="104" name="Group 103">
              <a:extLst>
                <a:ext uri="{FF2B5EF4-FFF2-40B4-BE49-F238E27FC236}">
                  <a16:creationId xmlns:a16="http://schemas.microsoft.com/office/drawing/2014/main" id="{B862A5C7-A0E0-4144-9D3B-45B1FC3146EC}"/>
                </a:ext>
              </a:extLst>
            </p:cNvPr>
            <p:cNvGrpSpPr/>
            <p:nvPr/>
          </p:nvGrpSpPr>
          <p:grpSpPr>
            <a:xfrm>
              <a:off x="11707819" y="70336"/>
              <a:ext cx="402453" cy="276871"/>
              <a:chOff x="8783357" y="868151"/>
              <a:chExt cx="402453" cy="276871"/>
            </a:xfrm>
          </p:grpSpPr>
          <p:sp>
            <p:nvSpPr>
              <p:cNvPr id="105" name="Rectangle 6">
                <a:extLst>
                  <a:ext uri="{FF2B5EF4-FFF2-40B4-BE49-F238E27FC236}">
                    <a16:creationId xmlns:a16="http://schemas.microsoft.com/office/drawing/2014/main" id="{B2AF8D83-8DE8-43D2-A2CF-5649655704C7}"/>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06" name="Graphic 105" descr="Target Audience with solid fill">
                <a:extLst>
                  <a:ext uri="{FF2B5EF4-FFF2-40B4-BE49-F238E27FC236}">
                    <a16:creationId xmlns:a16="http://schemas.microsoft.com/office/drawing/2014/main" id="{6BD1A32E-524C-4206-B06F-9EA523B289E7}"/>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65594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The analyses related to the 4 focus areas is tailored according to the Target to be addressed by the Operational Due Diligence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7</a:t>
            </a:fld>
            <a:endParaRPr lang="en-US" noProof="0" dirty="0"/>
          </a:p>
        </p:txBody>
      </p:sp>
      <p:sp>
        <p:nvSpPr>
          <p:cNvPr id="22" name="TextBox 21">
            <a:extLst>
              <a:ext uri="{FF2B5EF4-FFF2-40B4-BE49-F238E27FC236}">
                <a16:creationId xmlns:a16="http://schemas.microsoft.com/office/drawing/2014/main" id="{80CDE037-0580-4F71-A58C-FD65A88A0C6E}"/>
              </a:ext>
            </a:extLst>
          </p:cNvPr>
          <p:cNvSpPr txBox="1"/>
          <p:nvPr/>
        </p:nvSpPr>
        <p:spPr>
          <a:xfrm>
            <a:off x="609918" y="988626"/>
            <a:ext cx="3005776"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Scope of Work - Example</a:t>
            </a:r>
          </a:p>
        </p:txBody>
      </p:sp>
      <p:sp>
        <p:nvSpPr>
          <p:cNvPr id="23" name="Freeform 3831">
            <a:extLst>
              <a:ext uri="{FF2B5EF4-FFF2-40B4-BE49-F238E27FC236}">
                <a16:creationId xmlns:a16="http://schemas.microsoft.com/office/drawing/2014/main" id="{47681B08-2478-4350-ACF4-9D7CDA283196}"/>
              </a:ext>
            </a:extLst>
          </p:cNvPr>
          <p:cNvSpPr/>
          <p:nvPr/>
        </p:nvSpPr>
        <p:spPr>
          <a:xfrm>
            <a:off x="604582" y="1633370"/>
            <a:ext cx="11016000" cy="0"/>
          </a:xfrm>
          <a:custGeom>
            <a:avLst/>
            <a:gdLst/>
            <a:ahLst/>
            <a:cxnLst/>
            <a:rect l="0" t="0" r="0" b="0"/>
            <a:pathLst>
              <a:path w="8036243">
                <a:moveTo>
                  <a:pt x="0" y="0"/>
                </a:moveTo>
                <a:lnTo>
                  <a:pt x="8036243" y="0"/>
                </a:lnTo>
              </a:path>
            </a:pathLst>
          </a:cu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 name="Straight Connector 5">
            <a:extLst>
              <a:ext uri="{FF2B5EF4-FFF2-40B4-BE49-F238E27FC236}">
                <a16:creationId xmlns:a16="http://schemas.microsoft.com/office/drawing/2014/main" id="{6EF9B9EA-E5F7-4DB0-BC8C-45EF73016F23}"/>
              </a:ext>
            </a:extLst>
          </p:cNvPr>
          <p:cNvCxnSpPr>
            <a:cxnSpLocks/>
          </p:cNvCxnSpPr>
          <p:nvPr/>
        </p:nvCxnSpPr>
        <p:spPr>
          <a:xfrm>
            <a:off x="2214694"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5E7505E-4C24-4796-B1CA-868E22D4DB70}"/>
              </a:ext>
            </a:extLst>
          </p:cNvPr>
          <p:cNvCxnSpPr>
            <a:cxnSpLocks/>
          </p:cNvCxnSpPr>
          <p:nvPr/>
        </p:nvCxnSpPr>
        <p:spPr>
          <a:xfrm>
            <a:off x="6917638"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1" name="Rectangle 3939">
            <a:extLst>
              <a:ext uri="{FF2B5EF4-FFF2-40B4-BE49-F238E27FC236}">
                <a16:creationId xmlns:a16="http://schemas.microsoft.com/office/drawing/2014/main" id="{C49B49A9-8E0E-4C3A-9E7A-CA1E488DA396}"/>
              </a:ext>
            </a:extLst>
          </p:cNvPr>
          <p:cNvSpPr/>
          <p:nvPr/>
        </p:nvSpPr>
        <p:spPr>
          <a:xfrm>
            <a:off x="3555600" y="1320803"/>
            <a:ext cx="2021131"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Manufacturing Company</a:t>
            </a:r>
          </a:p>
        </p:txBody>
      </p:sp>
      <p:sp>
        <p:nvSpPr>
          <p:cNvPr id="32" name="Rectangle 3939">
            <a:extLst>
              <a:ext uri="{FF2B5EF4-FFF2-40B4-BE49-F238E27FC236}">
                <a16:creationId xmlns:a16="http://schemas.microsoft.com/office/drawing/2014/main" id="{1C3EE43B-87FF-4ED3-B4FF-89519CFA6E39}"/>
              </a:ext>
            </a:extLst>
          </p:cNvPr>
          <p:cNvSpPr/>
          <p:nvPr/>
        </p:nvSpPr>
        <p:spPr>
          <a:xfrm>
            <a:off x="8706133" y="1323756"/>
            <a:ext cx="1437317"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Service Company</a:t>
            </a:r>
          </a:p>
        </p:txBody>
      </p:sp>
      <p:sp>
        <p:nvSpPr>
          <p:cNvPr id="33" name="Rectangle 12836">
            <a:extLst>
              <a:ext uri="{FF2B5EF4-FFF2-40B4-BE49-F238E27FC236}">
                <a16:creationId xmlns:a16="http://schemas.microsoft.com/office/drawing/2014/main" id="{9D8BA50F-7247-4CD9-BA90-5C6B1ED204F5}"/>
              </a:ext>
            </a:extLst>
          </p:cNvPr>
          <p:cNvSpPr/>
          <p:nvPr/>
        </p:nvSpPr>
        <p:spPr>
          <a:xfrm>
            <a:off x="1206056" y="192829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sp>
        <p:nvSpPr>
          <p:cNvPr id="34" name="Rectangle 12836">
            <a:extLst>
              <a:ext uri="{FF2B5EF4-FFF2-40B4-BE49-F238E27FC236}">
                <a16:creationId xmlns:a16="http://schemas.microsoft.com/office/drawing/2014/main" id="{08E3510A-37BA-4AE3-A6E5-C65B21A34C40}"/>
              </a:ext>
            </a:extLst>
          </p:cNvPr>
          <p:cNvSpPr/>
          <p:nvPr/>
        </p:nvSpPr>
        <p:spPr>
          <a:xfrm>
            <a:off x="2323750"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current organization structure and FTEs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white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the Operating Model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 for customer management</a:t>
            </a:r>
          </a:p>
        </p:txBody>
      </p:sp>
      <p:sp>
        <p:nvSpPr>
          <p:cNvPr id="35" name="Rectangle 12836">
            <a:extLst>
              <a:ext uri="{FF2B5EF4-FFF2-40B4-BE49-F238E27FC236}">
                <a16:creationId xmlns:a16="http://schemas.microsoft.com/office/drawing/2014/main" id="{F8E22117-4F82-48F7-B9DA-88B914C8F350}"/>
              </a:ext>
            </a:extLst>
          </p:cNvPr>
          <p:cNvSpPr/>
          <p:nvPr/>
        </p:nvSpPr>
        <p:spPr>
          <a:xfrm>
            <a:off x="2323750"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analysis – 80:20 materials/suppliers (</a:t>
            </a:r>
            <a:r>
              <a:rPr lang="en-US" sz="1000" dirty="0" err="1">
                <a:solidFill>
                  <a:schemeClr val="bg1"/>
                </a:solidFill>
                <a:cs typeface="Arial" pitchFamily="34" charset="0"/>
              </a:rPr>
              <a:t>curr</a:t>
            </a:r>
            <a:r>
              <a:rPr lang="en-US" sz="1000" dirty="0">
                <a:solidFill>
                  <a:schemeClr val="bg1"/>
                </a:solidFill>
                <a:cs typeface="Arial" pitchFamily="34" charset="0"/>
              </a:rPr>
              <a:t>. and hist.)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and strategy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Exposure to commodity markets – comment on risk and price management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36" name="Rectangle 12836">
            <a:extLst>
              <a:ext uri="{FF2B5EF4-FFF2-40B4-BE49-F238E27FC236}">
                <a16:creationId xmlns:a16="http://schemas.microsoft.com/office/drawing/2014/main" id="{9514CE28-F757-41CD-BD7A-B8C121156840}"/>
              </a:ext>
            </a:extLst>
          </p:cNvPr>
          <p:cNvSpPr/>
          <p:nvPr/>
        </p:nvSpPr>
        <p:spPr>
          <a:xfrm>
            <a:off x="2323750" y="4003330"/>
            <a:ext cx="4484834" cy="1538883"/>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productivity drivers – scale, reliability, changeovers...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output constraints – shift patterns, factory layout, logistics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blue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Labor productivity (direct labor cost variation, temporary employment…)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production saturation levels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demand planning process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capacity for any forecast growth</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recent improvement program, results and sustainability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sp>
        <p:nvSpPr>
          <p:cNvPr id="38" name="Rectangle 12836">
            <a:extLst>
              <a:ext uri="{FF2B5EF4-FFF2-40B4-BE49-F238E27FC236}">
                <a16:creationId xmlns:a16="http://schemas.microsoft.com/office/drawing/2014/main" id="{436863F2-4B0A-44C9-B74C-B02095CB74F1}"/>
              </a:ext>
            </a:extLst>
          </p:cNvPr>
          <p:cNvSpPr/>
          <p:nvPr/>
        </p:nvSpPr>
        <p:spPr>
          <a:xfrm>
            <a:off x="2323748" y="5683332"/>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a:t>
            </a:r>
          </a:p>
        </p:txBody>
      </p:sp>
      <p:sp>
        <p:nvSpPr>
          <p:cNvPr id="39" name="Freeform 3831">
            <a:extLst>
              <a:ext uri="{FF2B5EF4-FFF2-40B4-BE49-F238E27FC236}">
                <a16:creationId xmlns:a16="http://schemas.microsoft.com/office/drawing/2014/main" id="{994B1F3E-A62F-47CB-9B2A-9CC61B5CA1B1}"/>
              </a:ext>
            </a:extLst>
          </p:cNvPr>
          <p:cNvSpPr/>
          <p:nvPr/>
        </p:nvSpPr>
        <p:spPr>
          <a:xfrm>
            <a:off x="604582" y="27144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Freeform 3831">
            <a:extLst>
              <a:ext uri="{FF2B5EF4-FFF2-40B4-BE49-F238E27FC236}">
                <a16:creationId xmlns:a16="http://schemas.microsoft.com/office/drawing/2014/main" id="{DDB46039-D116-45A2-AFD4-167D46787F67}"/>
              </a:ext>
            </a:extLst>
          </p:cNvPr>
          <p:cNvSpPr/>
          <p:nvPr/>
        </p:nvSpPr>
        <p:spPr>
          <a:xfrm>
            <a:off x="604582" y="3932770"/>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3831">
            <a:extLst>
              <a:ext uri="{FF2B5EF4-FFF2-40B4-BE49-F238E27FC236}">
                <a16:creationId xmlns:a16="http://schemas.microsoft.com/office/drawing/2014/main" id="{662C5182-9A61-4274-B7C8-EA5AA0E0F61C}"/>
              </a:ext>
            </a:extLst>
          </p:cNvPr>
          <p:cNvSpPr/>
          <p:nvPr/>
        </p:nvSpPr>
        <p:spPr>
          <a:xfrm>
            <a:off x="604582" y="561277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12836">
            <a:extLst>
              <a:ext uri="{FF2B5EF4-FFF2-40B4-BE49-F238E27FC236}">
                <a16:creationId xmlns:a16="http://schemas.microsoft.com/office/drawing/2014/main" id="{52F969D9-53F2-47A2-94B2-77151B7812D2}"/>
              </a:ext>
            </a:extLst>
          </p:cNvPr>
          <p:cNvSpPr/>
          <p:nvPr/>
        </p:nvSpPr>
        <p:spPr>
          <a:xfrm>
            <a:off x="7014107"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Operating Model, map current organization structure/FTEs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current Customer Relationship model (o/w Direct and Indirect) 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SG&amp;A costs analysis and support for cost saving opportunities</a:t>
            </a:r>
          </a:p>
        </p:txBody>
      </p:sp>
      <p:sp>
        <p:nvSpPr>
          <p:cNvPr id="47" name="Rectangle 12836">
            <a:extLst>
              <a:ext uri="{FF2B5EF4-FFF2-40B4-BE49-F238E27FC236}">
                <a16:creationId xmlns:a16="http://schemas.microsoft.com/office/drawing/2014/main" id="{F9EA21AB-64A0-4935-A1E4-D513B358D1E1}"/>
              </a:ext>
            </a:extLst>
          </p:cNvPr>
          <p:cNvSpPr/>
          <p:nvPr/>
        </p:nvSpPr>
        <p:spPr>
          <a:xfrm>
            <a:off x="7014105" y="5683332"/>
            <a:ext cx="4484834"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R&amp;D process and organization and its eventual relevance</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and comment on eventual patents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level of know how internalization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 </a:t>
            </a:r>
          </a:p>
        </p:txBody>
      </p:sp>
      <p:sp>
        <p:nvSpPr>
          <p:cNvPr id="48" name="Rectangle 12836">
            <a:extLst>
              <a:ext uri="{FF2B5EF4-FFF2-40B4-BE49-F238E27FC236}">
                <a16:creationId xmlns:a16="http://schemas.microsoft.com/office/drawing/2014/main" id="{B98CEA45-4A8B-4602-B873-6436810D660D}"/>
              </a:ext>
            </a:extLst>
          </p:cNvPr>
          <p:cNvSpPr/>
          <p:nvPr/>
        </p:nvSpPr>
        <p:spPr>
          <a:xfrm>
            <a:off x="7014107"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visibility analysis – 80:20 for HWs/ SWs/ Services and suppliers (current and historical)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a:t>
            </a:r>
            <a:r>
              <a:rPr lang="en-US" sz="1000" dirty="0" err="1">
                <a:solidFill>
                  <a:schemeClr val="bg1"/>
                </a:solidFill>
                <a:cs typeface="Arial" pitchFamily="34" charset="0"/>
              </a:rPr>
              <a:t>etc</a:t>
            </a:r>
            <a:r>
              <a:rPr lang="en-US" sz="1000" dirty="0">
                <a:solidFill>
                  <a:schemeClr val="bg1"/>
                </a:solidFill>
                <a:cs typeface="Arial" pitchFamily="34" charset="0"/>
              </a:rPr>
              <a:t>)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49" name="Rectangle 12836">
            <a:extLst>
              <a:ext uri="{FF2B5EF4-FFF2-40B4-BE49-F238E27FC236}">
                <a16:creationId xmlns:a16="http://schemas.microsoft.com/office/drawing/2014/main" id="{8866EEF2-EC25-49B5-B646-B176BD536616}"/>
              </a:ext>
            </a:extLst>
          </p:cNvPr>
          <p:cNvSpPr/>
          <p:nvPr/>
        </p:nvSpPr>
        <p:spPr>
          <a:xfrm>
            <a:off x="1206056" y="315432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sp>
        <p:nvSpPr>
          <p:cNvPr id="50" name="Rectangle 12836">
            <a:extLst>
              <a:ext uri="{FF2B5EF4-FFF2-40B4-BE49-F238E27FC236}">
                <a16:creationId xmlns:a16="http://schemas.microsoft.com/office/drawing/2014/main" id="{AC168B4A-2919-4672-903C-495E2DC077FB}"/>
              </a:ext>
            </a:extLst>
          </p:cNvPr>
          <p:cNvSpPr/>
          <p:nvPr/>
        </p:nvSpPr>
        <p:spPr>
          <a:xfrm>
            <a:off x="1206056" y="460349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sp>
        <p:nvSpPr>
          <p:cNvPr id="51" name="Rectangle 12836">
            <a:extLst>
              <a:ext uri="{FF2B5EF4-FFF2-40B4-BE49-F238E27FC236}">
                <a16:creationId xmlns:a16="http://schemas.microsoft.com/office/drawing/2014/main" id="{33DD6413-7488-4506-A475-A9069378B1F3}"/>
              </a:ext>
            </a:extLst>
          </p:cNvPr>
          <p:cNvSpPr/>
          <p:nvPr/>
        </p:nvSpPr>
        <p:spPr>
          <a:xfrm>
            <a:off x="1206056" y="5983414"/>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pic>
        <p:nvPicPr>
          <p:cNvPr id="28" name="Graphic 27" descr="Cycle with people with solid fill">
            <a:extLst>
              <a:ext uri="{FF2B5EF4-FFF2-40B4-BE49-F238E27FC236}">
                <a16:creationId xmlns:a16="http://schemas.microsoft.com/office/drawing/2014/main" id="{212522CB-412F-4504-9846-5D3C56B986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582" y="1894054"/>
            <a:ext cx="576307" cy="576307"/>
          </a:xfrm>
          <a:prstGeom prst="rect">
            <a:avLst/>
          </a:prstGeom>
        </p:spPr>
      </p:pic>
      <p:pic>
        <p:nvPicPr>
          <p:cNvPr id="29" name="Graphic 28" descr="Warehouse with solid fill">
            <a:extLst>
              <a:ext uri="{FF2B5EF4-FFF2-40B4-BE49-F238E27FC236}">
                <a16:creationId xmlns:a16="http://schemas.microsoft.com/office/drawing/2014/main" id="{1F1ADA25-D14E-446F-8436-D9E4DBC0C1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4582" y="3113048"/>
            <a:ext cx="421106" cy="421106"/>
          </a:xfrm>
          <a:prstGeom prst="rect">
            <a:avLst/>
          </a:prstGeom>
        </p:spPr>
      </p:pic>
      <p:pic>
        <p:nvPicPr>
          <p:cNvPr id="37" name="Graphic 36" descr="Factory with solid fill">
            <a:extLst>
              <a:ext uri="{FF2B5EF4-FFF2-40B4-BE49-F238E27FC236}">
                <a16:creationId xmlns:a16="http://schemas.microsoft.com/office/drawing/2014/main" id="{85697EC0-F026-4C26-884A-4FE43B5BE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4582" y="4547730"/>
            <a:ext cx="450083" cy="450083"/>
          </a:xfrm>
          <a:prstGeom prst="rect">
            <a:avLst/>
          </a:prstGeom>
        </p:spPr>
      </p:pic>
      <p:pic>
        <p:nvPicPr>
          <p:cNvPr id="43" name="Graphic 42" descr="Beaker with solid fill">
            <a:extLst>
              <a:ext uri="{FF2B5EF4-FFF2-40B4-BE49-F238E27FC236}">
                <a16:creationId xmlns:a16="http://schemas.microsoft.com/office/drawing/2014/main" id="{EEF5A5ED-8FED-4C71-92EC-46B50482DE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582" y="5835756"/>
            <a:ext cx="464593" cy="464593"/>
          </a:xfrm>
          <a:prstGeom prst="rect">
            <a:avLst/>
          </a:prstGeom>
        </p:spPr>
      </p:pic>
      <p:sp>
        <p:nvSpPr>
          <p:cNvPr id="45" name="Rectangle 12836">
            <a:extLst>
              <a:ext uri="{FF2B5EF4-FFF2-40B4-BE49-F238E27FC236}">
                <a16:creationId xmlns:a16="http://schemas.microsoft.com/office/drawing/2014/main" id="{68367274-AD1C-4205-9236-71CD11956096}"/>
              </a:ext>
            </a:extLst>
          </p:cNvPr>
          <p:cNvSpPr/>
          <p:nvPr/>
        </p:nvSpPr>
        <p:spPr>
          <a:xfrm>
            <a:off x="7014107" y="4003330"/>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R&amp;D drivers and KPIs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sp>
        <p:nvSpPr>
          <p:cNvPr id="78" name="Date Placeholder 3">
            <a:extLst>
              <a:ext uri="{FF2B5EF4-FFF2-40B4-BE49-F238E27FC236}">
                <a16:creationId xmlns:a16="http://schemas.microsoft.com/office/drawing/2014/main" id="{CA606E8C-AAA5-4BCE-BA5B-2BEE3532C5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91" name="Group 90">
            <a:extLst>
              <a:ext uri="{FF2B5EF4-FFF2-40B4-BE49-F238E27FC236}">
                <a16:creationId xmlns:a16="http://schemas.microsoft.com/office/drawing/2014/main" id="{D80F7A93-B623-4972-9025-0967CC2BAB86}"/>
              </a:ext>
            </a:extLst>
          </p:cNvPr>
          <p:cNvGrpSpPr/>
          <p:nvPr/>
        </p:nvGrpSpPr>
        <p:grpSpPr>
          <a:xfrm>
            <a:off x="10257067" y="36000"/>
            <a:ext cx="1853205" cy="282545"/>
            <a:chOff x="10257067" y="70336"/>
            <a:chExt cx="1853205" cy="282545"/>
          </a:xfrm>
        </p:grpSpPr>
        <p:grpSp>
          <p:nvGrpSpPr>
            <p:cNvPr id="92" name="Group 91">
              <a:extLst>
                <a:ext uri="{FF2B5EF4-FFF2-40B4-BE49-F238E27FC236}">
                  <a16:creationId xmlns:a16="http://schemas.microsoft.com/office/drawing/2014/main" id="{0C490D37-E512-42A4-AABC-69DCD7142CF9}"/>
                </a:ext>
              </a:extLst>
            </p:cNvPr>
            <p:cNvGrpSpPr/>
            <p:nvPr/>
          </p:nvGrpSpPr>
          <p:grpSpPr>
            <a:xfrm>
              <a:off x="10257067" y="76010"/>
              <a:ext cx="402453" cy="276871"/>
              <a:chOff x="8783357" y="868151"/>
              <a:chExt cx="402453" cy="276871"/>
            </a:xfrm>
          </p:grpSpPr>
          <p:sp>
            <p:nvSpPr>
              <p:cNvPr id="102" name="Rectangle 6">
                <a:extLst>
                  <a:ext uri="{FF2B5EF4-FFF2-40B4-BE49-F238E27FC236}">
                    <a16:creationId xmlns:a16="http://schemas.microsoft.com/office/drawing/2014/main" id="{DF2052CA-5D30-4D46-A54C-97ABB3C8916B}"/>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3" name="Graphic 102" descr="Clipboard with solid fill">
                <a:extLst>
                  <a:ext uri="{FF2B5EF4-FFF2-40B4-BE49-F238E27FC236}">
                    <a16:creationId xmlns:a16="http://schemas.microsoft.com/office/drawing/2014/main" id="{75EDE9D8-286E-4EEA-9904-CABA0033E32D}"/>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86704" y="905219"/>
                <a:ext cx="199106" cy="199106"/>
              </a:xfrm>
              <a:prstGeom prst="rect">
                <a:avLst/>
              </a:prstGeom>
            </p:spPr>
          </p:pic>
        </p:grpSp>
        <p:grpSp>
          <p:nvGrpSpPr>
            <p:cNvPr id="93" name="Group 92">
              <a:extLst>
                <a:ext uri="{FF2B5EF4-FFF2-40B4-BE49-F238E27FC236}">
                  <a16:creationId xmlns:a16="http://schemas.microsoft.com/office/drawing/2014/main" id="{AB490596-5427-41C1-8845-C30E05FDE3FC}"/>
                </a:ext>
              </a:extLst>
            </p:cNvPr>
            <p:cNvGrpSpPr/>
            <p:nvPr/>
          </p:nvGrpSpPr>
          <p:grpSpPr>
            <a:xfrm>
              <a:off x="10740650" y="76010"/>
              <a:ext cx="402454" cy="276871"/>
              <a:chOff x="8783356" y="868151"/>
              <a:chExt cx="402454" cy="276871"/>
            </a:xfrm>
          </p:grpSpPr>
          <p:sp>
            <p:nvSpPr>
              <p:cNvPr id="100" name="Rectangle 6">
                <a:extLst>
                  <a:ext uri="{FF2B5EF4-FFF2-40B4-BE49-F238E27FC236}">
                    <a16:creationId xmlns:a16="http://schemas.microsoft.com/office/drawing/2014/main" id="{7E086101-6590-49DC-B5C8-AA3CA2844C0B}"/>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101" name="Graphic 100" descr="User network with solid fill">
                <a:extLst>
                  <a:ext uri="{FF2B5EF4-FFF2-40B4-BE49-F238E27FC236}">
                    <a16:creationId xmlns:a16="http://schemas.microsoft.com/office/drawing/2014/main" id="{C04D8674-1E58-4844-8A06-6BC43CFC3068}"/>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986704" y="905219"/>
                <a:ext cx="199106" cy="199106"/>
              </a:xfrm>
              <a:prstGeom prst="rect">
                <a:avLst/>
              </a:prstGeom>
            </p:spPr>
          </p:pic>
        </p:grpSp>
        <p:grpSp>
          <p:nvGrpSpPr>
            <p:cNvPr id="94" name="Group 93">
              <a:extLst>
                <a:ext uri="{FF2B5EF4-FFF2-40B4-BE49-F238E27FC236}">
                  <a16:creationId xmlns:a16="http://schemas.microsoft.com/office/drawing/2014/main" id="{8EBF02CA-234A-450A-9A2C-153BE09F0D37}"/>
                </a:ext>
              </a:extLst>
            </p:cNvPr>
            <p:cNvGrpSpPr/>
            <p:nvPr/>
          </p:nvGrpSpPr>
          <p:grpSpPr>
            <a:xfrm>
              <a:off x="11224235" y="76010"/>
              <a:ext cx="402453" cy="276871"/>
              <a:chOff x="8783357" y="868151"/>
              <a:chExt cx="402453" cy="276871"/>
            </a:xfrm>
          </p:grpSpPr>
          <p:sp>
            <p:nvSpPr>
              <p:cNvPr id="98" name="Rectangle 6">
                <a:extLst>
                  <a:ext uri="{FF2B5EF4-FFF2-40B4-BE49-F238E27FC236}">
                    <a16:creationId xmlns:a16="http://schemas.microsoft.com/office/drawing/2014/main" id="{4D37B72F-A3F6-48CE-8ABF-7B8B974CF425}"/>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99" name="Graphic 98" descr="Computer with solid fill">
                <a:extLst>
                  <a:ext uri="{FF2B5EF4-FFF2-40B4-BE49-F238E27FC236}">
                    <a16:creationId xmlns:a16="http://schemas.microsoft.com/office/drawing/2014/main" id="{5B31FC44-AE6D-4876-8C54-12C80C726C0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8986704" y="905219"/>
                <a:ext cx="199106" cy="199106"/>
              </a:xfrm>
              <a:prstGeom prst="rect">
                <a:avLst/>
              </a:prstGeom>
            </p:spPr>
          </p:pic>
        </p:grpSp>
        <p:grpSp>
          <p:nvGrpSpPr>
            <p:cNvPr id="95" name="Group 94">
              <a:extLst>
                <a:ext uri="{FF2B5EF4-FFF2-40B4-BE49-F238E27FC236}">
                  <a16:creationId xmlns:a16="http://schemas.microsoft.com/office/drawing/2014/main" id="{A82023FC-0975-48D0-BE15-EDEDD5C863B8}"/>
                </a:ext>
              </a:extLst>
            </p:cNvPr>
            <p:cNvGrpSpPr/>
            <p:nvPr/>
          </p:nvGrpSpPr>
          <p:grpSpPr>
            <a:xfrm>
              <a:off x="11707819" y="70336"/>
              <a:ext cx="402453" cy="276871"/>
              <a:chOff x="8783357" y="868151"/>
              <a:chExt cx="402453" cy="276871"/>
            </a:xfrm>
          </p:grpSpPr>
          <p:sp>
            <p:nvSpPr>
              <p:cNvPr id="96" name="Rectangle 6">
                <a:extLst>
                  <a:ext uri="{FF2B5EF4-FFF2-40B4-BE49-F238E27FC236}">
                    <a16:creationId xmlns:a16="http://schemas.microsoft.com/office/drawing/2014/main" id="{8AFCE2A7-3F96-4E39-A438-09E14300F127}"/>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97" name="Graphic 96" descr="Target Audience with solid fill">
                <a:extLst>
                  <a:ext uri="{FF2B5EF4-FFF2-40B4-BE49-F238E27FC236}">
                    <a16:creationId xmlns:a16="http://schemas.microsoft.com/office/drawing/2014/main" id="{E2AE3190-43F0-4F56-A507-8D7D67FC2C4B}"/>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405450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4 weeks is the average duration of an Operational Due Diligence, with the sharing of a Red Flag report about halfway through the analyses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8</a:t>
            </a:fld>
            <a:endParaRPr lang="en-US" noProof="0" dirty="0"/>
          </a:p>
        </p:txBody>
      </p:sp>
      <p:sp>
        <p:nvSpPr>
          <p:cNvPr id="15" name="Freeform 3828">
            <a:extLst>
              <a:ext uri="{FF2B5EF4-FFF2-40B4-BE49-F238E27FC236}">
                <a16:creationId xmlns:a16="http://schemas.microsoft.com/office/drawing/2014/main" id="{ED862087-4F4B-463C-A011-93F6EB04C795}"/>
              </a:ext>
            </a:extLst>
          </p:cNvPr>
          <p:cNvSpPr/>
          <p:nvPr/>
        </p:nvSpPr>
        <p:spPr>
          <a:xfrm>
            <a:off x="1149917" y="1284531"/>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Freeform 3831">
            <a:extLst>
              <a:ext uri="{FF2B5EF4-FFF2-40B4-BE49-F238E27FC236}">
                <a16:creationId xmlns:a16="http://schemas.microsoft.com/office/drawing/2014/main" id="{5F6D6246-5F50-4295-AED7-2F1805CDE47B}"/>
              </a:ext>
            </a:extLst>
          </p:cNvPr>
          <p:cNvSpPr/>
          <p:nvPr/>
        </p:nvSpPr>
        <p:spPr>
          <a:xfrm>
            <a:off x="604582" y="180953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3832">
            <a:extLst>
              <a:ext uri="{FF2B5EF4-FFF2-40B4-BE49-F238E27FC236}">
                <a16:creationId xmlns:a16="http://schemas.microsoft.com/office/drawing/2014/main" id="{907575B8-1B9C-4AEB-9593-FC227515860B}"/>
              </a:ext>
            </a:extLst>
          </p:cNvPr>
          <p:cNvSpPr/>
          <p:nvPr/>
        </p:nvSpPr>
        <p:spPr>
          <a:xfrm flipV="1">
            <a:off x="604583" y="6293196"/>
            <a:ext cx="11128793" cy="45719"/>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7" name="Group 116">
            <a:extLst>
              <a:ext uri="{FF2B5EF4-FFF2-40B4-BE49-F238E27FC236}">
                <a16:creationId xmlns:a16="http://schemas.microsoft.com/office/drawing/2014/main" id="{857B2884-B19A-4381-89FF-1390E012853C}"/>
              </a:ext>
            </a:extLst>
          </p:cNvPr>
          <p:cNvGrpSpPr/>
          <p:nvPr/>
        </p:nvGrpSpPr>
        <p:grpSpPr>
          <a:xfrm>
            <a:off x="1255682" y="1284531"/>
            <a:ext cx="2494412" cy="423372"/>
            <a:chOff x="1587245" y="1429609"/>
            <a:chExt cx="2373347" cy="423372"/>
          </a:xfrm>
        </p:grpSpPr>
        <p:sp>
          <p:nvSpPr>
            <p:cNvPr id="10" name="Freeform 3823">
              <a:extLst>
                <a:ext uri="{FF2B5EF4-FFF2-40B4-BE49-F238E27FC236}">
                  <a16:creationId xmlns:a16="http://schemas.microsoft.com/office/drawing/2014/main" id="{29CB9049-13FE-4524-AFEE-309216CEDE9F}"/>
                </a:ext>
              </a:extLst>
            </p:cNvPr>
            <p:cNvSpPr/>
            <p:nvPr/>
          </p:nvSpPr>
          <p:spPr>
            <a:xfrm>
              <a:off x="1587245" y="1429609"/>
              <a:ext cx="2373347" cy="423372"/>
            </a:xfrm>
            <a:custGeom>
              <a:avLst/>
              <a:gdLst/>
              <a:ahLst/>
              <a:cxnLst/>
              <a:rect l="0" t="0" r="0" b="0"/>
              <a:pathLst>
                <a:path w="1331976" h="463297">
                  <a:moveTo>
                    <a:pt x="1234567" y="0"/>
                  </a:moveTo>
                  <a:lnTo>
                    <a:pt x="1331976" y="231648"/>
                  </a:lnTo>
                  <a:lnTo>
                    <a:pt x="1239139" y="463297"/>
                  </a:lnTo>
                  <a:lnTo>
                    <a:pt x="0" y="463297"/>
                  </a:lnTo>
                </a:path>
              </a:pathLst>
            </a:custGeom>
            <a:noFill/>
            <a:ln w="28575" cap="sq" cmpd="sng">
              <a:solidFill>
                <a:srgbClr val="FFFACC">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7" name="Rectangle 3939">
              <a:extLst>
                <a:ext uri="{FF2B5EF4-FFF2-40B4-BE49-F238E27FC236}">
                  <a16:creationId xmlns:a16="http://schemas.microsoft.com/office/drawing/2014/main" id="{E6792AB4-0851-4B69-A6AF-9AC046C0E196}"/>
                </a:ext>
              </a:extLst>
            </p:cNvPr>
            <p:cNvSpPr/>
            <p:nvPr/>
          </p:nvSpPr>
          <p:spPr>
            <a:xfrm>
              <a:off x="2444501"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1</a:t>
              </a:r>
            </a:p>
          </p:txBody>
        </p:sp>
      </p:grpSp>
      <p:sp>
        <p:nvSpPr>
          <p:cNvPr id="112" name="TextBox 111">
            <a:extLst>
              <a:ext uri="{FF2B5EF4-FFF2-40B4-BE49-F238E27FC236}">
                <a16:creationId xmlns:a16="http://schemas.microsoft.com/office/drawing/2014/main" id="{9F833928-3E3B-49C0-A25C-E3F98BBFD28A}"/>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Timeline</a:t>
            </a:r>
          </a:p>
        </p:txBody>
      </p:sp>
      <p:grpSp>
        <p:nvGrpSpPr>
          <p:cNvPr id="116" name="Group 115">
            <a:extLst>
              <a:ext uri="{FF2B5EF4-FFF2-40B4-BE49-F238E27FC236}">
                <a16:creationId xmlns:a16="http://schemas.microsoft.com/office/drawing/2014/main" id="{E53BA3E1-1254-4114-943A-28C5C45ABAEB}"/>
              </a:ext>
            </a:extLst>
          </p:cNvPr>
          <p:cNvGrpSpPr/>
          <p:nvPr/>
        </p:nvGrpSpPr>
        <p:grpSpPr>
          <a:xfrm>
            <a:off x="3875021" y="1284531"/>
            <a:ext cx="2494409" cy="423372"/>
            <a:chOff x="4128953" y="1429609"/>
            <a:chExt cx="2373345" cy="423372"/>
          </a:xfrm>
        </p:grpSpPr>
        <p:sp>
          <p:nvSpPr>
            <p:cNvPr id="11" name="Freeform 3824">
              <a:extLst>
                <a:ext uri="{FF2B5EF4-FFF2-40B4-BE49-F238E27FC236}">
                  <a16:creationId xmlns:a16="http://schemas.microsoft.com/office/drawing/2014/main" id="{79920209-6D8A-4C5A-8AB2-E48B92CD5305}"/>
                </a:ext>
              </a:extLst>
            </p:cNvPr>
            <p:cNvSpPr/>
            <p:nvPr/>
          </p:nvSpPr>
          <p:spPr>
            <a:xfrm>
              <a:off x="4128953" y="1429609"/>
              <a:ext cx="2373345" cy="423372"/>
            </a:xfrm>
            <a:custGeom>
              <a:avLst/>
              <a:gdLst/>
              <a:ahLst/>
              <a:cxnLst/>
              <a:rect l="0" t="0" r="0" b="0"/>
              <a:pathLst>
                <a:path w="1331975" h="463297">
                  <a:moveTo>
                    <a:pt x="1234567" y="0"/>
                  </a:moveTo>
                  <a:lnTo>
                    <a:pt x="1331975" y="231648"/>
                  </a:lnTo>
                  <a:lnTo>
                    <a:pt x="1239138" y="463297"/>
                  </a:lnTo>
                  <a:lnTo>
                    <a:pt x="0" y="463297"/>
                  </a:lnTo>
                </a:path>
              </a:pathLst>
            </a:custGeom>
            <a:noFill/>
            <a:ln w="28575" cap="sq" cmpd="sng">
              <a:solidFill>
                <a:srgbClr val="FFF599">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3" name="Rectangle 3939">
              <a:extLst>
                <a:ext uri="{FF2B5EF4-FFF2-40B4-BE49-F238E27FC236}">
                  <a16:creationId xmlns:a16="http://schemas.microsoft.com/office/drawing/2014/main" id="{856C9D1E-FC7B-4BA5-9C45-D527AE2CCDB2}"/>
                </a:ext>
              </a:extLst>
            </p:cNvPr>
            <p:cNvSpPr/>
            <p:nvPr/>
          </p:nvSpPr>
          <p:spPr>
            <a:xfrm>
              <a:off x="4986207"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2</a:t>
              </a:r>
            </a:p>
          </p:txBody>
        </p:sp>
      </p:grpSp>
      <p:grpSp>
        <p:nvGrpSpPr>
          <p:cNvPr id="8" name="Group 7">
            <a:extLst>
              <a:ext uri="{FF2B5EF4-FFF2-40B4-BE49-F238E27FC236}">
                <a16:creationId xmlns:a16="http://schemas.microsoft.com/office/drawing/2014/main" id="{10F4A490-B4F1-4A71-AA3D-AA7C80052C98}"/>
              </a:ext>
            </a:extLst>
          </p:cNvPr>
          <p:cNvGrpSpPr/>
          <p:nvPr/>
        </p:nvGrpSpPr>
        <p:grpSpPr>
          <a:xfrm>
            <a:off x="6494357" y="1284531"/>
            <a:ext cx="2494412" cy="423372"/>
            <a:chOff x="6673374" y="1429609"/>
            <a:chExt cx="2373347" cy="423372"/>
          </a:xfrm>
        </p:grpSpPr>
        <p:sp>
          <p:nvSpPr>
            <p:cNvPr id="12" name="Freeform 3825">
              <a:extLst>
                <a:ext uri="{FF2B5EF4-FFF2-40B4-BE49-F238E27FC236}">
                  <a16:creationId xmlns:a16="http://schemas.microsoft.com/office/drawing/2014/main" id="{C8E006E8-ECEE-4F1B-A73F-33FF71949F8C}"/>
                </a:ext>
              </a:extLst>
            </p:cNvPr>
            <p:cNvSpPr/>
            <p:nvPr/>
          </p:nvSpPr>
          <p:spPr>
            <a:xfrm>
              <a:off x="6673374" y="1429609"/>
              <a:ext cx="2373347" cy="423372"/>
            </a:xfrm>
            <a:custGeom>
              <a:avLst/>
              <a:gdLst/>
              <a:ahLst/>
              <a:cxnLst/>
              <a:rect l="0" t="0" r="0" b="0"/>
              <a:pathLst>
                <a:path w="1331976" h="463297">
                  <a:moveTo>
                    <a:pt x="1234568" y="0"/>
                  </a:moveTo>
                  <a:lnTo>
                    <a:pt x="1331976" y="231648"/>
                  </a:lnTo>
                  <a:lnTo>
                    <a:pt x="1239139" y="463297"/>
                  </a:lnTo>
                  <a:lnTo>
                    <a:pt x="0" y="463297"/>
                  </a:lnTo>
                </a:path>
              </a:pathLst>
            </a:custGeom>
            <a:noFill/>
            <a:ln w="28575" cap="sq" cmpd="sng">
              <a:solidFill>
                <a:srgbClr val="FFF066">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Rectangle 3939">
              <a:extLst>
                <a:ext uri="{FF2B5EF4-FFF2-40B4-BE49-F238E27FC236}">
                  <a16:creationId xmlns:a16="http://schemas.microsoft.com/office/drawing/2014/main" id="{E837E585-1909-48FD-AF84-CDFE6020BBFE}"/>
                </a:ext>
              </a:extLst>
            </p:cNvPr>
            <p:cNvSpPr/>
            <p:nvPr/>
          </p:nvSpPr>
          <p:spPr>
            <a:xfrm>
              <a:off x="7530629"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3</a:t>
              </a:r>
            </a:p>
          </p:txBody>
        </p:sp>
      </p:grpSp>
      <p:grpSp>
        <p:nvGrpSpPr>
          <p:cNvPr id="7" name="Group 6">
            <a:extLst>
              <a:ext uri="{FF2B5EF4-FFF2-40B4-BE49-F238E27FC236}">
                <a16:creationId xmlns:a16="http://schemas.microsoft.com/office/drawing/2014/main" id="{F355A440-2F16-4DFC-A5AF-B132E2DB7C86}"/>
              </a:ext>
            </a:extLst>
          </p:cNvPr>
          <p:cNvGrpSpPr/>
          <p:nvPr/>
        </p:nvGrpSpPr>
        <p:grpSpPr>
          <a:xfrm>
            <a:off x="9113697" y="1284531"/>
            <a:ext cx="2494413" cy="423372"/>
            <a:chOff x="9215082" y="1429609"/>
            <a:chExt cx="2373348" cy="423372"/>
          </a:xfrm>
        </p:grpSpPr>
        <p:sp>
          <p:nvSpPr>
            <p:cNvPr id="13" name="Freeform 3826">
              <a:extLst>
                <a:ext uri="{FF2B5EF4-FFF2-40B4-BE49-F238E27FC236}">
                  <a16:creationId xmlns:a16="http://schemas.microsoft.com/office/drawing/2014/main" id="{585D6426-6AF9-4064-9BF7-9538AEB1272A}"/>
                </a:ext>
              </a:extLst>
            </p:cNvPr>
            <p:cNvSpPr/>
            <p:nvPr/>
          </p:nvSpPr>
          <p:spPr>
            <a:xfrm>
              <a:off x="9215082" y="1429609"/>
              <a:ext cx="2373348" cy="423372"/>
            </a:xfrm>
            <a:custGeom>
              <a:avLst/>
              <a:gdLst/>
              <a:ahLst/>
              <a:cxnLst/>
              <a:rect l="0" t="0" r="0" b="0"/>
              <a:pathLst>
                <a:path w="1331977" h="463297">
                  <a:moveTo>
                    <a:pt x="1234568" y="0"/>
                  </a:moveTo>
                  <a:lnTo>
                    <a:pt x="1331977" y="231648"/>
                  </a:lnTo>
                  <a:lnTo>
                    <a:pt x="1239140" y="463297"/>
                  </a:lnTo>
                  <a:lnTo>
                    <a:pt x="0" y="463297"/>
                  </a:lnTo>
                </a:path>
              </a:pathLst>
            </a:custGeom>
            <a:noFill/>
            <a:ln w="28575" cap="sq" cmpd="sng">
              <a:solidFill>
                <a:srgbClr val="BFAD00">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Rectangle 3939">
              <a:extLst>
                <a:ext uri="{FF2B5EF4-FFF2-40B4-BE49-F238E27FC236}">
                  <a16:creationId xmlns:a16="http://schemas.microsoft.com/office/drawing/2014/main" id="{49C48B3D-B765-43C6-93C6-35461E6211EE}"/>
                </a:ext>
              </a:extLst>
            </p:cNvPr>
            <p:cNvSpPr/>
            <p:nvPr/>
          </p:nvSpPr>
          <p:spPr>
            <a:xfrm>
              <a:off x="10072338"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4</a:t>
              </a:r>
            </a:p>
          </p:txBody>
        </p:sp>
      </p:grpSp>
      <p:sp>
        <p:nvSpPr>
          <p:cNvPr id="132" name="Arrow: Chevron 131">
            <a:extLst>
              <a:ext uri="{FF2B5EF4-FFF2-40B4-BE49-F238E27FC236}">
                <a16:creationId xmlns:a16="http://schemas.microsoft.com/office/drawing/2014/main" id="{5DA04399-2DCA-4F9C-83AA-DAE4E3EC8E13}"/>
              </a:ext>
            </a:extLst>
          </p:cNvPr>
          <p:cNvSpPr/>
          <p:nvPr/>
        </p:nvSpPr>
        <p:spPr>
          <a:xfrm>
            <a:off x="1243209" y="2172750"/>
            <a:ext cx="2519356"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Documents study</a:t>
            </a:r>
          </a:p>
        </p:txBody>
      </p:sp>
      <p:sp>
        <p:nvSpPr>
          <p:cNvPr id="133" name="Arrow: Chevron 132">
            <a:extLst>
              <a:ext uri="{FF2B5EF4-FFF2-40B4-BE49-F238E27FC236}">
                <a16:creationId xmlns:a16="http://schemas.microsoft.com/office/drawing/2014/main" id="{1D74DCC5-0B95-4B3A-9425-D80647C568C0}"/>
              </a:ext>
            </a:extLst>
          </p:cNvPr>
          <p:cNvSpPr/>
          <p:nvPr/>
        </p:nvSpPr>
        <p:spPr>
          <a:xfrm>
            <a:off x="2087421" y="2495061"/>
            <a:ext cx="167514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IRL preparing and sharing with the Seller</a:t>
            </a:r>
          </a:p>
        </p:txBody>
      </p:sp>
      <p:sp>
        <p:nvSpPr>
          <p:cNvPr id="131" name="Arrow: Chevron 130">
            <a:extLst>
              <a:ext uri="{FF2B5EF4-FFF2-40B4-BE49-F238E27FC236}">
                <a16:creationId xmlns:a16="http://schemas.microsoft.com/office/drawing/2014/main" id="{DCAE387B-5D1F-43F1-8565-8970801B0CA5}"/>
              </a:ext>
            </a:extLst>
          </p:cNvPr>
          <p:cNvSpPr/>
          <p:nvPr/>
        </p:nvSpPr>
        <p:spPr>
          <a:xfrm>
            <a:off x="1243210" y="1850439"/>
            <a:ext cx="6779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Access to VDR</a:t>
            </a:r>
          </a:p>
        </p:txBody>
      </p:sp>
      <p:sp>
        <p:nvSpPr>
          <p:cNvPr id="134" name="Arrow: Chevron 133">
            <a:extLst>
              <a:ext uri="{FF2B5EF4-FFF2-40B4-BE49-F238E27FC236}">
                <a16:creationId xmlns:a16="http://schemas.microsoft.com/office/drawing/2014/main" id="{FEE7325E-5E66-4810-9CFE-C846E6805166}"/>
              </a:ext>
            </a:extLst>
          </p:cNvPr>
          <p:cNvSpPr/>
          <p:nvPr/>
        </p:nvSpPr>
        <p:spPr>
          <a:xfrm>
            <a:off x="2532941" y="2817372"/>
            <a:ext cx="122962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1</a:t>
            </a:r>
            <a:r>
              <a:rPr kumimoji="0" lang="en-US" sz="900" b="0" i="0" u="none" strike="noStrike" kern="0" cap="none" spc="0" normalizeH="0" baseline="30000" noProof="0" dirty="0">
                <a:ln>
                  <a:noFill/>
                </a:ln>
                <a:effectLst/>
                <a:uLnTx/>
                <a:uFillTx/>
              </a:rPr>
              <a:t>st</a:t>
            </a:r>
            <a:r>
              <a:rPr kumimoji="0" lang="en-US" sz="900" b="0" i="0" u="none" strike="noStrike" kern="0" cap="none" spc="0" normalizeH="0" baseline="0" noProof="0" dirty="0">
                <a:ln>
                  <a:noFill/>
                </a:ln>
                <a:effectLst/>
                <a:uLnTx/>
                <a:uFillTx/>
              </a:rPr>
              <a:t> analysis drafting</a:t>
            </a:r>
            <a:endParaRPr kumimoji="0" lang="en-IN" sz="900" b="0" i="0" u="none" strike="noStrike" kern="0" cap="none" spc="0" normalizeH="0" baseline="0" noProof="0" dirty="0">
              <a:ln>
                <a:noFill/>
              </a:ln>
              <a:effectLst/>
              <a:uLnTx/>
              <a:uFillTx/>
            </a:endParaRPr>
          </a:p>
        </p:txBody>
      </p:sp>
      <p:sp>
        <p:nvSpPr>
          <p:cNvPr id="136" name="Arrow: Chevron 135">
            <a:extLst>
              <a:ext uri="{FF2B5EF4-FFF2-40B4-BE49-F238E27FC236}">
                <a16:creationId xmlns:a16="http://schemas.microsoft.com/office/drawing/2014/main" id="{7C9DEDB2-CF68-44F1-A8FE-E15DC5F01AA2}"/>
              </a:ext>
            </a:extLst>
          </p:cNvPr>
          <p:cNvSpPr/>
          <p:nvPr/>
        </p:nvSpPr>
        <p:spPr>
          <a:xfrm>
            <a:off x="4263501" y="3461994"/>
            <a:ext cx="100440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Site visit</a:t>
            </a:r>
          </a:p>
        </p:txBody>
      </p:sp>
      <p:sp>
        <p:nvSpPr>
          <p:cNvPr id="135" name="Arrow: Chevron 134">
            <a:extLst>
              <a:ext uri="{FF2B5EF4-FFF2-40B4-BE49-F238E27FC236}">
                <a16:creationId xmlns:a16="http://schemas.microsoft.com/office/drawing/2014/main" id="{DF8A72F3-BF6D-4EAA-90FD-7AC4DB1084AD}"/>
              </a:ext>
            </a:extLst>
          </p:cNvPr>
          <p:cNvSpPr/>
          <p:nvPr/>
        </p:nvSpPr>
        <p:spPr>
          <a:xfrm>
            <a:off x="3862549" y="3139683"/>
            <a:ext cx="100500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Mgmt. Presentation</a:t>
            </a:r>
          </a:p>
        </p:txBody>
      </p:sp>
      <p:sp>
        <p:nvSpPr>
          <p:cNvPr id="137" name="Arrow: Chevron 136">
            <a:extLst>
              <a:ext uri="{FF2B5EF4-FFF2-40B4-BE49-F238E27FC236}">
                <a16:creationId xmlns:a16="http://schemas.microsoft.com/office/drawing/2014/main" id="{65625F04-9D8B-441A-83AD-CC4B20B9D5EE}"/>
              </a:ext>
            </a:extLst>
          </p:cNvPr>
          <p:cNvSpPr/>
          <p:nvPr/>
        </p:nvSpPr>
        <p:spPr>
          <a:xfrm>
            <a:off x="3862549" y="3784305"/>
            <a:ext cx="25193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Red flag report preparation</a:t>
            </a:r>
          </a:p>
        </p:txBody>
      </p:sp>
      <p:sp>
        <p:nvSpPr>
          <p:cNvPr id="139" name="Arrow: Chevron 138">
            <a:extLst>
              <a:ext uri="{FF2B5EF4-FFF2-40B4-BE49-F238E27FC236}">
                <a16:creationId xmlns:a16="http://schemas.microsoft.com/office/drawing/2014/main" id="{2D759ED8-99A3-4EB7-A30C-6CFA4A4B9179}"/>
              </a:ext>
            </a:extLst>
          </p:cNvPr>
          <p:cNvSpPr/>
          <p:nvPr/>
        </p:nvSpPr>
        <p:spPr>
          <a:xfrm>
            <a:off x="6795113" y="4428927"/>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Site visit </a:t>
            </a:r>
          </a:p>
        </p:txBody>
      </p:sp>
      <p:sp>
        <p:nvSpPr>
          <p:cNvPr id="140" name="Arrow: Chevron 139">
            <a:extLst>
              <a:ext uri="{FF2B5EF4-FFF2-40B4-BE49-F238E27FC236}">
                <a16:creationId xmlns:a16="http://schemas.microsoft.com/office/drawing/2014/main" id="{5BBA1E12-E739-44E1-9A88-E7CA58AF59F5}"/>
              </a:ext>
            </a:extLst>
          </p:cNvPr>
          <p:cNvSpPr/>
          <p:nvPr/>
        </p:nvSpPr>
        <p:spPr>
          <a:xfrm>
            <a:off x="6795113" y="4751238"/>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38" name="Arrow: Chevron 137">
            <a:extLst>
              <a:ext uri="{FF2B5EF4-FFF2-40B4-BE49-F238E27FC236}">
                <a16:creationId xmlns:a16="http://schemas.microsoft.com/office/drawing/2014/main" id="{D19C9A47-3FF9-48D9-9130-84A191253CBF}"/>
              </a:ext>
            </a:extLst>
          </p:cNvPr>
          <p:cNvSpPr/>
          <p:nvPr/>
        </p:nvSpPr>
        <p:spPr>
          <a:xfrm>
            <a:off x="6481885" y="4106616"/>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Update IRL sharing</a:t>
            </a:r>
          </a:p>
        </p:txBody>
      </p:sp>
      <p:sp>
        <p:nvSpPr>
          <p:cNvPr id="141" name="Arrow: Chevron 140">
            <a:extLst>
              <a:ext uri="{FF2B5EF4-FFF2-40B4-BE49-F238E27FC236}">
                <a16:creationId xmlns:a16="http://schemas.microsoft.com/office/drawing/2014/main" id="{E0B86154-9C87-4FD3-8F24-110DDCA02907}"/>
              </a:ext>
            </a:extLst>
          </p:cNvPr>
          <p:cNvSpPr/>
          <p:nvPr/>
        </p:nvSpPr>
        <p:spPr>
          <a:xfrm>
            <a:off x="6795113" y="5073549"/>
            <a:ext cx="220612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Analysis fine-tuning</a:t>
            </a:r>
          </a:p>
        </p:txBody>
      </p:sp>
      <p:sp>
        <p:nvSpPr>
          <p:cNvPr id="143" name="Arrow: Chevron 142">
            <a:extLst>
              <a:ext uri="{FF2B5EF4-FFF2-40B4-BE49-F238E27FC236}">
                <a16:creationId xmlns:a16="http://schemas.microsoft.com/office/drawing/2014/main" id="{FD13D67B-0905-42BD-A059-C3367DAE3D5C}"/>
              </a:ext>
            </a:extLst>
          </p:cNvPr>
          <p:cNvSpPr/>
          <p:nvPr/>
        </p:nvSpPr>
        <p:spPr>
          <a:xfrm>
            <a:off x="9542526" y="5718171"/>
            <a:ext cx="119353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Complete analysis</a:t>
            </a:r>
          </a:p>
        </p:txBody>
      </p:sp>
      <p:sp>
        <p:nvSpPr>
          <p:cNvPr id="144" name="Arrow: Chevron 143">
            <a:extLst>
              <a:ext uri="{FF2B5EF4-FFF2-40B4-BE49-F238E27FC236}">
                <a16:creationId xmlns:a16="http://schemas.microsoft.com/office/drawing/2014/main" id="{AD68F71D-800E-4E73-97D5-3263A2165B61}"/>
              </a:ext>
            </a:extLst>
          </p:cNvPr>
          <p:cNvSpPr/>
          <p:nvPr/>
        </p:nvSpPr>
        <p:spPr>
          <a:xfrm>
            <a:off x="10710587" y="6040480"/>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Share of final report</a:t>
            </a:r>
          </a:p>
        </p:txBody>
      </p:sp>
      <p:sp>
        <p:nvSpPr>
          <p:cNvPr id="145" name="Arrow: Chevron 144">
            <a:extLst>
              <a:ext uri="{FF2B5EF4-FFF2-40B4-BE49-F238E27FC236}">
                <a16:creationId xmlns:a16="http://schemas.microsoft.com/office/drawing/2014/main" id="{8B0D260E-7AD0-4D3A-814C-3566CE587CE1}"/>
              </a:ext>
            </a:extLst>
          </p:cNvPr>
          <p:cNvSpPr/>
          <p:nvPr/>
        </p:nvSpPr>
        <p:spPr>
          <a:xfrm>
            <a:off x="9101225" y="5395860"/>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6" name="Freeform 3828">
            <a:extLst>
              <a:ext uri="{FF2B5EF4-FFF2-40B4-BE49-F238E27FC236}">
                <a16:creationId xmlns:a16="http://schemas.microsoft.com/office/drawing/2014/main" id="{07C5D26B-F774-42FD-97E3-4327FB62F9CC}"/>
              </a:ext>
            </a:extLst>
          </p:cNvPr>
          <p:cNvSpPr/>
          <p:nvPr/>
        </p:nvSpPr>
        <p:spPr>
          <a:xfrm>
            <a:off x="3789698"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7" name="Freeform 3828">
            <a:extLst>
              <a:ext uri="{FF2B5EF4-FFF2-40B4-BE49-F238E27FC236}">
                <a16:creationId xmlns:a16="http://schemas.microsoft.com/office/drawing/2014/main" id="{14EEE11F-5EF6-4679-AE81-6501481FD4EB}"/>
              </a:ext>
            </a:extLst>
          </p:cNvPr>
          <p:cNvSpPr/>
          <p:nvPr/>
        </p:nvSpPr>
        <p:spPr>
          <a:xfrm>
            <a:off x="6409034"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8" name="Freeform 3828">
            <a:extLst>
              <a:ext uri="{FF2B5EF4-FFF2-40B4-BE49-F238E27FC236}">
                <a16:creationId xmlns:a16="http://schemas.microsoft.com/office/drawing/2014/main" id="{3A2FD3F2-4D4D-4606-909E-71761BD8466E}"/>
              </a:ext>
            </a:extLst>
          </p:cNvPr>
          <p:cNvSpPr/>
          <p:nvPr/>
        </p:nvSpPr>
        <p:spPr>
          <a:xfrm>
            <a:off x="9028373"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Freeform 3831">
            <a:extLst>
              <a:ext uri="{FF2B5EF4-FFF2-40B4-BE49-F238E27FC236}">
                <a16:creationId xmlns:a16="http://schemas.microsoft.com/office/drawing/2014/main" id="{64D7BDBB-5D53-4B53-B8BD-984C05F80A72}"/>
              </a:ext>
            </a:extLst>
          </p:cNvPr>
          <p:cNvSpPr/>
          <p:nvPr/>
        </p:nvSpPr>
        <p:spPr>
          <a:xfrm>
            <a:off x="604582" y="310519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Freeform 3831">
            <a:extLst>
              <a:ext uri="{FF2B5EF4-FFF2-40B4-BE49-F238E27FC236}">
                <a16:creationId xmlns:a16="http://schemas.microsoft.com/office/drawing/2014/main" id="{30FCDAF9-67AE-42C3-B3CE-1BEF9552F71C}"/>
              </a:ext>
            </a:extLst>
          </p:cNvPr>
          <p:cNvSpPr/>
          <p:nvPr/>
        </p:nvSpPr>
        <p:spPr>
          <a:xfrm>
            <a:off x="604582" y="40721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Freeform 3831">
            <a:extLst>
              <a:ext uri="{FF2B5EF4-FFF2-40B4-BE49-F238E27FC236}">
                <a16:creationId xmlns:a16="http://schemas.microsoft.com/office/drawing/2014/main" id="{51AB4688-CCC9-477F-B9C1-4C36EEE61E21}"/>
              </a:ext>
            </a:extLst>
          </p:cNvPr>
          <p:cNvSpPr/>
          <p:nvPr/>
        </p:nvSpPr>
        <p:spPr>
          <a:xfrm>
            <a:off x="604582" y="5361376"/>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Callout: Bent Line with Border and Accent Bar 151">
            <a:extLst>
              <a:ext uri="{FF2B5EF4-FFF2-40B4-BE49-F238E27FC236}">
                <a16:creationId xmlns:a16="http://schemas.microsoft.com/office/drawing/2014/main" id="{FDE12D1B-24B4-4E7F-889D-8763F8D2A7C2}"/>
              </a:ext>
            </a:extLst>
          </p:cNvPr>
          <p:cNvSpPr/>
          <p:nvPr/>
        </p:nvSpPr>
        <p:spPr>
          <a:xfrm>
            <a:off x="1740970" y="3278256"/>
            <a:ext cx="791971" cy="480916"/>
          </a:xfrm>
          <a:prstGeom prst="accentBorderCallout2">
            <a:avLst>
              <a:gd name="adj1" fmla="val 44756"/>
              <a:gd name="adj2" fmla="val 116260"/>
              <a:gd name="adj3" fmla="val 29251"/>
              <a:gd name="adj4" fmla="val 164787"/>
              <a:gd name="adj5" fmla="val -25519"/>
              <a:gd name="adj6" fmla="val 176568"/>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solidFill>
                  <a:srgbClr val="2E2E38"/>
                </a:solidFill>
                <a:effectLst/>
                <a:uLnTx/>
                <a:uFillTx/>
              </a:rPr>
              <a:t>Based on documents in the VDR</a:t>
            </a:r>
          </a:p>
        </p:txBody>
      </p:sp>
      <p:sp>
        <p:nvSpPr>
          <p:cNvPr id="153" name="Callout: Bent Line with Border and Accent Bar 152">
            <a:extLst>
              <a:ext uri="{FF2B5EF4-FFF2-40B4-BE49-F238E27FC236}">
                <a16:creationId xmlns:a16="http://schemas.microsoft.com/office/drawing/2014/main" id="{0F598382-11B1-4976-9A21-4DA7DE0EDBF1}"/>
              </a:ext>
            </a:extLst>
          </p:cNvPr>
          <p:cNvSpPr/>
          <p:nvPr/>
        </p:nvSpPr>
        <p:spPr>
          <a:xfrm>
            <a:off x="8087783" y="3722499"/>
            <a:ext cx="982575" cy="480916"/>
          </a:xfrm>
          <a:prstGeom prst="accentBorderCallout2">
            <a:avLst>
              <a:gd name="adj1" fmla="val 39425"/>
              <a:gd name="adj2" fmla="val -7242"/>
              <a:gd name="adj3" fmla="val 57682"/>
              <a:gd name="adj4" fmla="val -35187"/>
              <a:gd name="adj5" fmla="val 134410"/>
              <a:gd name="adj6" fmla="val -49256"/>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solidFill>
                  <a:srgbClr val="2E2E38"/>
                </a:solidFill>
                <a:effectLst/>
                <a:uLnTx/>
                <a:uFillTx/>
              </a:rPr>
              <a:t>If necessary for other deep dives</a:t>
            </a:r>
            <a:endParaRPr kumimoji="0" lang="en-IN" sz="900" b="0" i="0" u="none" strike="noStrike" kern="0" cap="none" spc="0" normalizeH="0" baseline="0" noProof="0" dirty="0">
              <a:ln>
                <a:noFill/>
              </a:ln>
              <a:solidFill>
                <a:srgbClr val="2E2E38"/>
              </a:solidFill>
              <a:effectLst/>
              <a:uLnTx/>
              <a:uFillTx/>
            </a:endParaRPr>
          </a:p>
        </p:txBody>
      </p:sp>
      <p:sp>
        <p:nvSpPr>
          <p:cNvPr id="154" name="TextBox 153">
            <a:extLst>
              <a:ext uri="{FF2B5EF4-FFF2-40B4-BE49-F238E27FC236}">
                <a16:creationId xmlns:a16="http://schemas.microsoft.com/office/drawing/2014/main" id="{4522FD10-5CE7-4E27-ADC4-65DA012F8107}"/>
              </a:ext>
            </a:extLst>
          </p:cNvPr>
          <p:cNvSpPr txBox="1"/>
          <p:nvPr/>
        </p:nvSpPr>
        <p:spPr>
          <a:xfrm>
            <a:off x="604582" y="1916386"/>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PRELIMINARY</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ANALYSIS</a:t>
            </a:r>
            <a:endParaRPr lang="en-IN" sz="1050" b="1" kern="1200" noProof="0" dirty="0">
              <a:solidFill>
                <a:schemeClr val="bg1"/>
              </a:solidFill>
              <a:latin typeface="EYInterstate Light" panose="02000506000000020004" pitchFamily="2" charset="0"/>
              <a:ea typeface="+mn-ea"/>
              <a:cs typeface="Times New Roman"/>
            </a:endParaRPr>
          </a:p>
        </p:txBody>
      </p:sp>
      <p:sp>
        <p:nvSpPr>
          <p:cNvPr id="156" name="TextBox 155">
            <a:extLst>
              <a:ext uri="{FF2B5EF4-FFF2-40B4-BE49-F238E27FC236}">
                <a16:creationId xmlns:a16="http://schemas.microsoft.com/office/drawing/2014/main" id="{150432EA-BE23-4C38-9832-1541DCCF5989}"/>
              </a:ext>
            </a:extLst>
          </p:cNvPr>
          <p:cNvSpPr txBox="1"/>
          <p:nvPr/>
        </p:nvSpPr>
        <p:spPr>
          <a:xfrm>
            <a:off x="604582" y="3050747"/>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RED FLAG</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REPORT</a:t>
            </a:r>
            <a:endParaRPr lang="en-IN" sz="1050" b="1" kern="1200" noProof="0" dirty="0">
              <a:solidFill>
                <a:schemeClr val="bg1"/>
              </a:solidFill>
              <a:latin typeface="EYInterstate Light" panose="02000506000000020004" pitchFamily="2" charset="0"/>
              <a:ea typeface="+mn-ea"/>
              <a:cs typeface="Times New Roman"/>
            </a:endParaRPr>
          </a:p>
        </p:txBody>
      </p:sp>
      <p:sp>
        <p:nvSpPr>
          <p:cNvPr id="160" name="TextBox 159">
            <a:extLst>
              <a:ext uri="{FF2B5EF4-FFF2-40B4-BE49-F238E27FC236}">
                <a16:creationId xmlns:a16="http://schemas.microsoft.com/office/drawing/2014/main" id="{88625C9D-4D70-4B6E-9089-094BD0A66645}"/>
              </a:ext>
            </a:extLst>
          </p:cNvPr>
          <p:cNvSpPr txBox="1"/>
          <p:nvPr/>
        </p:nvSpPr>
        <p:spPr>
          <a:xfrm>
            <a:off x="604582" y="4172563"/>
            <a:ext cx="34624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FINE-TUNING</a:t>
            </a:r>
          </a:p>
        </p:txBody>
      </p:sp>
      <p:sp>
        <p:nvSpPr>
          <p:cNvPr id="162" name="TextBox 161">
            <a:extLst>
              <a:ext uri="{FF2B5EF4-FFF2-40B4-BE49-F238E27FC236}">
                <a16:creationId xmlns:a16="http://schemas.microsoft.com/office/drawing/2014/main" id="{E5ECA41E-9BB8-4AE4-802D-A2BB83791CD2}"/>
              </a:ext>
            </a:extLst>
          </p:cNvPr>
          <p:cNvSpPr txBox="1"/>
          <p:nvPr/>
        </p:nvSpPr>
        <p:spPr>
          <a:xfrm>
            <a:off x="604582" y="5474311"/>
            <a:ext cx="533479" cy="74106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FINAL</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SHARING</a:t>
            </a:r>
          </a:p>
        </p:txBody>
      </p:sp>
      <p:sp>
        <p:nvSpPr>
          <p:cNvPr id="52" name="Flowchart: Decision 51">
            <a:extLst>
              <a:ext uri="{FF2B5EF4-FFF2-40B4-BE49-F238E27FC236}">
                <a16:creationId xmlns:a16="http://schemas.microsoft.com/office/drawing/2014/main" id="{28570E9A-7E6D-47F3-A126-376F73F43179}"/>
              </a:ext>
            </a:extLst>
          </p:cNvPr>
          <p:cNvSpPr/>
          <p:nvPr/>
        </p:nvSpPr>
        <p:spPr>
          <a:xfrm>
            <a:off x="6323100"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3" name="Flowchart: Decision 52">
            <a:extLst>
              <a:ext uri="{FF2B5EF4-FFF2-40B4-BE49-F238E27FC236}">
                <a16:creationId xmlns:a16="http://schemas.microsoft.com/office/drawing/2014/main" id="{20C93A73-DE1C-4ECE-B1C0-0D94CA76B064}"/>
              </a:ext>
            </a:extLst>
          </p:cNvPr>
          <p:cNvSpPr/>
          <p:nvPr/>
        </p:nvSpPr>
        <p:spPr>
          <a:xfrm>
            <a:off x="114581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53">
            <a:extLst>
              <a:ext uri="{FF2B5EF4-FFF2-40B4-BE49-F238E27FC236}">
                <a16:creationId xmlns:a16="http://schemas.microsoft.com/office/drawing/2014/main" id="{80EC2F81-728A-48AF-A2AC-3ABAE9070440}"/>
              </a:ext>
            </a:extLst>
          </p:cNvPr>
          <p:cNvSpPr/>
          <p:nvPr/>
        </p:nvSpPr>
        <p:spPr bwMode="auto">
          <a:xfrm>
            <a:off x="5270490"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Red Flag Report</a:t>
            </a:r>
          </a:p>
        </p:txBody>
      </p:sp>
      <p:sp>
        <p:nvSpPr>
          <p:cNvPr id="55" name="Rectangle 54">
            <a:extLst>
              <a:ext uri="{FF2B5EF4-FFF2-40B4-BE49-F238E27FC236}">
                <a16:creationId xmlns:a16="http://schemas.microsoft.com/office/drawing/2014/main" id="{A4B5A4BF-BD96-4D61-9A5E-7AD9B60F9DC9}"/>
              </a:ext>
            </a:extLst>
          </p:cNvPr>
          <p:cNvSpPr/>
          <p:nvPr/>
        </p:nvSpPr>
        <p:spPr bwMode="auto">
          <a:xfrm>
            <a:off x="10397954"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Final Report</a:t>
            </a:r>
          </a:p>
        </p:txBody>
      </p:sp>
      <p:grpSp>
        <p:nvGrpSpPr>
          <p:cNvPr id="9" name="Group 8">
            <a:extLst>
              <a:ext uri="{FF2B5EF4-FFF2-40B4-BE49-F238E27FC236}">
                <a16:creationId xmlns:a16="http://schemas.microsoft.com/office/drawing/2014/main" id="{E0975732-EE4E-4046-8BC9-3D369CDCA3A6}"/>
              </a:ext>
            </a:extLst>
          </p:cNvPr>
          <p:cNvGrpSpPr/>
          <p:nvPr/>
        </p:nvGrpSpPr>
        <p:grpSpPr>
          <a:xfrm>
            <a:off x="1255682" y="6388185"/>
            <a:ext cx="851823" cy="230832"/>
            <a:chOff x="1255682" y="6372283"/>
            <a:chExt cx="851823" cy="230832"/>
          </a:xfrm>
        </p:grpSpPr>
        <p:sp>
          <p:nvSpPr>
            <p:cNvPr id="56" name="Flowchart: Decision 55">
              <a:extLst>
                <a:ext uri="{FF2B5EF4-FFF2-40B4-BE49-F238E27FC236}">
                  <a16:creationId xmlns:a16="http://schemas.microsoft.com/office/drawing/2014/main" id="{F37C6ACD-E1B7-4A71-AE70-ACE93765F134}"/>
                </a:ext>
              </a:extLst>
            </p:cNvPr>
            <p:cNvSpPr/>
            <p:nvPr/>
          </p:nvSpPr>
          <p:spPr>
            <a:xfrm>
              <a:off x="1255682" y="6410869"/>
              <a:ext cx="103991" cy="153661"/>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7" name="TextBox 56">
              <a:extLst>
                <a:ext uri="{FF2B5EF4-FFF2-40B4-BE49-F238E27FC236}">
                  <a16:creationId xmlns:a16="http://schemas.microsoft.com/office/drawing/2014/main" id="{D0595AEC-34E1-4C2E-A730-9BE3F5BD44F2}"/>
                </a:ext>
              </a:extLst>
            </p:cNvPr>
            <p:cNvSpPr txBox="1"/>
            <p:nvPr/>
          </p:nvSpPr>
          <p:spPr>
            <a:xfrm>
              <a:off x="1347950" y="6372283"/>
              <a:ext cx="759555" cy="230832"/>
            </a:xfrm>
            <a:prstGeom prst="rect">
              <a:avLst/>
            </a:prstGeom>
            <a:no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900" b="1" dirty="0">
                  <a:solidFill>
                    <a:schemeClr val="bg1"/>
                  </a:solidFill>
                  <a:cs typeface="Arial" pitchFamily="34" charset="0"/>
                </a:rPr>
                <a:t>Milestone</a:t>
              </a:r>
            </a:p>
          </p:txBody>
        </p:sp>
      </p:grpSp>
      <p:sp>
        <p:nvSpPr>
          <p:cNvPr id="69" name="Date Placeholder 3">
            <a:extLst>
              <a:ext uri="{FF2B5EF4-FFF2-40B4-BE49-F238E27FC236}">
                <a16:creationId xmlns:a16="http://schemas.microsoft.com/office/drawing/2014/main" id="{6D861496-C387-445E-B6B2-89ECDAE36A8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97" name="Group 96">
            <a:extLst>
              <a:ext uri="{FF2B5EF4-FFF2-40B4-BE49-F238E27FC236}">
                <a16:creationId xmlns:a16="http://schemas.microsoft.com/office/drawing/2014/main" id="{BB8B610C-A7A2-45A6-81E7-A1182CCD39D3}"/>
              </a:ext>
            </a:extLst>
          </p:cNvPr>
          <p:cNvGrpSpPr/>
          <p:nvPr/>
        </p:nvGrpSpPr>
        <p:grpSpPr>
          <a:xfrm>
            <a:off x="10257067" y="36000"/>
            <a:ext cx="1853205" cy="282545"/>
            <a:chOff x="10257067" y="70336"/>
            <a:chExt cx="1853205" cy="282545"/>
          </a:xfrm>
        </p:grpSpPr>
        <p:grpSp>
          <p:nvGrpSpPr>
            <p:cNvPr id="98" name="Group 97">
              <a:extLst>
                <a:ext uri="{FF2B5EF4-FFF2-40B4-BE49-F238E27FC236}">
                  <a16:creationId xmlns:a16="http://schemas.microsoft.com/office/drawing/2014/main" id="{C1BCE175-2AD2-4CEF-9493-00624D4A9944}"/>
                </a:ext>
              </a:extLst>
            </p:cNvPr>
            <p:cNvGrpSpPr/>
            <p:nvPr/>
          </p:nvGrpSpPr>
          <p:grpSpPr>
            <a:xfrm>
              <a:off x="10257067" y="76010"/>
              <a:ext cx="402453" cy="276871"/>
              <a:chOff x="8783357" y="868151"/>
              <a:chExt cx="402453" cy="276871"/>
            </a:xfrm>
          </p:grpSpPr>
          <p:sp>
            <p:nvSpPr>
              <p:cNvPr id="108" name="Rectangle 6">
                <a:extLst>
                  <a:ext uri="{FF2B5EF4-FFF2-40B4-BE49-F238E27FC236}">
                    <a16:creationId xmlns:a16="http://schemas.microsoft.com/office/drawing/2014/main" id="{7A5FCC43-4183-4D44-B943-97E0D9FE6055}"/>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9" name="Graphic 108" descr="Clipboard with solid fill">
                <a:extLst>
                  <a:ext uri="{FF2B5EF4-FFF2-40B4-BE49-F238E27FC236}">
                    <a16:creationId xmlns:a16="http://schemas.microsoft.com/office/drawing/2014/main" id="{0EFBE393-C254-4240-A0FE-62F7B992024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86704" y="905219"/>
                <a:ext cx="199106" cy="199106"/>
              </a:xfrm>
              <a:prstGeom prst="rect">
                <a:avLst/>
              </a:prstGeom>
            </p:spPr>
          </p:pic>
        </p:grpSp>
        <p:grpSp>
          <p:nvGrpSpPr>
            <p:cNvPr id="99" name="Group 98">
              <a:extLst>
                <a:ext uri="{FF2B5EF4-FFF2-40B4-BE49-F238E27FC236}">
                  <a16:creationId xmlns:a16="http://schemas.microsoft.com/office/drawing/2014/main" id="{12B603BE-8E81-4A70-BA41-B8B83D04F3BE}"/>
                </a:ext>
              </a:extLst>
            </p:cNvPr>
            <p:cNvGrpSpPr/>
            <p:nvPr/>
          </p:nvGrpSpPr>
          <p:grpSpPr>
            <a:xfrm>
              <a:off x="10740650" y="76010"/>
              <a:ext cx="402454" cy="276871"/>
              <a:chOff x="8783356" y="868151"/>
              <a:chExt cx="402454" cy="276871"/>
            </a:xfrm>
          </p:grpSpPr>
          <p:sp>
            <p:nvSpPr>
              <p:cNvPr id="106" name="Rectangle 6">
                <a:extLst>
                  <a:ext uri="{FF2B5EF4-FFF2-40B4-BE49-F238E27FC236}">
                    <a16:creationId xmlns:a16="http://schemas.microsoft.com/office/drawing/2014/main" id="{0C3739F3-4D80-4D8F-9583-234FCE7B5296}"/>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107" name="Graphic 106" descr="User network with solid fill">
                <a:extLst>
                  <a:ext uri="{FF2B5EF4-FFF2-40B4-BE49-F238E27FC236}">
                    <a16:creationId xmlns:a16="http://schemas.microsoft.com/office/drawing/2014/main" id="{E8CA229C-1C71-4C76-A7AF-3AA00AA88D2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986704" y="905219"/>
                <a:ext cx="199106" cy="199106"/>
              </a:xfrm>
              <a:prstGeom prst="rect">
                <a:avLst/>
              </a:prstGeom>
            </p:spPr>
          </p:pic>
        </p:grpSp>
        <p:grpSp>
          <p:nvGrpSpPr>
            <p:cNvPr id="100" name="Group 99">
              <a:extLst>
                <a:ext uri="{FF2B5EF4-FFF2-40B4-BE49-F238E27FC236}">
                  <a16:creationId xmlns:a16="http://schemas.microsoft.com/office/drawing/2014/main" id="{DC422565-86C3-44EB-9B54-A6E8F48B2C48}"/>
                </a:ext>
              </a:extLst>
            </p:cNvPr>
            <p:cNvGrpSpPr/>
            <p:nvPr/>
          </p:nvGrpSpPr>
          <p:grpSpPr>
            <a:xfrm>
              <a:off x="11224235" y="76010"/>
              <a:ext cx="402453" cy="276871"/>
              <a:chOff x="8783357" y="868151"/>
              <a:chExt cx="402453" cy="276871"/>
            </a:xfrm>
          </p:grpSpPr>
          <p:sp>
            <p:nvSpPr>
              <p:cNvPr id="104" name="Rectangle 6">
                <a:extLst>
                  <a:ext uri="{FF2B5EF4-FFF2-40B4-BE49-F238E27FC236}">
                    <a16:creationId xmlns:a16="http://schemas.microsoft.com/office/drawing/2014/main" id="{4496A917-8A52-4B01-9F71-EE3ECC08D7F9}"/>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05" name="Graphic 104" descr="Computer with solid fill">
                <a:extLst>
                  <a:ext uri="{FF2B5EF4-FFF2-40B4-BE49-F238E27FC236}">
                    <a16:creationId xmlns:a16="http://schemas.microsoft.com/office/drawing/2014/main" id="{232D12B5-94E9-4513-BC9F-7D7F781BC3C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8986704" y="905219"/>
                <a:ext cx="199106" cy="199106"/>
              </a:xfrm>
              <a:prstGeom prst="rect">
                <a:avLst/>
              </a:prstGeom>
            </p:spPr>
          </p:pic>
        </p:grpSp>
        <p:grpSp>
          <p:nvGrpSpPr>
            <p:cNvPr id="101" name="Group 100">
              <a:extLst>
                <a:ext uri="{FF2B5EF4-FFF2-40B4-BE49-F238E27FC236}">
                  <a16:creationId xmlns:a16="http://schemas.microsoft.com/office/drawing/2014/main" id="{4F4F5D16-2910-44F4-9024-459F76CF55B7}"/>
                </a:ext>
              </a:extLst>
            </p:cNvPr>
            <p:cNvGrpSpPr/>
            <p:nvPr/>
          </p:nvGrpSpPr>
          <p:grpSpPr>
            <a:xfrm>
              <a:off x="11707819" y="70336"/>
              <a:ext cx="402453" cy="276871"/>
              <a:chOff x="8783357" y="868151"/>
              <a:chExt cx="402453" cy="276871"/>
            </a:xfrm>
          </p:grpSpPr>
          <p:sp>
            <p:nvSpPr>
              <p:cNvPr id="102" name="Rectangle 6">
                <a:extLst>
                  <a:ext uri="{FF2B5EF4-FFF2-40B4-BE49-F238E27FC236}">
                    <a16:creationId xmlns:a16="http://schemas.microsoft.com/office/drawing/2014/main" id="{BD5BE8ED-D4CD-4881-907B-144610B809BE}"/>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03" name="Graphic 102" descr="Target Audience with solid fill">
                <a:extLst>
                  <a:ext uri="{FF2B5EF4-FFF2-40B4-BE49-F238E27FC236}">
                    <a16:creationId xmlns:a16="http://schemas.microsoft.com/office/drawing/2014/main" id="{066AF825-711C-40EB-8294-93901620AF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51245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Operational Due Diligence have been conducted to support Datalogic Team in the acquisition of a player operating in Sensor &amp; Safety business and consequent integration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9</a:t>
            </a:fld>
            <a:endParaRPr lang="en-US" noProof="0" dirty="0"/>
          </a:p>
        </p:txBody>
      </p:sp>
      <p:sp>
        <p:nvSpPr>
          <p:cNvPr id="5" name="TextBox 4">
            <a:extLst>
              <a:ext uri="{FF2B5EF4-FFF2-40B4-BE49-F238E27FC236}">
                <a16:creationId xmlns:a16="http://schemas.microsoft.com/office/drawing/2014/main" id="{9389CFB6-3F99-4F1C-87E3-E128933DFC3C}"/>
              </a:ext>
            </a:extLst>
          </p:cNvPr>
          <p:cNvSpPr txBox="1"/>
          <p:nvPr/>
        </p:nvSpPr>
        <p:spPr>
          <a:xfrm>
            <a:off x="609918" y="1421693"/>
            <a:ext cx="2322588"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Transaction</a:t>
            </a:r>
            <a:r>
              <a:rPr lang="it-IT" sz="1400" kern="0" dirty="0">
                <a:solidFill>
                  <a:schemeClr val="bg1"/>
                </a:solidFill>
              </a:rPr>
              <a:t> </a:t>
            </a:r>
            <a:r>
              <a:rPr lang="it-IT" sz="1400" kern="0" dirty="0" err="1">
                <a:solidFill>
                  <a:schemeClr val="bg1"/>
                </a:solidFill>
              </a:rPr>
              <a:t>Overview</a:t>
            </a:r>
            <a:endParaRPr lang="it-IT" sz="1400" kern="0" dirty="0">
              <a:solidFill>
                <a:schemeClr val="bg1"/>
              </a:solidFill>
            </a:endParaRPr>
          </a:p>
        </p:txBody>
      </p:sp>
      <p:cxnSp>
        <p:nvCxnSpPr>
          <p:cNvPr id="7" name="Straight Connector 6">
            <a:extLst>
              <a:ext uri="{FF2B5EF4-FFF2-40B4-BE49-F238E27FC236}">
                <a16:creationId xmlns:a16="http://schemas.microsoft.com/office/drawing/2014/main" id="{B0E54731-3EDC-4E95-BD78-5E1A47B8CA7D}"/>
              </a:ext>
            </a:extLst>
          </p:cNvPr>
          <p:cNvCxnSpPr>
            <a:cxnSpLocks/>
          </p:cNvCxnSpPr>
          <p:nvPr/>
        </p:nvCxnSpPr>
        <p:spPr>
          <a:xfrm>
            <a:off x="617221" y="1733602"/>
            <a:ext cx="6219337" cy="0"/>
          </a:xfrm>
          <a:prstGeom prst="line">
            <a:avLst/>
          </a:prstGeom>
          <a:noFill/>
          <a:ln w="12700" cap="sq" cmpd="sng" algn="ctr">
            <a:solidFill>
              <a:srgbClr val="D2D2DA"/>
            </a:solidFill>
            <a:prstDash val="solid"/>
            <a:miter lim="800000"/>
            <a:tailEnd type="none"/>
          </a:ln>
          <a:effectLst/>
        </p:spPr>
      </p:cxnSp>
      <p:grpSp>
        <p:nvGrpSpPr>
          <p:cNvPr id="15" name="Group 14">
            <a:extLst>
              <a:ext uri="{FF2B5EF4-FFF2-40B4-BE49-F238E27FC236}">
                <a16:creationId xmlns:a16="http://schemas.microsoft.com/office/drawing/2014/main" id="{08D898A2-8D70-440F-8F29-126B5F17C933}"/>
              </a:ext>
            </a:extLst>
          </p:cNvPr>
          <p:cNvGrpSpPr/>
          <p:nvPr/>
        </p:nvGrpSpPr>
        <p:grpSpPr>
          <a:xfrm>
            <a:off x="7498080" y="1421693"/>
            <a:ext cx="4090352" cy="311909"/>
            <a:chOff x="6396764" y="1610401"/>
            <a:chExt cx="5129031" cy="311909"/>
          </a:xfrm>
        </p:grpSpPr>
        <p:sp>
          <p:nvSpPr>
            <p:cNvPr id="19" name="TextBox 18">
              <a:extLst>
                <a:ext uri="{FF2B5EF4-FFF2-40B4-BE49-F238E27FC236}">
                  <a16:creationId xmlns:a16="http://schemas.microsoft.com/office/drawing/2014/main" id="{4015271C-B6B2-4288-B9B3-C52036231BC0}"/>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Relevant</a:t>
              </a:r>
              <a:r>
                <a:rPr lang="it-IT" sz="1400" kern="0" dirty="0">
                  <a:solidFill>
                    <a:schemeClr val="bg1"/>
                  </a:solidFill>
                </a:rPr>
                <a:t> </a:t>
              </a:r>
              <a:r>
                <a:rPr lang="it-IT" sz="1400" kern="0" dirty="0" err="1">
                  <a:solidFill>
                    <a:schemeClr val="bg1"/>
                  </a:solidFill>
                </a:rPr>
                <a:t>KPIs</a:t>
              </a:r>
              <a:endParaRPr lang="it-IT" sz="1400" kern="0" dirty="0">
                <a:solidFill>
                  <a:schemeClr val="bg1"/>
                </a:solidFill>
              </a:endParaRPr>
            </a:p>
          </p:txBody>
        </p:sp>
        <p:cxnSp>
          <p:nvCxnSpPr>
            <p:cNvPr id="20" name="Straight Connector 19">
              <a:extLst>
                <a:ext uri="{FF2B5EF4-FFF2-40B4-BE49-F238E27FC236}">
                  <a16:creationId xmlns:a16="http://schemas.microsoft.com/office/drawing/2014/main" id="{98621B2E-D28A-4929-9B52-9EB3460DAF1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23" name="Rectangle 12836">
            <a:extLst>
              <a:ext uri="{FF2B5EF4-FFF2-40B4-BE49-F238E27FC236}">
                <a16:creationId xmlns:a16="http://schemas.microsoft.com/office/drawing/2014/main" id="{6A88CC46-6B02-4863-A7D0-1B570D8D103D}"/>
              </a:ext>
            </a:extLst>
          </p:cNvPr>
          <p:cNvSpPr/>
          <p:nvPr/>
        </p:nvSpPr>
        <p:spPr>
          <a:xfrm>
            <a:off x="609917" y="1829010"/>
            <a:ext cx="6228205" cy="1446550"/>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transaction involving Datalogic aimed to strengthen its position in the Sensors &amp; Safety and Machine Vision business</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In order to reach this goal, the Company has decided to acquire a player in the market and to then perform a carve-out on its Sensor &amp; Safety and Machine Vision BU with the aim of combining it with the acquired target</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Company needed to perform Due Diligence activities to assess the “as is” situation of the potential target, including Operational DD </a:t>
            </a:r>
          </a:p>
        </p:txBody>
      </p:sp>
      <p:sp>
        <p:nvSpPr>
          <p:cNvPr id="24" name="TextBox 23">
            <a:extLst>
              <a:ext uri="{FF2B5EF4-FFF2-40B4-BE49-F238E27FC236}">
                <a16:creationId xmlns:a16="http://schemas.microsoft.com/office/drawing/2014/main" id="{60EE0FFD-1CD7-4ECD-B6DD-BD06CAFE7C8C}"/>
              </a:ext>
            </a:extLst>
          </p:cNvPr>
          <p:cNvSpPr txBox="1"/>
          <p:nvPr/>
        </p:nvSpPr>
        <p:spPr>
          <a:xfrm>
            <a:off x="618259" y="3788546"/>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Key </a:t>
            </a:r>
            <a:r>
              <a:rPr lang="it-IT" sz="1400" kern="0" dirty="0" err="1">
                <a:solidFill>
                  <a:schemeClr val="bg1"/>
                </a:solidFill>
              </a:rPr>
              <a:t>Areas</a:t>
            </a:r>
            <a:r>
              <a:rPr lang="it-IT" sz="1400" kern="0" dirty="0">
                <a:solidFill>
                  <a:schemeClr val="bg1"/>
                </a:solidFill>
              </a:rPr>
              <a:t> of Analysis</a:t>
            </a:r>
          </a:p>
        </p:txBody>
      </p:sp>
      <p:cxnSp>
        <p:nvCxnSpPr>
          <p:cNvPr id="28" name="Straight Connector 27">
            <a:extLst>
              <a:ext uri="{FF2B5EF4-FFF2-40B4-BE49-F238E27FC236}">
                <a16:creationId xmlns:a16="http://schemas.microsoft.com/office/drawing/2014/main" id="{DE5C96FA-1BA1-4528-86A9-C08FC2F84051}"/>
              </a:ext>
            </a:extLst>
          </p:cNvPr>
          <p:cNvCxnSpPr>
            <a:cxnSpLocks/>
          </p:cNvCxnSpPr>
          <p:nvPr/>
        </p:nvCxnSpPr>
        <p:spPr>
          <a:xfrm flipV="1">
            <a:off x="625562" y="4065544"/>
            <a:ext cx="10962870" cy="34911"/>
          </a:xfrm>
          <a:prstGeom prst="line">
            <a:avLst/>
          </a:prstGeom>
          <a:noFill/>
          <a:ln w="12700" cap="sq" cmpd="sng" algn="ctr">
            <a:solidFill>
              <a:srgbClr val="D2D2DA"/>
            </a:solidFill>
            <a:prstDash val="solid"/>
            <a:miter lim="800000"/>
            <a:tailEnd type="none"/>
          </a:ln>
          <a:effectLst/>
        </p:spPr>
      </p:cxnSp>
      <p:sp>
        <p:nvSpPr>
          <p:cNvPr id="29" name="Rectangle 12836">
            <a:extLst>
              <a:ext uri="{FF2B5EF4-FFF2-40B4-BE49-F238E27FC236}">
                <a16:creationId xmlns:a16="http://schemas.microsoft.com/office/drawing/2014/main" id="{A71CEDC9-7E3B-47C8-B10B-982CAF08BDB1}"/>
              </a:ext>
            </a:extLst>
          </p:cNvPr>
          <p:cNvSpPr/>
          <p:nvPr/>
        </p:nvSpPr>
        <p:spPr>
          <a:xfrm>
            <a:off x="618259" y="4233743"/>
            <a:ext cx="10978515" cy="369332"/>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a:solidFill>
                  <a:schemeClr val="bg1"/>
                </a:solidFill>
                <a:cs typeface="Arial" pitchFamily="34" charset="0"/>
              </a:rPr>
              <a:t>The aim of the Operational Due Diligence was to highlight and discuss the main areas impacted by the transaction and by the subsequent integration between the Company and the buyer</a:t>
            </a:r>
            <a:endParaRPr lang="en-US" sz="1200" dirty="0">
              <a:solidFill>
                <a:schemeClr val="bg1"/>
              </a:solidFill>
              <a:cs typeface="Arial" pitchFamily="34" charset="0"/>
            </a:endParaRPr>
          </a:p>
        </p:txBody>
      </p:sp>
      <p:grpSp>
        <p:nvGrpSpPr>
          <p:cNvPr id="60" name="Group 59">
            <a:extLst>
              <a:ext uri="{FF2B5EF4-FFF2-40B4-BE49-F238E27FC236}">
                <a16:creationId xmlns:a16="http://schemas.microsoft.com/office/drawing/2014/main" id="{1D9DBB6C-DF10-4119-88BA-AE988DE22B93}"/>
              </a:ext>
            </a:extLst>
          </p:cNvPr>
          <p:cNvGrpSpPr/>
          <p:nvPr/>
        </p:nvGrpSpPr>
        <p:grpSpPr>
          <a:xfrm>
            <a:off x="2321538" y="4914547"/>
            <a:ext cx="1613996" cy="1111839"/>
            <a:chOff x="2189527" y="4918962"/>
            <a:chExt cx="1613996" cy="1111839"/>
          </a:xfrm>
        </p:grpSpPr>
        <p:sp>
          <p:nvSpPr>
            <p:cNvPr id="17" name="Rectangle 16">
              <a:extLst>
                <a:ext uri="{FF2B5EF4-FFF2-40B4-BE49-F238E27FC236}">
                  <a16:creationId xmlns:a16="http://schemas.microsoft.com/office/drawing/2014/main" id="{7F0912F6-E3DA-44DB-9493-469316066B25}"/>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37" name="Rectangle 12836">
              <a:extLst>
                <a:ext uri="{FF2B5EF4-FFF2-40B4-BE49-F238E27FC236}">
                  <a16:creationId xmlns:a16="http://schemas.microsoft.com/office/drawing/2014/main" id="{47AB7D72-452C-4BF3-99AA-ECEBE5CCCBEA}"/>
                </a:ext>
              </a:extLst>
            </p:cNvPr>
            <p:cNvSpPr/>
            <p:nvPr/>
          </p:nvSpPr>
          <p:spPr>
            <a:xfrm>
              <a:off x="2877115" y="543404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pic>
          <p:nvPicPr>
            <p:cNvPr id="41" name="Graphic 40" descr="Cycle with people with solid fill">
              <a:extLst>
                <a:ext uri="{FF2B5EF4-FFF2-40B4-BE49-F238E27FC236}">
                  <a16:creationId xmlns:a16="http://schemas.microsoft.com/office/drawing/2014/main" id="{F4029158-D8FE-4E0B-A840-63A442E720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2548" y="4946951"/>
              <a:ext cx="682472" cy="682472"/>
            </a:xfrm>
            <a:prstGeom prst="rect">
              <a:avLst/>
            </a:prstGeom>
          </p:spPr>
        </p:pic>
      </p:grpSp>
      <p:grpSp>
        <p:nvGrpSpPr>
          <p:cNvPr id="59" name="Group 58">
            <a:extLst>
              <a:ext uri="{FF2B5EF4-FFF2-40B4-BE49-F238E27FC236}">
                <a16:creationId xmlns:a16="http://schemas.microsoft.com/office/drawing/2014/main" id="{F4CC2AD8-2D8F-4F4F-A66B-9F984BA65A4A}"/>
              </a:ext>
            </a:extLst>
          </p:cNvPr>
          <p:cNvGrpSpPr/>
          <p:nvPr/>
        </p:nvGrpSpPr>
        <p:grpSpPr>
          <a:xfrm>
            <a:off x="4307525" y="4928843"/>
            <a:ext cx="1613996" cy="1111839"/>
            <a:chOff x="4124953" y="4933258"/>
            <a:chExt cx="1613996" cy="1111839"/>
          </a:xfrm>
        </p:grpSpPr>
        <p:sp>
          <p:nvSpPr>
            <p:cNvPr id="45" name="Rectangle 44">
              <a:extLst>
                <a:ext uri="{FF2B5EF4-FFF2-40B4-BE49-F238E27FC236}">
                  <a16:creationId xmlns:a16="http://schemas.microsoft.com/office/drawing/2014/main" id="{7210D4E4-1DF6-419E-ACFF-2990B804C5D8}"/>
                </a:ext>
              </a:extLst>
            </p:cNvPr>
            <p:cNvSpPr/>
            <p:nvPr/>
          </p:nvSpPr>
          <p:spPr>
            <a:xfrm>
              <a:off x="4124953" y="4933258"/>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6" name="Rectangle 12836">
              <a:extLst>
                <a:ext uri="{FF2B5EF4-FFF2-40B4-BE49-F238E27FC236}">
                  <a16:creationId xmlns:a16="http://schemas.microsoft.com/office/drawing/2014/main" id="{A3E8A332-F506-4CD2-B917-F47C33818C25}"/>
                </a:ext>
              </a:extLst>
            </p:cNvPr>
            <p:cNvSpPr/>
            <p:nvPr/>
          </p:nvSpPr>
          <p:spPr>
            <a:xfrm>
              <a:off x="4812541" y="5448338"/>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pic>
          <p:nvPicPr>
            <p:cNvPr id="42" name="Graphic 41" descr="Warehouse with solid fill">
              <a:extLst>
                <a:ext uri="{FF2B5EF4-FFF2-40B4-BE49-F238E27FC236}">
                  <a16:creationId xmlns:a16="http://schemas.microsoft.com/office/drawing/2014/main" id="{0179E8AD-7946-428C-BE5B-2899E6AED1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8701" y="5029752"/>
              <a:ext cx="516871" cy="516871"/>
            </a:xfrm>
            <a:prstGeom prst="rect">
              <a:avLst/>
            </a:prstGeom>
          </p:spPr>
        </p:pic>
      </p:grpSp>
      <p:sp>
        <p:nvSpPr>
          <p:cNvPr id="48" name="Rectangle 47">
            <a:extLst>
              <a:ext uri="{FF2B5EF4-FFF2-40B4-BE49-F238E27FC236}">
                <a16:creationId xmlns:a16="http://schemas.microsoft.com/office/drawing/2014/main" id="{4C7A9F7F-1C6C-4CBF-99F0-D53FDB73C7A0}"/>
              </a:ext>
            </a:extLst>
          </p:cNvPr>
          <p:cNvSpPr/>
          <p:nvPr/>
        </p:nvSpPr>
        <p:spPr>
          <a:xfrm>
            <a:off x="6293512" y="4928843"/>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9" name="Rectangle 12836">
            <a:extLst>
              <a:ext uri="{FF2B5EF4-FFF2-40B4-BE49-F238E27FC236}">
                <a16:creationId xmlns:a16="http://schemas.microsoft.com/office/drawing/2014/main" id="{D0E383BF-E1E8-43D9-87C9-DCE227410853}"/>
              </a:ext>
            </a:extLst>
          </p:cNvPr>
          <p:cNvSpPr/>
          <p:nvPr/>
        </p:nvSpPr>
        <p:spPr>
          <a:xfrm>
            <a:off x="6981100" y="5443923"/>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pic>
        <p:nvPicPr>
          <p:cNvPr id="43" name="Graphic 42" descr="Factory with solid fill">
            <a:extLst>
              <a:ext uri="{FF2B5EF4-FFF2-40B4-BE49-F238E27FC236}">
                <a16:creationId xmlns:a16="http://schemas.microsoft.com/office/drawing/2014/main" id="{B44023C1-037C-4403-9E4C-18385D0457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96049" y="5026084"/>
            <a:ext cx="515377" cy="515377"/>
          </a:xfrm>
          <a:prstGeom prst="rect">
            <a:avLst/>
          </a:prstGeom>
        </p:spPr>
      </p:pic>
      <p:grpSp>
        <p:nvGrpSpPr>
          <p:cNvPr id="57" name="Group 56">
            <a:extLst>
              <a:ext uri="{FF2B5EF4-FFF2-40B4-BE49-F238E27FC236}">
                <a16:creationId xmlns:a16="http://schemas.microsoft.com/office/drawing/2014/main" id="{8BD70049-01F1-4E89-83D1-FCD8D73AC8BB}"/>
              </a:ext>
            </a:extLst>
          </p:cNvPr>
          <p:cNvGrpSpPr/>
          <p:nvPr/>
        </p:nvGrpSpPr>
        <p:grpSpPr>
          <a:xfrm>
            <a:off x="8279498" y="4943355"/>
            <a:ext cx="1613996" cy="1111839"/>
            <a:chOff x="8147487" y="4947770"/>
            <a:chExt cx="1613996" cy="1111839"/>
          </a:xfrm>
        </p:grpSpPr>
        <p:sp>
          <p:nvSpPr>
            <p:cNvPr id="53" name="Rectangle 52">
              <a:extLst>
                <a:ext uri="{FF2B5EF4-FFF2-40B4-BE49-F238E27FC236}">
                  <a16:creationId xmlns:a16="http://schemas.microsoft.com/office/drawing/2014/main" id="{E585A6A8-27F3-45B7-970D-9E5469310F2A}"/>
                </a:ext>
              </a:extLst>
            </p:cNvPr>
            <p:cNvSpPr/>
            <p:nvPr/>
          </p:nvSpPr>
          <p:spPr>
            <a:xfrm>
              <a:off x="8147487" y="4947770"/>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12836">
              <a:extLst>
                <a:ext uri="{FF2B5EF4-FFF2-40B4-BE49-F238E27FC236}">
                  <a16:creationId xmlns:a16="http://schemas.microsoft.com/office/drawing/2014/main" id="{B38423CD-2F06-482C-9BB5-15B39788DB8D}"/>
                </a:ext>
              </a:extLst>
            </p:cNvPr>
            <p:cNvSpPr/>
            <p:nvPr/>
          </p:nvSpPr>
          <p:spPr>
            <a:xfrm>
              <a:off x="8835075" y="5462850"/>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grpSp>
      <p:grpSp>
        <p:nvGrpSpPr>
          <p:cNvPr id="6" name="Group 5">
            <a:extLst>
              <a:ext uri="{FF2B5EF4-FFF2-40B4-BE49-F238E27FC236}">
                <a16:creationId xmlns:a16="http://schemas.microsoft.com/office/drawing/2014/main" id="{4840DBE9-2FB4-42D8-8313-15FD30B24A15}"/>
              </a:ext>
            </a:extLst>
          </p:cNvPr>
          <p:cNvGrpSpPr/>
          <p:nvPr/>
        </p:nvGrpSpPr>
        <p:grpSpPr>
          <a:xfrm>
            <a:off x="8307481" y="1919657"/>
            <a:ext cx="2471550" cy="646330"/>
            <a:chOff x="8641034" y="1777301"/>
            <a:chExt cx="2471550" cy="646330"/>
          </a:xfrm>
        </p:grpSpPr>
        <p:pic>
          <p:nvPicPr>
            <p:cNvPr id="66" name="Graphic 65" descr="Daily calendar with solid fill">
              <a:extLst>
                <a:ext uri="{FF2B5EF4-FFF2-40B4-BE49-F238E27FC236}">
                  <a16:creationId xmlns:a16="http://schemas.microsoft.com/office/drawing/2014/main" id="{F4BE1F9A-B407-4844-9EED-2486FF43A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1034" y="1777301"/>
              <a:ext cx="646330" cy="646330"/>
            </a:xfrm>
            <a:prstGeom prst="rect">
              <a:avLst/>
            </a:prstGeom>
          </p:spPr>
        </p:pic>
        <p:sp>
          <p:nvSpPr>
            <p:cNvPr id="38" name="TextBox 37">
              <a:extLst>
                <a:ext uri="{FF2B5EF4-FFF2-40B4-BE49-F238E27FC236}">
                  <a16:creationId xmlns:a16="http://schemas.microsoft.com/office/drawing/2014/main" id="{763E3154-3447-4366-98F9-693EE89D339E}"/>
                </a:ext>
              </a:extLst>
            </p:cNvPr>
            <p:cNvSpPr txBox="1"/>
            <p:nvPr/>
          </p:nvSpPr>
          <p:spPr>
            <a:xfrm>
              <a:off x="9206213" y="1869634"/>
              <a:ext cx="1906371" cy="461665"/>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4 weeks of Operational Due Diligence</a:t>
              </a:r>
            </a:p>
          </p:txBody>
        </p:sp>
      </p:grpSp>
      <p:pic>
        <p:nvPicPr>
          <p:cNvPr id="55" name="Graphic 54" descr="Beaker with solid fill">
            <a:extLst>
              <a:ext uri="{FF2B5EF4-FFF2-40B4-BE49-F238E27FC236}">
                <a16:creationId xmlns:a16="http://schemas.microsoft.com/office/drawing/2014/main" id="{8B53E1AD-82C0-4479-9C29-78AFDE084FE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0311" y="5026084"/>
            <a:ext cx="464593" cy="464593"/>
          </a:xfrm>
          <a:prstGeom prst="rect">
            <a:avLst/>
          </a:prstGeom>
        </p:spPr>
      </p:pic>
      <p:grpSp>
        <p:nvGrpSpPr>
          <p:cNvPr id="90" name="Group 89">
            <a:extLst>
              <a:ext uri="{FF2B5EF4-FFF2-40B4-BE49-F238E27FC236}">
                <a16:creationId xmlns:a16="http://schemas.microsoft.com/office/drawing/2014/main" id="{933F13DD-F7BB-41FD-B9EE-EEE53E6E305C}"/>
              </a:ext>
            </a:extLst>
          </p:cNvPr>
          <p:cNvGrpSpPr/>
          <p:nvPr/>
        </p:nvGrpSpPr>
        <p:grpSpPr>
          <a:xfrm>
            <a:off x="7810378" y="2844741"/>
            <a:ext cx="3465756" cy="652343"/>
            <a:chOff x="7731162" y="2803331"/>
            <a:chExt cx="3465756" cy="652343"/>
          </a:xfrm>
        </p:grpSpPr>
        <p:pic>
          <p:nvPicPr>
            <p:cNvPr id="70" name="Graphic 69" descr="Group of people with solid fill">
              <a:extLst>
                <a:ext uri="{FF2B5EF4-FFF2-40B4-BE49-F238E27FC236}">
                  <a16:creationId xmlns:a16="http://schemas.microsoft.com/office/drawing/2014/main" id="{2F2F2115-1416-497B-868D-0371A17E27E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43434" y="2809343"/>
              <a:ext cx="646330" cy="646330"/>
            </a:xfrm>
            <a:prstGeom prst="rect">
              <a:avLst/>
            </a:prstGeom>
          </p:spPr>
        </p:pic>
        <p:grpSp>
          <p:nvGrpSpPr>
            <p:cNvPr id="52" name="Group 51">
              <a:extLst>
                <a:ext uri="{FF2B5EF4-FFF2-40B4-BE49-F238E27FC236}">
                  <a16:creationId xmlns:a16="http://schemas.microsoft.com/office/drawing/2014/main" id="{04F05278-783F-46F0-988A-809EA73E6034}"/>
                </a:ext>
              </a:extLst>
            </p:cNvPr>
            <p:cNvGrpSpPr/>
            <p:nvPr/>
          </p:nvGrpSpPr>
          <p:grpSpPr>
            <a:xfrm>
              <a:off x="7731162" y="2803331"/>
              <a:ext cx="3465756" cy="652343"/>
              <a:chOff x="7722197" y="2803331"/>
              <a:chExt cx="3465756" cy="652343"/>
            </a:xfrm>
          </p:grpSpPr>
          <p:sp>
            <p:nvSpPr>
              <p:cNvPr id="39" name="TextBox 38">
                <a:extLst>
                  <a:ext uri="{FF2B5EF4-FFF2-40B4-BE49-F238E27FC236}">
                    <a16:creationId xmlns:a16="http://schemas.microsoft.com/office/drawing/2014/main" id="{19F23C78-6FA0-47A5-849C-0A60E504B51E}"/>
                  </a:ext>
                </a:extLst>
              </p:cNvPr>
              <p:cNvSpPr txBox="1"/>
              <p:nvPr/>
            </p:nvSpPr>
            <p:spPr>
              <a:xfrm>
                <a:off x="10172282" y="2901676"/>
                <a:ext cx="1015671" cy="461665"/>
              </a:xfrm>
              <a:prstGeom prst="rect">
                <a:avLst/>
              </a:prstGeom>
              <a:noFill/>
              <a:ln w="12700" cap="sq">
                <a:noFill/>
                <a:miter lim="800000"/>
              </a:ln>
            </p:spPr>
            <p:txBody>
              <a:bodyPr wrap="square">
                <a:spAutoFit/>
              </a:bodyPr>
              <a:lstStyle/>
              <a:p>
                <a:pPr>
                  <a:buClr>
                    <a:schemeClr val="tx2"/>
                  </a:buClr>
                  <a:buSzPct val="103000"/>
                </a:pPr>
                <a:r>
                  <a:rPr lang="en-US" sz="1200" dirty="0">
                    <a:solidFill>
                      <a:schemeClr val="bg1"/>
                    </a:solidFill>
                    <a:cs typeface="Arial" pitchFamily="34" charset="0"/>
                  </a:rPr>
                  <a:t>+ 200</a:t>
                </a:r>
              </a:p>
              <a:p>
                <a:pPr>
                  <a:buClr>
                    <a:schemeClr val="tx2"/>
                  </a:buClr>
                  <a:buSzPct val="103000"/>
                </a:pPr>
                <a:r>
                  <a:rPr lang="en-US" sz="1200" dirty="0">
                    <a:solidFill>
                      <a:schemeClr val="bg1"/>
                    </a:solidFill>
                    <a:cs typeface="Arial" pitchFamily="34" charset="0"/>
                  </a:rPr>
                  <a:t>employees</a:t>
                </a:r>
              </a:p>
            </p:txBody>
          </p:sp>
          <p:grpSp>
            <p:nvGrpSpPr>
              <p:cNvPr id="9" name="Group 8">
                <a:extLst>
                  <a:ext uri="{FF2B5EF4-FFF2-40B4-BE49-F238E27FC236}">
                    <a16:creationId xmlns:a16="http://schemas.microsoft.com/office/drawing/2014/main" id="{C22AD089-3D30-4705-ABE5-E1326560D540}"/>
                  </a:ext>
                </a:extLst>
              </p:cNvPr>
              <p:cNvGrpSpPr/>
              <p:nvPr/>
            </p:nvGrpSpPr>
            <p:grpSpPr>
              <a:xfrm>
                <a:off x="7722197" y="2803331"/>
                <a:ext cx="2018606" cy="652343"/>
                <a:chOff x="7498080" y="2583007"/>
                <a:chExt cx="2018606" cy="652343"/>
              </a:xfrm>
            </p:grpSpPr>
            <p:pic>
              <p:nvPicPr>
                <p:cNvPr id="68" name="Graphic 67" descr="Money with solid fill">
                  <a:extLst>
                    <a:ext uri="{FF2B5EF4-FFF2-40B4-BE49-F238E27FC236}">
                      <a16:creationId xmlns:a16="http://schemas.microsoft.com/office/drawing/2014/main" id="{DD1285F6-B6FE-45DC-9365-F49A6CD1A40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98080" y="2583007"/>
                  <a:ext cx="646330" cy="646330"/>
                </a:xfrm>
                <a:prstGeom prst="rect">
                  <a:avLst/>
                </a:prstGeom>
              </p:spPr>
            </p:pic>
            <p:sp>
              <p:nvSpPr>
                <p:cNvPr id="44" name="TextBox 43">
                  <a:extLst>
                    <a:ext uri="{FF2B5EF4-FFF2-40B4-BE49-F238E27FC236}">
                      <a16:creationId xmlns:a16="http://schemas.microsoft.com/office/drawing/2014/main" id="{7DE7063C-A34C-48C9-A3B2-E3EE0DA1FF9B}"/>
                    </a:ext>
                  </a:extLst>
                </p:cNvPr>
                <p:cNvSpPr txBox="1"/>
                <p:nvPr/>
              </p:nvSpPr>
              <p:spPr>
                <a:xfrm>
                  <a:off x="8127431" y="2589019"/>
                  <a:ext cx="1389255" cy="646331"/>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Consolidated revenues of ~€25m (FY20)</a:t>
                  </a:r>
                </a:p>
              </p:txBody>
            </p:sp>
          </p:grpSp>
        </p:grpSp>
      </p:grpSp>
      <p:sp>
        <p:nvSpPr>
          <p:cNvPr id="91" name="Rectangle 90">
            <a:extLst>
              <a:ext uri="{FF2B5EF4-FFF2-40B4-BE49-F238E27FC236}">
                <a16:creationId xmlns:a16="http://schemas.microsoft.com/office/drawing/2014/main" id="{6F8906F6-D81E-4DBA-9EE5-3312AFDC68D9}"/>
              </a:ext>
            </a:extLst>
          </p:cNvPr>
          <p:cNvSpPr/>
          <p:nvPr/>
        </p:nvSpPr>
        <p:spPr>
          <a:xfrm>
            <a:off x="7618799" y="2719245"/>
            <a:ext cx="3848915" cy="903335"/>
          </a:xfrm>
          <a:prstGeom prst="rect">
            <a:avLst/>
          </a:prstGeom>
          <a:noFill/>
          <a:ln w="12700" cap="sq" cmpd="sng" algn="ctr">
            <a:solidFill>
              <a:schemeClr val="bg1"/>
            </a:solidFill>
            <a:prstDash val="sysDash"/>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94" name="TextBox 93">
            <a:extLst>
              <a:ext uri="{FF2B5EF4-FFF2-40B4-BE49-F238E27FC236}">
                <a16:creationId xmlns:a16="http://schemas.microsoft.com/office/drawing/2014/main" id="{6C50F34A-981B-4D4F-BC27-6CC3C56C1B2F}"/>
              </a:ext>
            </a:extLst>
          </p:cNvPr>
          <p:cNvSpPr txBox="1"/>
          <p:nvPr/>
        </p:nvSpPr>
        <p:spPr>
          <a:xfrm>
            <a:off x="9502697" y="3621940"/>
            <a:ext cx="2175214" cy="246221"/>
          </a:xfrm>
          <a:prstGeom prst="rect">
            <a:avLst/>
          </a:prstGeom>
          <a:noFill/>
          <a:ln w="12700" cap="sq">
            <a:noFill/>
            <a:miter lim="800000"/>
          </a:ln>
        </p:spPr>
        <p:txBody>
          <a:bodyPr wrap="square">
            <a:spAutoFit/>
          </a:bodyPr>
          <a:lstStyle/>
          <a:p>
            <a:r>
              <a:rPr lang="en-US" sz="1000" dirty="0">
                <a:solidFill>
                  <a:schemeClr val="bg1"/>
                </a:solidFill>
                <a:cs typeface="Arial" pitchFamily="34" charset="0"/>
              </a:rPr>
              <a:t>Related to transaction perimeter</a:t>
            </a:r>
            <a:endParaRPr lang="it-IT" sz="1000" dirty="0"/>
          </a:p>
        </p:txBody>
      </p:sp>
      <p:sp>
        <p:nvSpPr>
          <p:cNvPr id="61" name="TextBox 60">
            <a:extLst>
              <a:ext uri="{FF2B5EF4-FFF2-40B4-BE49-F238E27FC236}">
                <a16:creationId xmlns:a16="http://schemas.microsoft.com/office/drawing/2014/main" id="{68067258-44CB-4A67-88CD-9EC210ABA4F8}"/>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Project overview (1/5)</a:t>
            </a:r>
          </a:p>
        </p:txBody>
      </p:sp>
      <p:pic>
        <p:nvPicPr>
          <p:cNvPr id="62" name="Picture 2" descr="datalogic-logo - » Supply Chain Solutions| Consulting| Stellium Inc.">
            <a:extLst>
              <a:ext uri="{FF2B5EF4-FFF2-40B4-BE49-F238E27FC236}">
                <a16:creationId xmlns:a16="http://schemas.microsoft.com/office/drawing/2014/main" id="{0563205D-0BA1-4C6D-BB78-CC7B1B7A4354}"/>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63" name="Date Placeholder 3">
            <a:extLst>
              <a:ext uri="{FF2B5EF4-FFF2-40B4-BE49-F238E27FC236}">
                <a16:creationId xmlns:a16="http://schemas.microsoft.com/office/drawing/2014/main" id="{EBB43602-15FC-42CB-8A40-29210734F1CC}"/>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grpSp>
        <p:nvGrpSpPr>
          <p:cNvPr id="95" name="Group 94">
            <a:extLst>
              <a:ext uri="{FF2B5EF4-FFF2-40B4-BE49-F238E27FC236}">
                <a16:creationId xmlns:a16="http://schemas.microsoft.com/office/drawing/2014/main" id="{BB42A0EF-9313-4244-80A6-0911634FDCCE}"/>
              </a:ext>
            </a:extLst>
          </p:cNvPr>
          <p:cNvGrpSpPr/>
          <p:nvPr/>
        </p:nvGrpSpPr>
        <p:grpSpPr>
          <a:xfrm>
            <a:off x="10257067" y="36000"/>
            <a:ext cx="1853205" cy="282545"/>
            <a:chOff x="10257067" y="70336"/>
            <a:chExt cx="1853205" cy="282545"/>
          </a:xfrm>
        </p:grpSpPr>
        <p:grpSp>
          <p:nvGrpSpPr>
            <p:cNvPr id="96" name="Group 95">
              <a:extLst>
                <a:ext uri="{FF2B5EF4-FFF2-40B4-BE49-F238E27FC236}">
                  <a16:creationId xmlns:a16="http://schemas.microsoft.com/office/drawing/2014/main" id="{E44E16C2-95AC-4FAC-BA33-A026DDA9958C}"/>
                </a:ext>
              </a:extLst>
            </p:cNvPr>
            <p:cNvGrpSpPr/>
            <p:nvPr/>
          </p:nvGrpSpPr>
          <p:grpSpPr>
            <a:xfrm>
              <a:off x="10257067" y="76010"/>
              <a:ext cx="402453" cy="276871"/>
              <a:chOff x="8783357" y="868151"/>
              <a:chExt cx="402453" cy="276871"/>
            </a:xfrm>
          </p:grpSpPr>
          <p:sp>
            <p:nvSpPr>
              <p:cNvPr id="106" name="Rectangle 6">
                <a:extLst>
                  <a:ext uri="{FF2B5EF4-FFF2-40B4-BE49-F238E27FC236}">
                    <a16:creationId xmlns:a16="http://schemas.microsoft.com/office/drawing/2014/main" id="{ED75B04A-B339-4E65-80E0-D06BCBF3AA42}"/>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1</a:t>
                </a:r>
              </a:p>
            </p:txBody>
          </p:sp>
          <p:pic>
            <p:nvPicPr>
              <p:cNvPr id="107" name="Graphic 106" descr="Clipboard with solid fill">
                <a:extLst>
                  <a:ext uri="{FF2B5EF4-FFF2-40B4-BE49-F238E27FC236}">
                    <a16:creationId xmlns:a16="http://schemas.microsoft.com/office/drawing/2014/main" id="{69F678F5-7EFF-469F-B85A-088474F4317F}"/>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86704" y="905219"/>
                <a:ext cx="199106" cy="199106"/>
              </a:xfrm>
              <a:prstGeom prst="rect">
                <a:avLst/>
              </a:prstGeom>
            </p:spPr>
          </p:pic>
        </p:grpSp>
        <p:grpSp>
          <p:nvGrpSpPr>
            <p:cNvPr id="97" name="Group 96">
              <a:extLst>
                <a:ext uri="{FF2B5EF4-FFF2-40B4-BE49-F238E27FC236}">
                  <a16:creationId xmlns:a16="http://schemas.microsoft.com/office/drawing/2014/main" id="{A36C5DCD-849C-4929-A6B8-544CE4CF458E}"/>
                </a:ext>
              </a:extLst>
            </p:cNvPr>
            <p:cNvGrpSpPr/>
            <p:nvPr/>
          </p:nvGrpSpPr>
          <p:grpSpPr>
            <a:xfrm>
              <a:off x="10740650" y="76010"/>
              <a:ext cx="402454" cy="276871"/>
              <a:chOff x="8783356" y="868151"/>
              <a:chExt cx="402454" cy="276871"/>
            </a:xfrm>
          </p:grpSpPr>
          <p:sp>
            <p:nvSpPr>
              <p:cNvPr id="104" name="Rectangle 6">
                <a:extLst>
                  <a:ext uri="{FF2B5EF4-FFF2-40B4-BE49-F238E27FC236}">
                    <a16:creationId xmlns:a16="http://schemas.microsoft.com/office/drawing/2014/main" id="{9FCAB050-06F5-4BAA-8087-A32C8EF607B4}"/>
                  </a:ext>
                </a:extLst>
              </p:cNvPr>
              <p:cNvSpPr/>
              <p:nvPr/>
            </p:nvSpPr>
            <p:spPr>
              <a:xfrm>
                <a:off x="8783356" y="868151"/>
                <a:ext cx="279244" cy="276871"/>
              </a:xfrm>
              <a:prstGeom prst="rect">
                <a:avLst/>
              </a:prstGeom>
            </p:spPr>
            <p:txBody>
              <a:bodyPr wrap="none" anchor="ctr">
                <a:spAutoFit/>
              </a:bodyPr>
              <a:lstStyle/>
              <a:p>
                <a:pPr algn="ctr" defTabSz="913943"/>
                <a:r>
                  <a:rPr lang="en-US" sz="1199" dirty="0">
                    <a:solidFill>
                      <a:srgbClr val="FFE600"/>
                    </a:solidFill>
                    <a:latin typeface="EYInterstate"/>
                  </a:rPr>
                  <a:t>2</a:t>
                </a:r>
              </a:p>
            </p:txBody>
          </p:sp>
          <p:pic>
            <p:nvPicPr>
              <p:cNvPr id="105" name="Graphic 104" descr="User network with solid fill">
                <a:extLst>
                  <a:ext uri="{FF2B5EF4-FFF2-40B4-BE49-F238E27FC236}">
                    <a16:creationId xmlns:a16="http://schemas.microsoft.com/office/drawing/2014/main" id="{5EFF8AA8-FA42-43F1-A082-EDE5F85CF1E5}"/>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8986704" y="905219"/>
                <a:ext cx="199106" cy="199106"/>
              </a:xfrm>
              <a:prstGeom prst="rect">
                <a:avLst/>
              </a:prstGeom>
            </p:spPr>
          </p:pic>
        </p:grpSp>
        <p:grpSp>
          <p:nvGrpSpPr>
            <p:cNvPr id="98" name="Group 97">
              <a:extLst>
                <a:ext uri="{FF2B5EF4-FFF2-40B4-BE49-F238E27FC236}">
                  <a16:creationId xmlns:a16="http://schemas.microsoft.com/office/drawing/2014/main" id="{B09446A8-1BAA-4866-AE5B-204A1C48313D}"/>
                </a:ext>
              </a:extLst>
            </p:cNvPr>
            <p:cNvGrpSpPr/>
            <p:nvPr/>
          </p:nvGrpSpPr>
          <p:grpSpPr>
            <a:xfrm>
              <a:off x="11224235" y="76010"/>
              <a:ext cx="402453" cy="276871"/>
              <a:chOff x="8783357" y="868151"/>
              <a:chExt cx="402453" cy="276871"/>
            </a:xfrm>
          </p:grpSpPr>
          <p:sp>
            <p:nvSpPr>
              <p:cNvPr id="102" name="Rectangle 6">
                <a:extLst>
                  <a:ext uri="{FF2B5EF4-FFF2-40B4-BE49-F238E27FC236}">
                    <a16:creationId xmlns:a16="http://schemas.microsoft.com/office/drawing/2014/main" id="{3B87D548-8181-4582-A98C-F9C9DF756B74}"/>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3</a:t>
                </a:r>
              </a:p>
            </p:txBody>
          </p:sp>
          <p:pic>
            <p:nvPicPr>
              <p:cNvPr id="103" name="Graphic 102" descr="Computer with solid fill">
                <a:extLst>
                  <a:ext uri="{FF2B5EF4-FFF2-40B4-BE49-F238E27FC236}">
                    <a16:creationId xmlns:a16="http://schemas.microsoft.com/office/drawing/2014/main" id="{326934EE-FD78-4AB6-B1C3-4A2B6CD34C8A}"/>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8986704" y="905219"/>
                <a:ext cx="199106" cy="199106"/>
              </a:xfrm>
              <a:prstGeom prst="rect">
                <a:avLst/>
              </a:prstGeom>
            </p:spPr>
          </p:pic>
        </p:grpSp>
        <p:grpSp>
          <p:nvGrpSpPr>
            <p:cNvPr id="99" name="Group 98">
              <a:extLst>
                <a:ext uri="{FF2B5EF4-FFF2-40B4-BE49-F238E27FC236}">
                  <a16:creationId xmlns:a16="http://schemas.microsoft.com/office/drawing/2014/main" id="{E2510DD5-36A3-488A-9C03-55500D2103C6}"/>
                </a:ext>
              </a:extLst>
            </p:cNvPr>
            <p:cNvGrpSpPr/>
            <p:nvPr/>
          </p:nvGrpSpPr>
          <p:grpSpPr>
            <a:xfrm>
              <a:off x="11707819" y="70336"/>
              <a:ext cx="402453" cy="276871"/>
              <a:chOff x="8783357" y="868151"/>
              <a:chExt cx="402453" cy="276871"/>
            </a:xfrm>
          </p:grpSpPr>
          <p:sp>
            <p:nvSpPr>
              <p:cNvPr id="100" name="Rectangle 6">
                <a:extLst>
                  <a:ext uri="{FF2B5EF4-FFF2-40B4-BE49-F238E27FC236}">
                    <a16:creationId xmlns:a16="http://schemas.microsoft.com/office/drawing/2014/main" id="{C5929BF8-62F1-4473-9FCC-1233CAFC7B38}"/>
                  </a:ext>
                </a:extLst>
              </p:cNvPr>
              <p:cNvSpPr/>
              <p:nvPr/>
            </p:nvSpPr>
            <p:spPr>
              <a:xfrm>
                <a:off x="8783357" y="868151"/>
                <a:ext cx="279244" cy="276871"/>
              </a:xfrm>
              <a:prstGeom prst="rect">
                <a:avLst/>
              </a:prstGeom>
            </p:spPr>
            <p:txBody>
              <a:bodyPr wrap="none" anchor="ctr">
                <a:spAutoFit/>
              </a:bodyPr>
              <a:lstStyle/>
              <a:p>
                <a:pPr algn="ctr" defTabSz="913943"/>
                <a:r>
                  <a:rPr lang="en-US" sz="1199" dirty="0">
                    <a:solidFill>
                      <a:schemeClr val="bg1"/>
                    </a:solidFill>
                    <a:latin typeface="EYInterstate"/>
                  </a:rPr>
                  <a:t>4</a:t>
                </a:r>
              </a:p>
            </p:txBody>
          </p:sp>
          <p:pic>
            <p:nvPicPr>
              <p:cNvPr id="101" name="Graphic 100" descr="Target Audience with solid fill">
                <a:extLst>
                  <a:ext uri="{FF2B5EF4-FFF2-40B4-BE49-F238E27FC236}">
                    <a16:creationId xmlns:a16="http://schemas.microsoft.com/office/drawing/2014/main" id="{A9EC3022-EB25-4513-96FE-9EA5EEA0D744}"/>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8986704" y="905219"/>
                <a:ext cx="199106" cy="199106"/>
              </a:xfrm>
              <a:prstGeom prst="rect">
                <a:avLst/>
              </a:prstGeom>
            </p:spPr>
          </p:pic>
        </p:grpSp>
      </p:grpSp>
    </p:spTree>
    <p:extLst>
      <p:ext uri="{BB962C8B-B14F-4D97-AF65-F5344CB8AC3E}">
        <p14:creationId xmlns:p14="http://schemas.microsoft.com/office/powerpoint/2010/main" val="1928230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USTOMLAYOUT" val="F"/>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INLINETEXTSHAPEGUID" val="eebd9406-225f-437c-ac19-5f6746a00b17"/>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HSlwyFdwkeMBPbtx1Mbz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heme/theme1.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ADA6AAE8F13E49BDF2BA0319DEC12E" ma:contentTypeVersion="6" ma:contentTypeDescription="Create a new document." ma:contentTypeScope="" ma:versionID="aad2dfbb04bffb7a11a49135f6c4e2c7">
  <xsd:schema xmlns:xsd="http://www.w3.org/2001/XMLSchema" xmlns:xs="http://www.w3.org/2001/XMLSchema" xmlns:p="http://schemas.microsoft.com/office/2006/metadata/properties" xmlns:ns2="21778fec-257a-4073-991c-2f82a2bfd42f" targetNamespace="http://schemas.microsoft.com/office/2006/metadata/properties" ma:root="true" ma:fieldsID="e2d34cd1ced6e85d390724bab7548bf7" ns2:_="">
    <xsd:import namespace="21778fec-257a-4073-991c-2f82a2bfd4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78fec-257a-4073-991c-2f82a2bfd4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3CEB16-7648-4B2D-A1AD-EE921B910B3E}">
  <ds:schemaRef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terms/"/>
    <ds:schemaRef ds:uri="http://schemas.microsoft.com/office/infopath/2007/PartnerControls"/>
    <ds:schemaRef ds:uri="21778fec-257a-4073-991c-2f82a2bfd42f"/>
  </ds:schemaRefs>
</ds:datastoreItem>
</file>

<file path=customXml/itemProps2.xml><?xml version="1.0" encoding="utf-8"?>
<ds:datastoreItem xmlns:ds="http://schemas.openxmlformats.org/officeDocument/2006/customXml" ds:itemID="{56BFF52D-4218-4A59-994B-2459665D9531}">
  <ds:schemaRefs>
    <ds:schemaRef ds:uri="http://schemas.microsoft.com/sharepoint/v3/contenttype/forms"/>
  </ds:schemaRefs>
</ds:datastoreItem>
</file>

<file path=customXml/itemProps3.xml><?xml version="1.0" encoding="utf-8"?>
<ds:datastoreItem xmlns:ds="http://schemas.openxmlformats.org/officeDocument/2006/customXml" ds:itemID="{B26DA83D-E9E4-4C64-8E18-C05B5E6A54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78fec-257a-4073-991c-2f82a2bfd4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4130003</vt:lpwstr>
  </property>
  <property fmtid="{D5CDD505-2E9C-101B-9397-08002B2CF9AE}" pid="4" name="OptimizationTime">
    <vt:lpwstr>20221007_1847</vt:lpwstr>
  </property>
</Properties>
</file>

<file path=docProps/app.xml><?xml version="1.0" encoding="utf-8"?>
<Properties xmlns="http://schemas.openxmlformats.org/officeDocument/2006/extended-properties" xmlns:vt="http://schemas.openxmlformats.org/officeDocument/2006/docPropsVTypes">
  <Template>EY_DE_presentation_16x9_2019</Template>
  <TotalTime>0</TotalTime>
  <Words>7895</Words>
  <Application>Microsoft Office PowerPoint</Application>
  <PresentationFormat>Custom</PresentationFormat>
  <Paragraphs>919</Paragraphs>
  <Slides>34</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EYInterstate</vt:lpstr>
      <vt:lpstr>EYInterstate Light</vt:lpstr>
      <vt:lpstr>Wingdings 3</vt:lpstr>
      <vt:lpstr>EY dark background</vt:lpstr>
      <vt:lpstr>think-cell Slide</vt:lpstr>
      <vt:lpstr>PowerPoint Presentation</vt:lpstr>
      <vt:lpstr>Agenda</vt:lpstr>
      <vt:lpstr>Operational and Tech Due Diligence occurs during the Pre-Signing phase of a transaction and allows to identify points of attention, constraints and upsides both on the operational and technological side</vt:lpstr>
      <vt:lpstr>Operational and Tech Due Diligence focus on specific areas of analysis and can be tailored on the characteristics of the deals</vt:lpstr>
      <vt:lpstr>Agenda</vt:lpstr>
      <vt:lpstr>By investigating 4 main areas of analysis, OPS Due Diligence assess whether operations are suitable to the business model or if improvements are required and/or potential upsides could be obtained after the deal</vt:lpstr>
      <vt:lpstr>The analyses related to the 4 focus areas is tailored according to the Target to be addressed by the Operational Due Diligence</vt:lpstr>
      <vt:lpstr>4 weeks is the average duration of an Operational Due Diligence, with the sharing of a Red Flag report about halfway through the analyses</vt:lpstr>
      <vt:lpstr>Operational Due Diligence have been conducted to support Datalogic Team in the acquisition of a player operating in Sensor &amp; Safety business and consequent integration</vt:lpstr>
      <vt:lpstr>An assessment of the Operating Model &amp; Organization was conducted to understand the level of complexity of the Company and the adequacy of the employee base </vt:lpstr>
      <vt:lpstr>Procurement &amp; stock analysis was performed to highlight the efficiency of purchasing strategy and of the inventory management</vt:lpstr>
      <vt:lpstr>Analysis on productivity was useful to understand saturation levels and space for upsides, while facilities and machinery assessment served to understand the possible need for investment</vt:lpstr>
      <vt:lpstr>Due Diligence Activities unlocked useful insights to drive the transaction decision and the opportunities for post deal activities – EY Team involved more than one year after the deal closing</vt:lpstr>
      <vt:lpstr>Agenda</vt:lpstr>
      <vt:lpstr>Tech Due Diligence provides a clear visibility of the IT capability to support current and target business model, highlighting separation and integration cost while identifying areas of optimization and value creation   </vt:lpstr>
      <vt:lpstr>Tech due diligence complexity and depth can be tailored depending on the specific IT intensity of the target and  based on the complexity of the IT domain</vt:lpstr>
      <vt:lpstr>4 weeks is the average duration of a Tech Due Diligence, with the sharing of a Red Flag report at the end of the third week</vt:lpstr>
      <vt:lpstr>Tech Due Diligence has been conducted to support Crossbridge Team in the acquisition of a player operating in Oil &amp; Gas business and consequent integration</vt:lpstr>
      <vt:lpstr>An assessment of the IT Strategy &amp; projects was conducted to determine the role of IT within the company and assess whether this is in line with business requirements and plans </vt:lpstr>
      <vt:lpstr>An assessment of the IT Model &amp; Organization was conducted to understand the extent to which the IT organization supports the realization of the business strategy </vt:lpstr>
      <vt:lpstr>IT application landscape and IT infrastructure analysis was performed to determine the adequacy of the current and planned applications and to assess their fit for purpose, risks and investment requirements. </vt:lpstr>
      <vt:lpstr>Analysis on IT expenditure was useful to understand the trend of historical expenses and the forecast IT budget. It is also useful to identify any underinvestment in the IT organization and landscape.  </vt:lpstr>
      <vt:lpstr>Due Diligence Activities unlocked useful insights to drive the transaction decision and the opportunities for post deal activities</vt:lpstr>
      <vt:lpstr>Agenda</vt:lpstr>
      <vt:lpstr>We have a dedicated Team with relevant track record in Operational and Tech Due Diligence Projects</vt:lpstr>
      <vt:lpstr>PowerPoint Presentation</vt:lpstr>
      <vt:lpstr>PowerPoint Presentation</vt:lpstr>
      <vt:lpstr>PowerPoint Presentation</vt:lpstr>
      <vt:lpstr>PowerPoint Presentation</vt:lpstr>
      <vt:lpstr>We have a deep knowledge of the Tech/Operational Due Diligence topics through numerous assignments in different industries (1/2)</vt:lpstr>
      <vt:lpstr>We have a deep knowledge of the Tech/Operational Due Diligence topics through numerous assignments in different industries (2/2)</vt:lpstr>
      <vt:lpstr>As anticipated by Datalogic Case, Tech/Operational Due Diligence can be the input for relevant post deal activities (1/2)</vt:lpstr>
      <vt:lpstr>As anticipated by Datalogic Case, Tech/Operational Due Diligence can be the input for relevant post deal activities (2/2)</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2019-10-30T12:25:37Z</dcterms:created>
  <dcterms:modified xsi:type="dcterms:W3CDTF">2022-10-07T16:45:51Z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0x010100E8ADA6AAE8F13E49BDF2BA0319DEC12E</vt:lpwstr>
  </property>
  <property fmtid="{D5CDD505-2E9C-101B-9397-08002B2CF9AE}" pid="3" name="WppReportCurrencySymbol">
    <vt:lpwstr>€</vt:lpwstr>
  </property>
  <property fmtid="{D5CDD505-2E9C-101B-9397-08002B2CF9AE}" pid="4" name="WppReportDashboardTitleText">
    <vt:lpwstr>Dashboard</vt:lpwstr>
  </property>
  <property fmtid="{D5CDD505-2E9C-101B-9397-08002B2CF9AE}" pid="5" name="WppReportIsTocUpdateRecommended">
    <vt:bool>true</vt:bool>
  </property>
  <property fmtid="{D5CDD505-2E9C-101B-9397-08002B2CF9AE}" pid="6" name="WppReportShortPageNumberFormat">
    <vt:lpwstr>Page &lt;#&gt;</vt:lpwstr>
  </property>
  <property fmtid="{D5CDD505-2E9C-101B-9397-08002B2CF9AE}" pid="7" name="WppReportLongPageNumberFormat">
    <vt:lpwstr>Page &lt;#&gt; of &lt;PageCount&gt;</vt:lpwstr>
  </property>
  <property fmtid="{D5CDD505-2E9C-101B-9397-08002B2CF9AE}" pid="8" name="WppReportDate">
    <vt:lpwstr/>
  </property>
  <property fmtid="{D5CDD505-2E9C-101B-9397-08002B2CF9AE}" pid="9" name="WppReportDraft">
    <vt:lpwstr>(Draft)</vt:lpwstr>
  </property>
  <property fmtid="{D5CDD505-2E9C-101B-9397-08002B2CF9AE}" pid="10" name="WppReportVersion">
    <vt:lpwstr>Version 1.0</vt:lpwstr>
  </property>
  <property fmtid="{D5CDD505-2E9C-101B-9397-08002B2CF9AE}" pid="11" name="WppReportTocTitleText">
    <vt:lpwstr>Table of contents</vt:lpwstr>
  </property>
  <property fmtid="{D5CDD505-2E9C-101B-9397-08002B2CF9AE}" pid="12" name="WppReportPropertiesLastWrittenToDocument">
    <vt:filetime>2022-10-07T13:07:26Z</vt:filetime>
  </property>
</Properties>
</file>