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98" r:id="rId2"/>
    <p:sldId id="260" r:id="rId3"/>
    <p:sldId id="261" r:id="rId4"/>
    <p:sldId id="262" r:id="rId5"/>
    <p:sldId id="263" r:id="rId6"/>
    <p:sldId id="264" r:id="rId7"/>
    <p:sldId id="265" r:id="rId8"/>
    <p:sldId id="267" r:id="rId9"/>
    <p:sldId id="268" r:id="rId10"/>
    <p:sldId id="269" r:id="rId11"/>
    <p:sldId id="273" r:id="rId12"/>
    <p:sldId id="270" r:id="rId13"/>
    <p:sldId id="271" r:id="rId14"/>
    <p:sldId id="274" r:id="rId15"/>
    <p:sldId id="275" r:id="rId16"/>
    <p:sldId id="276" r:id="rId17"/>
    <p:sldId id="277" r:id="rId18"/>
    <p:sldId id="278" r:id="rId19"/>
    <p:sldId id="280" r:id="rId20"/>
    <p:sldId id="281"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89829" autoAdjust="0"/>
  </p:normalViewPr>
  <p:slideViewPr>
    <p:cSldViewPr>
      <p:cViewPr varScale="1">
        <p:scale>
          <a:sx n="74" d="100"/>
          <a:sy n="74" d="100"/>
        </p:scale>
        <p:origin x="1320" y="72"/>
      </p:cViewPr>
      <p:guideLst>
        <p:guide orient="horz" pos="2160"/>
        <p:guide pos="2880"/>
      </p:guideLst>
    </p:cSldViewPr>
  </p:slideViewPr>
  <p:outlineViewPr>
    <p:cViewPr>
      <p:scale>
        <a:sx n="33" d="100"/>
        <a:sy n="33" d="100"/>
      </p:scale>
      <p:origin x="0" y="19692"/>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10/3/2018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a:t>
            </a:r>
            <a:r>
              <a:rPr lang="en-IN" dirty="0" err="1" smtClean="0"/>
              <a:t>MathType</a:t>
            </a:r>
            <a:r>
              <a:rPr lang="en-IN" dirty="0" smtClean="0"/>
              <a:t> </a:t>
            </a:r>
            <a:r>
              <a:rPr lang="en-IN" dirty="0" err="1" smtClean="0"/>
              <a:t>Plugin</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smtClean="0"/>
              <a:t>3) NVDA Reader (free versions available)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764362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TextBox 14"/>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b="0" dirty="0" smtClean="0">
                <a:latin typeface="Verdana"/>
                <a:ea typeface="Verdana" panose="020B0604030504040204" pitchFamily="34" charset="0"/>
                <a:cs typeface="Verdana" panose="020B0604030504040204" pitchFamily="34" charset="0"/>
              </a:rPr>
              <a:t>2019 Pearson Education, Ltd.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9" name="TextBox 8"/>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b="0" dirty="0" smtClean="0">
                <a:latin typeface="Verdana"/>
                <a:ea typeface="Verdana" panose="020B0604030504040204" pitchFamily="34" charset="0"/>
                <a:cs typeface="Verdana" panose="020B0604030504040204" pitchFamily="34" charset="0"/>
              </a:rPr>
              <a:t>2019 Pearson Education, Ltd.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smtClean="0"/>
              <a:t>Click to edit Master title style</a:t>
            </a:r>
            <a:endParaRPr lang="en-US" dirty="0"/>
          </a:p>
        </p:txBody>
      </p:sp>
      <p:sp>
        <p:nvSpPr>
          <p:cNvPr id="16" name="Text Placeholder 15"/>
          <p:cNvSpPr>
            <a:spLocks noGrp="1"/>
          </p:cNvSpPr>
          <p:nvPr>
            <p:ph type="body" sz="quarter" idx="18"/>
          </p:nvPr>
        </p:nvSpPr>
        <p:spPr>
          <a:xfrm>
            <a:off x="457200" y="1457450"/>
            <a:ext cx="82296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10/3/2018</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pic>
        <p:nvPicPr>
          <p:cNvPr id="16"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8" name="TextBox 17"/>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b="0" dirty="0" smtClean="0">
                <a:latin typeface="Verdana"/>
                <a:ea typeface="Verdana" panose="020B0604030504040204" pitchFamily="34" charset="0"/>
                <a:cs typeface="Verdana" panose="020B0604030504040204" pitchFamily="34" charset="0"/>
              </a:rPr>
              <a:t>2019 Pearson Education, Ltd.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14"/>
          </p:nvPr>
        </p:nvSpPr>
        <p:spPr>
          <a:xfrm>
            <a:off x="4732563" y="4055609"/>
            <a:ext cx="3965124" cy="18557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771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a:t>
            </a:r>
            <a:r>
              <a:rPr lang="en-US" dirty="0" smtClean="0"/>
              <a:t>style</a:t>
            </a:r>
            <a:endParaRPr lang="en-US" dirty="0"/>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smtClean="0"/>
              <a:t>Click to edit Master title style</a:t>
            </a:r>
            <a:endParaRPr lang="en-US" dirty="0"/>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p>
        </p:txBody>
      </p:sp>
    </p:spTree>
    <p:extLst>
      <p:ext uri="{BB962C8B-B14F-4D97-AF65-F5344CB8AC3E}">
        <p14:creationId xmlns:p14="http://schemas.microsoft.com/office/powerpoint/2010/main" val="121090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4" name="Text Placeholder 2"/>
          <p:cNvSpPr>
            <a:spLocks noGrp="1"/>
          </p:cNvSpPr>
          <p:nvPr>
            <p:ph type="body" sz="quarter" idx="16" hasCustomPrompt="1"/>
          </p:nvPr>
        </p:nvSpPr>
        <p:spPr>
          <a:xfrm>
            <a:off x="1847850" y="6429375"/>
            <a:ext cx="6858000" cy="274320"/>
          </a:xfrm>
        </p:spPr>
        <p:txBody>
          <a:bodyPr lIns="0" tIns="45720" rIns="0" bIns="45720" anchor="ctr" anchorCtr="0"/>
          <a:lstStyle>
            <a:lvl1pPr marL="0" algn="r" defTabSz="914400" rtl="0" eaLnBrk="1" latinLnBrk="0" hangingPunct="1">
              <a:buNone/>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lgn="r">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b="0" dirty="0" smtClean="0">
                <a:latin typeface="Verdana"/>
                <a:ea typeface="Verdana" panose="020B0604030504040204" pitchFamily="34" charset="0"/>
                <a:cs typeface="Verdana" panose="020B0604030504040204" pitchFamily="34" charset="0"/>
              </a:rPr>
              <a:t>2019 Pearson Education, Ltd.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4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TextBox 11"/>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b="0" dirty="0" smtClean="0">
                <a:latin typeface="Verdana"/>
                <a:ea typeface="Verdana" panose="020B0604030504040204" pitchFamily="34" charset="0"/>
                <a:cs typeface="Verdana" panose="020B0604030504040204" pitchFamily="34" charset="0"/>
              </a:rPr>
              <a:t>2019 Pearson Education, Ltd.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10/3/2018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10/3/2018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b="0" dirty="0" smtClean="0">
                <a:latin typeface="Verdana"/>
                <a:ea typeface="Verdana" panose="020B0604030504040204" pitchFamily="34" charset="0"/>
                <a:cs typeface="Verdana" panose="020B0604030504040204" pitchFamily="34" charset="0"/>
              </a:rPr>
              <a:t>2019 Pearson Education, Ltd.</a:t>
            </a:r>
            <a:endParaRPr lang="en-US" altLang="en-US" sz="1200" b="0" dirty="0">
              <a:latin typeface="Verdana"/>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19" cstate="print">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6" r:id="rId15"/>
    <p:sldLayoutId id="2147483667" r:id="rId16"/>
    <p:sldLayoutId id="2147483668" r:id="rId17"/>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fred.stlouisfed.org/series/TB3M" TargetMode="External"/><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hyperlink" Target="https://fred.stlouisfed.org/series/CPIAUCS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fred.stlouisfed.org/series/TB3MS" TargetMode="External"/><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fred.stlouisfed.org/series/M2SL" TargetMode="External"/><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hyperlink" Target="https://fred.stlouisfed.org/series/TB3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03828"/>
          </a:xfrm>
        </p:spPr>
        <p:txBody>
          <a:bodyPr/>
          <a:lstStyle/>
          <a:p>
            <a:r>
              <a:rPr lang="en-US" dirty="0"/>
              <a:t>The Economics of Money, Banking, and Financial Markets</a:t>
            </a:r>
          </a:p>
        </p:txBody>
      </p:sp>
      <p:sp>
        <p:nvSpPr>
          <p:cNvPr id="3" name="Text Placeholder 2"/>
          <p:cNvSpPr>
            <a:spLocks noGrp="1"/>
          </p:cNvSpPr>
          <p:nvPr>
            <p:ph type="body" sz="quarter" idx="13"/>
          </p:nvPr>
        </p:nvSpPr>
        <p:spPr>
          <a:xfrm>
            <a:off x="457200" y="1307592"/>
            <a:ext cx="8229600" cy="292608"/>
          </a:xfrm>
        </p:spPr>
        <p:txBody>
          <a:bodyPr/>
          <a:lstStyle/>
          <a:p>
            <a:r>
              <a:rPr lang="en-US" dirty="0"/>
              <a:t>Twelfth </a:t>
            </a:r>
            <a:r>
              <a:rPr lang="en-US" dirty="0" smtClean="0"/>
              <a:t>Edition, Global Edition</a:t>
            </a:r>
            <a:endParaRPr lang="en-US" dirty="0"/>
          </a:p>
        </p:txBody>
      </p:sp>
      <p:sp>
        <p:nvSpPr>
          <p:cNvPr id="4" name="Text Placeholder 3"/>
          <p:cNvSpPr>
            <a:spLocks noGrp="1"/>
          </p:cNvSpPr>
          <p:nvPr>
            <p:ph type="body" sz="quarter" idx="14"/>
          </p:nvPr>
        </p:nvSpPr>
        <p:spPr>
          <a:xfrm>
            <a:off x="5029200" y="1828800"/>
            <a:ext cx="3657600" cy="1219199"/>
          </a:xfrm>
        </p:spPr>
        <p:txBody>
          <a:bodyPr/>
          <a:lstStyle/>
          <a:p>
            <a:r>
              <a:rPr lang="en-US" altLang="en-US" dirty="0" smtClean="0"/>
              <a:t>Chapter 5</a:t>
            </a:r>
            <a:endParaRPr lang="en-US" dirty="0"/>
          </a:p>
        </p:txBody>
      </p:sp>
      <p:sp>
        <p:nvSpPr>
          <p:cNvPr id="5" name="Text Placeholder 4"/>
          <p:cNvSpPr>
            <a:spLocks noGrp="1"/>
          </p:cNvSpPr>
          <p:nvPr>
            <p:ph type="body" sz="quarter" idx="15"/>
          </p:nvPr>
        </p:nvSpPr>
        <p:spPr/>
        <p:txBody>
          <a:bodyPr/>
          <a:lstStyle/>
          <a:p>
            <a:r>
              <a:rPr lang="en-US" dirty="0"/>
              <a:t>The Behavior of Interest Rates</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4662" y="1714670"/>
            <a:ext cx="3678219" cy="4624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6"/>
          </p:nvPr>
        </p:nvSpPr>
        <p:spPr/>
        <p:txBody>
          <a:bodyPr/>
          <a:lstStyle/>
          <a:p>
            <a:r>
              <a:rPr lang="en-US" altLang="en-US" dirty="0"/>
              <a:t>Copyright © </a:t>
            </a:r>
            <a:r>
              <a:rPr lang="en-US" altLang="en-US" dirty="0"/>
              <a:t>2019 Pearson Education, Ltd</a:t>
            </a:r>
            <a:r>
              <a:rPr lang="en-US" altLang="en-US" dirty="0" smtClean="0"/>
              <a:t>.</a:t>
            </a:r>
            <a:endParaRPr lang="en-US" dirty="0"/>
          </a:p>
        </p:txBody>
      </p:sp>
    </p:spTree>
    <p:extLst>
      <p:ext uri="{BB962C8B-B14F-4D97-AF65-F5344CB8AC3E}">
        <p14:creationId xmlns:p14="http://schemas.microsoft.com/office/powerpoint/2010/main" val="404080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dirty="0">
                <a:ea typeface="ヒラギノ角ゴ Pro W3" charset="-128"/>
              </a:rPr>
              <a:t>Figure 1 Supply and Demand for Bonds</a:t>
            </a:r>
            <a:endParaRPr lang="en-IN" dirty="0"/>
          </a:p>
        </p:txBody>
      </p:sp>
      <p:pic>
        <p:nvPicPr>
          <p:cNvPr id="7" name="Picture 2" descr="The vertical axis is labeled &quot;Price of Bonds, P (dollars)&quot; and ranges from 750 to 1,000 in increments of 50. The horizontal axis is labeled &quot;Quantity of Bonds, B (billions of dollars)&quot; and ranges from 0 to 500 in increments of 100. The line for supply (B S) slopes upward from the lower left corner to the upper right corner. The line for demand (B d) slopes downward from the upper left corner to the lower right corner intersecting the demand line at point C (quantity equals 300 and price equals 850 dollars). A dotted line parallel to the horizontal axis is drawn from price equals 750 dollars and the line is labeled &quot;With excess demand, the bond price rises to P asterisk.&quot; A line parallel to the horizontal axis is drawn from price equals 950 dollars and the line is labeled &quot;With excess supply, the bond price falls to P asterisk.&quot; The interest rates corresponding to the prices in dollars are shown as follows:&#10;◦ 750: i equals 33.0 percent&#10;◦ 800: i equals 25.0 percent&#10;◦ 750: i equals 17.6 percent&#10;◦ 750: i equals 11.1 percent&#10;◦ 750: i equals 5.3 percent&#10;◦ 750: i equals 0 percent&#10;The values corresponding to point C (the point of intersection of the two lines) are highlighted and dotted lines are drawn from C to the axes. An up arrow is drawn from the line at 750 dollars to the line at C and a down arrow is drawn from the line at 950 dollars to the line at C. The values used in the description are approxim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248" y="1587569"/>
            <a:ext cx="4416552" cy="464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649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Equilibrium</a:t>
            </a:r>
            <a:endParaRPr lang="en-IN" dirty="0"/>
          </a:p>
        </p:txBody>
      </p:sp>
      <p:sp>
        <p:nvSpPr>
          <p:cNvPr id="3" name="Content Placeholder 2"/>
          <p:cNvSpPr>
            <a:spLocks noGrp="1"/>
          </p:cNvSpPr>
          <p:nvPr>
            <p:ph idx="1"/>
          </p:nvPr>
        </p:nvSpPr>
        <p:spPr/>
        <p:txBody>
          <a:bodyPr/>
          <a:lstStyle/>
          <a:p>
            <a:pPr>
              <a:lnSpc>
                <a:spcPct val="90000"/>
              </a:lnSpc>
              <a:spcBef>
                <a:spcPct val="40000"/>
              </a:spcBef>
            </a:pPr>
            <a:r>
              <a:rPr lang="en-US" dirty="0">
                <a:ea typeface="ヒラギノ角ゴ Pro W3" charset="-128"/>
              </a:rPr>
              <a:t>Occurs when the amount that people are willing to buy (demand) equals the </a:t>
            </a:r>
            <a:r>
              <a:rPr lang="en-US" dirty="0" smtClean="0">
                <a:ea typeface="ヒラギノ角ゴ Pro W3" charset="-128"/>
              </a:rPr>
              <a:t>amount that </a:t>
            </a:r>
            <a:r>
              <a:rPr lang="en-US" dirty="0">
                <a:ea typeface="ヒラギノ角ゴ Pro W3" charset="-128"/>
              </a:rPr>
              <a:t>people are willing to sell (supply) at a given </a:t>
            </a:r>
            <a:r>
              <a:rPr lang="en-US" dirty="0" smtClean="0">
                <a:ea typeface="ヒラギノ角ゴ Pro W3" charset="-128"/>
              </a:rPr>
              <a:t>price.</a:t>
            </a:r>
          </a:p>
          <a:p>
            <a:pPr>
              <a:lnSpc>
                <a:spcPct val="90000"/>
              </a:lnSpc>
              <a:spcBef>
                <a:spcPct val="40000"/>
              </a:spcBef>
            </a:pPr>
            <a:r>
              <a:rPr lang="en-US" dirty="0" err="1" smtClean="0">
                <a:ea typeface="ヒラギノ角ゴ Pro W3" charset="-128"/>
              </a:rPr>
              <a:t>B</a:t>
            </a:r>
            <a:r>
              <a:rPr lang="en-US" baseline="30000" dirty="0" err="1" smtClean="0">
                <a:ea typeface="ヒラギノ角ゴ Pro W3" charset="-128"/>
              </a:rPr>
              <a:t>d</a:t>
            </a:r>
            <a:r>
              <a:rPr lang="en-US" dirty="0" smtClean="0">
                <a:ea typeface="ヒラギノ角ゴ Pro W3" charset="-128"/>
              </a:rPr>
              <a:t> = </a:t>
            </a:r>
            <a:r>
              <a:rPr lang="en-US" dirty="0" err="1" smtClean="0">
                <a:ea typeface="ヒラギノ角ゴ Pro W3" charset="-128"/>
              </a:rPr>
              <a:t>B</a:t>
            </a:r>
            <a:r>
              <a:rPr lang="en-US" baseline="30000" dirty="0" err="1" smtClean="0">
                <a:ea typeface="ヒラギノ角ゴ Pro W3" charset="-128"/>
              </a:rPr>
              <a:t>s</a:t>
            </a:r>
            <a:r>
              <a:rPr lang="en-US" baseline="30000" dirty="0" smtClean="0">
                <a:ea typeface="ヒラギノ角ゴ Pro W3" charset="-128"/>
              </a:rPr>
              <a:t> </a:t>
            </a:r>
            <a:r>
              <a:rPr lang="en-US" dirty="0" smtClean="0">
                <a:ea typeface="ヒラギノ角ゴ Pro W3" charset="-128"/>
              </a:rPr>
              <a:t>defines the equilibrium (or market clearing) price and interest rate. </a:t>
            </a:r>
          </a:p>
          <a:p>
            <a:pPr>
              <a:lnSpc>
                <a:spcPct val="90000"/>
              </a:lnSpc>
              <a:spcBef>
                <a:spcPct val="40000"/>
              </a:spcBef>
            </a:pPr>
            <a:r>
              <a:rPr lang="en-US" dirty="0" smtClean="0">
                <a:ea typeface="ヒラギノ角ゴ Pro W3" charset="-128"/>
              </a:rPr>
              <a:t>When </a:t>
            </a:r>
            <a:r>
              <a:rPr lang="en-US" dirty="0" err="1">
                <a:ea typeface="ヒラギノ角ゴ Pro W3" charset="-128"/>
              </a:rPr>
              <a:t>B</a:t>
            </a:r>
            <a:r>
              <a:rPr lang="en-US" baseline="30000" dirty="0" err="1">
                <a:ea typeface="ヒラギノ角ゴ Pro W3" charset="-128"/>
              </a:rPr>
              <a:t>d</a:t>
            </a:r>
            <a:r>
              <a:rPr lang="en-US" dirty="0">
                <a:ea typeface="ヒラギノ角ゴ Pro W3" charset="-128"/>
              </a:rPr>
              <a:t> &gt; B</a:t>
            </a:r>
            <a:r>
              <a:rPr lang="en-US" baseline="30000" dirty="0">
                <a:ea typeface="ヒラギノ角ゴ Pro W3" charset="-128"/>
              </a:rPr>
              <a:t>s </a:t>
            </a:r>
            <a:r>
              <a:rPr lang="en-US" dirty="0">
                <a:ea typeface="ヒラギノ角ゴ Pro W3" charset="-128"/>
              </a:rPr>
              <a:t>, there is excess demand, </a:t>
            </a:r>
            <a:r>
              <a:rPr lang="en-US" dirty="0">
                <a:ea typeface="ヒラギノ角ゴ Pro W3" charset="-128"/>
                <a:sym typeface="MT Symbol" pitchFamily="82" charset="2"/>
              </a:rPr>
              <a:t>price will rise and interest rate will </a:t>
            </a:r>
            <a:r>
              <a:rPr lang="en-US" dirty="0" smtClean="0">
                <a:ea typeface="ヒラギノ角ゴ Pro W3" charset="-128"/>
                <a:sym typeface="MT Symbol" pitchFamily="82" charset="2"/>
              </a:rPr>
              <a:t>fall.</a:t>
            </a:r>
            <a:endParaRPr lang="en-US" dirty="0">
              <a:ea typeface="ヒラギノ角ゴ Pro W3" charset="-128"/>
            </a:endParaRPr>
          </a:p>
          <a:p>
            <a:pPr>
              <a:lnSpc>
                <a:spcPct val="90000"/>
              </a:lnSpc>
              <a:spcBef>
                <a:spcPct val="40000"/>
              </a:spcBef>
            </a:pPr>
            <a:r>
              <a:rPr lang="en-US" dirty="0">
                <a:ea typeface="ヒラギノ角ゴ Pro W3" charset="-128"/>
              </a:rPr>
              <a:t>When </a:t>
            </a:r>
            <a:r>
              <a:rPr lang="en-US" dirty="0" err="1">
                <a:ea typeface="ヒラギノ角ゴ Pro W3" charset="-128"/>
              </a:rPr>
              <a:t>B</a:t>
            </a:r>
            <a:r>
              <a:rPr lang="en-US" baseline="30000" dirty="0" err="1">
                <a:ea typeface="ヒラギノ角ゴ Pro W3" charset="-128"/>
              </a:rPr>
              <a:t>d</a:t>
            </a:r>
            <a:r>
              <a:rPr lang="en-US" dirty="0">
                <a:ea typeface="ヒラギノ角ゴ Pro W3" charset="-128"/>
              </a:rPr>
              <a:t> &lt; B</a:t>
            </a:r>
            <a:r>
              <a:rPr lang="en-US" baseline="30000" dirty="0">
                <a:ea typeface="ヒラギノ角ゴ Pro W3" charset="-128"/>
              </a:rPr>
              <a:t>s </a:t>
            </a:r>
            <a:r>
              <a:rPr lang="en-US" dirty="0">
                <a:ea typeface="ヒラギノ角ゴ Pro W3" charset="-128"/>
              </a:rPr>
              <a:t>, there is excess supply, </a:t>
            </a:r>
            <a:r>
              <a:rPr lang="en-US" dirty="0">
                <a:ea typeface="ヒラギノ角ゴ Pro W3" charset="-128"/>
                <a:sym typeface="MT Symbol" pitchFamily="82" charset="2"/>
              </a:rPr>
              <a:t>price will fall and interest rate will </a:t>
            </a:r>
            <a:r>
              <a:rPr lang="en-US" dirty="0" smtClean="0">
                <a:ea typeface="ヒラギノ角ゴ Pro W3" charset="-128"/>
                <a:sym typeface="MT Symbol" pitchFamily="82" charset="2"/>
              </a:rPr>
              <a:t>rise.</a:t>
            </a:r>
            <a:endParaRPr lang="en-IN" dirty="0"/>
          </a:p>
        </p:txBody>
      </p:sp>
    </p:spTree>
    <p:extLst>
      <p:ext uri="{BB962C8B-B14F-4D97-AF65-F5344CB8AC3E}">
        <p14:creationId xmlns:p14="http://schemas.microsoft.com/office/powerpoint/2010/main" val="3391658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Equilibrium Interest </a:t>
            </a:r>
            <a:r>
              <a:rPr lang="en-US" dirty="0" smtClean="0"/>
              <a:t>Rates</a:t>
            </a:r>
            <a:endParaRPr lang="en-IN" dirty="0"/>
          </a:p>
        </p:txBody>
      </p:sp>
      <p:sp>
        <p:nvSpPr>
          <p:cNvPr id="3" name="Content Placeholder 2"/>
          <p:cNvSpPr>
            <a:spLocks noGrp="1"/>
          </p:cNvSpPr>
          <p:nvPr>
            <p:ph idx="1"/>
          </p:nvPr>
        </p:nvSpPr>
        <p:spPr>
          <a:xfrm>
            <a:off x="457200" y="1600200"/>
            <a:ext cx="8229600" cy="4777740"/>
          </a:xfrm>
        </p:spPr>
        <p:txBody>
          <a:bodyPr/>
          <a:lstStyle/>
          <a:p>
            <a:r>
              <a:rPr lang="en-US" sz="2200" dirty="0">
                <a:ea typeface="ヒラギノ角ゴ Pro W3" charset="-128"/>
              </a:rPr>
              <a:t>Shifts in the demand for bonds:</a:t>
            </a:r>
          </a:p>
          <a:p>
            <a:pPr lvl="1"/>
            <a:r>
              <a:rPr lang="en-US" sz="2200" dirty="0">
                <a:ea typeface="ヒラギノ角ゴ Pro W3" charset="-128"/>
              </a:rPr>
              <a:t>Wealth: in an expansion with growing wealth, the demand curve for bonds shifts to the </a:t>
            </a:r>
            <a:r>
              <a:rPr lang="en-US" sz="2200" dirty="0" smtClean="0">
                <a:ea typeface="ヒラギノ角ゴ Pro W3" charset="-128"/>
              </a:rPr>
              <a:t>right </a:t>
            </a:r>
            <a:endParaRPr lang="en-US" sz="2200" dirty="0">
              <a:ea typeface="ヒラギノ角ゴ Pro W3" charset="-128"/>
            </a:endParaRPr>
          </a:p>
          <a:p>
            <a:pPr lvl="1"/>
            <a:r>
              <a:rPr lang="en-US" sz="2200" dirty="0">
                <a:ea typeface="ヒラギノ角ゴ Pro W3" charset="-128"/>
              </a:rPr>
              <a:t>Expected Returns: higher expected interest rates in the future lower the expected return for long-term bonds, shifting the demand curve to the left</a:t>
            </a:r>
          </a:p>
          <a:p>
            <a:pPr lvl="1"/>
            <a:r>
              <a:rPr lang="en-US" sz="2200" dirty="0">
                <a:ea typeface="ヒラギノ角ゴ Pro W3" charset="-128"/>
              </a:rPr>
              <a:t>Expected Inflation: an increase in the expected rate of inflations lowers the expected return for bonds, causing the demand curve to shift to the left</a:t>
            </a:r>
          </a:p>
          <a:p>
            <a:pPr lvl="1"/>
            <a:r>
              <a:rPr lang="en-US" sz="2200" dirty="0">
                <a:ea typeface="ヒラギノ角ゴ Pro W3" charset="-128"/>
              </a:rPr>
              <a:t>Risk: an increase in the riskiness of bonds causes the demand curve to shift to the left</a:t>
            </a:r>
          </a:p>
          <a:p>
            <a:pPr lvl="1"/>
            <a:r>
              <a:rPr lang="en-US" sz="2200" dirty="0">
                <a:ea typeface="ヒラギノ角ゴ Pro W3" charset="-128"/>
              </a:rPr>
              <a:t>Liquidity: increased liquidity of bonds results in the demand curve shifting right</a:t>
            </a:r>
          </a:p>
        </p:txBody>
      </p:sp>
    </p:spTree>
    <p:extLst>
      <p:ext uri="{BB962C8B-B14F-4D97-AF65-F5344CB8AC3E}">
        <p14:creationId xmlns:p14="http://schemas.microsoft.com/office/powerpoint/2010/main" val="4133696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 Shift in the Demand Curve for Bonds</a:t>
            </a:r>
            <a:endParaRPr lang="en-IN" dirty="0"/>
          </a:p>
        </p:txBody>
      </p:sp>
      <p:pic>
        <p:nvPicPr>
          <p:cNvPr id="6" name="Picture 2" descr="The vertical axis is labeled &quot;Price of Bonds, P&quot; and the horizontal axis is labeled &quot;Quantity of Bonds, B.&quot; The line for demand (B d  sub 1) slopes downward from the upper left corner to the lower right corner. The points from top to bottom shown on the line are A, B, C, D, and E. The line for demand (B d sub 2) is a line parallel to the line for B d sub 1 right to it. The points on this line corresponding to the points shown on the line (B d sub 1) from top to bottom are A prime, B prime, C prime, D prime, and E prime. The arrows from (B d sub 1) to (B d sub 2) depict the shift in the demand curve. The text reads, &quot;An increase in the demand for bonds shifts the bond demand curve rightwar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1471657"/>
            <a:ext cx="6126480" cy="454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988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in the Demand for Bonds</a:t>
            </a:r>
            <a:endParaRPr lang="en-IN" dirty="0"/>
          </a:p>
        </p:txBody>
      </p:sp>
      <p:sp>
        <p:nvSpPr>
          <p:cNvPr id="3" name="Content Placeholder 2"/>
          <p:cNvSpPr>
            <a:spLocks noGrp="1"/>
          </p:cNvSpPr>
          <p:nvPr>
            <p:ph idx="1"/>
          </p:nvPr>
        </p:nvSpPr>
        <p:spPr>
          <a:xfrm>
            <a:off x="457200" y="1600201"/>
            <a:ext cx="8229600" cy="457200"/>
          </a:xfrm>
        </p:spPr>
        <p:txBody>
          <a:bodyPr/>
          <a:lstStyle/>
          <a:p>
            <a:pPr marL="0" indent="0" algn="ctr">
              <a:buNone/>
            </a:pPr>
            <a:r>
              <a:rPr lang="en-IN" b="1" dirty="0" smtClean="0"/>
              <a:t>Summary Table 2</a:t>
            </a:r>
          </a:p>
        </p:txBody>
      </p:sp>
      <p:pic>
        <p:nvPicPr>
          <p:cNvPr id="4" name="Picture 3" descr="The vertical axis is labeled &quot;P&quot; and the horizontal axis is labeled &quot;B.&quot; The line for demand B d sub 1 slopes downward. A line parallel to this line on the right side shows the new demand line (B d sub 2). A right arrow pointing from (B d sub 1) to (B d sub 2) depicts the right shif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4453" y="2080890"/>
            <a:ext cx="3695094" cy="4324241"/>
          </a:xfrm>
          <a:prstGeom prst="rect">
            <a:avLst/>
          </a:prstGeom>
        </p:spPr>
      </p:pic>
    </p:spTree>
    <p:extLst>
      <p:ext uri="{BB962C8B-B14F-4D97-AF65-F5344CB8AC3E}">
        <p14:creationId xmlns:p14="http://schemas.microsoft.com/office/powerpoint/2010/main" val="474855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in the Supply of </a:t>
            </a:r>
            <a:r>
              <a:rPr lang="en-US" dirty="0" smtClean="0"/>
              <a:t>Bonds </a:t>
            </a:r>
            <a:r>
              <a:rPr lang="en-US" sz="2000" b="0" dirty="0"/>
              <a:t>(1 of </a:t>
            </a:r>
            <a:r>
              <a:rPr lang="en-US" sz="2000" b="0" dirty="0" smtClean="0"/>
              <a:t>2)</a:t>
            </a:r>
            <a:endParaRPr lang="en-IN" dirty="0"/>
          </a:p>
        </p:txBody>
      </p:sp>
      <p:sp>
        <p:nvSpPr>
          <p:cNvPr id="3" name="Content Placeholder 2"/>
          <p:cNvSpPr>
            <a:spLocks noGrp="1"/>
          </p:cNvSpPr>
          <p:nvPr>
            <p:ph idx="1"/>
          </p:nvPr>
        </p:nvSpPr>
        <p:spPr/>
        <p:txBody>
          <a:bodyPr/>
          <a:lstStyle/>
          <a:p>
            <a:pPr>
              <a:spcBef>
                <a:spcPct val="50000"/>
              </a:spcBef>
            </a:pPr>
            <a:r>
              <a:rPr lang="en-US" dirty="0">
                <a:ea typeface="ヒラギノ角ゴ Pro W3" charset="-128"/>
              </a:rPr>
              <a:t>Shifts in the supply for bonds:</a:t>
            </a:r>
          </a:p>
          <a:p>
            <a:pPr lvl="1">
              <a:spcBef>
                <a:spcPct val="50000"/>
              </a:spcBef>
            </a:pPr>
            <a:r>
              <a:rPr lang="en-US" dirty="0">
                <a:ea typeface="ヒラギノ角ゴ Pro W3" charset="-128"/>
              </a:rPr>
              <a:t>Expected profitability of investment opportunities: in an expansion, the supply curve shifts to the right</a:t>
            </a:r>
          </a:p>
          <a:p>
            <a:pPr lvl="1">
              <a:spcBef>
                <a:spcPct val="50000"/>
              </a:spcBef>
            </a:pPr>
            <a:r>
              <a:rPr lang="en-US" dirty="0">
                <a:ea typeface="ヒラギノ角ゴ Pro W3" charset="-128"/>
              </a:rPr>
              <a:t>Expected inflation: an increase in expected inflation shifts the supply curve for bonds to the right</a:t>
            </a:r>
          </a:p>
          <a:p>
            <a:pPr lvl="1">
              <a:spcBef>
                <a:spcPct val="50000"/>
              </a:spcBef>
            </a:pPr>
            <a:r>
              <a:rPr lang="en-US" dirty="0">
                <a:ea typeface="ヒラギノ角ゴ Pro W3" charset="-128"/>
              </a:rPr>
              <a:t>Government budget: increased budget deficits shift the supply curve to the </a:t>
            </a:r>
            <a:r>
              <a:rPr lang="en-US" dirty="0" smtClean="0">
                <a:ea typeface="ヒラギノ角ゴ Pro W3" charset="-128"/>
              </a:rPr>
              <a:t>right</a:t>
            </a:r>
            <a:endParaRPr lang="en-IN" dirty="0"/>
          </a:p>
        </p:txBody>
      </p:sp>
    </p:spTree>
    <p:extLst>
      <p:ext uri="{BB962C8B-B14F-4D97-AF65-F5344CB8AC3E}">
        <p14:creationId xmlns:p14="http://schemas.microsoft.com/office/powerpoint/2010/main" val="3982251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in the Supply of </a:t>
            </a:r>
            <a:r>
              <a:rPr lang="en-US" dirty="0" smtClean="0"/>
              <a:t>Bonds </a:t>
            </a:r>
            <a:r>
              <a:rPr lang="en-US" sz="2000" b="0" dirty="0" smtClean="0"/>
              <a:t>(2 </a:t>
            </a:r>
            <a:r>
              <a:rPr lang="en-US" sz="2000" b="0"/>
              <a:t>of </a:t>
            </a:r>
            <a:r>
              <a:rPr lang="en-US" sz="2000" b="0" smtClean="0"/>
              <a:t>2)</a:t>
            </a:r>
            <a:endParaRPr lang="en-IN" dirty="0"/>
          </a:p>
        </p:txBody>
      </p:sp>
      <p:sp>
        <p:nvSpPr>
          <p:cNvPr id="3" name="Content Placeholder 2"/>
          <p:cNvSpPr>
            <a:spLocks noGrp="1"/>
          </p:cNvSpPr>
          <p:nvPr>
            <p:ph idx="1"/>
          </p:nvPr>
        </p:nvSpPr>
        <p:spPr>
          <a:xfrm>
            <a:off x="457200" y="1600201"/>
            <a:ext cx="8229600" cy="491489"/>
          </a:xfrm>
        </p:spPr>
        <p:txBody>
          <a:bodyPr/>
          <a:lstStyle/>
          <a:p>
            <a:pPr marL="0" indent="0" algn="ctr">
              <a:buNone/>
            </a:pPr>
            <a:r>
              <a:rPr lang="en-IN" b="1" dirty="0" smtClean="0"/>
              <a:t>Summary Table 3</a:t>
            </a:r>
          </a:p>
        </p:txBody>
      </p:sp>
      <p:pic>
        <p:nvPicPr>
          <p:cNvPr id="5" name="Picture 4" descr="The vertical axis is labeled &quot;P&quot; and the horizontal axis is labeled &quot;B.&quot; The line for supply (B s sub 1) slopes upward. A line parallel to this line on the right side shows the new supply line (B s sub 2). A right arrow pointing from (B s sub 1) to (B s sub 2) depicts the right shif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7413" y="2152828"/>
            <a:ext cx="5249175" cy="4185135"/>
          </a:xfrm>
          <a:prstGeom prst="rect">
            <a:avLst/>
          </a:prstGeom>
        </p:spPr>
      </p:pic>
    </p:spTree>
    <p:extLst>
      <p:ext uri="{BB962C8B-B14F-4D97-AF65-F5344CB8AC3E}">
        <p14:creationId xmlns:p14="http://schemas.microsoft.com/office/powerpoint/2010/main" val="647607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546628"/>
          </a:xfrm>
        </p:spPr>
        <p:txBody>
          <a:bodyPr/>
          <a:lstStyle/>
          <a:p>
            <a:r>
              <a:rPr lang="en-US" dirty="0"/>
              <a:t>Figure 3 Shift in the Supply Curve for Bonds</a:t>
            </a:r>
            <a:endParaRPr lang="en-IN" dirty="0"/>
          </a:p>
        </p:txBody>
      </p:sp>
      <p:pic>
        <p:nvPicPr>
          <p:cNvPr id="7" name="Picture 2" descr="A graph shows shift in the supply curve for bonds.&#10;The vertical axis is labeled &quot;Price of Bonds, P&quot; and the horizontal axis is labeled &quot;Quantity of Bonds, B.&quot; The line for supply (B s sub 1) slopes upward from the lower left corner to the upper right corner. The points from bottom to top shown on the line are F, G, C, H, and I. Another line for supply (B s sub 2) slopes upward from the lower left corner to the upper right corner, following a similar path as B s sub 1. The points from bottom to top shown on the line are F’, G’, C’, H’, and I’.  Two rightward arrows point from B s sub 1 toward B s sub 2. A corresponding label reads “An increase in the supply of bonds shifts the bond supply curve rightw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315200" cy="502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47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 Response to a Change in Expected Inflation</a:t>
            </a:r>
            <a:endParaRPr lang="en-IN" dirty="0"/>
          </a:p>
        </p:txBody>
      </p:sp>
      <p:pic>
        <p:nvPicPr>
          <p:cNvPr id="4" name="Picture 2" descr="The vertical axis is labeled &quot;Price of Bonds, P&quot; and the horizontal axis is labeled &quot;Quantity of Bonds, B.&quot; The line for supply (B s sub 1) slopes upward from the lower left corner to the upper right corner. The line supply (B s sub 2) is a line parallel to the line  (B s sub 1). The arrow pointing from (B s sub 1) to (B s sub 2) depicts the right shift in supply curve. The line for demand (B d sub 1) slopes downward from the upper left corner to the lower right corner intersecting the line for (B s sub 1) at point 1 (price equals P1). The line for demand (B d sub 2) is a line parallel to the line  (B d sub 1), intersecting the line (B s sub 2) at point 2 (price equals P 2). The arrow from (B d sub 1) to (B d sub 2) depicts the left shift in the demand curve. The three steps shown on the graph are:&#10;Step 1. A rise in expected inflation shifts the bond demand curve leftward . . .&#10;Step 2. and shifts the bond supply curve rightward . . .&#10;Step 3. causing the price of bonds to fall and the&#10;equilibrium interest rate to r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 y="2232102"/>
            <a:ext cx="7360920" cy="364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478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a:t>
            </a:r>
            <a:r>
              <a:rPr lang="en-US" sz="3200" dirty="0"/>
              <a:t>5 Expected Inflation and Interest Rates (Three-Month Treasury Bills), 1953–2017</a:t>
            </a:r>
            <a:endParaRPr lang="en-IN" sz="3200" dirty="0"/>
          </a:p>
        </p:txBody>
      </p:sp>
      <p:pic>
        <p:nvPicPr>
          <p:cNvPr id="6" name="Picture 2" descr="The vertical axis is labeled &quot;Interest Rate (percent)&quot; and ranges from 0 to 20 in increments of 4. The horizontal axis lists dates from 1955 to 2015 in 5-year increments. The line for expected inflation and interest rate show fluctuating trend over the years and follow similar trend. The line for expected inflation begins at3.25 percent in 1953 and with slight fluctuations reaches 4.0 percent by 1965. The line moves further to 16 percent by 1980 and declines thereafter. The line falls to 8 percent by 1990, 1 percent by 2005, and 0 percent by 2010. The line remains unchanged thereafter. &#10;The line for interest rate starts at 3.5 percent in 1953 and with slight fluctuations registers a net growth. The line reaches a value of 8 percent by 1970 and to an all time high value of 20 percent by 1982. The line declines thereafter and falls to 9 percent by 1985, 4 percent by 1993, and to 0 percent by 2003. The line recovers the following year but falls below the 0 percent mark by 2008. The line comes to 0 percent by 2015.&#10;The values used in the description are approxim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104" y="1752600"/>
            <a:ext cx="7479792" cy="286868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200" y="5172891"/>
            <a:ext cx="8229600" cy="927146"/>
          </a:xfrm>
        </p:spPr>
        <p:txBody>
          <a:bodyPr/>
          <a:lstStyle/>
          <a:p>
            <a:pPr marL="0" indent="0">
              <a:buNone/>
            </a:pPr>
            <a:r>
              <a:rPr lang="en-IN" sz="1200" i="1" dirty="0"/>
              <a:t>Sources: </a:t>
            </a:r>
            <a:r>
              <a:rPr lang="en-IN" sz="1200" dirty="0"/>
              <a:t>Federal Reserve Bank of St. Louis FRED database: </a:t>
            </a:r>
            <a:r>
              <a:rPr lang="en-IN" sz="1200" dirty="0">
                <a:hlinkClick r:id="rId3"/>
              </a:rPr>
              <a:t>https://fred.stlouisfed.org/series/TB3M</a:t>
            </a:r>
            <a:r>
              <a:rPr lang="en-IN" sz="1200" dirty="0"/>
              <a:t>; </a:t>
            </a:r>
            <a:r>
              <a:rPr lang="en-IN" sz="1200" dirty="0">
                <a:hlinkClick r:id="rId4"/>
              </a:rPr>
              <a:t>https://</a:t>
            </a:r>
            <a:r>
              <a:rPr lang="en-IN" sz="1200" dirty="0" smtClean="0">
                <a:hlinkClick r:id="rId4"/>
              </a:rPr>
              <a:t>fred.stlouisfed.org/series/CPIAUCSL.S</a:t>
            </a:r>
            <a:r>
              <a:rPr lang="en-IN" sz="1200" dirty="0" smtClean="0"/>
              <a:t>. Expected </a:t>
            </a:r>
            <a:r>
              <a:rPr lang="en-IN" sz="1200" dirty="0"/>
              <a:t>inflation calculated using procedures outlined in Frederic S. </a:t>
            </a:r>
            <a:r>
              <a:rPr lang="en-IN" sz="1200" dirty="0" err="1"/>
              <a:t>Mishkin</a:t>
            </a:r>
            <a:r>
              <a:rPr lang="en-IN" sz="1200" dirty="0"/>
              <a:t>, “The Real Interest Rate: An </a:t>
            </a:r>
            <a:r>
              <a:rPr lang="en-IN" sz="1200" dirty="0" err="1" smtClean="0"/>
              <a:t>EmpiricalInvestigation</a:t>
            </a:r>
            <a:r>
              <a:rPr lang="en-IN" sz="1200" dirty="0"/>
              <a:t>,” </a:t>
            </a:r>
            <a:r>
              <a:rPr lang="en-IN" sz="1200" i="1" dirty="0"/>
              <a:t>Carnegie-Rochester Conference Series on Public Policy </a:t>
            </a:r>
            <a:r>
              <a:rPr lang="en-IN" sz="1200" dirty="0"/>
              <a:t>15 (1981): 151–200. These procedures </a:t>
            </a:r>
            <a:r>
              <a:rPr lang="en-IN" sz="1200" dirty="0" smtClean="0"/>
              <a:t>involve estimating expected inflation as a function of past interest rates, inflation, and time trends.</a:t>
            </a:r>
            <a:endParaRPr lang="en-IN" sz="1200" dirty="0"/>
          </a:p>
        </p:txBody>
      </p:sp>
    </p:spTree>
    <p:extLst>
      <p:ext uri="{BB962C8B-B14F-4D97-AF65-F5344CB8AC3E}">
        <p14:creationId xmlns:p14="http://schemas.microsoft.com/office/powerpoint/2010/main" val="3031437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a:t>
            </a:r>
            <a:endParaRPr lang="en-IN" dirty="0"/>
          </a:p>
        </p:txBody>
      </p:sp>
      <p:sp>
        <p:nvSpPr>
          <p:cNvPr id="3" name="Content Placeholder 2"/>
          <p:cNvSpPr>
            <a:spLocks noGrp="1"/>
          </p:cNvSpPr>
          <p:nvPr>
            <p:ph idx="1"/>
          </p:nvPr>
        </p:nvSpPr>
        <p:spPr/>
        <p:txBody>
          <a:bodyPr/>
          <a:lstStyle/>
          <a:p>
            <a:r>
              <a:rPr lang="en-US" dirty="0">
                <a:ea typeface="ヒラギノ角ゴ Pro W3" charset="-128"/>
              </a:rPr>
              <a:t>In this chapter, we examine how the overall level of nominal interest rates is determined and which factors influence their behavior.</a:t>
            </a:r>
            <a:endParaRPr lang="en-IN" dirty="0"/>
          </a:p>
        </p:txBody>
      </p:sp>
    </p:spTree>
    <p:extLst>
      <p:ext uri="{BB962C8B-B14F-4D97-AF65-F5344CB8AC3E}">
        <p14:creationId xmlns:p14="http://schemas.microsoft.com/office/powerpoint/2010/main" val="3019854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 Response to a Business Cycle Expansion</a:t>
            </a:r>
            <a:endParaRPr lang="en-IN" dirty="0"/>
          </a:p>
        </p:txBody>
      </p:sp>
      <p:pic>
        <p:nvPicPr>
          <p:cNvPr id="5" name="Picture 2" descr="The vertical axis is labeled &quot;Price of Bonds, P&quot; and the horizontal axis is labeled &quot;Quantity of Bonds, B.&quot; The line for supply (B s sub 1) slopes upward from the lower left corner to the upper right corner. The line for supply (B s sub 2) is a line parallel to the line for (B s sub 1) right to it. The arrow pointing from (B s sub 1) to (B s sub 2) depicts the right shift in supply curve. The line for demand (B d sub 1) slopes downward from the upper left corner to the lower right corner intersecting the line for (B s sub 1) at point 1 (price equals P 1). The line for demand (B d sub 2) is a line parallel to the line for (B d sub 1) right to it intersecting the line for (B s sub 2) at point 2 (price equals P 2). The arrow from (B d sub 1) to (B d sub 2) depicts the right shift in the demand curve. The three steps shown on the graph are:&#10;Step 1. A business cycle expansion shifts the bond supply curve rightward . . .&#10;Step 2. and shifts the bond demand curve rightward, but by a lesser amount . . .&#10;Step 3. so the price of bonds falls and the equilibrium interest rate ri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72" y="1552967"/>
            <a:ext cx="7306056" cy="461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4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 Business Cycle and Interest Rates (Three-Month Treasury Bills), 1951–2017</a:t>
            </a:r>
            <a:endParaRPr lang="en-IN" dirty="0"/>
          </a:p>
        </p:txBody>
      </p:sp>
      <p:pic>
        <p:nvPicPr>
          <p:cNvPr id="5" name="Picture 2" descr="The vertical axis is labeled &quot;Interest Rate (percent)&quot; and ranges from 0 to 18 in increments of 2. The horizontal axis lists dates from 1950 to 2015 in 5-year increments. The line for interest rate starts at 1.5 percent in 1951 and with slight fluctuations registers a net growth. The line reaches a value of 4 percent by 1960, 8 percent by 1970, and to an all time high value of 16 percent by 1982. The line declines thereafter and falls to 8 percent by 1985, 4 percent by 1993, and to 1 percent by 2003. The line recovers the following year but falls to 0 percent by 2009 and remains unchanged thereafter.&#10;The values used in the description are approxim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52" y="1676400"/>
            <a:ext cx="6483096" cy="361414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200" y="5682343"/>
            <a:ext cx="8229600" cy="443820"/>
          </a:xfrm>
        </p:spPr>
        <p:txBody>
          <a:bodyPr/>
          <a:lstStyle/>
          <a:p>
            <a:pPr marL="0" indent="0">
              <a:buNone/>
            </a:pPr>
            <a:r>
              <a:rPr lang="en-IN" sz="1200" i="1" dirty="0"/>
              <a:t>Source: </a:t>
            </a:r>
            <a:r>
              <a:rPr lang="en-IN" sz="1200" dirty="0"/>
              <a:t>Federal Reserve Bank of St. Louis FRED database: </a:t>
            </a:r>
            <a:r>
              <a:rPr lang="en-IN" sz="1200" dirty="0">
                <a:hlinkClick r:id="rId3"/>
              </a:rPr>
              <a:t>https://fred.stlouisfed.org/series/TB3MS</a:t>
            </a:r>
            <a:endParaRPr lang="en-IN" sz="1200" dirty="0"/>
          </a:p>
        </p:txBody>
      </p:sp>
    </p:spTree>
    <p:extLst>
      <p:ext uri="{BB962C8B-B14F-4D97-AF65-F5344CB8AC3E}">
        <p14:creationId xmlns:p14="http://schemas.microsoft.com/office/powerpoint/2010/main" val="2783595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Supply and Demand in the Market for Money: The Liquidity Preference </a:t>
            </a:r>
            <a:r>
              <a:rPr lang="en-US" sz="3200" dirty="0" smtClean="0"/>
              <a:t>Framework </a:t>
            </a:r>
            <a:r>
              <a:rPr lang="en-US" sz="2000" b="0" dirty="0" smtClean="0"/>
              <a:t>(1 of 2)</a:t>
            </a:r>
            <a:endParaRPr lang="en-IN" sz="3200" b="0" dirty="0"/>
          </a:p>
        </p:txBody>
      </p:sp>
      <p:sp>
        <p:nvSpPr>
          <p:cNvPr id="3" name="Content Placeholder 2"/>
          <p:cNvSpPr>
            <a:spLocks noGrp="1"/>
          </p:cNvSpPr>
          <p:nvPr>
            <p:ph idx="1"/>
          </p:nvPr>
        </p:nvSpPr>
        <p:spPr/>
        <p:txBody>
          <a:bodyPr/>
          <a:lstStyle/>
          <a:p>
            <a:pPr marL="0" indent="0" algn="ctr">
              <a:buNone/>
            </a:pPr>
            <a:r>
              <a:rPr lang="en-IN" dirty="0" smtClean="0"/>
              <a:t>Keynesian </a:t>
            </a:r>
            <a:r>
              <a:rPr lang="en-IN" dirty="0"/>
              <a:t>model that determines the equilibrium interest rate in terms of the supply of and demand for </a:t>
            </a:r>
            <a:r>
              <a:rPr lang="en-IN" dirty="0" smtClean="0"/>
              <a:t>money.</a:t>
            </a:r>
          </a:p>
          <a:p>
            <a:pPr marL="0" indent="0" algn="ctr">
              <a:buNone/>
            </a:pPr>
            <a:r>
              <a:rPr lang="en-IN" dirty="0" smtClean="0"/>
              <a:t>There </a:t>
            </a:r>
            <a:r>
              <a:rPr lang="en-IN" dirty="0"/>
              <a:t>are two main categories of assets that people use to store their wealth: money and </a:t>
            </a:r>
            <a:r>
              <a:rPr lang="en-IN" dirty="0" smtClean="0"/>
              <a:t>bonds.</a:t>
            </a:r>
          </a:p>
          <a:p>
            <a:pPr marL="0" indent="0" algn="ctr">
              <a:buNone/>
            </a:pPr>
            <a:r>
              <a:rPr lang="en-IN" dirty="0" smtClean="0"/>
              <a:t>Total </a:t>
            </a:r>
            <a:r>
              <a:rPr lang="en-IN" dirty="0"/>
              <a:t>wealth in the economy = </a:t>
            </a:r>
            <a:r>
              <a:rPr lang="en-IN" dirty="0" err="1"/>
              <a:t>B</a:t>
            </a:r>
            <a:r>
              <a:rPr lang="en-IN" baseline="30000" dirty="0" err="1"/>
              <a:t>s</a:t>
            </a:r>
            <a:r>
              <a:rPr lang="en-IN" dirty="0"/>
              <a:t> + M</a:t>
            </a:r>
            <a:r>
              <a:rPr lang="en-IN" baseline="30000" dirty="0"/>
              <a:t>s</a:t>
            </a:r>
            <a:r>
              <a:rPr lang="en-IN" dirty="0"/>
              <a:t> = </a:t>
            </a:r>
            <a:r>
              <a:rPr lang="en-IN" dirty="0" err="1"/>
              <a:t>B</a:t>
            </a:r>
            <a:r>
              <a:rPr lang="en-IN" baseline="30000" dirty="0" err="1"/>
              <a:t>d</a:t>
            </a:r>
            <a:r>
              <a:rPr lang="en-IN" dirty="0"/>
              <a:t>+ </a:t>
            </a:r>
            <a:r>
              <a:rPr lang="en-IN" dirty="0" err="1"/>
              <a:t>M</a:t>
            </a:r>
            <a:r>
              <a:rPr lang="en-IN" baseline="30000" dirty="0" err="1"/>
              <a:t>d</a:t>
            </a:r>
            <a:r>
              <a:rPr lang="en-IN" dirty="0"/>
              <a:t> Rearranging: </a:t>
            </a:r>
            <a:r>
              <a:rPr lang="en-IN" dirty="0" err="1"/>
              <a:t>B</a:t>
            </a:r>
            <a:r>
              <a:rPr lang="en-IN" baseline="30000" dirty="0" err="1"/>
              <a:t>s</a:t>
            </a:r>
            <a:r>
              <a:rPr lang="en-IN" dirty="0"/>
              <a:t> </a:t>
            </a:r>
            <a:r>
              <a:rPr lang="en-IN" dirty="0" smtClean="0"/>
              <a:t>− </a:t>
            </a:r>
            <a:r>
              <a:rPr lang="en-IN" dirty="0" err="1" smtClean="0"/>
              <a:t>B</a:t>
            </a:r>
            <a:r>
              <a:rPr lang="en-IN" baseline="30000" dirty="0" err="1"/>
              <a:t>d</a:t>
            </a:r>
            <a:r>
              <a:rPr lang="en-IN" dirty="0" smtClean="0"/>
              <a:t> </a:t>
            </a:r>
            <a:r>
              <a:rPr lang="en-IN" dirty="0"/>
              <a:t>= M</a:t>
            </a:r>
            <a:r>
              <a:rPr lang="en-IN" baseline="30000" dirty="0"/>
              <a:t>s</a:t>
            </a:r>
            <a:r>
              <a:rPr lang="en-IN" dirty="0"/>
              <a:t> −</a:t>
            </a:r>
            <a:r>
              <a:rPr lang="en-IN" dirty="0" smtClean="0"/>
              <a:t> </a:t>
            </a:r>
            <a:r>
              <a:rPr lang="en-IN" dirty="0" err="1"/>
              <a:t>M</a:t>
            </a:r>
            <a:r>
              <a:rPr lang="en-IN" baseline="30000" dirty="0" err="1"/>
              <a:t>d</a:t>
            </a:r>
            <a:r>
              <a:rPr lang="en-IN" dirty="0"/>
              <a:t> </a:t>
            </a:r>
            <a:endParaRPr lang="en-IN" dirty="0" smtClean="0"/>
          </a:p>
          <a:p>
            <a:pPr marL="0" indent="0" algn="ctr">
              <a:buNone/>
            </a:pPr>
            <a:r>
              <a:rPr lang="en-IN" dirty="0" smtClean="0"/>
              <a:t>If </a:t>
            </a:r>
            <a:r>
              <a:rPr lang="en-IN" dirty="0"/>
              <a:t>the market for money is in equilibrium (M</a:t>
            </a:r>
            <a:r>
              <a:rPr lang="en-IN" baseline="30000" dirty="0"/>
              <a:t>s</a:t>
            </a:r>
            <a:r>
              <a:rPr lang="en-IN" dirty="0"/>
              <a:t> = </a:t>
            </a:r>
            <a:r>
              <a:rPr lang="en-IN" dirty="0" err="1"/>
              <a:t>M</a:t>
            </a:r>
            <a:r>
              <a:rPr lang="en-IN" baseline="30000" dirty="0" err="1"/>
              <a:t>d</a:t>
            </a:r>
            <a:r>
              <a:rPr lang="en-IN" dirty="0"/>
              <a:t> ), </a:t>
            </a:r>
            <a:endParaRPr lang="en-IN" dirty="0" smtClean="0"/>
          </a:p>
          <a:p>
            <a:pPr marL="0" indent="0" algn="ctr">
              <a:buNone/>
            </a:pPr>
            <a:r>
              <a:rPr lang="en-IN" dirty="0" smtClean="0"/>
              <a:t>then </a:t>
            </a:r>
            <a:r>
              <a:rPr lang="en-IN" dirty="0"/>
              <a:t>the bond market is also in equilibrium (</a:t>
            </a:r>
            <a:r>
              <a:rPr lang="en-IN" dirty="0" err="1"/>
              <a:t>B</a:t>
            </a:r>
            <a:r>
              <a:rPr lang="en-IN" baseline="30000" dirty="0" err="1"/>
              <a:t>s</a:t>
            </a:r>
            <a:r>
              <a:rPr lang="en-IN" dirty="0"/>
              <a:t> = </a:t>
            </a:r>
            <a:r>
              <a:rPr lang="en-IN" dirty="0" err="1"/>
              <a:t>B</a:t>
            </a:r>
            <a:r>
              <a:rPr lang="en-IN" baseline="30000" dirty="0" err="1"/>
              <a:t>d</a:t>
            </a:r>
            <a:r>
              <a:rPr lang="en-IN" dirty="0"/>
              <a:t> </a:t>
            </a:r>
            <a:r>
              <a:rPr lang="en-IN" dirty="0" smtClean="0"/>
              <a:t>).</a:t>
            </a:r>
            <a:endParaRPr lang="en-IN" dirty="0"/>
          </a:p>
        </p:txBody>
      </p:sp>
    </p:spTree>
    <p:extLst>
      <p:ext uri="{BB962C8B-B14F-4D97-AF65-F5344CB8AC3E}">
        <p14:creationId xmlns:p14="http://schemas.microsoft.com/office/powerpoint/2010/main" val="35942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 Equilibrium in the Market for Money</a:t>
            </a:r>
            <a:endParaRPr lang="en-IN" dirty="0"/>
          </a:p>
        </p:txBody>
      </p:sp>
      <p:pic>
        <p:nvPicPr>
          <p:cNvPr id="6" name="Picture 2" descr="The vertical axis is labeled &quot;Interest Rate, i&quot; and ranges from 0 to 30 in increments of 5. The horizontal axis is labeled &quot;Quantity of Money, M (billions of dollars)&quot; and ranges from 0 to 600 in increments of 100. The line for supply M s is a vertical line at quantity 300. The line for  demand M d slopes downward from the upper left corner to the lower right corner intersecting the line for M s at C (quantity equals 300 and interest rate equals 15 percent). The points shown on the demand line are:&#10;◦ Point A: Quantity equals 100 and interest rate equals 25 percent&#10;◦ Point B: Quantity equals 200 and interest rate equals 20 percent&#10;◦ Point C: Quantity equals 300 and interest rate equals 15 percent&#10;◦ Point D: Quantity equals 400 and interest rate equals 10 percent&#10;◦ Point E: Quantity equals 500 and interest rate equals 5 percent&#10;A dotted line parallel to the horizontal axis is drawn from interest rate equals 5 percent meeting the demand line at E and the text reads, &quot;With excess demand, the interest rate rises to i asterisk.&quot; A dotted line parallel to the horizontal axis is drawn from interest rate equals 25 percent intersecting the demand line at A and the text reads, &quot;the interest rate falls to i asterisk.&quot; A dotted line parallel to the horizontal axis is drawn from interest rate equals 15 percent meeting the demand line at C. An up arrow points from line at 5 percent to the line at 15 percent. A down arrow points from line at 25 percent to the line at 15 perc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1524000"/>
            <a:ext cx="6126480" cy="4836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95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Supply and Demand in the Market for Money: The Liquidity Preference </a:t>
            </a:r>
            <a:r>
              <a:rPr lang="en-US" sz="3200" dirty="0" smtClean="0"/>
              <a:t>Framework </a:t>
            </a:r>
            <a:r>
              <a:rPr lang="en-US" sz="2000" b="0" dirty="0" smtClean="0"/>
              <a:t>(2 </a:t>
            </a:r>
            <a:r>
              <a:rPr lang="en-US" sz="2000" b="0"/>
              <a:t>of </a:t>
            </a:r>
            <a:r>
              <a:rPr lang="en-US" sz="2000" b="0" smtClean="0"/>
              <a:t>2)</a:t>
            </a:r>
            <a:endParaRPr lang="en-IN" sz="3200" dirty="0"/>
          </a:p>
        </p:txBody>
      </p:sp>
      <p:sp>
        <p:nvSpPr>
          <p:cNvPr id="3" name="Content Placeholder 2"/>
          <p:cNvSpPr>
            <a:spLocks noGrp="1"/>
          </p:cNvSpPr>
          <p:nvPr>
            <p:ph idx="1"/>
          </p:nvPr>
        </p:nvSpPr>
        <p:spPr/>
        <p:txBody>
          <a:bodyPr/>
          <a:lstStyle/>
          <a:p>
            <a:r>
              <a:rPr lang="en-US" dirty="0">
                <a:ea typeface="ヒラギノ角ゴ Pro W3" charset="-128"/>
              </a:rPr>
              <a:t>Demand for money in the liquidity preference framework:</a:t>
            </a:r>
          </a:p>
          <a:p>
            <a:pPr lvl="1"/>
            <a:r>
              <a:rPr lang="en-US" dirty="0">
                <a:ea typeface="ヒラギノ角ゴ Pro W3" charset="-128"/>
              </a:rPr>
              <a:t>As the interest rate increases:</a:t>
            </a:r>
          </a:p>
          <a:p>
            <a:pPr lvl="2"/>
            <a:r>
              <a:rPr lang="en-US" dirty="0">
                <a:ea typeface="ヒラギノ角ゴ Pro W3" charset="-128"/>
              </a:rPr>
              <a:t>The opportunity cost of holding money increases…</a:t>
            </a:r>
          </a:p>
          <a:p>
            <a:pPr lvl="2"/>
            <a:r>
              <a:rPr lang="en-US" dirty="0">
                <a:ea typeface="ヒラギノ角ゴ Pro W3" charset="-128"/>
              </a:rPr>
              <a:t>The relative expected return of money decreases…</a:t>
            </a:r>
          </a:p>
          <a:p>
            <a:pPr lvl="1"/>
            <a:r>
              <a:rPr lang="en-US" dirty="0">
                <a:ea typeface="ヒラギノ角ゴ Pro W3" charset="-128"/>
              </a:rPr>
              <a:t>…and therefore the quantity demanded of money decreases</a:t>
            </a:r>
            <a:r>
              <a:rPr lang="en-US" dirty="0" smtClean="0">
                <a:ea typeface="ヒラギノ角ゴ Pro W3" charset="-128"/>
              </a:rPr>
              <a:t>.</a:t>
            </a:r>
            <a:endParaRPr lang="en-IN" dirty="0"/>
          </a:p>
        </p:txBody>
      </p:sp>
    </p:spTree>
    <p:extLst>
      <p:ext uri="{BB962C8B-B14F-4D97-AF65-F5344CB8AC3E}">
        <p14:creationId xmlns:p14="http://schemas.microsoft.com/office/powerpoint/2010/main" val="1504479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Equilibrium Interest Rates in the Liquidity Preference </a:t>
            </a:r>
            <a:r>
              <a:rPr lang="en-US" dirty="0" smtClean="0"/>
              <a:t>Framework </a:t>
            </a:r>
            <a:r>
              <a:rPr lang="en-US" sz="2000" b="0" dirty="0"/>
              <a:t>(1 of </a:t>
            </a:r>
            <a:r>
              <a:rPr lang="en-US" sz="2000" b="0" dirty="0" smtClean="0"/>
              <a:t>3)</a:t>
            </a:r>
            <a:endParaRPr lang="en-IN" dirty="0"/>
          </a:p>
        </p:txBody>
      </p:sp>
      <p:sp>
        <p:nvSpPr>
          <p:cNvPr id="3" name="Content Placeholder 2"/>
          <p:cNvSpPr>
            <a:spLocks noGrp="1"/>
          </p:cNvSpPr>
          <p:nvPr>
            <p:ph idx="1"/>
          </p:nvPr>
        </p:nvSpPr>
        <p:spPr/>
        <p:txBody>
          <a:bodyPr/>
          <a:lstStyle/>
          <a:p>
            <a:pPr>
              <a:spcBef>
                <a:spcPct val="50000"/>
              </a:spcBef>
            </a:pPr>
            <a:r>
              <a:rPr lang="en-US" dirty="0">
                <a:ea typeface="ヒラギノ角ゴ Pro W3" charset="-128"/>
              </a:rPr>
              <a:t>Shifts in the demand for money:</a:t>
            </a:r>
          </a:p>
          <a:p>
            <a:pPr lvl="1">
              <a:spcBef>
                <a:spcPct val="50000"/>
              </a:spcBef>
            </a:pPr>
            <a:r>
              <a:rPr lang="en-US" b="1" dirty="0">
                <a:ea typeface="ヒラギノ角ゴ Pro W3" charset="-128"/>
              </a:rPr>
              <a:t>Income Effect</a:t>
            </a:r>
            <a:r>
              <a:rPr lang="en-US" dirty="0">
                <a:ea typeface="ヒラギノ角ゴ Pro W3" charset="-128"/>
              </a:rPr>
              <a:t>: a higher level of income causes the demand for money at each interest rate to increase and the demand curve to shift to the right</a:t>
            </a:r>
          </a:p>
          <a:p>
            <a:pPr lvl="1">
              <a:spcBef>
                <a:spcPct val="50000"/>
              </a:spcBef>
            </a:pPr>
            <a:r>
              <a:rPr lang="en-US" b="1" dirty="0">
                <a:ea typeface="ヒラギノ角ゴ Pro W3" charset="-128"/>
              </a:rPr>
              <a:t>Price-Level Effect</a:t>
            </a:r>
            <a:r>
              <a:rPr lang="en-US" dirty="0">
                <a:ea typeface="ヒラギノ角ゴ Pro W3" charset="-128"/>
              </a:rPr>
              <a:t>: a rise in the price level causes the demand for money at each interest rate to increase and the demand curve to shift to the </a:t>
            </a:r>
            <a:r>
              <a:rPr lang="en-US" dirty="0" smtClean="0">
                <a:ea typeface="ヒラギノ角ゴ Pro W3" charset="-128"/>
              </a:rPr>
              <a:t>right</a:t>
            </a:r>
            <a:endParaRPr lang="en-IN" dirty="0"/>
          </a:p>
        </p:txBody>
      </p:sp>
    </p:spTree>
    <p:extLst>
      <p:ext uri="{BB962C8B-B14F-4D97-AF65-F5344CB8AC3E}">
        <p14:creationId xmlns:p14="http://schemas.microsoft.com/office/powerpoint/2010/main" val="1624892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Equilibrium Interest Rates in the Liquidity Preference </a:t>
            </a:r>
            <a:r>
              <a:rPr lang="en-US" dirty="0" smtClean="0"/>
              <a:t>Framework </a:t>
            </a:r>
            <a:r>
              <a:rPr lang="en-US" sz="2000" b="0" dirty="0" smtClean="0"/>
              <a:t>(2 </a:t>
            </a:r>
            <a:r>
              <a:rPr lang="en-US" sz="2000" b="0" dirty="0"/>
              <a:t>of </a:t>
            </a:r>
            <a:r>
              <a:rPr lang="en-US" sz="2000" b="0" dirty="0" smtClean="0"/>
              <a:t>3)</a:t>
            </a:r>
            <a:endParaRPr lang="en-IN" dirty="0"/>
          </a:p>
        </p:txBody>
      </p:sp>
      <p:sp>
        <p:nvSpPr>
          <p:cNvPr id="3" name="Content Placeholder 2"/>
          <p:cNvSpPr>
            <a:spLocks noGrp="1"/>
          </p:cNvSpPr>
          <p:nvPr>
            <p:ph idx="1"/>
          </p:nvPr>
        </p:nvSpPr>
        <p:spPr/>
        <p:txBody>
          <a:bodyPr/>
          <a:lstStyle/>
          <a:p>
            <a:pPr>
              <a:spcBef>
                <a:spcPct val="50000"/>
              </a:spcBef>
            </a:pPr>
            <a:r>
              <a:rPr lang="en-US" dirty="0">
                <a:ea typeface="ヒラギノ角ゴ Pro W3" charset="-128"/>
              </a:rPr>
              <a:t>Shifts in the supply of money:</a:t>
            </a:r>
          </a:p>
          <a:p>
            <a:pPr lvl="1">
              <a:spcBef>
                <a:spcPct val="50000"/>
              </a:spcBef>
            </a:pPr>
            <a:r>
              <a:rPr lang="en-US" dirty="0">
                <a:ea typeface="ヒラギノ角ゴ Pro W3" charset="-128"/>
              </a:rPr>
              <a:t>Assume that the supply of money is controlled by the central bank.</a:t>
            </a:r>
          </a:p>
          <a:p>
            <a:pPr lvl="1">
              <a:spcBef>
                <a:spcPct val="50000"/>
              </a:spcBef>
            </a:pPr>
            <a:r>
              <a:rPr lang="en-US" dirty="0">
                <a:ea typeface="ヒラギノ角ゴ Pro W3" charset="-128"/>
              </a:rPr>
              <a:t>An increase in the money supply engineered by the Federal Reserve will shift the supply curve for money to the right</a:t>
            </a:r>
            <a:r>
              <a:rPr lang="en-US" dirty="0" smtClean="0">
                <a:ea typeface="ヒラギノ角ゴ Pro W3" charset="-128"/>
              </a:rPr>
              <a:t>.</a:t>
            </a:r>
            <a:endParaRPr lang="en-IN" dirty="0"/>
          </a:p>
        </p:txBody>
      </p:sp>
    </p:spTree>
    <p:extLst>
      <p:ext uri="{BB962C8B-B14F-4D97-AF65-F5344CB8AC3E}">
        <p14:creationId xmlns:p14="http://schemas.microsoft.com/office/powerpoint/2010/main" val="4252602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Equilibrium Interest Rates in the Liquidity Preference </a:t>
            </a:r>
            <a:r>
              <a:rPr lang="en-US" dirty="0" smtClean="0"/>
              <a:t>Framework </a:t>
            </a:r>
            <a:r>
              <a:rPr lang="en-US" sz="2000" b="0" dirty="0" smtClean="0"/>
              <a:t>(3 </a:t>
            </a:r>
            <a:r>
              <a:rPr lang="en-US" sz="2000" b="0"/>
              <a:t>of </a:t>
            </a:r>
            <a:r>
              <a:rPr lang="en-US" sz="2000" b="0" smtClean="0"/>
              <a:t>3)</a:t>
            </a:r>
            <a:endParaRPr lang="en-IN" dirty="0"/>
          </a:p>
        </p:txBody>
      </p:sp>
      <p:sp>
        <p:nvSpPr>
          <p:cNvPr id="3" name="Content Placeholder 2"/>
          <p:cNvSpPr>
            <a:spLocks noGrp="1"/>
          </p:cNvSpPr>
          <p:nvPr>
            <p:ph idx="1"/>
          </p:nvPr>
        </p:nvSpPr>
        <p:spPr>
          <a:xfrm>
            <a:off x="457200" y="1600201"/>
            <a:ext cx="8229600" cy="445769"/>
          </a:xfrm>
        </p:spPr>
        <p:txBody>
          <a:bodyPr/>
          <a:lstStyle/>
          <a:p>
            <a:pPr marL="0" indent="0" algn="ctr">
              <a:buNone/>
            </a:pPr>
            <a:r>
              <a:rPr lang="en-IN" b="1" dirty="0" smtClean="0"/>
              <a:t>Summary Table 4</a:t>
            </a:r>
          </a:p>
        </p:txBody>
      </p:sp>
      <p:pic>
        <p:nvPicPr>
          <p:cNvPr id="5" name="Picture 4" descr="The vertical axis is labeled &quot;i&quot; and the horizontal axis is labeled &quot;M.&quot; The line for supply M s is a vertical line from a point on the horizontal axis. The line for  demand M d 1 slopes downward from the upper left corner to the lower right corner intersecting the supply line at interest rate equals i 1. A line parallel to the line for M d 1 to the right shows the new demand line M d 2. An arrow from M d 1 to M d 2 depicts a right shift in the demand. This line intersects the supply line at interest rate equals i 2 (i 2 &gt; i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658" y="2076486"/>
            <a:ext cx="5262684" cy="4281269"/>
          </a:xfrm>
          <a:prstGeom prst="rect">
            <a:avLst/>
          </a:prstGeom>
        </p:spPr>
      </p:pic>
    </p:spTree>
    <p:extLst>
      <p:ext uri="{BB962C8B-B14F-4D97-AF65-F5344CB8AC3E}">
        <p14:creationId xmlns:p14="http://schemas.microsoft.com/office/powerpoint/2010/main" val="3930727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 Response to a Change in Income or the Price Level</a:t>
            </a:r>
            <a:endParaRPr lang="en-IN" dirty="0"/>
          </a:p>
        </p:txBody>
      </p:sp>
      <p:pic>
        <p:nvPicPr>
          <p:cNvPr id="5" name="Picture 2" descr="The vertical axis is labeled &quot;Interest Rate, i&quot; and the horizontal axis is labeled &quot;Quantity of Money, M.&quot; The line for supply M s is a vertical line from a point on the horizontal axis. The line for  demand M d 1 slopes downward from the upper left corner to the lower right corner intersecting the supply line at point 1 (interest rate equals i 1). A line parallel to the line for M d 1 to the right shows the new demand line M d 2. This line intersects the supply line at point 2 (interest rate equals i 2). An arrow from M d 1 to M d 2 depicts a right shift in the demand. An up arrow from a dotted horizontal line at i 1 to a horizontal dotted line at i 2 depicts a shift in the equilibrium. The two steps shown are:&#10;Step 1. A rise in income or the price level shifts the money demand curve rightward . . .&#10;Step 2. and the equilibrium interest rate ri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752600"/>
            <a:ext cx="6217920" cy="439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48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 Response to a Change in the Money Supply</a:t>
            </a:r>
            <a:endParaRPr lang="en-IN" dirty="0"/>
          </a:p>
        </p:txBody>
      </p:sp>
      <p:pic>
        <p:nvPicPr>
          <p:cNvPr id="4" name="Picture 2" descr="The vertical axis is labeled &quot;Interest Rate, i&quot; and the horizontal axis is labeled &quot;Quantity of Money, M.&quot; The line for supply M s 1 is a vertical line from a point on the horizontal axis. A line parallel to the line for M s 1 to the right shows the new supply line M s 2.  An arrow from M s 1 to M s 2 depicts a right shift in the supply. The line for demand M d slopes downward from the upper left corner to the lower right corner intersecting the line M s 1 at point 1 (interest rate equals i 1) and M s 2 at point 2 (interest rate equals i 2) (i 2 &lt; i 1). A down pointing arrow from the horizontal dotted line at i 1, to a horizontal dotted line at i 2, depicts the change in the equilibrium. The two steps shown are:&#10;Step 1. An increase in the money supply shifts the money supply curve rightward . . .&#10;Step 2. and the equilibrium interest rate fa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520" y="1676400"/>
            <a:ext cx="6126480" cy="446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73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 </a:t>
            </a:r>
            <a:r>
              <a:rPr lang="en-US" sz="2000" b="0" dirty="0" smtClean="0"/>
              <a:t>(1 of 2)</a:t>
            </a:r>
            <a:endParaRPr lang="en-IN" b="0" dirty="0"/>
          </a:p>
        </p:txBody>
      </p:sp>
      <p:sp>
        <p:nvSpPr>
          <p:cNvPr id="3" name="Content Placeholder 2"/>
          <p:cNvSpPr>
            <a:spLocks noGrp="1"/>
          </p:cNvSpPr>
          <p:nvPr>
            <p:ph idx="1"/>
          </p:nvPr>
        </p:nvSpPr>
        <p:spPr/>
        <p:txBody>
          <a:bodyPr/>
          <a:lstStyle/>
          <a:p>
            <a:r>
              <a:rPr lang="en-US" dirty="0">
                <a:ea typeface="ヒラギノ角ゴ Pro W3" charset="-128"/>
              </a:rPr>
              <a:t>Identify the factors that affect the demand for assets.</a:t>
            </a:r>
          </a:p>
          <a:p>
            <a:r>
              <a:rPr lang="en-US" dirty="0">
                <a:ea typeface="ヒラギノ角ゴ Pro W3" charset="-128"/>
              </a:rPr>
              <a:t>Draw the demand and supply curves for the bond </a:t>
            </a:r>
            <a:r>
              <a:rPr lang="en-US" dirty="0" smtClean="0">
                <a:ea typeface="ヒラギノ角ゴ Pro W3" charset="-128"/>
              </a:rPr>
              <a:t>market </a:t>
            </a:r>
            <a:r>
              <a:rPr lang="en-US" dirty="0">
                <a:ea typeface="ヒラギノ角ゴ Pro W3" charset="-128"/>
              </a:rPr>
              <a:t>and identify the equilibrium interest rate.</a:t>
            </a:r>
          </a:p>
          <a:p>
            <a:r>
              <a:rPr lang="en-US" dirty="0">
                <a:ea typeface="ヒラギノ角ゴ Pro W3" charset="-128"/>
              </a:rPr>
              <a:t>List and describe the factors that affect the equilibrium interest rate in the bond market.</a:t>
            </a:r>
            <a:endParaRPr lang="en-IN" dirty="0"/>
          </a:p>
        </p:txBody>
      </p:sp>
    </p:spTree>
    <p:extLst>
      <p:ext uri="{BB962C8B-B14F-4D97-AF65-F5344CB8AC3E}">
        <p14:creationId xmlns:p14="http://schemas.microsoft.com/office/powerpoint/2010/main" val="2847129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Money and Interest Rates</a:t>
            </a:r>
            <a:endParaRPr lang="en-IN" dirty="0"/>
          </a:p>
        </p:txBody>
      </p:sp>
      <p:sp>
        <p:nvSpPr>
          <p:cNvPr id="3" name="Content Placeholder 2"/>
          <p:cNvSpPr>
            <a:spLocks noGrp="1"/>
          </p:cNvSpPr>
          <p:nvPr>
            <p:ph idx="1"/>
          </p:nvPr>
        </p:nvSpPr>
        <p:spPr/>
        <p:txBody>
          <a:bodyPr/>
          <a:lstStyle/>
          <a:p>
            <a:pPr>
              <a:spcBef>
                <a:spcPct val="50000"/>
              </a:spcBef>
            </a:pPr>
            <a:r>
              <a:rPr lang="en-US" dirty="0">
                <a:ea typeface="ヒラギノ角ゴ Pro W3" charset="-128"/>
              </a:rPr>
              <a:t>A one time increase in the money supply will cause prices to rise to a permanently higher level by the end of the year. The interest rate will rise via the increased prices.</a:t>
            </a:r>
          </a:p>
          <a:p>
            <a:pPr>
              <a:spcBef>
                <a:spcPct val="50000"/>
              </a:spcBef>
            </a:pPr>
            <a:r>
              <a:rPr lang="en-US" b="1" dirty="0">
                <a:ea typeface="ヒラギノ角ゴ Pro W3" charset="-128"/>
              </a:rPr>
              <a:t>Price-level effect </a:t>
            </a:r>
            <a:r>
              <a:rPr lang="en-US" dirty="0">
                <a:ea typeface="ヒラギノ角ゴ Pro W3" charset="-128"/>
              </a:rPr>
              <a:t>remains even after prices have stopped rising. </a:t>
            </a:r>
          </a:p>
          <a:p>
            <a:pPr>
              <a:spcBef>
                <a:spcPct val="50000"/>
              </a:spcBef>
            </a:pPr>
            <a:r>
              <a:rPr lang="en-US" dirty="0">
                <a:ea typeface="ヒラギノ角ゴ Pro W3" charset="-128"/>
              </a:rPr>
              <a:t>A rising price level will raise interest rates because people will expect inflation to be higher over the course of the year. When the price level stops rising, expectations of inflation will return to zero.</a:t>
            </a:r>
          </a:p>
          <a:p>
            <a:pPr>
              <a:spcBef>
                <a:spcPct val="50000"/>
              </a:spcBef>
            </a:pPr>
            <a:r>
              <a:rPr lang="en-US" b="1" dirty="0">
                <a:ea typeface="ヒラギノ角ゴ Pro W3" charset="-128"/>
              </a:rPr>
              <a:t>Expected-inflation effect </a:t>
            </a:r>
            <a:r>
              <a:rPr lang="en-US" dirty="0">
                <a:ea typeface="ヒラギノ角ゴ Pro W3" charset="-128"/>
              </a:rPr>
              <a:t>persists only as long as the price level continues to rise</a:t>
            </a:r>
            <a:r>
              <a:rPr lang="en-US" dirty="0" smtClean="0">
                <a:ea typeface="ヒラギノ角ゴ Pro W3" charset="-128"/>
              </a:rPr>
              <a:t>.</a:t>
            </a:r>
            <a:endParaRPr lang="en-IN" dirty="0"/>
          </a:p>
        </p:txBody>
      </p:sp>
    </p:spTree>
    <p:extLst>
      <p:ext uri="{BB962C8B-B14F-4D97-AF65-F5344CB8AC3E}">
        <p14:creationId xmlns:p14="http://schemas.microsoft.com/office/powerpoint/2010/main" val="712413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a Higher Rate of Growth of the Money Supply Lower Interest Rates</a:t>
            </a:r>
            <a:r>
              <a:rPr lang="en-US" dirty="0" smtClean="0"/>
              <a:t>? </a:t>
            </a:r>
            <a:r>
              <a:rPr lang="en-US" sz="2000" b="0" dirty="0" smtClean="0"/>
              <a:t>(1 </a:t>
            </a:r>
            <a:r>
              <a:rPr lang="en-US" sz="2000" b="0" dirty="0"/>
              <a:t>of </a:t>
            </a:r>
            <a:r>
              <a:rPr lang="en-US" sz="2000" b="0" dirty="0" smtClean="0"/>
              <a:t>2)</a:t>
            </a:r>
            <a:endParaRPr lang="en-IN" dirty="0"/>
          </a:p>
        </p:txBody>
      </p:sp>
      <p:sp>
        <p:nvSpPr>
          <p:cNvPr id="3" name="Content Placeholder 2"/>
          <p:cNvSpPr>
            <a:spLocks noGrp="1"/>
          </p:cNvSpPr>
          <p:nvPr>
            <p:ph idx="1"/>
          </p:nvPr>
        </p:nvSpPr>
        <p:spPr/>
        <p:txBody>
          <a:bodyPr/>
          <a:lstStyle/>
          <a:p>
            <a:pPr>
              <a:spcBef>
                <a:spcPct val="40000"/>
              </a:spcBef>
            </a:pPr>
            <a:r>
              <a:rPr lang="en-US" dirty="0">
                <a:ea typeface="ヒラギノ角ゴ Pro W3" charset="-128"/>
              </a:rPr>
              <a:t>Liquidity preference framework leads to the conclusion that an increase in the money supply will lower interest rates: the liquidity effect.</a:t>
            </a:r>
          </a:p>
          <a:p>
            <a:pPr>
              <a:spcBef>
                <a:spcPct val="40000"/>
              </a:spcBef>
            </a:pPr>
            <a:r>
              <a:rPr lang="en-US" dirty="0">
                <a:ea typeface="ヒラギノ角ゴ Pro W3" charset="-128"/>
              </a:rPr>
              <a:t>Income effect finds interest rates rising because increasing the money supply is an expansionary influence on the economy (the demand curve shifts to the right).</a:t>
            </a:r>
          </a:p>
        </p:txBody>
      </p:sp>
    </p:spTree>
    <p:extLst>
      <p:ext uri="{BB962C8B-B14F-4D97-AF65-F5344CB8AC3E}">
        <p14:creationId xmlns:p14="http://schemas.microsoft.com/office/powerpoint/2010/main" val="1619985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a Higher Rate of Growth of the Money Supply Lower Interest Rates</a:t>
            </a:r>
            <a:r>
              <a:rPr lang="en-US" dirty="0" smtClean="0"/>
              <a:t>? </a:t>
            </a:r>
            <a:r>
              <a:rPr lang="en-US" sz="2000" b="0" dirty="0" smtClean="0"/>
              <a:t>(2 </a:t>
            </a:r>
            <a:r>
              <a:rPr lang="en-US" sz="2000" b="0" dirty="0"/>
              <a:t>of </a:t>
            </a:r>
            <a:r>
              <a:rPr lang="en-US" sz="2000" b="0" dirty="0" smtClean="0"/>
              <a:t>2)</a:t>
            </a:r>
            <a:endParaRPr lang="en-IN" dirty="0"/>
          </a:p>
        </p:txBody>
      </p:sp>
      <p:sp>
        <p:nvSpPr>
          <p:cNvPr id="3" name="Content Placeholder 2"/>
          <p:cNvSpPr>
            <a:spLocks noGrp="1"/>
          </p:cNvSpPr>
          <p:nvPr>
            <p:ph idx="1"/>
          </p:nvPr>
        </p:nvSpPr>
        <p:spPr/>
        <p:txBody>
          <a:bodyPr/>
          <a:lstStyle/>
          <a:p>
            <a:pPr>
              <a:spcBef>
                <a:spcPct val="40000"/>
              </a:spcBef>
            </a:pPr>
            <a:r>
              <a:rPr lang="en-US" dirty="0">
                <a:ea typeface="ヒラギノ角ゴ Pro W3" charset="-128"/>
              </a:rPr>
              <a:t>Price-Level effect predicts an increase in the money supply leads to a rise in interest rates in response to the rise in the price level (the demand curve shifts to the right).</a:t>
            </a:r>
          </a:p>
          <a:p>
            <a:pPr>
              <a:spcBef>
                <a:spcPct val="40000"/>
              </a:spcBef>
            </a:pPr>
            <a:r>
              <a:rPr lang="en-US" dirty="0">
                <a:ea typeface="ヒラギノ角ゴ Pro W3" charset="-128"/>
              </a:rPr>
              <a:t>Expected-Inflation effect shows an increase in interest rates because an increase in the money supply may lead people to expect a higher price level in the future (the demand curve shifts to the right).</a:t>
            </a:r>
            <a:endParaRPr lang="en-IN" dirty="0"/>
          </a:p>
        </p:txBody>
      </p:sp>
    </p:spTree>
    <p:extLst>
      <p:ext uri="{BB962C8B-B14F-4D97-AF65-F5344CB8AC3E}">
        <p14:creationId xmlns:p14="http://schemas.microsoft.com/office/powerpoint/2010/main" val="3472690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11 Response </a:t>
            </a:r>
            <a:r>
              <a:rPr lang="en-US" dirty="0"/>
              <a:t>over Time to an Increase in Money Supply Growth</a:t>
            </a:r>
            <a:endParaRPr lang="en-IN" dirty="0"/>
          </a:p>
        </p:txBody>
      </p:sp>
      <p:pic>
        <p:nvPicPr>
          <p:cNvPr id="5" name="Picture 2" descr="The vertical axis of each curve is labeled &quot;Interest Rate, I&quot; and the horizontal axis is labeled &quot;Time.&quot; The first graph is for liquidity effect larger than&#10;other effects. The line starts at interest rate equals i 1 moves parallel to the horizontal axis and then slopes downward at time T, moves to a lowest point, and then slopes upward making a concave curve. The line finally becomes parallel to the horizontal axis at interest rate equals i 2 (i 2 &lt; i 1). The smaller declining part of the concave curve on the left, is shown as liquidity effect. The larger upward sloping part on the right is shown as income, price-level, and expected-inflation effects. The second graph is for liquidity effect smaller than other effects and slow adjustment of expected inflation. The line starts at interest rate equals i 1 moves parallel to the horizontal axis and then slopes downward at time T, moves to a lowest point, and then slopes upward making a concave curve. The line finally becomes parallel to the horizontal axis at interest rate equals i 2 (i 2 &gt; i 1). The smaller declining part of the concave curve on the left is shown as liquidity effect while the larger upward sloping part on the right is shown as income, price-level, and expected-inflation effects.&#10;The third graph is for liquidity effect smaller than&#10;other effects and fast adjustment of expected inflation. The line starts at interest rate equals i 1 moves parallel to the horizontal axis, then slopes upward at time T making a curve, and finally becomes parallel to the horizontal axis at interest rate equals i 2 (i 2 &gt; i 1). The smaller upward sloping part of the curve on the left is shown as liquidity and expected-inflation effect while the larger part parallel to the horizontal axis on the right is shown as income and price-level eff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1447800"/>
            <a:ext cx="3840480" cy="492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67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Figure 12 Money Growth (M2, Annual Rate) and Interest Rates (Three-Month Treasury Bills), 1950–2017</a:t>
            </a:r>
            <a:endParaRPr lang="en-IN" sz="2600" dirty="0"/>
          </a:p>
        </p:txBody>
      </p:sp>
      <p:pic>
        <p:nvPicPr>
          <p:cNvPr id="6" name="Picture 2" descr="A line graph shows the Money Growth and Interest Rates between 1950 and 2017.&#10;The vertical axis on the left is labeled &quot;Interest Rate (percent annual rate)&quot; and ranges from negative 12 to 32 in increments of 4. The vertical axis on the right is labeled &quot;Money Growth Rate (percent annual rate)&quot; and ranges from negative 8 to 28, in increments of 2. The horizontal axis shows years from 1950 to 2015 in increments of 5. A curve labeled Interest Rate begins at 1 in 1950 and slopes rightward rising and falling irregularly before ending close to 0 in 2015. Another curve labeled Money Growth Rate (M2) begins at 3 in 1950 and moves irregularly rising and falling drastically before ending at 6 in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229600" cy="391672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791200"/>
            <a:ext cx="8229600" cy="411163"/>
          </a:xfrm>
        </p:spPr>
        <p:txBody>
          <a:bodyPr/>
          <a:lstStyle/>
          <a:p>
            <a:pPr marL="0" indent="0">
              <a:buNone/>
            </a:pPr>
            <a:r>
              <a:rPr lang="en-IN" sz="1200" i="1" dirty="0"/>
              <a:t>Source: </a:t>
            </a:r>
            <a:r>
              <a:rPr lang="en-IN" sz="1200" dirty="0"/>
              <a:t>Federal Reserve Bank of St. Louis FRED database: </a:t>
            </a:r>
            <a:r>
              <a:rPr lang="en-IN" sz="1200" dirty="0">
                <a:hlinkClick r:id="rId3"/>
              </a:rPr>
              <a:t>https://fred.stlouisfed.org/series/M2SL</a:t>
            </a:r>
            <a:r>
              <a:rPr lang="en-IN" sz="1200" dirty="0"/>
              <a:t>; </a:t>
            </a:r>
            <a:r>
              <a:rPr lang="en-IN" sz="1200" dirty="0">
                <a:hlinkClick r:id="rId4"/>
              </a:rPr>
              <a:t>https://fred.stlouisfed.org/series/TB3MS</a:t>
            </a:r>
            <a:endParaRPr lang="en-IN" sz="1200" dirty="0"/>
          </a:p>
        </p:txBody>
      </p:sp>
    </p:spTree>
    <p:extLst>
      <p:ext uri="{BB962C8B-B14F-4D97-AF65-F5344CB8AC3E}">
        <p14:creationId xmlns:p14="http://schemas.microsoft.com/office/powerpoint/2010/main" val="1626423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 </a:t>
            </a:r>
            <a:r>
              <a:rPr lang="en-US" sz="2000" b="0" dirty="0" smtClean="0"/>
              <a:t>(2 </a:t>
            </a:r>
            <a:r>
              <a:rPr lang="en-US" sz="2000" b="0" dirty="0"/>
              <a:t>of 2)</a:t>
            </a:r>
            <a:endParaRPr lang="en-IN" dirty="0"/>
          </a:p>
        </p:txBody>
      </p:sp>
      <p:sp>
        <p:nvSpPr>
          <p:cNvPr id="3" name="Content Placeholder 2"/>
          <p:cNvSpPr>
            <a:spLocks noGrp="1"/>
          </p:cNvSpPr>
          <p:nvPr>
            <p:ph idx="1"/>
          </p:nvPr>
        </p:nvSpPr>
        <p:spPr/>
        <p:txBody>
          <a:bodyPr/>
          <a:lstStyle/>
          <a:p>
            <a:r>
              <a:rPr lang="en-US" dirty="0">
                <a:ea typeface="ヒラギノ角ゴ Pro W3" charset="-128"/>
              </a:rPr>
              <a:t>Describe the connection between the bond market and the money market through the liquidity preference framework.</a:t>
            </a:r>
          </a:p>
          <a:p>
            <a:r>
              <a:rPr lang="en-US" dirty="0">
                <a:ea typeface="ヒラギノ角ゴ Pro W3" charset="-128"/>
              </a:rPr>
              <a:t>List and describe the factors that affect the money market and the equilibrium interest rate.</a:t>
            </a:r>
          </a:p>
          <a:p>
            <a:r>
              <a:rPr lang="en-US" dirty="0">
                <a:ea typeface="ヒラギノ角ゴ Pro W3" charset="-128"/>
              </a:rPr>
              <a:t>Identify and illustrate the effects on the interest rate of changes in money growth over time.</a:t>
            </a:r>
            <a:endParaRPr lang="en-IN" dirty="0"/>
          </a:p>
        </p:txBody>
      </p:sp>
    </p:spTree>
    <p:extLst>
      <p:ext uri="{BB962C8B-B14F-4D97-AF65-F5344CB8AC3E}">
        <p14:creationId xmlns:p14="http://schemas.microsoft.com/office/powerpoint/2010/main" val="130223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Determinants of Asset </a:t>
            </a:r>
            <a:r>
              <a:rPr lang="en-US" dirty="0" smtClean="0"/>
              <a:t>Demand </a:t>
            </a:r>
            <a:r>
              <a:rPr lang="en-US" sz="2000" b="0" dirty="0"/>
              <a:t>(1 of 2)</a:t>
            </a:r>
            <a:endParaRPr lang="en-IN" dirty="0"/>
          </a:p>
        </p:txBody>
      </p:sp>
      <p:sp>
        <p:nvSpPr>
          <p:cNvPr id="3" name="Content Placeholder 2"/>
          <p:cNvSpPr>
            <a:spLocks noGrp="1"/>
          </p:cNvSpPr>
          <p:nvPr>
            <p:ph idx="1"/>
          </p:nvPr>
        </p:nvSpPr>
        <p:spPr/>
        <p:txBody>
          <a:bodyPr/>
          <a:lstStyle/>
          <a:p>
            <a:pPr>
              <a:spcBef>
                <a:spcPct val="50000"/>
              </a:spcBef>
            </a:pPr>
            <a:r>
              <a:rPr lang="en-US" dirty="0">
                <a:ea typeface="ヒラギノ角ゴ Pro W3" charset="-128"/>
              </a:rPr>
              <a:t>Economic agents hold a variety of different assets</a:t>
            </a:r>
            <a:r>
              <a:rPr lang="en-US" dirty="0" smtClean="0">
                <a:ea typeface="ヒラギノ角ゴ Pro W3" charset="-128"/>
              </a:rPr>
              <a:t>. What </a:t>
            </a:r>
            <a:r>
              <a:rPr lang="en-US" dirty="0">
                <a:ea typeface="ヒラギノ角ゴ Pro W3" charset="-128"/>
              </a:rPr>
              <a:t>are the primary assets you hold?</a:t>
            </a:r>
          </a:p>
          <a:p>
            <a:pPr>
              <a:spcBef>
                <a:spcPct val="50000"/>
              </a:spcBef>
            </a:pPr>
            <a:r>
              <a:rPr lang="en-US" dirty="0">
                <a:ea typeface="ヒラギノ角ゴ Pro W3" charset="-128"/>
              </a:rPr>
              <a:t>An </a:t>
            </a:r>
            <a:r>
              <a:rPr lang="en-US" b="1" dirty="0">
                <a:ea typeface="ヒラギノ角ゴ Pro W3" charset="-128"/>
              </a:rPr>
              <a:t>asset</a:t>
            </a:r>
            <a:r>
              <a:rPr lang="en-US" dirty="0">
                <a:ea typeface="ヒラギノ角ゴ Pro W3" charset="-128"/>
              </a:rPr>
              <a:t> is anything that can be owned and has value</a:t>
            </a:r>
            <a:r>
              <a:rPr lang="en-US" dirty="0" smtClean="0">
                <a:ea typeface="ヒラギノ角ゴ Pro W3" charset="-128"/>
              </a:rPr>
              <a:t>.</a:t>
            </a:r>
            <a:endParaRPr lang="en-IN" dirty="0"/>
          </a:p>
        </p:txBody>
      </p:sp>
    </p:spTree>
    <p:extLst>
      <p:ext uri="{BB962C8B-B14F-4D97-AF65-F5344CB8AC3E}">
        <p14:creationId xmlns:p14="http://schemas.microsoft.com/office/powerpoint/2010/main" val="1111684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Determinants of Asset </a:t>
            </a:r>
            <a:r>
              <a:rPr lang="en-US" dirty="0" smtClean="0"/>
              <a:t>Demand </a:t>
            </a:r>
            <a:r>
              <a:rPr lang="en-US" sz="2000" b="0" dirty="0" smtClean="0"/>
              <a:t>(2 </a:t>
            </a:r>
            <a:r>
              <a:rPr lang="en-US" sz="2000" b="0" dirty="0"/>
              <a:t>of 2)</a:t>
            </a:r>
            <a:endParaRPr lang="en-IN" dirty="0"/>
          </a:p>
        </p:txBody>
      </p:sp>
      <p:sp>
        <p:nvSpPr>
          <p:cNvPr id="3" name="Content Placeholder 2"/>
          <p:cNvSpPr>
            <a:spLocks noGrp="1"/>
          </p:cNvSpPr>
          <p:nvPr>
            <p:ph idx="1"/>
          </p:nvPr>
        </p:nvSpPr>
        <p:spPr/>
        <p:txBody>
          <a:bodyPr/>
          <a:lstStyle/>
          <a:p>
            <a:pPr>
              <a:spcBef>
                <a:spcPct val="50000"/>
              </a:spcBef>
            </a:pPr>
            <a:r>
              <a:rPr lang="en-US" b="1" dirty="0">
                <a:ea typeface="ヒラギノ角ゴ Pro W3" charset="-128"/>
              </a:rPr>
              <a:t>Wealth</a:t>
            </a:r>
            <a:r>
              <a:rPr lang="en-US" dirty="0">
                <a:ea typeface="ヒラギノ角ゴ Pro W3" charset="-128"/>
              </a:rPr>
              <a:t>: the total resources owned by the individual, including all assets</a:t>
            </a:r>
          </a:p>
          <a:p>
            <a:pPr>
              <a:spcBef>
                <a:spcPct val="50000"/>
              </a:spcBef>
            </a:pPr>
            <a:r>
              <a:rPr lang="en-US" b="1" dirty="0">
                <a:ea typeface="ヒラギノ角ゴ Pro W3" charset="-128"/>
              </a:rPr>
              <a:t>Expected Return</a:t>
            </a:r>
            <a:r>
              <a:rPr lang="en-US" dirty="0">
                <a:ea typeface="ヒラギノ角ゴ Pro W3" charset="-128"/>
              </a:rPr>
              <a:t>: the return expected over the next period on one asset relative to alternative assets</a:t>
            </a:r>
          </a:p>
          <a:p>
            <a:pPr>
              <a:spcBef>
                <a:spcPct val="50000"/>
              </a:spcBef>
            </a:pPr>
            <a:r>
              <a:rPr lang="en-US" b="1" dirty="0">
                <a:ea typeface="ヒラギノ角ゴ Pro W3" charset="-128"/>
              </a:rPr>
              <a:t>Risk</a:t>
            </a:r>
            <a:r>
              <a:rPr lang="en-US" dirty="0">
                <a:ea typeface="ヒラギノ角ゴ Pro W3" charset="-128"/>
              </a:rPr>
              <a:t>: the degree of uncertainty associated with the return on one asset relative to alternative assets</a:t>
            </a:r>
          </a:p>
          <a:p>
            <a:pPr>
              <a:spcBef>
                <a:spcPct val="50000"/>
              </a:spcBef>
            </a:pPr>
            <a:r>
              <a:rPr lang="en-US" b="1" dirty="0">
                <a:ea typeface="ヒラギノ角ゴ Pro W3" charset="-128"/>
              </a:rPr>
              <a:t>Liquidity</a:t>
            </a:r>
            <a:r>
              <a:rPr lang="en-US" dirty="0">
                <a:ea typeface="ヒラギノ角ゴ Pro W3" charset="-128"/>
              </a:rPr>
              <a:t>: the ease and speed with which an asset can be turned into cash relative to alternative </a:t>
            </a:r>
            <a:r>
              <a:rPr lang="en-US" dirty="0" smtClean="0">
                <a:ea typeface="ヒラギノ角ゴ Pro W3" charset="-128"/>
              </a:rPr>
              <a:t>assets</a:t>
            </a:r>
            <a:endParaRPr lang="en-IN" dirty="0"/>
          </a:p>
        </p:txBody>
      </p:sp>
    </p:spTree>
    <p:extLst>
      <p:ext uri="{BB962C8B-B14F-4D97-AF65-F5344CB8AC3E}">
        <p14:creationId xmlns:p14="http://schemas.microsoft.com/office/powerpoint/2010/main" val="3495382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Portfolio </a:t>
            </a:r>
            <a:r>
              <a:rPr lang="en-US" dirty="0" smtClean="0"/>
              <a:t>Choice </a:t>
            </a:r>
            <a:r>
              <a:rPr lang="en-US" sz="2000" b="0" dirty="0"/>
              <a:t>(1 of 2)</a:t>
            </a:r>
            <a:endParaRPr lang="en-IN" dirty="0"/>
          </a:p>
        </p:txBody>
      </p:sp>
      <p:sp>
        <p:nvSpPr>
          <p:cNvPr id="3" name="Content Placeholder 2"/>
          <p:cNvSpPr>
            <a:spLocks noGrp="1"/>
          </p:cNvSpPr>
          <p:nvPr>
            <p:ph idx="1"/>
          </p:nvPr>
        </p:nvSpPr>
        <p:spPr>
          <a:xfrm>
            <a:off x="457200" y="1600200"/>
            <a:ext cx="8229600" cy="4800600"/>
          </a:xfrm>
        </p:spPr>
        <p:txBody>
          <a:bodyPr/>
          <a:lstStyle/>
          <a:p>
            <a:pPr marL="533400" indent="-533400">
              <a:spcBef>
                <a:spcPct val="40000"/>
              </a:spcBef>
              <a:buNone/>
            </a:pPr>
            <a:r>
              <a:rPr lang="en-US" dirty="0">
                <a:ea typeface="ヒラギノ角ゴ Pro W3" charset="-128"/>
              </a:rPr>
              <a:t>Holding all other factors constant:</a:t>
            </a:r>
          </a:p>
          <a:p>
            <a:pPr marL="914400" lvl="1" indent="-457200">
              <a:spcBef>
                <a:spcPct val="40000"/>
              </a:spcBef>
              <a:buFontTx/>
              <a:buAutoNum type="arabicPeriod"/>
            </a:pPr>
            <a:r>
              <a:rPr lang="en-US" dirty="0">
                <a:ea typeface="ヒラギノ角ゴ Pro W3" charset="-128"/>
              </a:rPr>
              <a:t>The quantity demanded of an asset is positively related to wealth</a:t>
            </a:r>
          </a:p>
          <a:p>
            <a:pPr marL="914400" lvl="1" indent="-457200">
              <a:spcBef>
                <a:spcPct val="40000"/>
              </a:spcBef>
              <a:buFontTx/>
              <a:buAutoNum type="arabicPeriod"/>
            </a:pPr>
            <a:r>
              <a:rPr lang="en-US" dirty="0">
                <a:ea typeface="ヒラギノ角ゴ Pro W3" charset="-128"/>
              </a:rPr>
              <a:t>The quantity demanded of an asset is positively related to its expected return relative to alternative assets</a:t>
            </a:r>
          </a:p>
          <a:p>
            <a:pPr marL="914400" lvl="1" indent="-457200">
              <a:spcBef>
                <a:spcPct val="40000"/>
              </a:spcBef>
              <a:buFontTx/>
              <a:buAutoNum type="arabicPeriod"/>
            </a:pPr>
            <a:r>
              <a:rPr lang="en-US" dirty="0">
                <a:ea typeface="ヒラギノ角ゴ Pro W3" charset="-128"/>
              </a:rPr>
              <a:t>The quantity demanded of an asset is negatively related to the risk of its returns relative to alternative assets</a:t>
            </a:r>
          </a:p>
          <a:p>
            <a:pPr marL="914400" lvl="1" indent="-457200">
              <a:spcBef>
                <a:spcPct val="40000"/>
              </a:spcBef>
              <a:buFontTx/>
              <a:buAutoNum type="arabicPeriod"/>
            </a:pPr>
            <a:r>
              <a:rPr lang="en-US" dirty="0">
                <a:ea typeface="ヒラギノ角ゴ Pro W3" charset="-128"/>
              </a:rPr>
              <a:t>The quantity demanded of an asset is positively related to its liquidity relative to alternative </a:t>
            </a:r>
            <a:r>
              <a:rPr lang="en-US" dirty="0" smtClean="0">
                <a:ea typeface="ヒラギノ角ゴ Pro W3" charset="-128"/>
              </a:rPr>
              <a:t>assets</a:t>
            </a:r>
            <a:endParaRPr lang="en-IN" dirty="0"/>
          </a:p>
        </p:txBody>
      </p:sp>
    </p:spTree>
    <p:extLst>
      <p:ext uri="{BB962C8B-B14F-4D97-AF65-F5344CB8AC3E}">
        <p14:creationId xmlns:p14="http://schemas.microsoft.com/office/powerpoint/2010/main" val="3332089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Portfolio </a:t>
            </a:r>
            <a:r>
              <a:rPr lang="en-US" dirty="0" smtClean="0"/>
              <a:t>Choice </a:t>
            </a:r>
            <a:r>
              <a:rPr lang="en-US" sz="2000" b="0" dirty="0" smtClean="0"/>
              <a:t>(2 </a:t>
            </a:r>
            <a:r>
              <a:rPr lang="en-US" sz="2000" b="0" dirty="0"/>
              <a:t>of 2)</a:t>
            </a:r>
            <a:endParaRPr lang="en-IN" dirty="0"/>
          </a:p>
        </p:txBody>
      </p:sp>
      <p:sp>
        <p:nvSpPr>
          <p:cNvPr id="3" name="Content Placeholder 2"/>
          <p:cNvSpPr>
            <a:spLocks noGrp="1"/>
          </p:cNvSpPr>
          <p:nvPr>
            <p:ph idx="1"/>
          </p:nvPr>
        </p:nvSpPr>
        <p:spPr>
          <a:xfrm>
            <a:off x="457200" y="1600201"/>
            <a:ext cx="8229600" cy="1143000"/>
          </a:xfrm>
        </p:spPr>
        <p:txBody>
          <a:bodyPr/>
          <a:lstStyle/>
          <a:p>
            <a:pPr marL="0" indent="0" algn="ctr">
              <a:buNone/>
            </a:pPr>
            <a:r>
              <a:rPr lang="en-IN" sz="2000" b="1" dirty="0" smtClean="0"/>
              <a:t>Summary Table 1</a:t>
            </a:r>
          </a:p>
          <a:p>
            <a:pPr marL="0" indent="0">
              <a:buNone/>
            </a:pPr>
            <a:r>
              <a:rPr lang="en-IN" sz="2000" dirty="0"/>
              <a:t>Response of the Quantity of an Asset Demanded to Changes in Wealth, Expected Returns, Risk</a:t>
            </a:r>
            <a:r>
              <a:rPr lang="en-IN" sz="2000" dirty="0" smtClean="0"/>
              <a:t>, and </a:t>
            </a:r>
            <a:r>
              <a:rPr lang="en-IN" sz="2000" dirty="0"/>
              <a:t>Liquidity</a:t>
            </a:r>
          </a:p>
        </p:txBody>
      </p:sp>
      <p:graphicFrame>
        <p:nvGraphicFramePr>
          <p:cNvPr id="5" name="Table 4"/>
          <p:cNvGraphicFramePr>
            <a:graphicFrameLocks noGrp="1"/>
          </p:cNvGraphicFramePr>
          <p:nvPr>
            <p:extLst>
              <p:ext uri="{D42A27DB-BD31-4B8C-83A1-F6EECF244321}">
                <p14:modId xmlns:p14="http://schemas.microsoft.com/office/powerpoint/2010/main" val="2547575779"/>
              </p:ext>
            </p:extLst>
          </p:nvPr>
        </p:nvGraphicFramePr>
        <p:xfrm>
          <a:off x="457200" y="2870200"/>
          <a:ext cx="8077200" cy="2009140"/>
        </p:xfrm>
        <a:graphic>
          <a:graphicData uri="http://schemas.openxmlformats.org/drawingml/2006/table">
            <a:tbl>
              <a:tblPr firstRow="1" bandRow="1">
                <a:tableStyleId>{2D5ABB26-0587-4C30-8999-92F81FD0307C}</a:tableStyleId>
              </a:tblPr>
              <a:tblGrid>
                <a:gridCol w="3657600"/>
                <a:gridCol w="2438400"/>
                <a:gridCol w="1981200"/>
              </a:tblGrid>
              <a:tr h="370840">
                <a:tc>
                  <a:txBody>
                    <a:bodyPr/>
                    <a:lstStyle/>
                    <a:p>
                      <a:pPr algn="l">
                        <a:lnSpc>
                          <a:spcPct val="115000"/>
                        </a:lnSpc>
                        <a:spcAft>
                          <a:spcPts val="0"/>
                        </a:spcAft>
                      </a:pPr>
                      <a:r>
                        <a:rPr lang="en-IN" sz="1500" b="1" dirty="0">
                          <a:effectLst/>
                          <a:latin typeface="+mn-lt"/>
                          <a:ea typeface="Calibri"/>
                          <a:cs typeface="BerkeleyPro-Black"/>
                        </a:rPr>
                        <a:t>Variable</a:t>
                      </a:r>
                      <a:endParaRPr lang="en-IN" sz="1500" b="1"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b="1" dirty="0">
                          <a:effectLst/>
                          <a:latin typeface="+mn-lt"/>
                          <a:ea typeface="Calibri"/>
                          <a:cs typeface="BerkeleyPro-Black"/>
                        </a:rPr>
                        <a:t>Change in Variable</a:t>
                      </a:r>
                      <a:endParaRPr lang="en-IN" sz="1500" b="1"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b="1" dirty="0">
                          <a:effectLst/>
                          <a:latin typeface="+mn-lt"/>
                          <a:ea typeface="Calibri"/>
                          <a:cs typeface="BerkeleyPro-Black"/>
                        </a:rPr>
                        <a:t>Change in Quantity Demanded</a:t>
                      </a:r>
                      <a:endParaRPr lang="en-IN" sz="1500" b="1"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0"/>
                        </a:spcAft>
                      </a:pPr>
                      <a:r>
                        <a:rPr lang="en-IN" sz="1500">
                          <a:effectLst/>
                          <a:latin typeface="+mn-lt"/>
                          <a:ea typeface="Calibri"/>
                          <a:cs typeface="BerkeleyPro-Book"/>
                        </a:rPr>
                        <a:t>Wealth</a:t>
                      </a:r>
                      <a:endParaRPr lang="en-IN" sz="150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dirty="0">
                          <a:effectLst/>
                          <a:latin typeface="+mn-lt"/>
                          <a:ea typeface="Calibri"/>
                          <a:cs typeface="PearsonMATHPRO02"/>
                        </a:rPr>
                        <a:t>↑</a:t>
                      </a:r>
                      <a:endParaRPr lang="en-IN" sz="150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a:effectLst/>
                          <a:latin typeface="+mn-lt"/>
                          <a:ea typeface="Calibri"/>
                          <a:cs typeface="PearsonMATHPRO02"/>
                        </a:rPr>
                        <a:t>↑</a:t>
                      </a:r>
                      <a:endParaRPr lang="en-IN" sz="150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0"/>
                        </a:spcAft>
                      </a:pPr>
                      <a:r>
                        <a:rPr lang="en-IN" sz="1500">
                          <a:effectLst/>
                          <a:latin typeface="+mn-lt"/>
                          <a:ea typeface="Calibri"/>
                          <a:cs typeface="BerkeleyPro-Book"/>
                        </a:rPr>
                        <a:t>Expected return relative to other assets</a:t>
                      </a:r>
                      <a:endParaRPr lang="en-IN" sz="150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dirty="0">
                          <a:effectLst/>
                          <a:latin typeface="+mn-lt"/>
                          <a:ea typeface="Calibri"/>
                          <a:cs typeface="PearsonMATHPRO02"/>
                        </a:rPr>
                        <a:t>↑</a:t>
                      </a:r>
                      <a:endParaRPr lang="en-IN" sz="150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dirty="0">
                          <a:effectLst/>
                          <a:latin typeface="+mn-lt"/>
                          <a:ea typeface="Calibri"/>
                          <a:cs typeface="PearsonMATHPRO02"/>
                        </a:rPr>
                        <a:t>↑</a:t>
                      </a:r>
                      <a:endParaRPr lang="en-IN" sz="150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0"/>
                        </a:spcAft>
                      </a:pPr>
                      <a:r>
                        <a:rPr lang="en-IN" sz="1500">
                          <a:effectLst/>
                          <a:latin typeface="+mn-lt"/>
                          <a:ea typeface="Calibri"/>
                          <a:cs typeface="BerkeleyPro-Book"/>
                        </a:rPr>
                        <a:t>Risk relative to other assets</a:t>
                      </a:r>
                      <a:endParaRPr lang="en-IN" sz="150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a:effectLst/>
                          <a:latin typeface="+mn-lt"/>
                          <a:ea typeface="Calibri"/>
                          <a:cs typeface="PearsonMATHPRO02"/>
                        </a:rPr>
                        <a:t>↑</a:t>
                      </a:r>
                      <a:endParaRPr lang="en-IN" sz="150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dirty="0">
                          <a:effectLst/>
                          <a:latin typeface="+mn-lt"/>
                          <a:ea typeface="Calibri"/>
                          <a:cs typeface="PearsonMATHPRO02"/>
                        </a:rPr>
                        <a:t>↓</a:t>
                      </a:r>
                      <a:endParaRPr lang="en-IN" sz="150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15000"/>
                        </a:lnSpc>
                        <a:spcAft>
                          <a:spcPts val="0"/>
                        </a:spcAft>
                      </a:pPr>
                      <a:r>
                        <a:rPr lang="en-IN" sz="1500">
                          <a:effectLst/>
                          <a:latin typeface="+mn-lt"/>
                          <a:ea typeface="Calibri"/>
                          <a:cs typeface="BerkeleyPro-Book"/>
                        </a:rPr>
                        <a:t>Liquidity relative to other assets</a:t>
                      </a:r>
                      <a:endParaRPr lang="en-IN" sz="150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a:effectLst/>
                          <a:latin typeface="+mn-lt"/>
                          <a:ea typeface="Calibri"/>
                          <a:cs typeface="PearsonMATHPRO02"/>
                        </a:rPr>
                        <a:t>↑</a:t>
                      </a:r>
                      <a:endParaRPr lang="en-IN" sz="150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500" dirty="0">
                          <a:effectLst/>
                          <a:latin typeface="+mn-lt"/>
                          <a:ea typeface="Calibri"/>
                          <a:cs typeface="PearsonMATHPRO02"/>
                        </a:rPr>
                        <a:t>↑</a:t>
                      </a:r>
                      <a:endParaRPr lang="en-IN" sz="150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Content Placeholder 3"/>
          <p:cNvSpPr>
            <a:spLocks noGrp="1"/>
          </p:cNvSpPr>
          <p:nvPr>
            <p:ph idx="13"/>
          </p:nvPr>
        </p:nvSpPr>
        <p:spPr>
          <a:xfrm>
            <a:off x="457200" y="5257800"/>
            <a:ext cx="8229600" cy="487363"/>
          </a:xfrm>
        </p:spPr>
        <p:txBody>
          <a:bodyPr/>
          <a:lstStyle/>
          <a:p>
            <a:pPr marL="0" indent="0">
              <a:buNone/>
            </a:pPr>
            <a:r>
              <a:rPr lang="en-IN" sz="1200" i="1" dirty="0"/>
              <a:t>Note: </a:t>
            </a:r>
            <a:r>
              <a:rPr lang="en-IN" sz="1200" dirty="0"/>
              <a:t>Only increases in the variables are shown. The effects of decreases in the variables on the quantity demanded would be the </a:t>
            </a:r>
            <a:r>
              <a:rPr lang="en-IN" sz="1200" dirty="0" smtClean="0"/>
              <a:t>opposite of </a:t>
            </a:r>
            <a:r>
              <a:rPr lang="en-IN" sz="1200" dirty="0"/>
              <a:t>those indicated in the rightmost column.</a:t>
            </a:r>
          </a:p>
        </p:txBody>
      </p:sp>
    </p:spTree>
    <p:extLst>
      <p:ext uri="{BB962C8B-B14F-4D97-AF65-F5344CB8AC3E}">
        <p14:creationId xmlns:p14="http://schemas.microsoft.com/office/powerpoint/2010/main" val="3749649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dirty="0"/>
              <a:t>Supply and Demand in the Bond </a:t>
            </a:r>
            <a:r>
              <a:rPr lang="en-US" dirty="0" smtClean="0"/>
              <a:t>Market</a:t>
            </a:r>
            <a:endParaRPr lang="en-IN" dirty="0"/>
          </a:p>
        </p:txBody>
      </p:sp>
      <p:sp>
        <p:nvSpPr>
          <p:cNvPr id="3" name="Content Placeholder 2"/>
          <p:cNvSpPr>
            <a:spLocks noGrp="1"/>
          </p:cNvSpPr>
          <p:nvPr>
            <p:ph idx="1"/>
          </p:nvPr>
        </p:nvSpPr>
        <p:spPr/>
        <p:txBody>
          <a:bodyPr/>
          <a:lstStyle/>
          <a:p>
            <a:pPr>
              <a:spcBef>
                <a:spcPct val="50000"/>
              </a:spcBef>
            </a:pPr>
            <a:r>
              <a:rPr lang="en-US" dirty="0">
                <a:ea typeface="ヒラギノ角ゴ Pro W3" charset="-128"/>
              </a:rPr>
              <a:t>At lower prices (higher interest rates), ceteris paribus, the quantity demanded of bonds is higher: an inverse relationship</a:t>
            </a:r>
          </a:p>
          <a:p>
            <a:pPr>
              <a:spcBef>
                <a:spcPct val="50000"/>
              </a:spcBef>
            </a:pPr>
            <a:r>
              <a:rPr lang="en-US" dirty="0">
                <a:ea typeface="ヒラギノ角ゴ Pro W3" charset="-128"/>
              </a:rPr>
              <a:t>At lower prices (higher interest rates), ceteris paribus, the quantity supplied of bonds is lower: a positive </a:t>
            </a:r>
            <a:r>
              <a:rPr lang="en-US" dirty="0" smtClean="0">
                <a:ea typeface="ヒラギノ角ゴ Pro W3" charset="-128"/>
              </a:rPr>
              <a:t>relationship</a:t>
            </a:r>
            <a:endParaRPr lang="en-IN" dirty="0"/>
          </a:p>
        </p:txBody>
      </p:sp>
    </p:spTree>
    <p:extLst>
      <p:ext uri="{BB962C8B-B14F-4D97-AF65-F5344CB8AC3E}">
        <p14:creationId xmlns:p14="http://schemas.microsoft.com/office/powerpoint/2010/main" val="3341187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7570</TotalTime>
  <Words>1644</Words>
  <Application>Microsoft Office PowerPoint</Application>
  <PresentationFormat>On-screen Show (4:3)</PresentationFormat>
  <Paragraphs>125</Paragraphs>
  <Slides>34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BerkeleyPro-Black</vt:lpstr>
      <vt:lpstr>BerkeleyPro-Book</vt:lpstr>
      <vt:lpstr>ＭＳ Ｐゴシック</vt:lpstr>
      <vt:lpstr>MT Symbol</vt:lpstr>
      <vt:lpstr>PearsonMATHPRO02</vt:lpstr>
      <vt:lpstr>ヒラギノ角ゴ Pro W3</vt:lpstr>
      <vt:lpstr>Arial</vt:lpstr>
      <vt:lpstr>Calibri</vt:lpstr>
      <vt:lpstr>Times New Roman</vt:lpstr>
      <vt:lpstr>Verdana</vt:lpstr>
      <vt:lpstr>Wingdings</vt:lpstr>
      <vt:lpstr>508 Lecture</vt:lpstr>
      <vt:lpstr>The Economics of Money, Banking, and Financial Markets</vt:lpstr>
      <vt:lpstr>Preview</vt:lpstr>
      <vt:lpstr>Learning Objectives (1 of 2)</vt:lpstr>
      <vt:lpstr>Learning Objectives (2 of 2)</vt:lpstr>
      <vt:lpstr>Determinants of Asset Demand (1 of 2)</vt:lpstr>
      <vt:lpstr>Determinants of Asset Demand (2 of 2)</vt:lpstr>
      <vt:lpstr>Theory of Portfolio Choice (1 of 2)</vt:lpstr>
      <vt:lpstr>Theory of Portfolio Choice (2 of 2)</vt:lpstr>
      <vt:lpstr>Supply and Demand in the Bond Market</vt:lpstr>
      <vt:lpstr>Figure 1 Supply and Demand for Bonds</vt:lpstr>
      <vt:lpstr>Market Equilibrium</vt:lpstr>
      <vt:lpstr>Changes in Equilibrium Interest Rates</vt:lpstr>
      <vt:lpstr>Figure 2 Shift in the Demand Curve for Bonds</vt:lpstr>
      <vt:lpstr>Shifts in the Demand for Bonds</vt:lpstr>
      <vt:lpstr>Shifts in the Supply of Bonds (1 of 2)</vt:lpstr>
      <vt:lpstr>Shifts in the Supply of Bonds (2 of 2)</vt:lpstr>
      <vt:lpstr>Figure 3 Shift in the Supply Curve for Bonds</vt:lpstr>
      <vt:lpstr>Figure 4 Response to a Change in Expected Inflation</vt:lpstr>
      <vt:lpstr>Figure 5 Expected Inflation and Interest Rates (Three-Month Treasury Bills), 1953–2017</vt:lpstr>
      <vt:lpstr>Figure 6 Response to a Business Cycle Expansion</vt:lpstr>
      <vt:lpstr>Figure 7 Business Cycle and Interest Rates (Three-Month Treasury Bills), 1951–2017</vt:lpstr>
      <vt:lpstr>Supply and Demand in the Market for Money: The Liquidity Preference Framework (1 of 2)</vt:lpstr>
      <vt:lpstr>Figure 8 Equilibrium in the Market for Money</vt:lpstr>
      <vt:lpstr>Supply and Demand in the Market for Money: The Liquidity Preference Framework (2 of 2)</vt:lpstr>
      <vt:lpstr>Changes in Equilibrium Interest Rates in the Liquidity Preference Framework (1 of 3)</vt:lpstr>
      <vt:lpstr>Changes in Equilibrium Interest Rates in the Liquidity Preference Framework (2 of 3)</vt:lpstr>
      <vt:lpstr>Changes in Equilibrium Interest Rates in the Liquidity Preference Framework (3 of 3)</vt:lpstr>
      <vt:lpstr>Figure 9 Response to a Change in Income or the Price Level</vt:lpstr>
      <vt:lpstr>Figure 10 Response to a Change in the Money Supply</vt:lpstr>
      <vt:lpstr>Money and Interest Rates</vt:lpstr>
      <vt:lpstr>Does a Higher Rate of Growth of the Money Supply Lower Interest Rates? (1 of 2)</vt:lpstr>
      <vt:lpstr>Does a Higher Rate of Growth of the Money Supply Lower Interest Rates? (2 of 2)</vt:lpstr>
      <vt:lpstr>Figure 11 Response over Time to an Increase in Money Supply Growth</vt:lpstr>
      <vt:lpstr>Figure 12 Money Growth (M2, Annual Rate) and Interest Rates (Three-Month Treasury Bills), 1950–2017</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Economics of Money, Banking, and Financial Markets, Twelfth Edition</dc:title>
  <dc:subject>Economics</dc:subject>
  <dc:creator>Frederic S. Mishkin</dc:creator>
  <cp:keywords>Economics</cp:keywords>
  <cp:lastModifiedBy>Banerjee, Paromita</cp:lastModifiedBy>
  <cp:revision>476</cp:revision>
  <cp:lastPrinted>2018-10-03T06:29:49Z</cp:lastPrinted>
  <dcterms:created xsi:type="dcterms:W3CDTF">2014-07-14T20:04:21Z</dcterms:created>
  <dcterms:modified xsi:type="dcterms:W3CDTF">2018-10-03T06:29:53Z</dcterms:modified>
  <cp:category>Economics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