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774C-9C1E-9918-2E49-5365679D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18C84-C0AF-8FDB-0C0B-45AB9B3D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43C7-7892-FD56-6259-D494316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4788-426D-BE17-F4F5-1B2FE05F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2E9C-45FD-A9B9-A294-1730F1F8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68E-93A9-C008-4139-92BB2DB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1517D-F847-5B10-1FE1-8DB51B71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0F2A-FF0C-E06A-2D6B-DC18D64F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E91A4-8446-5D2F-B3ED-E87660FD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C677-1701-3C21-6319-FA6D622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7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1D51F-599E-BE41-B848-21A11F13A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C80A5-8121-641C-A761-307FD36E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9747-91C7-FF37-9BCA-DDE5679F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2AC9-4A1D-7115-A100-C431D092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BDB1-2BC4-644E-847C-56EF0C0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7FE8-01BF-ABA3-A908-8E41D562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048A-9F15-A47B-FF29-473009AC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2BD3-FA93-CDFB-B339-5A5FCD1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19F4-F170-A052-FFBA-B6FFAA72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DF78-6309-A184-A5C3-52593337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BF74-4886-AC45-DD67-CB25A432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4BEA-F1D1-9D78-6B80-73519093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4371-AE1A-D84E-5661-1BDF5FE5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E334-B358-10C4-8238-5829232E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82F7-A932-10CB-9561-0DA1CE69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B5F0-B991-F8A9-8338-B40E31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92B0-7060-15F1-E13D-94DD3EE2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B2A9-25CA-C2EB-D9A5-7C33EA4A2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105A-817D-1FD1-DA8F-B205BCFD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6B494-C109-C7D3-FFD3-E1804158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1B14-BDBD-6704-282A-00DD5FC5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9BDA-2065-DCA1-40B2-248F099A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F296-EE55-0FBF-EE89-C16F5FBC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88439-EA10-DCEB-687C-EDD8BBF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D1595-19B4-CC23-6E3A-6B1E6BD9A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F49C7-E756-0487-98B4-066F85495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74928-CC72-0901-F0D1-89DDA885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5A449-1D64-727C-F2A5-6280274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8CF53-DAAC-4406-6C1C-40F8A6CC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10B0-9AA6-3CBC-95E2-A751128D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A10C2-83FA-2946-86DC-F70A61A1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0CEC9-0B07-7BE2-FC3A-12B7688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6382C-4517-8741-70D7-172E7219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CC1D4-81A6-4B9A-8E9B-CB8E2FFF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7FCA3-3DA0-9CEA-7408-2E52EA98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E2999-7C1A-DA7E-B027-852015DB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C314-8468-3EE3-7F03-1AF473E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6856-1986-C36E-AAEF-E93E8198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58ABB-3754-6388-77D7-C762D63D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73EC-FEA8-AE19-592F-67C67B2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9E982-334A-7F86-255B-0430964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B583-79A3-14CA-4199-095180E0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AD96-6041-B611-09FA-9F91C84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E4A20-A981-19D3-27ED-4A61EA58D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47AD8-2693-D824-9E68-D446556A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E851B-CBC8-15F4-43F7-E8A97B6F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0360-710B-FDD2-B738-0326320A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12029-A538-2029-C4D1-CB30B16A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9EF15-B413-F210-1581-7E873F56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02B4-CF9B-EDFF-6300-AF0FDAE9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5B1A-73FD-0976-81D0-4645C9F0C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CD7-C4FC-47D2-99DE-45AF1BBCA0C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27A4-1C6C-4FFA-3124-CD0A4132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D393-7088-EC44-6D0B-D0CD0C87D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CB62-BCDC-4074-A3C1-B1DBC76A6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590-F263-A51D-CE89-D5D54D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50" y="224025"/>
            <a:ext cx="10515600" cy="42281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Tooling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7F4C5-7FE6-4924-8C06-383CB93B5AE2}"/>
              </a:ext>
            </a:extLst>
          </p:cNvPr>
          <p:cNvSpPr/>
          <p:nvPr/>
        </p:nvSpPr>
        <p:spPr>
          <a:xfrm>
            <a:off x="1093750" y="1673421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30799-A21E-83A5-F766-64573C14A4B9}"/>
              </a:ext>
            </a:extLst>
          </p:cNvPr>
          <p:cNvSpPr/>
          <p:nvPr/>
        </p:nvSpPr>
        <p:spPr>
          <a:xfrm>
            <a:off x="9970198" y="1536181"/>
            <a:ext cx="792804" cy="6384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Tooling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CC0D70-4BD1-F581-A960-F1C2F2E68A6F}"/>
              </a:ext>
            </a:extLst>
          </p:cNvPr>
          <p:cNvSpPr/>
          <p:nvPr/>
        </p:nvSpPr>
        <p:spPr>
          <a:xfrm>
            <a:off x="4781189" y="925180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E25DC-5059-B128-C56A-E7077BFD904D}"/>
              </a:ext>
            </a:extLst>
          </p:cNvPr>
          <p:cNvSpPr/>
          <p:nvPr/>
        </p:nvSpPr>
        <p:spPr>
          <a:xfrm>
            <a:off x="2435113" y="1536181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894CB-B567-48B4-0C48-4B011C3864A5}"/>
              </a:ext>
            </a:extLst>
          </p:cNvPr>
          <p:cNvSpPr/>
          <p:nvPr/>
        </p:nvSpPr>
        <p:spPr>
          <a:xfrm>
            <a:off x="1075301" y="153618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BE0AC-7BFC-AF44-63D3-F12CFF450C09}"/>
              </a:ext>
            </a:extLst>
          </p:cNvPr>
          <p:cNvSpPr/>
          <p:nvPr/>
        </p:nvSpPr>
        <p:spPr>
          <a:xfrm>
            <a:off x="1112199" y="2641367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7EAD8-EFC5-46B0-92B6-ADCFB7A5FB1A}"/>
              </a:ext>
            </a:extLst>
          </p:cNvPr>
          <p:cNvSpPr/>
          <p:nvPr/>
        </p:nvSpPr>
        <p:spPr>
          <a:xfrm>
            <a:off x="9988647" y="2504127"/>
            <a:ext cx="792804" cy="6384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Tooling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447BB-4C5A-3916-12FC-88EC619D5A74}"/>
              </a:ext>
            </a:extLst>
          </p:cNvPr>
          <p:cNvSpPr/>
          <p:nvPr/>
        </p:nvSpPr>
        <p:spPr>
          <a:xfrm>
            <a:off x="2453562" y="2504127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801F9-D999-3864-41A5-18AD60253584}"/>
              </a:ext>
            </a:extLst>
          </p:cNvPr>
          <p:cNvSpPr/>
          <p:nvPr/>
        </p:nvSpPr>
        <p:spPr>
          <a:xfrm>
            <a:off x="1093750" y="2504127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3F232-5B4B-82B2-8F31-872276C5B0EB}"/>
              </a:ext>
            </a:extLst>
          </p:cNvPr>
          <p:cNvSpPr/>
          <p:nvPr/>
        </p:nvSpPr>
        <p:spPr>
          <a:xfrm>
            <a:off x="1101464" y="4457810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92461-9A96-2875-574B-BE1B9F19E8E3}"/>
              </a:ext>
            </a:extLst>
          </p:cNvPr>
          <p:cNvSpPr/>
          <p:nvPr/>
        </p:nvSpPr>
        <p:spPr>
          <a:xfrm>
            <a:off x="9977912" y="4320570"/>
            <a:ext cx="792804" cy="6384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Tooling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D2B5E-D46B-C398-EFEA-DCDCCE5545D1}"/>
              </a:ext>
            </a:extLst>
          </p:cNvPr>
          <p:cNvSpPr/>
          <p:nvPr/>
        </p:nvSpPr>
        <p:spPr>
          <a:xfrm>
            <a:off x="2442827" y="4320570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210087-4E8F-8EEA-CF0A-2E649334E8CE}"/>
              </a:ext>
            </a:extLst>
          </p:cNvPr>
          <p:cNvSpPr/>
          <p:nvPr/>
        </p:nvSpPr>
        <p:spPr>
          <a:xfrm>
            <a:off x="1083015" y="4320570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A1DFBE-DF50-8E2D-9E8D-71CC7AE2FFE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6417017" y="3016188"/>
            <a:ext cx="10735" cy="14416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776321B-C9AC-037D-E118-81130180B872}"/>
              </a:ext>
            </a:extLst>
          </p:cNvPr>
          <p:cNvSpPr/>
          <p:nvPr/>
        </p:nvSpPr>
        <p:spPr>
          <a:xfrm>
            <a:off x="11190487" y="1536181"/>
            <a:ext cx="552817" cy="3468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000" dirty="0"/>
              <a:t>Tooling Analysis Output</a:t>
            </a:r>
          </a:p>
        </p:txBody>
      </p:sp>
    </p:spTree>
    <p:extLst>
      <p:ext uri="{BB962C8B-B14F-4D97-AF65-F5344CB8AC3E}">
        <p14:creationId xmlns:p14="http://schemas.microsoft.com/office/powerpoint/2010/main" val="21541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590-F263-A51D-CE89-D5D54D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50" y="224025"/>
            <a:ext cx="10515600" cy="42281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Scanner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7F4C5-7FE6-4924-8C06-383CB93B5AE2}"/>
              </a:ext>
            </a:extLst>
          </p:cNvPr>
          <p:cNvSpPr/>
          <p:nvPr/>
        </p:nvSpPr>
        <p:spPr>
          <a:xfrm>
            <a:off x="1035997" y="1632845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CC0D70-4BD1-F581-A960-F1C2F2E68A6F}"/>
              </a:ext>
            </a:extLst>
          </p:cNvPr>
          <p:cNvSpPr/>
          <p:nvPr/>
        </p:nvSpPr>
        <p:spPr>
          <a:xfrm>
            <a:off x="4781189" y="925180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7F3D5-CA22-5ADF-E101-2ED13EF52896}"/>
              </a:ext>
            </a:extLst>
          </p:cNvPr>
          <p:cNvSpPr/>
          <p:nvPr/>
        </p:nvSpPr>
        <p:spPr>
          <a:xfrm>
            <a:off x="10892748" y="1374820"/>
            <a:ext cx="792804" cy="8800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Scanner</a:t>
            </a:r>
          </a:p>
          <a:p>
            <a:pPr algn="ctr"/>
            <a:r>
              <a:rPr lang="en-US" sz="1000" dirty="0"/>
              <a:t>Output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A8BED0-6DA6-C41D-F9F6-5C7674114DD5}"/>
              </a:ext>
            </a:extLst>
          </p:cNvPr>
          <p:cNvGrpSpPr/>
          <p:nvPr/>
        </p:nvGrpSpPr>
        <p:grpSpPr>
          <a:xfrm>
            <a:off x="9579930" y="1356138"/>
            <a:ext cx="1199816" cy="923377"/>
            <a:chOff x="7423486" y="852764"/>
            <a:chExt cx="1187937" cy="6169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6B43FF-BD3F-80AF-16AE-6C7BB2EB7123}"/>
                </a:ext>
              </a:extLst>
            </p:cNvPr>
            <p:cNvSpPr/>
            <p:nvPr/>
          </p:nvSpPr>
          <p:spPr>
            <a:xfrm>
              <a:off x="7930487" y="852764"/>
              <a:ext cx="680936" cy="61690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Scanner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A5D41D-CDFB-2153-D5E5-2C5398B4CCD0}"/>
                </a:ext>
              </a:extLst>
            </p:cNvPr>
            <p:cNvSpPr/>
            <p:nvPr/>
          </p:nvSpPr>
          <p:spPr>
            <a:xfrm>
              <a:off x="7423486" y="852764"/>
              <a:ext cx="491247" cy="6169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Scanner Computation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132BD76-C2CF-8D66-0E4C-D8CEA6D52C51}"/>
              </a:ext>
            </a:extLst>
          </p:cNvPr>
          <p:cNvSpPr/>
          <p:nvPr/>
        </p:nvSpPr>
        <p:spPr>
          <a:xfrm>
            <a:off x="2274038" y="1517019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207108-8B1C-6008-4BF5-2ACD86FE12BB}"/>
              </a:ext>
            </a:extLst>
          </p:cNvPr>
          <p:cNvSpPr/>
          <p:nvPr/>
        </p:nvSpPr>
        <p:spPr>
          <a:xfrm>
            <a:off x="1035997" y="1519889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</p:spTree>
    <p:extLst>
      <p:ext uri="{BB962C8B-B14F-4D97-AF65-F5344CB8AC3E}">
        <p14:creationId xmlns:p14="http://schemas.microsoft.com/office/powerpoint/2010/main" val="2844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C9DE-7498-3E3D-6828-1A486B7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5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Event Studies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53A88-0F58-ABAD-EDDC-D217F9341F6D}"/>
              </a:ext>
            </a:extLst>
          </p:cNvPr>
          <p:cNvSpPr/>
          <p:nvPr/>
        </p:nvSpPr>
        <p:spPr>
          <a:xfrm>
            <a:off x="989724" y="1798215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DD68A-D0F9-CC6C-71D7-B858827B0B1E}"/>
              </a:ext>
            </a:extLst>
          </p:cNvPr>
          <p:cNvSpPr/>
          <p:nvPr/>
        </p:nvSpPr>
        <p:spPr>
          <a:xfrm>
            <a:off x="3360951" y="1621712"/>
            <a:ext cx="792804" cy="71603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C1030E-3315-952F-05D8-C85993BFD5B5}"/>
              </a:ext>
            </a:extLst>
          </p:cNvPr>
          <p:cNvSpPr/>
          <p:nvPr/>
        </p:nvSpPr>
        <p:spPr>
          <a:xfrm>
            <a:off x="4664457" y="1133272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017099-25C1-F879-C9DB-0D19C738854E}"/>
              </a:ext>
            </a:extLst>
          </p:cNvPr>
          <p:cNvSpPr/>
          <p:nvPr/>
        </p:nvSpPr>
        <p:spPr>
          <a:xfrm>
            <a:off x="2043028" y="1621711"/>
            <a:ext cx="1176748" cy="7160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  <a:p>
            <a:pPr algn="ctr"/>
            <a:r>
              <a:rPr lang="en-US" sz="1000" dirty="0"/>
              <a:t>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E3377-F987-4262-316D-D3008B345D19}"/>
              </a:ext>
            </a:extLst>
          </p:cNvPr>
          <p:cNvSpPr/>
          <p:nvPr/>
        </p:nvSpPr>
        <p:spPr>
          <a:xfrm>
            <a:off x="10167801" y="1571675"/>
            <a:ext cx="531341" cy="894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</a:t>
            </a:r>
          </a:p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B42AB7-8ACB-27FF-4F7C-2F760FFABB5C}"/>
              </a:ext>
            </a:extLst>
          </p:cNvPr>
          <p:cNvSpPr/>
          <p:nvPr/>
        </p:nvSpPr>
        <p:spPr>
          <a:xfrm>
            <a:off x="771663" y="1621710"/>
            <a:ext cx="1120522" cy="7160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42207-94B0-7DD4-A6B0-17BE2A03D0CC}"/>
              </a:ext>
            </a:extLst>
          </p:cNvPr>
          <p:cNvSpPr/>
          <p:nvPr/>
        </p:nvSpPr>
        <p:spPr>
          <a:xfrm>
            <a:off x="10817157" y="1571675"/>
            <a:ext cx="593005" cy="8942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 Performance Analysis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B075D-ABCB-5A62-9085-F52858211E00}"/>
              </a:ext>
            </a:extLst>
          </p:cNvPr>
          <p:cNvSpPr/>
          <p:nvPr/>
        </p:nvSpPr>
        <p:spPr>
          <a:xfrm>
            <a:off x="8325463" y="1567788"/>
            <a:ext cx="676135" cy="8942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Event Criteria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E45351-A788-9449-6A3C-537D2CEFF9D5}"/>
              </a:ext>
            </a:extLst>
          </p:cNvPr>
          <p:cNvGrpSpPr/>
          <p:nvPr/>
        </p:nvGrpSpPr>
        <p:grpSpPr>
          <a:xfrm>
            <a:off x="9119613" y="1571675"/>
            <a:ext cx="930173" cy="894288"/>
            <a:chOff x="8311423" y="2153933"/>
            <a:chExt cx="930173" cy="8942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1C85A7-3DD8-060D-BF3F-EBB3FECFABEF}"/>
                </a:ext>
              </a:extLst>
            </p:cNvPr>
            <p:cNvSpPr/>
            <p:nvPr/>
          </p:nvSpPr>
          <p:spPr>
            <a:xfrm>
              <a:off x="8311423" y="2153933"/>
              <a:ext cx="531341" cy="8942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 Broker Plugin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9C37CF-A66E-5E3D-05CC-EBA017A291A3}"/>
                </a:ext>
              </a:extLst>
            </p:cNvPr>
            <p:cNvSpPr/>
            <p:nvPr/>
          </p:nvSpPr>
          <p:spPr>
            <a:xfrm>
              <a:off x="8842764" y="2153933"/>
              <a:ext cx="398832" cy="89428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</a:t>
              </a:r>
            </a:p>
            <a:p>
              <a:pPr algn="ctr"/>
              <a:r>
                <a:rPr lang="en-US" sz="1000" dirty="0"/>
                <a:t>Management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DAE495-9DB5-BC28-3815-D9D0938A08DE}"/>
              </a:ext>
            </a:extLst>
          </p:cNvPr>
          <p:cNvSpPr txBox="1"/>
          <p:nvPr/>
        </p:nvSpPr>
        <p:spPr>
          <a:xfrm>
            <a:off x="8047152" y="2696390"/>
            <a:ext cx="291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Virtual broker plugin allows unlimited funds to enter positions based on the </a:t>
            </a:r>
            <a:r>
              <a:rPr lang="en-US" sz="1000"/>
              <a:t>event criteria.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590-F263-A51D-CE89-D5D54DC4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50" y="224025"/>
            <a:ext cx="10515600" cy="42281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Charting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E7F4C5-7FE6-4924-8C06-383CB93B5AE2}"/>
              </a:ext>
            </a:extLst>
          </p:cNvPr>
          <p:cNvSpPr/>
          <p:nvPr/>
        </p:nvSpPr>
        <p:spPr>
          <a:xfrm>
            <a:off x="1035997" y="2381875"/>
            <a:ext cx="10631106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3B5B9D-41A0-5B5A-AC59-BB3E2D16BF7F}"/>
              </a:ext>
            </a:extLst>
          </p:cNvPr>
          <p:cNvSpPr/>
          <p:nvPr/>
        </p:nvSpPr>
        <p:spPr>
          <a:xfrm>
            <a:off x="8043520" y="2153933"/>
            <a:ext cx="496123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Risk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30799-A21E-83A5-F766-64573C14A4B9}"/>
              </a:ext>
            </a:extLst>
          </p:cNvPr>
          <p:cNvSpPr/>
          <p:nvPr/>
        </p:nvSpPr>
        <p:spPr>
          <a:xfrm>
            <a:off x="3487411" y="2248010"/>
            <a:ext cx="792804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Signal Indicator Updater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CC0D70-4BD1-F581-A960-F1C2F2E68A6F}"/>
              </a:ext>
            </a:extLst>
          </p:cNvPr>
          <p:cNvSpPr/>
          <p:nvPr/>
        </p:nvSpPr>
        <p:spPr>
          <a:xfrm>
            <a:off x="4781189" y="925180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97F3D5-CA22-5ADF-E101-2ED13EF52896}"/>
              </a:ext>
            </a:extLst>
          </p:cNvPr>
          <p:cNvSpPr/>
          <p:nvPr/>
        </p:nvSpPr>
        <p:spPr>
          <a:xfrm>
            <a:off x="11199174" y="2146919"/>
            <a:ext cx="478996" cy="8800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Charting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EE25DC-5059-B128-C56A-E7077BFD904D}"/>
              </a:ext>
            </a:extLst>
          </p:cNvPr>
          <p:cNvSpPr/>
          <p:nvPr/>
        </p:nvSpPr>
        <p:spPr>
          <a:xfrm>
            <a:off x="2377360" y="2244635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FC81D-8BCD-4C22-397E-59A406EDD106}"/>
              </a:ext>
            </a:extLst>
          </p:cNvPr>
          <p:cNvSpPr txBox="1"/>
          <p:nvPr/>
        </p:nvSpPr>
        <p:spPr>
          <a:xfrm>
            <a:off x="3956538" y="3263854"/>
            <a:ext cx="6096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We’ll need some feedback mechanism to retrieve the positions, risk, account information </a:t>
            </a:r>
            <a:r>
              <a:rPr lang="en-US" sz="1000" dirty="0" err="1"/>
              <a:t>etc</a:t>
            </a:r>
            <a:r>
              <a:rPr lang="en-US" sz="1000" dirty="0"/>
              <a:t> for the signals.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3894CB-B567-48B4-0C48-4B011C3864A5}"/>
              </a:ext>
            </a:extLst>
          </p:cNvPr>
          <p:cNvSpPr/>
          <p:nvPr/>
        </p:nvSpPr>
        <p:spPr>
          <a:xfrm>
            <a:off x="1017548" y="2244635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A3A29-77FF-F431-11E1-1401F8F440B6}"/>
              </a:ext>
            </a:extLst>
          </p:cNvPr>
          <p:cNvSpPr/>
          <p:nvPr/>
        </p:nvSpPr>
        <p:spPr>
          <a:xfrm>
            <a:off x="9772322" y="2150242"/>
            <a:ext cx="531341" cy="894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</a:t>
            </a:r>
          </a:p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EF1977-6E31-699F-0F43-3C4BFB96C68B}"/>
              </a:ext>
            </a:extLst>
          </p:cNvPr>
          <p:cNvSpPr/>
          <p:nvPr/>
        </p:nvSpPr>
        <p:spPr>
          <a:xfrm>
            <a:off x="7396144" y="2150426"/>
            <a:ext cx="496123" cy="87298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Chart Trading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C8E9DC-C2AD-A5E9-24B6-B92EB0473758}"/>
              </a:ext>
            </a:extLst>
          </p:cNvPr>
          <p:cNvSpPr/>
          <p:nvPr/>
        </p:nvSpPr>
        <p:spPr>
          <a:xfrm>
            <a:off x="10454916" y="2153933"/>
            <a:ext cx="593005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 Performance Analysis Output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1808B3D-5494-AA26-761C-47B377F70FCA}"/>
              </a:ext>
            </a:extLst>
          </p:cNvPr>
          <p:cNvCxnSpPr>
            <a:cxnSpLocks/>
            <a:stCxn id="17" idx="0"/>
            <a:endCxn id="36" idx="0"/>
          </p:cNvCxnSpPr>
          <p:nvPr/>
        </p:nvCxnSpPr>
        <p:spPr>
          <a:xfrm rot="16200000" flipH="1" flipV="1">
            <a:off x="9539685" y="251439"/>
            <a:ext cx="3507" cy="3794466"/>
          </a:xfrm>
          <a:prstGeom prst="bentConnector3">
            <a:avLst>
              <a:gd name="adj1" fmla="val -1470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A9C84E-741C-5DBD-B348-BA0D8FE83F26}"/>
              </a:ext>
            </a:extLst>
          </p:cNvPr>
          <p:cNvSpPr txBox="1"/>
          <p:nvPr/>
        </p:nvSpPr>
        <p:spPr>
          <a:xfrm>
            <a:off x="8118152" y="1236034"/>
            <a:ext cx="285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Orders defined by the user on the chart are inserted by the Chart Trading filter into the pipe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3DA471-C19E-3759-99CD-9C92EACE195B}"/>
              </a:ext>
            </a:extLst>
          </p:cNvPr>
          <p:cNvGrpSpPr/>
          <p:nvPr/>
        </p:nvGrpSpPr>
        <p:grpSpPr>
          <a:xfrm>
            <a:off x="8690896" y="2153933"/>
            <a:ext cx="930173" cy="894288"/>
            <a:chOff x="8311423" y="2153933"/>
            <a:chExt cx="930173" cy="8942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8F2746-7738-F9B6-571B-7E08108F7DE4}"/>
                </a:ext>
              </a:extLst>
            </p:cNvPr>
            <p:cNvSpPr/>
            <p:nvPr/>
          </p:nvSpPr>
          <p:spPr>
            <a:xfrm>
              <a:off x="8311423" y="2153933"/>
              <a:ext cx="531341" cy="8942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612B0-94B3-F856-C71A-97A93BA7AB7D}"/>
                </a:ext>
              </a:extLst>
            </p:cNvPr>
            <p:cNvSpPr/>
            <p:nvPr/>
          </p:nvSpPr>
          <p:spPr>
            <a:xfrm>
              <a:off x="8842764" y="2153933"/>
              <a:ext cx="398832" cy="89428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</a:t>
              </a:r>
            </a:p>
            <a:p>
              <a:pPr algn="ctr"/>
              <a:r>
                <a:rPr lang="en-US" sz="1000" dirty="0"/>
                <a:t>Management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BFEDCF-817D-2680-743B-C8F9E4E85748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16200000" flipV="1">
            <a:off x="8856618" y="1588897"/>
            <a:ext cx="12700" cy="113007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97D9FA6-C63D-A881-78A8-2E12AAB3D603}"/>
              </a:ext>
            </a:extLst>
          </p:cNvPr>
          <p:cNvCxnSpPr>
            <a:stCxn id="9" idx="0"/>
            <a:endCxn id="13" idx="0"/>
          </p:cNvCxnSpPr>
          <p:nvPr/>
        </p:nvCxnSpPr>
        <p:spPr>
          <a:xfrm rot="16200000" flipH="1" flipV="1">
            <a:off x="6605694" y="-567949"/>
            <a:ext cx="94077" cy="5537840"/>
          </a:xfrm>
          <a:prstGeom prst="bentConnector3">
            <a:avLst>
              <a:gd name="adj1" fmla="val -242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D33A471-82B3-C6E6-7468-391B322ECCE0}"/>
              </a:ext>
            </a:extLst>
          </p:cNvPr>
          <p:cNvCxnSpPr>
            <a:stCxn id="31" idx="2"/>
            <a:endCxn id="13" idx="2"/>
          </p:cNvCxnSpPr>
          <p:nvPr/>
        </p:nvCxnSpPr>
        <p:spPr>
          <a:xfrm rot="5400000" flipH="1">
            <a:off x="6881859" y="-111604"/>
            <a:ext cx="158088" cy="6154180"/>
          </a:xfrm>
          <a:prstGeom prst="bentConnector3">
            <a:avLst>
              <a:gd name="adj1" fmla="val -144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45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C9DE-7498-3E3D-6828-1A486B7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50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Back Testing Single Instrument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53A88-0F58-ABAD-EDDC-D217F9341F6D}"/>
              </a:ext>
            </a:extLst>
          </p:cNvPr>
          <p:cNvSpPr/>
          <p:nvPr/>
        </p:nvSpPr>
        <p:spPr>
          <a:xfrm>
            <a:off x="989724" y="2070593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F57EF-8F8C-FC09-5BA4-38F7383379CF}"/>
              </a:ext>
            </a:extLst>
          </p:cNvPr>
          <p:cNvSpPr/>
          <p:nvPr/>
        </p:nvSpPr>
        <p:spPr>
          <a:xfrm>
            <a:off x="8005914" y="1844053"/>
            <a:ext cx="729048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Risk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DD68A-D0F9-CC6C-71D7-B858827B0B1E}"/>
              </a:ext>
            </a:extLst>
          </p:cNvPr>
          <p:cNvSpPr/>
          <p:nvPr/>
        </p:nvSpPr>
        <p:spPr>
          <a:xfrm>
            <a:off x="3049666" y="1936728"/>
            <a:ext cx="792804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Signal</a:t>
            </a:r>
          </a:p>
          <a:p>
            <a:pPr algn="ctr"/>
            <a:r>
              <a:rPr lang="en-US" sz="1000" dirty="0"/>
              <a:t>Updater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C1030E-3315-952F-05D8-C85993BFD5B5}"/>
              </a:ext>
            </a:extLst>
          </p:cNvPr>
          <p:cNvSpPr/>
          <p:nvPr/>
        </p:nvSpPr>
        <p:spPr>
          <a:xfrm>
            <a:off x="4664457" y="1133272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8A38B-AF76-ECBF-2F10-735A042ABF8C}"/>
              </a:ext>
            </a:extLst>
          </p:cNvPr>
          <p:cNvSpPr txBox="1"/>
          <p:nvPr/>
        </p:nvSpPr>
        <p:spPr>
          <a:xfrm>
            <a:off x="4309397" y="3126782"/>
            <a:ext cx="6096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We’ll need some feedback mechanism to retrieve the positions, risk, account information </a:t>
            </a:r>
            <a:r>
              <a:rPr lang="en-US" sz="1000" dirty="0" err="1"/>
              <a:t>etc</a:t>
            </a:r>
            <a:r>
              <a:rPr lang="en-US" sz="1000" dirty="0"/>
              <a:t> for the signals.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3A59798-BCAC-87AA-7B07-50BD97FCD207}"/>
              </a:ext>
            </a:extLst>
          </p:cNvPr>
          <p:cNvCxnSpPr>
            <a:cxnSpLocks/>
            <a:stCxn id="24" idx="2"/>
            <a:endCxn id="7" idx="2"/>
          </p:cNvCxnSpPr>
          <p:nvPr/>
        </p:nvCxnSpPr>
        <p:spPr>
          <a:xfrm rot="5400000" flipH="1">
            <a:off x="6824132" y="-802903"/>
            <a:ext cx="163181" cy="6919309"/>
          </a:xfrm>
          <a:prstGeom prst="bentConnector3">
            <a:avLst>
              <a:gd name="adj1" fmla="val -1400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BBE61-95D9-B1E6-B378-018510C7051F}"/>
              </a:ext>
            </a:extLst>
          </p:cNvPr>
          <p:cNvSpPr/>
          <p:nvPr/>
        </p:nvSpPr>
        <p:spPr>
          <a:xfrm>
            <a:off x="1896541" y="1932521"/>
            <a:ext cx="894864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FC80C1-1813-3DA9-AF73-2247F9D8F7D8}"/>
              </a:ext>
            </a:extLst>
          </p:cNvPr>
          <p:cNvSpPr/>
          <p:nvPr/>
        </p:nvSpPr>
        <p:spPr>
          <a:xfrm>
            <a:off x="536729" y="193252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FC2B2D-A3C1-F0C4-B86B-5878BEFC767A}"/>
              </a:ext>
            </a:extLst>
          </p:cNvPr>
          <p:cNvSpPr/>
          <p:nvPr/>
        </p:nvSpPr>
        <p:spPr>
          <a:xfrm>
            <a:off x="10099706" y="1844053"/>
            <a:ext cx="531341" cy="8942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</a:t>
            </a:r>
          </a:p>
          <a:p>
            <a:pPr algn="ctr"/>
            <a:r>
              <a:rPr lang="en-US" sz="1000" dirty="0"/>
              <a:t>Performance</a:t>
            </a:r>
          </a:p>
          <a:p>
            <a:pPr algn="ctr"/>
            <a:r>
              <a:rPr lang="en-US" sz="1000" dirty="0"/>
              <a:t>Analysis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AA361-3BD9-610E-B48C-2E47B983B495}"/>
              </a:ext>
            </a:extLst>
          </p:cNvPr>
          <p:cNvSpPr/>
          <p:nvPr/>
        </p:nvSpPr>
        <p:spPr>
          <a:xfrm>
            <a:off x="10817157" y="1844053"/>
            <a:ext cx="593005" cy="894288"/>
          </a:xfrm>
          <a:prstGeom prst="rect">
            <a:avLst/>
          </a:prstGeom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 Performance Analysis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198C4-1054-ADF6-D6D4-E521F865B869}"/>
              </a:ext>
            </a:extLst>
          </p:cNvPr>
          <p:cNvGrpSpPr/>
          <p:nvPr/>
        </p:nvGrpSpPr>
        <p:grpSpPr>
          <a:xfrm>
            <a:off x="8971332" y="1844053"/>
            <a:ext cx="930173" cy="894288"/>
            <a:chOff x="8311423" y="2153933"/>
            <a:chExt cx="930173" cy="8942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FD399-0508-661F-854C-CBD8590815D6}"/>
                </a:ext>
              </a:extLst>
            </p:cNvPr>
            <p:cNvSpPr/>
            <p:nvPr/>
          </p:nvSpPr>
          <p:spPr>
            <a:xfrm>
              <a:off x="8311423" y="2153933"/>
              <a:ext cx="531341" cy="89428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7299E-62AE-5B55-7C1E-C7AC774D90BB}"/>
                </a:ext>
              </a:extLst>
            </p:cNvPr>
            <p:cNvSpPr/>
            <p:nvPr/>
          </p:nvSpPr>
          <p:spPr>
            <a:xfrm>
              <a:off x="8842764" y="2153933"/>
              <a:ext cx="398832" cy="89428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</a:t>
              </a:r>
            </a:p>
            <a:p>
              <a:pPr algn="ctr"/>
              <a:r>
                <a:rPr lang="en-US" sz="1000" dirty="0"/>
                <a:t>Management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778A78-4C2D-7D1C-8BE8-789B1FC51448}"/>
              </a:ext>
            </a:extLst>
          </p:cNvPr>
          <p:cNvCxnSpPr>
            <a:stCxn id="10" idx="0"/>
            <a:endCxn id="5" idx="0"/>
          </p:cNvCxnSpPr>
          <p:nvPr/>
        </p:nvCxnSpPr>
        <p:spPr>
          <a:xfrm rot="16200000" flipV="1">
            <a:off x="9036264" y="1178227"/>
            <a:ext cx="12700" cy="13316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5BB8255-E6BE-C3EC-38F1-EF097496D271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H="1" flipV="1">
            <a:off x="6527741" y="-1237621"/>
            <a:ext cx="92675" cy="6256021"/>
          </a:xfrm>
          <a:prstGeom prst="bentConnector3">
            <a:avLst>
              <a:gd name="adj1" fmla="val -2466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8036D-AA05-AF60-8FD1-8C4FF274F0E5}"/>
              </a:ext>
            </a:extLst>
          </p:cNvPr>
          <p:cNvSpPr/>
          <p:nvPr/>
        </p:nvSpPr>
        <p:spPr>
          <a:xfrm>
            <a:off x="1155094" y="1992768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50ADF-3602-BDBD-1F0F-36908A9FAAD7}"/>
              </a:ext>
            </a:extLst>
          </p:cNvPr>
          <p:cNvSpPr/>
          <p:nvPr/>
        </p:nvSpPr>
        <p:spPr>
          <a:xfrm>
            <a:off x="1155094" y="3100757"/>
            <a:ext cx="10239633" cy="374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CC9E7-8E3B-146A-4263-6ABF977463FA}"/>
              </a:ext>
            </a:extLst>
          </p:cNvPr>
          <p:cNvSpPr/>
          <p:nvPr/>
        </p:nvSpPr>
        <p:spPr>
          <a:xfrm>
            <a:off x="1155094" y="4171676"/>
            <a:ext cx="10239633" cy="416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Pipeline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CECAC-893D-AF21-6B26-0D1053DA1120}"/>
              </a:ext>
            </a:extLst>
          </p:cNvPr>
          <p:cNvSpPr/>
          <p:nvPr/>
        </p:nvSpPr>
        <p:spPr>
          <a:xfrm>
            <a:off x="8676235" y="1766228"/>
            <a:ext cx="575739" cy="306327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Risk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835EC-0E19-7CAD-B3B8-C60C269D08EB}"/>
              </a:ext>
            </a:extLst>
          </p:cNvPr>
          <p:cNvSpPr/>
          <p:nvPr/>
        </p:nvSpPr>
        <p:spPr>
          <a:xfrm>
            <a:off x="2998398" y="1866802"/>
            <a:ext cx="878074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Signal Computation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624319C-4560-BD8B-5563-7DAFDC132899}"/>
              </a:ext>
            </a:extLst>
          </p:cNvPr>
          <p:cNvSpPr/>
          <p:nvPr/>
        </p:nvSpPr>
        <p:spPr>
          <a:xfrm>
            <a:off x="4829827" y="1327825"/>
            <a:ext cx="2947481" cy="374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Flow Direction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533DB3-B531-11BA-516F-14E328579A02}"/>
              </a:ext>
            </a:extLst>
          </p:cNvPr>
          <p:cNvSpPr txBox="1"/>
          <p:nvPr/>
        </p:nvSpPr>
        <p:spPr>
          <a:xfrm>
            <a:off x="2091446" y="443836"/>
            <a:ext cx="8779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Portfolio Engine Composition</a:t>
            </a:r>
          </a:p>
          <a:p>
            <a:pPr algn="ctr"/>
            <a:r>
              <a:rPr lang="en-US" sz="1200" dirty="0"/>
              <a:t>(both for Back Testing and Live Trading)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7DC19-038E-E9B9-3F1A-F487BFD1CFEA}"/>
              </a:ext>
            </a:extLst>
          </p:cNvPr>
          <p:cNvSpPr/>
          <p:nvPr/>
        </p:nvSpPr>
        <p:spPr>
          <a:xfrm>
            <a:off x="7469223" y="1785551"/>
            <a:ext cx="792804" cy="761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Signal Buy/Sell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6C7A7-9C05-8998-CD14-0356D451D884}"/>
              </a:ext>
            </a:extLst>
          </p:cNvPr>
          <p:cNvSpPr txBox="1"/>
          <p:nvPr/>
        </p:nvSpPr>
        <p:spPr>
          <a:xfrm>
            <a:off x="4455266" y="2535308"/>
            <a:ext cx="4158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Note that when a scanner is present the configuration would need to insert a separate block where the buy/sell signals are issued for instruments surviving the scanner filter.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77A782-EEB1-E5BC-DFF9-A121AE6D517B}"/>
              </a:ext>
            </a:extLst>
          </p:cNvPr>
          <p:cNvSpPr/>
          <p:nvPr/>
        </p:nvSpPr>
        <p:spPr>
          <a:xfrm>
            <a:off x="2998397" y="2991607"/>
            <a:ext cx="878073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Signal Computation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E24963-F63B-F5CD-12D0-2D3012005475}"/>
              </a:ext>
            </a:extLst>
          </p:cNvPr>
          <p:cNvSpPr/>
          <p:nvPr/>
        </p:nvSpPr>
        <p:spPr>
          <a:xfrm>
            <a:off x="2972962" y="4088467"/>
            <a:ext cx="903508" cy="6384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dirty="0"/>
              <a:t>Indicator</a:t>
            </a:r>
          </a:p>
          <a:p>
            <a:pPr algn="ctr"/>
            <a:r>
              <a:rPr lang="en-US" sz="1000" dirty="0"/>
              <a:t>Signal Computation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2C4F36-37DB-6F91-7E2F-F6089C522ED4}"/>
              </a:ext>
            </a:extLst>
          </p:cNvPr>
          <p:cNvGrpSpPr/>
          <p:nvPr/>
        </p:nvGrpSpPr>
        <p:grpSpPr>
          <a:xfrm>
            <a:off x="4277310" y="1719531"/>
            <a:ext cx="1187937" cy="827644"/>
            <a:chOff x="2864795" y="852764"/>
            <a:chExt cx="1187937" cy="616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430CAA-1370-DB57-4B53-3D5EB8D69BE0}"/>
                </a:ext>
              </a:extLst>
            </p:cNvPr>
            <p:cNvSpPr/>
            <p:nvPr/>
          </p:nvSpPr>
          <p:spPr>
            <a:xfrm>
              <a:off x="3371796" y="852764"/>
              <a:ext cx="680936" cy="6169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Scanner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0FC1F2-2945-136C-A20C-6DF636087025}"/>
                </a:ext>
              </a:extLst>
            </p:cNvPr>
            <p:cNvSpPr/>
            <p:nvPr/>
          </p:nvSpPr>
          <p:spPr>
            <a:xfrm>
              <a:off x="2864795" y="852764"/>
              <a:ext cx="491247" cy="61690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Scanner Computation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BD46F75-077C-0B19-FACF-8128CD4B60DE}"/>
              </a:ext>
            </a:extLst>
          </p:cNvPr>
          <p:cNvCxnSpPr>
            <a:cxnSpLocks/>
            <a:stCxn id="54" idx="2"/>
            <a:endCxn id="24" idx="2"/>
          </p:cNvCxnSpPr>
          <p:nvPr/>
        </p:nvCxnSpPr>
        <p:spPr>
          <a:xfrm rot="5400000" flipH="1">
            <a:off x="6973428" y="1178187"/>
            <a:ext cx="102604" cy="7200028"/>
          </a:xfrm>
          <a:prstGeom prst="bentConnector3">
            <a:avLst>
              <a:gd name="adj1" fmla="val -222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4E71E8-1C85-E04C-4FFE-35DC5130FBEB}"/>
              </a:ext>
            </a:extLst>
          </p:cNvPr>
          <p:cNvSpPr txBox="1"/>
          <p:nvPr/>
        </p:nvSpPr>
        <p:spPr>
          <a:xfrm>
            <a:off x="4522933" y="5102741"/>
            <a:ext cx="60968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We’ll need some feedback mechanism to retrieve the positions, risk, account information </a:t>
            </a:r>
            <a:r>
              <a:rPr lang="en-US" sz="1000" dirty="0" err="1"/>
              <a:t>etc</a:t>
            </a:r>
            <a:r>
              <a:rPr lang="en-US" sz="1000" dirty="0"/>
              <a:t> for the signals.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777E2F-6F95-C9F0-3B36-B9283383BD3E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flipV="1">
            <a:off x="3424716" y="3630039"/>
            <a:ext cx="12718" cy="45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FB5A7-C48B-5C9C-B5F5-84F6EB1DF9EE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V="1">
            <a:off x="3437434" y="2505234"/>
            <a:ext cx="1" cy="4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01A607-60C2-FF20-9264-2AB8FD52B90B}"/>
              </a:ext>
            </a:extLst>
          </p:cNvPr>
          <p:cNvSpPr/>
          <p:nvPr/>
        </p:nvSpPr>
        <p:spPr>
          <a:xfrm>
            <a:off x="1704131" y="1861730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F648BA-0922-2ABB-AC63-22477206A403}"/>
              </a:ext>
            </a:extLst>
          </p:cNvPr>
          <p:cNvSpPr/>
          <p:nvPr/>
        </p:nvSpPr>
        <p:spPr>
          <a:xfrm>
            <a:off x="466090" y="1864600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E6A6D3-98FA-6033-FBF8-29340D65D6F1}"/>
              </a:ext>
            </a:extLst>
          </p:cNvPr>
          <p:cNvSpPr/>
          <p:nvPr/>
        </p:nvSpPr>
        <p:spPr>
          <a:xfrm>
            <a:off x="1699976" y="2986141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8DBDCDD-65C7-3AFE-C0F8-78FE5B6F403A}"/>
              </a:ext>
            </a:extLst>
          </p:cNvPr>
          <p:cNvSpPr/>
          <p:nvPr/>
        </p:nvSpPr>
        <p:spPr>
          <a:xfrm>
            <a:off x="461935" y="298901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CD3C79-ED89-DEB8-38CE-5DAD9892D4B5}"/>
              </a:ext>
            </a:extLst>
          </p:cNvPr>
          <p:cNvSpPr/>
          <p:nvPr/>
        </p:nvSpPr>
        <p:spPr>
          <a:xfrm>
            <a:off x="1693907" y="4085901"/>
            <a:ext cx="1176748" cy="6384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Instrument Groups</a:t>
            </a:r>
          </a:p>
          <a:p>
            <a:pPr algn="ctr"/>
            <a:r>
              <a:rPr lang="en-US" sz="1000" dirty="0"/>
              <a:t>Instruments</a:t>
            </a:r>
          </a:p>
          <a:p>
            <a:pPr algn="ctr"/>
            <a:r>
              <a:rPr lang="en-US" sz="1000" dirty="0"/>
              <a:t>Data Feeds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0CA6B6-7521-8E21-6F86-EC2859B24BEA}"/>
              </a:ext>
            </a:extLst>
          </p:cNvPr>
          <p:cNvSpPr/>
          <p:nvPr/>
        </p:nvSpPr>
        <p:spPr>
          <a:xfrm>
            <a:off x="455866" y="4088771"/>
            <a:ext cx="1120522" cy="638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Provider Plugin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85BDA9-ECD1-5D0A-4CA2-50FFFD320B95}"/>
              </a:ext>
            </a:extLst>
          </p:cNvPr>
          <p:cNvSpPr/>
          <p:nvPr/>
        </p:nvSpPr>
        <p:spPr>
          <a:xfrm>
            <a:off x="10359073" y="1766227"/>
            <a:ext cx="531341" cy="30632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Trade/Performance Analysis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DFD700-16D3-6E5D-6767-142ACCAA7C81}"/>
              </a:ext>
            </a:extLst>
          </p:cNvPr>
          <p:cNvSpPr/>
          <p:nvPr/>
        </p:nvSpPr>
        <p:spPr>
          <a:xfrm>
            <a:off x="11055178" y="1766227"/>
            <a:ext cx="503473" cy="3063276"/>
          </a:xfrm>
          <a:prstGeom prst="rect">
            <a:avLst/>
          </a:prstGeom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Trade/Performance Analysis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A28FA4-47ED-35BC-0B29-A1E427F2D8DE}"/>
              </a:ext>
            </a:extLst>
          </p:cNvPr>
          <p:cNvGrpSpPr/>
          <p:nvPr/>
        </p:nvGrpSpPr>
        <p:grpSpPr>
          <a:xfrm>
            <a:off x="9345250" y="1766227"/>
            <a:ext cx="806185" cy="3063276"/>
            <a:chOff x="9345250" y="1766227"/>
            <a:chExt cx="806185" cy="30632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4B2A30-224F-4AB6-536E-9C5D60FC86E1}"/>
                </a:ext>
              </a:extLst>
            </p:cNvPr>
            <p:cNvSpPr/>
            <p:nvPr/>
          </p:nvSpPr>
          <p:spPr>
            <a:xfrm>
              <a:off x="9345250" y="1766227"/>
              <a:ext cx="406729" cy="186381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E09395-BED0-5AEE-209F-F80E940A891C}"/>
                </a:ext>
              </a:extLst>
            </p:cNvPr>
            <p:cNvSpPr/>
            <p:nvPr/>
          </p:nvSpPr>
          <p:spPr>
            <a:xfrm>
              <a:off x="9352524" y="3929858"/>
              <a:ext cx="399456" cy="899645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Virtual/Live Broker Plugin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7EC6242-B5E0-FABE-EC99-48BCF85D4D11}"/>
                </a:ext>
              </a:extLst>
            </p:cNvPr>
            <p:cNvSpPr/>
            <p:nvPr/>
          </p:nvSpPr>
          <p:spPr>
            <a:xfrm>
              <a:off x="9751979" y="1766227"/>
              <a:ext cx="399456" cy="3063276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Account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88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362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Tooling</vt:lpstr>
      <vt:lpstr>Scanner</vt:lpstr>
      <vt:lpstr>Event Studies</vt:lpstr>
      <vt:lpstr>Charting</vt:lpstr>
      <vt:lpstr>Back Testing Single Instrument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Ettienne Hugo</dc:creator>
  <cp:lastModifiedBy>Ettienne Hugo</cp:lastModifiedBy>
  <cp:revision>52</cp:revision>
  <dcterms:created xsi:type="dcterms:W3CDTF">2024-09-02T20:31:50Z</dcterms:created>
  <dcterms:modified xsi:type="dcterms:W3CDTF">2024-09-04T22:36:11Z</dcterms:modified>
</cp:coreProperties>
</file>